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84" r:id="rId3"/>
    <p:sldMasterId id="2147483691" r:id="rId4"/>
  </p:sldMasterIdLst>
  <p:notesMasterIdLst>
    <p:notesMasterId r:id="rId25"/>
  </p:notesMasterIdLst>
  <p:handoutMasterIdLst>
    <p:handoutMasterId r:id="rId26"/>
  </p:handoutMasterIdLst>
  <p:sldIdLst>
    <p:sldId id="321" r:id="rId5"/>
    <p:sldId id="322" r:id="rId6"/>
    <p:sldId id="307" r:id="rId7"/>
    <p:sldId id="380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258" r:id="rId19"/>
    <p:sldId id="257" r:id="rId20"/>
    <p:sldId id="259" r:id="rId21"/>
    <p:sldId id="260" r:id="rId22"/>
    <p:sldId id="261" r:id="rId23"/>
    <p:sldId id="398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39"/>
    <p:restoredTop sz="79040" autoAdjust="0"/>
  </p:normalViewPr>
  <p:slideViewPr>
    <p:cSldViewPr>
      <p:cViewPr varScale="1">
        <p:scale>
          <a:sx n="51" d="100"/>
          <a:sy n="51" d="100"/>
        </p:scale>
        <p:origin x="7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4" d="100"/>
          <a:sy n="134" d="100"/>
        </p:scale>
        <p:origin x="2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43343" cy="467610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43" y="2"/>
            <a:ext cx="3043343" cy="467610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43A1992A-C048-2848-808A-399F434B9DE0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13"/>
            <a:ext cx="5618480" cy="3665457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1493"/>
            <a:ext cx="3043343" cy="467609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43" y="8841493"/>
            <a:ext cx="3043343" cy="467609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0DACF3F6-4315-3247-AFD8-E7769127DE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7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FB5A-915E-48F0-A4AA-A528901520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8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5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FB5A-915E-48F0-A4AA-A528901520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BFB5A-915E-48F0-A4AA-A528901520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6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1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1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7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9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29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1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8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5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894F4-62CB-8143-BB77-54F2FE495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52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171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42877"/>
            <a:ext cx="3886200" cy="36340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42875"/>
            <a:ext cx="3886200" cy="3634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161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opic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140949"/>
            <a:ext cx="7886700" cy="1325563"/>
          </a:xfrm>
        </p:spPr>
        <p:txBody>
          <a:bodyPr>
            <a:normAutofit/>
          </a:bodyPr>
          <a:lstStyle>
            <a:lvl1pPr algn="ctr">
              <a:defRPr sz="5000" baseline="0">
                <a:solidFill>
                  <a:srgbClr val="D45631"/>
                </a:solidFill>
              </a:defRPr>
            </a:lvl1pPr>
          </a:lstStyle>
          <a:p>
            <a:r>
              <a:rPr lang="en-US" dirty="0"/>
              <a:t>Topic Break Slide</a:t>
            </a:r>
          </a:p>
        </p:txBody>
      </p:sp>
    </p:spTree>
    <p:extLst>
      <p:ext uri="{BB962C8B-B14F-4D97-AF65-F5344CB8AC3E}">
        <p14:creationId xmlns:p14="http://schemas.microsoft.com/office/powerpoint/2010/main" val="2509420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73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435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1982976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473" y="4480511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78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0165"/>
            <a:ext cx="7886700" cy="4186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24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54711"/>
            <a:ext cx="7886700" cy="250776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EA046-EA29-C948-9F28-453F3B9A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667"/>
          <a:stretch/>
        </p:blipFill>
        <p:spPr>
          <a:xfrm>
            <a:off x="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6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8508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8508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48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939352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6326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39352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6326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91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0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25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391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9" name="Group 18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6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33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4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608" y="1895476"/>
            <a:ext cx="5647267" cy="19812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9097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9" name="Group 18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6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33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4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608" y="1895476"/>
            <a:ext cx="5647267" cy="19812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4598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ree Form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0"/>
            <a:ext cx="7164335" cy="966019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Neutraface2TextTT Bold" panose="0200080004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1125" y="6277230"/>
            <a:ext cx="672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DFECC4-1679-4D45-9635-E86BD1EE0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966020"/>
            <a:ext cx="7886700" cy="85960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baseline="0"/>
            </a:lvl1pPr>
          </a:lstStyle>
          <a:p>
            <a:pPr lvl="0"/>
            <a:r>
              <a:rPr lang="en-US" dirty="0"/>
              <a:t>Click to edit sub-heading</a:t>
            </a:r>
          </a:p>
          <a:p>
            <a:pPr lvl="0"/>
            <a:r>
              <a:rPr lang="en-US" dirty="0"/>
              <a:t>More 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77" y="239936"/>
            <a:ext cx="1148485" cy="48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8" t="215" r="7742" b="88172"/>
          <a:stretch/>
        </p:blipFill>
        <p:spPr>
          <a:xfrm>
            <a:off x="8347587" y="6061587"/>
            <a:ext cx="84065" cy="7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2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A0FE3-4121-7D48-862E-0FF10B6DD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8077200" cy="2133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9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077200" cy="342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E5F27-F046-1646-9C0B-4AFF782EF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0000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487-27AF-CB4A-811F-2C7E05E2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6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7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83" r:id="rId5"/>
    <p:sldLayoutId id="2147483679" r:id="rId6"/>
    <p:sldLayoutId id="2147483663" r:id="rId7"/>
    <p:sldLayoutId id="2147483664" r:id="rId8"/>
    <p:sldLayoutId id="2147483666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F177-DCEB-404B-B578-065F87678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8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17313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08975"/>
            <a:ext cx="7886700" cy="39488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40" y="-58198"/>
            <a:ext cx="9350679" cy="6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0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7416" y="1716792"/>
            <a:ext cx="3108960" cy="182880"/>
            <a:chOff x="4018" y="0"/>
            <a:chExt cx="3474720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Pentagon 20"/>
            <p:cNvSpPr/>
            <p:nvPr/>
          </p:nvSpPr>
          <p:spPr>
            <a:xfrm>
              <a:off x="4018" y="0"/>
              <a:ext cx="3474720" cy="326318"/>
            </a:xfrm>
            <a:prstGeom prst="homePlate">
              <a:avLst/>
            </a:prstGeom>
            <a:solidFill>
              <a:srgbClr val="009A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>
              <a:off x="4018" y="0"/>
              <a:ext cx="3432253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2672" rIns="2133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017520" y="1716792"/>
            <a:ext cx="3108960" cy="182880"/>
            <a:chOff x="2815083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hevron 23"/>
            <p:cNvSpPr/>
            <p:nvPr/>
          </p:nvSpPr>
          <p:spPr>
            <a:xfrm>
              <a:off x="2815083" y="0"/>
              <a:ext cx="3513832" cy="326318"/>
            </a:xfrm>
            <a:prstGeom prst="chevron">
              <a:avLst/>
            </a:prstGeom>
            <a:solidFill>
              <a:srgbClr val="7AB8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2978242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040898" y="1717845"/>
            <a:ext cx="3108960" cy="182880"/>
            <a:chOff x="5626149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hevron 26"/>
            <p:cNvSpPr/>
            <p:nvPr/>
          </p:nvSpPr>
          <p:spPr>
            <a:xfrm>
              <a:off x="5626149" y="0"/>
              <a:ext cx="3513832" cy="326318"/>
            </a:xfrm>
            <a:prstGeom prst="chevron">
              <a:avLst/>
            </a:prstGeom>
            <a:solidFill>
              <a:srgbClr val="FF6D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5789308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itle Placeholder 28"/>
          <p:cNvSpPr>
            <a:spLocks noGrp="1"/>
          </p:cNvSpPr>
          <p:nvPr>
            <p:ph type="title"/>
          </p:nvPr>
        </p:nvSpPr>
        <p:spPr>
          <a:xfrm>
            <a:off x="628650" y="1798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28650" y="2011680"/>
            <a:ext cx="7886700" cy="416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509299" y="6450904"/>
            <a:ext cx="63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6118"/>
          <a:stretch/>
        </p:blipFill>
        <p:spPr>
          <a:xfrm>
            <a:off x="3568695" y="6411560"/>
            <a:ext cx="2006610" cy="443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35174" r="4193" b="28139"/>
          <a:stretch/>
        </p:blipFill>
        <p:spPr>
          <a:xfrm>
            <a:off x="7664291" y="6551408"/>
            <a:ext cx="1345772" cy="2372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6514" r="69983" b="26488"/>
          <a:stretch/>
        </p:blipFill>
        <p:spPr>
          <a:xfrm>
            <a:off x="0" y="6551408"/>
            <a:ext cx="2021711" cy="2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0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A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cgewertz@epe.org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86" y="2417446"/>
            <a:ext cx="7886700" cy="1325563"/>
          </a:xfrm>
        </p:spPr>
        <p:txBody>
          <a:bodyPr/>
          <a:lstStyle/>
          <a:p>
            <a:r>
              <a:rPr lang="en-US" dirty="0"/>
              <a:t>Engaging the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F11BC-4188-4023-B5C2-A3E64286B8C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360" y="3901440"/>
            <a:ext cx="528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10,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26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Examples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1264950"/>
            <a:ext cx="4808854" cy="46024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Online newsletter subscriptions:</a:t>
            </a:r>
          </a:p>
          <a:p>
            <a:r>
              <a:rPr lang="en-US" dirty="0"/>
              <a:t>	Director’s Weekly Memo</a:t>
            </a:r>
          </a:p>
          <a:p>
            <a:r>
              <a:rPr lang="en-US" dirty="0"/>
              <a:t>	</a:t>
            </a:r>
            <a:r>
              <a:rPr lang="en-US" dirty="0" err="1"/>
              <a:t>CareerTech</a:t>
            </a:r>
            <a:r>
              <a:rPr lang="en-US" dirty="0"/>
              <a:t> Update</a:t>
            </a:r>
          </a:p>
          <a:p>
            <a:r>
              <a:rPr lang="en-US" dirty="0"/>
              <a:t>	Topic bulletins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Highlight success stories through all media outlets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Social media campaigns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News releases, alerts &amp; opinion editorials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Media Approaches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1264950"/>
            <a:ext cx="4808854" cy="39166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Monthly local column in newspaper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Connect with students through CTSO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Themed social media campaigns, </a:t>
            </a:r>
            <a:r>
              <a:rPr lang="en-US" dirty="0" err="1"/>
              <a:t>ie</a:t>
            </a:r>
            <a:r>
              <a:rPr lang="en-US" dirty="0"/>
              <a:t> CT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Editorial board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 statewide marketing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9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Outcomes of Media Engagement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2438400"/>
            <a:ext cx="4808854" cy="274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Monthly column repurposed and shared throughout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exposure in state’s largest newspaper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Social media shares increased </a:t>
            </a:r>
          </a:p>
        </p:txBody>
      </p:sp>
    </p:spTree>
    <p:extLst>
      <p:ext uri="{BB962C8B-B14F-4D97-AF65-F5344CB8AC3E}">
        <p14:creationId xmlns:p14="http://schemas.microsoft.com/office/powerpoint/2010/main" val="58229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2819400"/>
            <a:ext cx="4808854" cy="2362200"/>
          </a:xfrm>
        </p:spPr>
        <p:txBody>
          <a:bodyPr/>
          <a:lstStyle/>
          <a:p>
            <a:r>
              <a:rPr lang="en-US" dirty="0"/>
              <a:t>Paula B. Bowles</a:t>
            </a:r>
          </a:p>
          <a:p>
            <a:r>
              <a:rPr lang="en-US" dirty="0"/>
              <a:t>Chief Communications &amp; Marketing Officer</a:t>
            </a:r>
          </a:p>
          <a:p>
            <a:r>
              <a:rPr lang="en-US" dirty="0"/>
              <a:t>405.743.5108</a:t>
            </a:r>
          </a:p>
          <a:p>
            <a:endParaRPr lang="en-US" dirty="0"/>
          </a:p>
          <a:p>
            <a:r>
              <a:rPr lang="en-US" dirty="0"/>
              <a:t>Paula.bowles@Careertech.ok.gov</a:t>
            </a:r>
          </a:p>
        </p:txBody>
      </p:sp>
    </p:spTree>
    <p:extLst>
      <p:ext uri="{BB962C8B-B14F-4D97-AF65-F5344CB8AC3E}">
        <p14:creationId xmlns:p14="http://schemas.microsoft.com/office/powerpoint/2010/main" val="240277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Please type your question into the chat box. </a:t>
            </a:r>
          </a:p>
        </p:txBody>
      </p:sp>
    </p:spTree>
    <p:extLst>
      <p:ext uri="{BB962C8B-B14F-4D97-AF65-F5344CB8AC3E}">
        <p14:creationId xmlns:p14="http://schemas.microsoft.com/office/powerpoint/2010/main" val="408264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Reporters Interested in CTE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22700"/>
            <a:ext cx="6858000" cy="1435100"/>
          </a:xfrm>
        </p:spPr>
        <p:txBody>
          <a:bodyPr>
            <a:normAutofit/>
          </a:bodyPr>
          <a:lstStyle/>
          <a:p>
            <a:r>
              <a:rPr lang="en-US" sz="2400" dirty="0"/>
              <a:t>Catherine Gewertz,</a:t>
            </a:r>
          </a:p>
          <a:p>
            <a:r>
              <a:rPr lang="en-US" sz="2400" dirty="0"/>
              <a:t>Education Week</a:t>
            </a:r>
          </a:p>
          <a:p>
            <a:r>
              <a:rPr lang="en-US" sz="2400" dirty="0"/>
              <a:t>Advance CTE webinar, 10/10/18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569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Makes a Good Pitch?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42876"/>
            <a:ext cx="7886700" cy="3948844"/>
          </a:xfrm>
        </p:spPr>
        <p:txBody>
          <a:bodyPr>
            <a:normAutofit/>
          </a:bodyPr>
          <a:lstStyle/>
          <a:p>
            <a:r>
              <a:rPr lang="en-US" sz="2800" dirty="0"/>
              <a:t>State/regional connections </a:t>
            </a:r>
          </a:p>
          <a:p>
            <a:endParaRPr lang="en-US" sz="2800" dirty="0"/>
          </a:p>
          <a:p>
            <a:r>
              <a:rPr lang="en-US" sz="2800" dirty="0"/>
              <a:t>Signifying something larger; trend, controversy</a:t>
            </a:r>
          </a:p>
          <a:p>
            <a:pPr marL="0" indent="0">
              <a:buNone/>
            </a:pPr>
            <a:r>
              <a:rPr lang="en-US" sz="2200" dirty="0"/>
              <a:t>      --Builds pipeline in high-demand sector</a:t>
            </a:r>
          </a:p>
          <a:p>
            <a:pPr marL="0" indent="0">
              <a:buNone/>
            </a:pPr>
            <a:r>
              <a:rPr lang="en-US" sz="2200" dirty="0"/>
              <a:t>      --From old </a:t>
            </a:r>
            <a:r>
              <a:rPr lang="en-US" sz="2200" dirty="0" err="1"/>
              <a:t>voc</a:t>
            </a:r>
            <a:r>
              <a:rPr lang="en-US" sz="2200" dirty="0"/>
              <a:t>-ed to rigorous, higher-tech models</a:t>
            </a:r>
          </a:p>
          <a:p>
            <a:pPr marL="0" indent="0">
              <a:buNone/>
            </a:pPr>
            <a:r>
              <a:rPr lang="en-US" sz="2200" dirty="0"/>
              <a:t>      --Outstanding quality/track record</a:t>
            </a:r>
          </a:p>
          <a:p>
            <a:pPr marL="0" indent="0">
              <a:buNone/>
            </a:pPr>
            <a:r>
              <a:rPr lang="en-US" sz="2200"/>
              <a:t>      --Equity/tracking</a:t>
            </a:r>
            <a:endParaRPr lang="en-US" sz="2200" dirty="0"/>
          </a:p>
          <a:p>
            <a:r>
              <a:rPr lang="en-US" sz="2800" dirty="0"/>
              <a:t>For some: lighthearted/good photos/video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34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Care &amp; Feeding of Reporters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Build relationships when there’s no story </a:t>
            </a:r>
          </a:p>
          <a:p>
            <a:pPr marL="0" indent="0">
              <a:buNone/>
            </a:pPr>
            <a:r>
              <a:rPr lang="en-US" sz="2200" dirty="0"/>
              <a:t>      --Trust &amp; education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800" dirty="0"/>
              <a:t>Give us a lot of notice</a:t>
            </a:r>
          </a:p>
          <a:p>
            <a:pPr marL="0" indent="0">
              <a:buNone/>
            </a:pPr>
            <a:r>
              <a:rPr lang="en-US" sz="2200" dirty="0"/>
              <a:t>    -- We are so </a:t>
            </a:r>
            <a:r>
              <a:rPr lang="en-US" sz="2200" dirty="0" err="1"/>
              <a:t>friggin</a:t>
            </a:r>
            <a:r>
              <a:rPr lang="en-US" sz="2200" dirty="0"/>
              <a:t>’ busy and stressed-out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800" dirty="0"/>
              <a:t>Reach out in advance/heads-up</a:t>
            </a:r>
          </a:p>
          <a:p>
            <a:endParaRPr lang="en-US" sz="2800" dirty="0"/>
          </a:p>
          <a:p>
            <a:r>
              <a:rPr lang="en-US" sz="2800" dirty="0"/>
              <a:t>Provide embargoed information (trust)</a:t>
            </a:r>
          </a:p>
        </p:txBody>
      </p:sp>
    </p:spTree>
    <p:extLst>
      <p:ext uri="{BB962C8B-B14F-4D97-AF65-F5344CB8AC3E}">
        <p14:creationId xmlns:p14="http://schemas.microsoft.com/office/powerpoint/2010/main" val="54733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EdWeek Looks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National significance</a:t>
            </a:r>
          </a:p>
          <a:p>
            <a:pPr marL="0" indent="0">
              <a:buNone/>
            </a:pPr>
            <a:r>
              <a:rPr lang="en-US" sz="2200" dirty="0"/>
              <a:t>     -- Local works too: “tell the big story with the small story”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800" dirty="0"/>
              <a:t>Policy connection</a:t>
            </a:r>
          </a:p>
          <a:p>
            <a:pPr marL="0" indent="0">
              <a:buNone/>
            </a:pPr>
            <a:r>
              <a:rPr lang="en-US" sz="2200" dirty="0"/>
              <a:t>   -- affecting debate/shaping decisions</a:t>
            </a:r>
          </a:p>
          <a:p>
            <a:pPr marL="0" indent="0">
              <a:buNone/>
            </a:pPr>
            <a:r>
              <a:rPr lang="en-US" sz="2200" dirty="0"/>
              <a:t>   -- outgrowth of debate/decisions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364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dirty="0"/>
              <a:t>Where You Can Find 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en-US" sz="1600"/>
              <a:t>Catherine Gewertz</a:t>
            </a:r>
          </a:p>
          <a:p>
            <a:r>
              <a:rPr lang="en-US" sz="1600"/>
              <a:t>Senior contributing writer, EdWeek</a:t>
            </a:r>
          </a:p>
          <a:p>
            <a:r>
              <a:rPr lang="en-US" sz="1600"/>
              <a:t>High school/transitions to college &amp; work</a:t>
            </a:r>
          </a:p>
          <a:p>
            <a:r>
              <a:rPr lang="en-US" sz="1600">
                <a:hlinkClick r:id="rId2"/>
              </a:rPr>
              <a:t>cgewertz@epe.org</a:t>
            </a:r>
            <a:endParaRPr lang="en-US" sz="1600"/>
          </a:p>
          <a:p>
            <a:r>
              <a:rPr lang="en-US" sz="1600"/>
              <a:t>(301) 280-3139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CC0C3-139A-41AA-A499-F48F16C0A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2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785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Paula Bowles, Chief Communications and Marketing Officer of the Oklahoma Department of Career and Technology Education</a:t>
            </a:r>
          </a:p>
          <a:p>
            <a:r>
              <a:rPr lang="en-US" dirty="0"/>
              <a:t>Catherine </a:t>
            </a:r>
            <a:r>
              <a:rPr lang="en-US" dirty="0" err="1"/>
              <a:t>Gewertz</a:t>
            </a:r>
            <a:r>
              <a:rPr lang="en-US" dirty="0"/>
              <a:t>, Education Week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F11BC-4188-4023-B5C2-A3E64286B8C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02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Please type your question into the chat box. </a:t>
            </a:r>
          </a:p>
        </p:txBody>
      </p:sp>
    </p:spTree>
    <p:extLst>
      <p:ext uri="{BB962C8B-B14F-4D97-AF65-F5344CB8AC3E}">
        <p14:creationId xmlns:p14="http://schemas.microsoft.com/office/powerpoint/2010/main" val="428996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	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Oklahoma's approach to media engagement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How to get press interested in CTE in your community </a:t>
            </a:r>
          </a:p>
        </p:txBody>
      </p:sp>
    </p:spTree>
    <p:extLst>
      <p:ext uri="{BB962C8B-B14F-4D97-AF65-F5344CB8AC3E}">
        <p14:creationId xmlns:p14="http://schemas.microsoft.com/office/powerpoint/2010/main" val="139850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0" y="287685"/>
            <a:ext cx="5105400" cy="5655915"/>
          </a:xfrm>
        </p:spPr>
        <p:txBody>
          <a:bodyPr/>
          <a:lstStyle/>
          <a:p>
            <a:pPr algn="ctr"/>
            <a:br>
              <a:rPr lang="en-US" sz="5400" dirty="0"/>
            </a:br>
            <a:br>
              <a:rPr lang="en-US" sz="5400" dirty="0"/>
            </a:br>
            <a:r>
              <a:rPr lang="en-US" sz="4000" i="1" dirty="0"/>
              <a:t>Engaging the Media</a:t>
            </a:r>
            <a:br>
              <a:rPr lang="en-US" sz="4000" dirty="0"/>
            </a:br>
            <a:r>
              <a:rPr lang="en-US" sz="2800" dirty="0"/>
              <a:t>Advance CTE Webinar</a:t>
            </a:r>
            <a:br>
              <a:rPr lang="en-US" sz="2800" dirty="0"/>
            </a:br>
            <a:br>
              <a:rPr lang="en-US" sz="4000" dirty="0"/>
            </a:br>
            <a:r>
              <a:rPr lang="en-US" sz="3200" dirty="0"/>
              <a:t>Oct. 10, 2018</a:t>
            </a:r>
            <a:br>
              <a:rPr lang="en-US" sz="3200" dirty="0"/>
            </a:br>
            <a:br>
              <a:rPr lang="en-US" sz="3200" dirty="0"/>
            </a:br>
            <a:r>
              <a:rPr lang="en-US" sz="1800" dirty="0"/>
              <a:t>Paula Bowles</a:t>
            </a:r>
            <a:br>
              <a:rPr lang="en-US" sz="1800" dirty="0"/>
            </a:br>
            <a:r>
              <a:rPr lang="en-US" sz="1800" dirty="0"/>
              <a:t>Chief Communications &amp; Marketing Officer</a:t>
            </a:r>
            <a:br>
              <a:rPr lang="en-US" sz="1800" dirty="0"/>
            </a:br>
            <a:r>
              <a:rPr lang="en-US" sz="1800" dirty="0"/>
              <a:t>Oklahoma </a:t>
            </a:r>
            <a:r>
              <a:rPr lang="en-US" sz="1800" dirty="0" err="1"/>
              <a:t>CareerTech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01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820" y="228600"/>
            <a:ext cx="4709159" cy="977265"/>
          </a:xfrm>
        </p:spPr>
        <p:txBody>
          <a:bodyPr/>
          <a:lstStyle/>
          <a:p>
            <a:pPr algn="ctr"/>
            <a:r>
              <a:rPr lang="en-US" sz="3200" dirty="0"/>
              <a:t>Oklahoma </a:t>
            </a:r>
            <a:r>
              <a:rPr lang="en-US" sz="3200" dirty="0" err="1"/>
              <a:t>CareerTech</a:t>
            </a:r>
            <a:br>
              <a:rPr lang="en-US" sz="3200" dirty="0"/>
            </a:br>
            <a:r>
              <a:rPr lang="en-US" sz="3200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1600200"/>
            <a:ext cx="5181600" cy="3581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Delivers through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393 K-12 School Districts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29 Technology Center Districts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16 Skills Center Sites (Offender Training)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31 Adult Basic Ed Providers</a:t>
            </a:r>
          </a:p>
        </p:txBody>
      </p:sp>
    </p:spTree>
    <p:extLst>
      <p:ext uri="{BB962C8B-B14F-4D97-AF65-F5344CB8AC3E}">
        <p14:creationId xmlns:p14="http://schemas.microsoft.com/office/powerpoint/2010/main" val="301494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Oklahoma </a:t>
            </a:r>
            <a:r>
              <a:rPr lang="en-US" sz="3200" dirty="0" err="1"/>
              <a:t>CareerTech</a:t>
            </a:r>
            <a:br>
              <a:rPr lang="en-US" sz="3200" dirty="0"/>
            </a:br>
            <a:r>
              <a:rPr lang="en-US" sz="3200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2286000"/>
            <a:ext cx="4808854" cy="2971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550,000 Plus Annual Enrollments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2,591 Teachers in Full-Time Offerings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94 Percent Placement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Nearly 7,000 Businesses Served</a:t>
            </a:r>
          </a:p>
        </p:txBody>
      </p:sp>
    </p:spTree>
    <p:extLst>
      <p:ext uri="{BB962C8B-B14F-4D97-AF65-F5344CB8AC3E}">
        <p14:creationId xmlns:p14="http://schemas.microsoft.com/office/powerpoint/2010/main" val="6427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Why Engage Media?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Research indicates: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56 percent of registered voters have heard of </a:t>
            </a:r>
            <a:r>
              <a:rPr lang="en-US" sz="2400" dirty="0" err="1"/>
              <a:t>CareerTech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People are not fully aware of CT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Need to deliver messages through  multiple platforms.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1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Media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Communications/Marketing Plan Supports System Strategic Plan Goals: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Enhance Business/Education Partnerships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Increase Career 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Increase Educational Attainment</a:t>
            </a:r>
          </a:p>
        </p:txBody>
      </p:sp>
    </p:spTree>
    <p:extLst>
      <p:ext uri="{BB962C8B-B14F-4D97-AF65-F5344CB8AC3E}">
        <p14:creationId xmlns:p14="http://schemas.microsoft.com/office/powerpoint/2010/main" val="63511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Communications/</a:t>
            </a:r>
            <a:br>
              <a:rPr lang="en-US" sz="3200" dirty="0"/>
            </a:br>
            <a:r>
              <a:rPr lang="en-US" sz="3200" dirty="0"/>
              <a:t>Marketing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9114" y="2133600"/>
            <a:ext cx="4808854" cy="3231670"/>
          </a:xfrm>
        </p:spPr>
        <p:txBody>
          <a:bodyPr/>
          <a:lstStyle/>
          <a:p>
            <a:r>
              <a:rPr lang="en-US" dirty="0"/>
              <a:t>Key Message:</a:t>
            </a:r>
          </a:p>
          <a:p>
            <a:endParaRPr lang="en-US" dirty="0"/>
          </a:p>
          <a:p>
            <a:r>
              <a:rPr lang="en-US" i="1" dirty="0"/>
              <a:t>The Marketing Media Services Division provides leadership, support and assistance to communicate the benefits of Oklahoma </a:t>
            </a:r>
            <a:r>
              <a:rPr lang="en-US" i="1" dirty="0" err="1"/>
              <a:t>CareerTech</a:t>
            </a:r>
            <a:r>
              <a:rPr lang="en-US" i="1" dirty="0"/>
              <a:t> education.</a:t>
            </a:r>
          </a:p>
        </p:txBody>
      </p:sp>
    </p:spTree>
    <p:extLst>
      <p:ext uri="{BB962C8B-B14F-4D97-AF65-F5344CB8AC3E}">
        <p14:creationId xmlns:p14="http://schemas.microsoft.com/office/powerpoint/2010/main" val="187899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rket Brief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7219</TotalTime>
  <Words>452</Words>
  <Application>Microsoft Office PowerPoint</Application>
  <PresentationFormat>On-screen Show (4:3)</PresentationFormat>
  <Paragraphs>111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Calibri-Light</vt:lpstr>
      <vt:lpstr>D-DIN-Bold</vt:lpstr>
      <vt:lpstr>DIN-Medium</vt:lpstr>
      <vt:lpstr>Myriad Pro</vt:lpstr>
      <vt:lpstr>Neutraface2TextTT Bold</vt:lpstr>
      <vt:lpstr>Open Sans</vt:lpstr>
      <vt:lpstr>Office Theme</vt:lpstr>
      <vt:lpstr>Custom Design</vt:lpstr>
      <vt:lpstr>1_Office Theme</vt:lpstr>
      <vt:lpstr>2_Office Theme</vt:lpstr>
      <vt:lpstr>Engaging the Media</vt:lpstr>
      <vt:lpstr>Speakers</vt:lpstr>
      <vt:lpstr>Agenda  </vt:lpstr>
      <vt:lpstr>  Engaging the Media Advance CTE Webinar  Oct. 10, 2018  Paula Bowles Chief Communications &amp; Marketing Officer Oklahoma CareerTech </vt:lpstr>
      <vt:lpstr>Oklahoma CareerTech Overview</vt:lpstr>
      <vt:lpstr>Oklahoma CareerTech Overview</vt:lpstr>
      <vt:lpstr>Why Engage Media?</vt:lpstr>
      <vt:lpstr>Media Strategy</vt:lpstr>
      <vt:lpstr>Communications/ Marketing Plan</vt:lpstr>
      <vt:lpstr>Examples </vt:lpstr>
      <vt:lpstr>Media Approaches</vt:lpstr>
      <vt:lpstr>Outcomes of Media Engagement</vt:lpstr>
      <vt:lpstr>Contact </vt:lpstr>
      <vt:lpstr>Questions</vt:lpstr>
      <vt:lpstr>Getting Reporters Interested in CTE</vt:lpstr>
      <vt:lpstr>What’s Makes a Good Pitch?</vt:lpstr>
      <vt:lpstr>The Care &amp; Feeding of Reporters</vt:lpstr>
      <vt:lpstr>What EdWeek Looks For</vt:lpstr>
      <vt:lpstr>Where You Can Find Me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Becki Foster</dc:creator>
  <cp:keywords/>
  <dc:description/>
  <cp:lastModifiedBy>Shannon Johnson</cp:lastModifiedBy>
  <cp:revision>168</cp:revision>
  <cp:lastPrinted>2018-10-03T23:22:22Z</cp:lastPrinted>
  <dcterms:created xsi:type="dcterms:W3CDTF">2018-05-31T12:24:33Z</dcterms:created>
  <dcterms:modified xsi:type="dcterms:W3CDTF">2018-10-09T20:03:07Z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2018-05-30T05:00:00Z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2018-05-30T05:00:00Z</vt:filetime>
  </property>
</Properties>
</file>