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15" r:id="rId1"/>
  </p:sldMasterIdLst>
  <p:notesMasterIdLst>
    <p:notesMasterId r:id="rId16"/>
  </p:notesMasterIdLst>
  <p:handoutMasterIdLst>
    <p:handoutMasterId r:id="rId17"/>
  </p:handoutMasterIdLst>
  <p:sldIdLst>
    <p:sldId id="579" r:id="rId2"/>
    <p:sldId id="532" r:id="rId3"/>
    <p:sldId id="536" r:id="rId4"/>
    <p:sldId id="577" r:id="rId5"/>
    <p:sldId id="619" r:id="rId6"/>
    <p:sldId id="618" r:id="rId7"/>
    <p:sldId id="581" r:id="rId8"/>
    <p:sldId id="587" r:id="rId9"/>
    <p:sldId id="588" r:id="rId10"/>
    <p:sldId id="589" r:id="rId11"/>
    <p:sldId id="590" r:id="rId12"/>
    <p:sldId id="616" r:id="rId13"/>
    <p:sldId id="620" r:id="rId14"/>
    <p:sldId id="621" r:id="rId1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MS PGothic" pitchFamily="34" charset="-128"/>
        <a:cs typeface="MS PGothic" pitchFamily="34" charset="-128"/>
      </a:defRPr>
    </a:lvl1pPr>
    <a:lvl2pPr marL="457200" algn="l" defTabSz="457200" rtl="0" fontAlgn="base">
      <a:spcBef>
        <a:spcPct val="0"/>
      </a:spcBef>
      <a:spcAft>
        <a:spcPct val="0"/>
      </a:spcAft>
      <a:defRPr kern="1200">
        <a:solidFill>
          <a:schemeClr val="tx1"/>
        </a:solidFill>
        <a:latin typeface="Calibri" charset="0"/>
        <a:ea typeface="MS PGothic" pitchFamily="34" charset="-128"/>
        <a:cs typeface="MS PGothic" pitchFamily="34" charset="-128"/>
      </a:defRPr>
    </a:lvl2pPr>
    <a:lvl3pPr marL="914400" algn="l" defTabSz="457200" rtl="0" fontAlgn="base">
      <a:spcBef>
        <a:spcPct val="0"/>
      </a:spcBef>
      <a:spcAft>
        <a:spcPct val="0"/>
      </a:spcAft>
      <a:defRPr kern="1200">
        <a:solidFill>
          <a:schemeClr val="tx1"/>
        </a:solidFill>
        <a:latin typeface="Calibri" charset="0"/>
        <a:ea typeface="MS PGothic" pitchFamily="34" charset="-128"/>
        <a:cs typeface="MS PGothic" pitchFamily="34" charset="-128"/>
      </a:defRPr>
    </a:lvl3pPr>
    <a:lvl4pPr marL="1371600" algn="l" defTabSz="457200" rtl="0" fontAlgn="base">
      <a:spcBef>
        <a:spcPct val="0"/>
      </a:spcBef>
      <a:spcAft>
        <a:spcPct val="0"/>
      </a:spcAft>
      <a:defRPr kern="1200">
        <a:solidFill>
          <a:schemeClr val="tx1"/>
        </a:solidFill>
        <a:latin typeface="Calibri" charset="0"/>
        <a:ea typeface="MS PGothic" pitchFamily="34" charset="-128"/>
        <a:cs typeface="MS PGothic" pitchFamily="34" charset="-128"/>
      </a:defRPr>
    </a:lvl4pPr>
    <a:lvl5pPr marL="1828800" algn="l" defTabSz="457200" rtl="0" fontAlgn="base">
      <a:spcBef>
        <a:spcPct val="0"/>
      </a:spcBef>
      <a:spcAft>
        <a:spcPct val="0"/>
      </a:spcAft>
      <a:defRPr kern="1200">
        <a:solidFill>
          <a:schemeClr val="tx1"/>
        </a:solidFill>
        <a:latin typeface="Calibri" charset="0"/>
        <a:ea typeface="MS PGothic" pitchFamily="34" charset="-128"/>
        <a:cs typeface="MS PGothic" pitchFamily="34" charset="-128"/>
      </a:defRPr>
    </a:lvl5pPr>
    <a:lvl6pPr marL="2286000" algn="l" defTabSz="457200" rtl="0" eaLnBrk="1" latinLnBrk="0" hangingPunct="1">
      <a:defRPr kern="1200">
        <a:solidFill>
          <a:schemeClr val="tx1"/>
        </a:solidFill>
        <a:latin typeface="Calibri" charset="0"/>
        <a:ea typeface="MS PGothic" pitchFamily="34" charset="-128"/>
        <a:cs typeface="MS PGothic" pitchFamily="34" charset="-128"/>
      </a:defRPr>
    </a:lvl6pPr>
    <a:lvl7pPr marL="2743200" algn="l" defTabSz="457200" rtl="0" eaLnBrk="1" latinLnBrk="0" hangingPunct="1">
      <a:defRPr kern="1200">
        <a:solidFill>
          <a:schemeClr val="tx1"/>
        </a:solidFill>
        <a:latin typeface="Calibri" charset="0"/>
        <a:ea typeface="MS PGothic" pitchFamily="34" charset="-128"/>
        <a:cs typeface="MS PGothic" pitchFamily="34" charset="-128"/>
      </a:defRPr>
    </a:lvl7pPr>
    <a:lvl8pPr marL="3200400" algn="l" defTabSz="457200" rtl="0" eaLnBrk="1" latinLnBrk="0" hangingPunct="1">
      <a:defRPr kern="1200">
        <a:solidFill>
          <a:schemeClr val="tx1"/>
        </a:solidFill>
        <a:latin typeface="Calibri" charset="0"/>
        <a:ea typeface="MS PGothic" pitchFamily="34" charset="-128"/>
        <a:cs typeface="MS PGothic" pitchFamily="34" charset="-128"/>
      </a:defRPr>
    </a:lvl8pPr>
    <a:lvl9pPr marL="3657600" algn="l" defTabSz="457200" rtl="0" eaLnBrk="1" latinLnBrk="0" hangingPunct="1">
      <a:defRPr kern="1200">
        <a:solidFill>
          <a:schemeClr val="tx1"/>
        </a:solidFill>
        <a:latin typeface="Calibri" charset="0"/>
        <a:ea typeface="MS PGothic" pitchFamily="34" charset="-128"/>
        <a:cs typeface="MS PGothic" pitchFamily="3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B800"/>
    <a:srgbClr val="009AA6"/>
    <a:srgbClr val="191919"/>
    <a:srgbClr val="FF6D14"/>
    <a:srgbClr val="1E1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052" autoAdjust="0"/>
  </p:normalViewPr>
  <p:slideViewPr>
    <p:cSldViewPr snapToGrid="0" snapToObjects="1">
      <p:cViewPr varScale="1">
        <p:scale>
          <a:sx n="66" d="100"/>
          <a:sy n="66" d="100"/>
        </p:scale>
        <p:origin x="201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101" d="100"/>
          <a:sy n="101" d="100"/>
        </p:scale>
        <p:origin x="-4376" y="-12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31135654-62D7-C247-A296-AD390C7E6DE9}" type="datetimeFigureOut">
              <a:rPr lang="en-US"/>
              <a:pPr/>
              <a:t>9/30/2014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FB3E3BD-1197-C84B-8BB0-D129759E0425}" type="slidenum">
              <a:rPr lang="en-US"/>
              <a:pPr/>
              <a:t>‹#›</a:t>
            </a:fld>
            <a:endParaRPr lang="en-US" dirty="0"/>
          </a:p>
        </p:txBody>
      </p:sp>
    </p:spTree>
    <p:extLst>
      <p:ext uri="{BB962C8B-B14F-4D97-AF65-F5344CB8AC3E}">
        <p14:creationId xmlns:p14="http://schemas.microsoft.com/office/powerpoint/2010/main" val="4038012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607D26D8-EEAF-C943-BCF4-FA26F5F9B0C7}" type="datetimeFigureOut">
              <a:rPr lang="en-US"/>
              <a:pPr/>
              <a:t>9/30/2014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0AFFA26-AF9C-1241-9398-3690685E1C47}" type="slidenum">
              <a:rPr lang="en-US"/>
              <a:pPr/>
              <a:t>‹#›</a:t>
            </a:fld>
            <a:endParaRPr lang="en-US" dirty="0"/>
          </a:p>
        </p:txBody>
      </p:sp>
    </p:spTree>
    <p:extLst>
      <p:ext uri="{BB962C8B-B14F-4D97-AF65-F5344CB8AC3E}">
        <p14:creationId xmlns:p14="http://schemas.microsoft.com/office/powerpoint/2010/main" val="290722080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charset="0"/>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charset="0"/>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charset="0"/>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charset="0"/>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charset="0"/>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careertech.or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MS PGothic" pitchFamily="34" charset="-128"/>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57066" indent="-291179" eaLnBrk="0" hangingPunct="0">
              <a:defRPr>
                <a:solidFill>
                  <a:schemeClr val="tx1"/>
                </a:solidFill>
                <a:latin typeface="Calibri" pitchFamily="34" charset="0"/>
                <a:ea typeface="MS PGothic" pitchFamily="34" charset="-128"/>
              </a:defRPr>
            </a:lvl2pPr>
            <a:lvl3pPr marL="1164717" indent="-232943" eaLnBrk="0" hangingPunct="0">
              <a:defRPr>
                <a:solidFill>
                  <a:schemeClr val="tx1"/>
                </a:solidFill>
                <a:latin typeface="Calibri" pitchFamily="34" charset="0"/>
                <a:ea typeface="MS PGothic" pitchFamily="34" charset="-128"/>
              </a:defRPr>
            </a:lvl3pPr>
            <a:lvl4pPr marL="1630604" indent="-232943" eaLnBrk="0" hangingPunct="0">
              <a:defRPr>
                <a:solidFill>
                  <a:schemeClr val="tx1"/>
                </a:solidFill>
                <a:latin typeface="Calibri" pitchFamily="34" charset="0"/>
                <a:ea typeface="MS PGothic" pitchFamily="34" charset="-128"/>
              </a:defRPr>
            </a:lvl4pPr>
            <a:lvl5pPr marL="2096491" indent="-232943" eaLnBrk="0" hangingPunct="0">
              <a:defRPr>
                <a:solidFill>
                  <a:schemeClr val="tx1"/>
                </a:solidFill>
                <a:latin typeface="Calibri" pitchFamily="34" charset="0"/>
                <a:ea typeface="MS PGothic" pitchFamily="34" charset="-128"/>
              </a:defRPr>
            </a:lvl5pPr>
            <a:lvl6pPr marL="2562377" indent="-232943" defTabSz="465887" eaLnBrk="0" fontAlgn="base" hangingPunct="0">
              <a:spcBef>
                <a:spcPct val="0"/>
              </a:spcBef>
              <a:spcAft>
                <a:spcPct val="0"/>
              </a:spcAft>
              <a:defRPr>
                <a:solidFill>
                  <a:schemeClr val="tx1"/>
                </a:solidFill>
                <a:latin typeface="Calibri" pitchFamily="34" charset="0"/>
                <a:ea typeface="MS PGothic" pitchFamily="34" charset="-128"/>
              </a:defRPr>
            </a:lvl6pPr>
            <a:lvl7pPr marL="3028264" indent="-232943" defTabSz="465887" eaLnBrk="0" fontAlgn="base" hangingPunct="0">
              <a:spcBef>
                <a:spcPct val="0"/>
              </a:spcBef>
              <a:spcAft>
                <a:spcPct val="0"/>
              </a:spcAft>
              <a:defRPr>
                <a:solidFill>
                  <a:schemeClr val="tx1"/>
                </a:solidFill>
                <a:latin typeface="Calibri" pitchFamily="34" charset="0"/>
                <a:ea typeface="MS PGothic" pitchFamily="34" charset="-128"/>
              </a:defRPr>
            </a:lvl7pPr>
            <a:lvl8pPr marL="3494151" indent="-232943" defTabSz="465887" eaLnBrk="0" fontAlgn="base" hangingPunct="0">
              <a:spcBef>
                <a:spcPct val="0"/>
              </a:spcBef>
              <a:spcAft>
                <a:spcPct val="0"/>
              </a:spcAft>
              <a:defRPr>
                <a:solidFill>
                  <a:schemeClr val="tx1"/>
                </a:solidFill>
                <a:latin typeface="Calibri" pitchFamily="34" charset="0"/>
                <a:ea typeface="MS PGothic" pitchFamily="34" charset="-128"/>
              </a:defRPr>
            </a:lvl8pPr>
            <a:lvl9pPr marL="3960038" indent="-232943" defTabSz="465887"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7653924F-A2A4-48A2-8C95-FB90666045EE}" type="slidenum">
              <a:rPr lang="en-US" smtClean="0"/>
              <a:pPr eaLnBrk="1" hangingPunct="1"/>
              <a:t>1</a:t>
            </a:fld>
            <a:endParaRPr lang="en-US" smtClean="0"/>
          </a:p>
        </p:txBody>
      </p:sp>
    </p:spTree>
    <p:extLst>
      <p:ext uri="{BB962C8B-B14F-4D97-AF65-F5344CB8AC3E}">
        <p14:creationId xmlns:p14="http://schemas.microsoft.com/office/powerpoint/2010/main" val="3001651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ea typeface="MS PGothic" pitchFamily="34" charset="-128"/>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57066" indent="-291179" eaLnBrk="0" hangingPunct="0">
              <a:defRPr>
                <a:solidFill>
                  <a:schemeClr val="tx1"/>
                </a:solidFill>
                <a:latin typeface="Calibri" pitchFamily="34" charset="0"/>
                <a:ea typeface="MS PGothic" pitchFamily="34" charset="-128"/>
              </a:defRPr>
            </a:lvl2pPr>
            <a:lvl3pPr marL="1164717" indent="-232943" eaLnBrk="0" hangingPunct="0">
              <a:defRPr>
                <a:solidFill>
                  <a:schemeClr val="tx1"/>
                </a:solidFill>
                <a:latin typeface="Calibri" pitchFamily="34" charset="0"/>
                <a:ea typeface="MS PGothic" pitchFamily="34" charset="-128"/>
              </a:defRPr>
            </a:lvl3pPr>
            <a:lvl4pPr marL="1630604" indent="-232943" eaLnBrk="0" hangingPunct="0">
              <a:defRPr>
                <a:solidFill>
                  <a:schemeClr val="tx1"/>
                </a:solidFill>
                <a:latin typeface="Calibri" pitchFamily="34" charset="0"/>
                <a:ea typeface="MS PGothic" pitchFamily="34" charset="-128"/>
              </a:defRPr>
            </a:lvl4pPr>
            <a:lvl5pPr marL="2096491" indent="-232943" eaLnBrk="0" hangingPunct="0">
              <a:defRPr>
                <a:solidFill>
                  <a:schemeClr val="tx1"/>
                </a:solidFill>
                <a:latin typeface="Calibri" pitchFamily="34" charset="0"/>
                <a:ea typeface="MS PGothic" pitchFamily="34" charset="-128"/>
              </a:defRPr>
            </a:lvl5pPr>
            <a:lvl6pPr marL="2562377" indent="-232943" defTabSz="465887" eaLnBrk="0" fontAlgn="base" hangingPunct="0">
              <a:spcBef>
                <a:spcPct val="0"/>
              </a:spcBef>
              <a:spcAft>
                <a:spcPct val="0"/>
              </a:spcAft>
              <a:defRPr>
                <a:solidFill>
                  <a:schemeClr val="tx1"/>
                </a:solidFill>
                <a:latin typeface="Calibri" pitchFamily="34" charset="0"/>
                <a:ea typeface="MS PGothic" pitchFamily="34" charset="-128"/>
              </a:defRPr>
            </a:lvl6pPr>
            <a:lvl7pPr marL="3028264" indent="-232943" defTabSz="465887" eaLnBrk="0" fontAlgn="base" hangingPunct="0">
              <a:spcBef>
                <a:spcPct val="0"/>
              </a:spcBef>
              <a:spcAft>
                <a:spcPct val="0"/>
              </a:spcAft>
              <a:defRPr>
                <a:solidFill>
                  <a:schemeClr val="tx1"/>
                </a:solidFill>
                <a:latin typeface="Calibri" pitchFamily="34" charset="0"/>
                <a:ea typeface="MS PGothic" pitchFamily="34" charset="-128"/>
              </a:defRPr>
            </a:lvl7pPr>
            <a:lvl8pPr marL="3494151" indent="-232943" defTabSz="465887" eaLnBrk="0" fontAlgn="base" hangingPunct="0">
              <a:spcBef>
                <a:spcPct val="0"/>
              </a:spcBef>
              <a:spcAft>
                <a:spcPct val="0"/>
              </a:spcAft>
              <a:defRPr>
                <a:solidFill>
                  <a:schemeClr val="tx1"/>
                </a:solidFill>
                <a:latin typeface="Calibri" pitchFamily="34" charset="0"/>
                <a:ea typeface="MS PGothic" pitchFamily="34" charset="-128"/>
              </a:defRPr>
            </a:lvl8pPr>
            <a:lvl9pPr marL="3960038" indent="-232943" defTabSz="465887"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A4282924-40F8-4301-B771-AFAD83BDA1EA}" type="slidenum">
              <a:rPr lang="en-US" smtClean="0">
                <a:solidFill>
                  <a:srgbClr val="000000"/>
                </a:solidFill>
              </a:rPr>
              <a:pPr eaLnBrk="1" hangingPunct="1"/>
              <a:t>10</a:t>
            </a:fld>
            <a:endParaRPr lang="en-US" smtClean="0">
              <a:solidFill>
                <a:srgbClr val="000000"/>
              </a:solidFill>
            </a:endParaRPr>
          </a:p>
        </p:txBody>
      </p:sp>
    </p:spTree>
    <p:extLst>
      <p:ext uri="{BB962C8B-B14F-4D97-AF65-F5344CB8AC3E}">
        <p14:creationId xmlns:p14="http://schemas.microsoft.com/office/powerpoint/2010/main" val="3471981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ea typeface="MS PGothic" pitchFamily="34" charset="-128"/>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57066" indent="-291179" eaLnBrk="0" hangingPunct="0">
              <a:defRPr>
                <a:solidFill>
                  <a:schemeClr val="tx1"/>
                </a:solidFill>
                <a:latin typeface="Calibri" pitchFamily="34" charset="0"/>
                <a:ea typeface="MS PGothic" pitchFamily="34" charset="-128"/>
              </a:defRPr>
            </a:lvl2pPr>
            <a:lvl3pPr marL="1164717" indent="-232943" eaLnBrk="0" hangingPunct="0">
              <a:defRPr>
                <a:solidFill>
                  <a:schemeClr val="tx1"/>
                </a:solidFill>
                <a:latin typeface="Calibri" pitchFamily="34" charset="0"/>
                <a:ea typeface="MS PGothic" pitchFamily="34" charset="-128"/>
              </a:defRPr>
            </a:lvl3pPr>
            <a:lvl4pPr marL="1630604" indent="-232943" eaLnBrk="0" hangingPunct="0">
              <a:defRPr>
                <a:solidFill>
                  <a:schemeClr val="tx1"/>
                </a:solidFill>
                <a:latin typeface="Calibri" pitchFamily="34" charset="0"/>
                <a:ea typeface="MS PGothic" pitchFamily="34" charset="-128"/>
              </a:defRPr>
            </a:lvl4pPr>
            <a:lvl5pPr marL="2096491" indent="-232943" eaLnBrk="0" hangingPunct="0">
              <a:defRPr>
                <a:solidFill>
                  <a:schemeClr val="tx1"/>
                </a:solidFill>
                <a:latin typeface="Calibri" pitchFamily="34" charset="0"/>
                <a:ea typeface="MS PGothic" pitchFamily="34" charset="-128"/>
              </a:defRPr>
            </a:lvl5pPr>
            <a:lvl6pPr marL="2562377" indent="-232943" defTabSz="465887" eaLnBrk="0" fontAlgn="base" hangingPunct="0">
              <a:spcBef>
                <a:spcPct val="0"/>
              </a:spcBef>
              <a:spcAft>
                <a:spcPct val="0"/>
              </a:spcAft>
              <a:defRPr>
                <a:solidFill>
                  <a:schemeClr val="tx1"/>
                </a:solidFill>
                <a:latin typeface="Calibri" pitchFamily="34" charset="0"/>
                <a:ea typeface="MS PGothic" pitchFamily="34" charset="-128"/>
              </a:defRPr>
            </a:lvl6pPr>
            <a:lvl7pPr marL="3028264" indent="-232943" defTabSz="465887" eaLnBrk="0" fontAlgn="base" hangingPunct="0">
              <a:spcBef>
                <a:spcPct val="0"/>
              </a:spcBef>
              <a:spcAft>
                <a:spcPct val="0"/>
              </a:spcAft>
              <a:defRPr>
                <a:solidFill>
                  <a:schemeClr val="tx1"/>
                </a:solidFill>
                <a:latin typeface="Calibri" pitchFamily="34" charset="0"/>
                <a:ea typeface="MS PGothic" pitchFamily="34" charset="-128"/>
              </a:defRPr>
            </a:lvl7pPr>
            <a:lvl8pPr marL="3494151" indent="-232943" defTabSz="465887" eaLnBrk="0" fontAlgn="base" hangingPunct="0">
              <a:spcBef>
                <a:spcPct val="0"/>
              </a:spcBef>
              <a:spcAft>
                <a:spcPct val="0"/>
              </a:spcAft>
              <a:defRPr>
                <a:solidFill>
                  <a:schemeClr val="tx1"/>
                </a:solidFill>
                <a:latin typeface="Calibri" pitchFamily="34" charset="0"/>
                <a:ea typeface="MS PGothic" pitchFamily="34" charset="-128"/>
              </a:defRPr>
            </a:lvl8pPr>
            <a:lvl9pPr marL="3960038" indent="-232943" defTabSz="465887"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A4282924-40F8-4301-B771-AFAD83BDA1EA}" type="slidenum">
              <a:rPr lang="en-US" smtClean="0">
                <a:solidFill>
                  <a:srgbClr val="000000"/>
                </a:solidFill>
              </a:rPr>
              <a:pPr eaLnBrk="1" hangingPunct="1"/>
              <a:t>11</a:t>
            </a:fld>
            <a:endParaRPr lang="en-US" smtClean="0">
              <a:solidFill>
                <a:srgbClr val="000000"/>
              </a:solidFill>
            </a:endParaRPr>
          </a:p>
        </p:txBody>
      </p:sp>
    </p:spTree>
    <p:extLst>
      <p:ext uri="{BB962C8B-B14F-4D97-AF65-F5344CB8AC3E}">
        <p14:creationId xmlns:p14="http://schemas.microsoft.com/office/powerpoint/2010/main" val="1175673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F154EC-489B-4747-AE5D-667EF39F08B0}" type="slidenum">
              <a:rPr lang="en-US" smtClean="0"/>
              <a:pPr>
                <a:defRPr/>
              </a:pPr>
              <a:t>12</a:t>
            </a:fld>
            <a:endParaRPr lang="en-US"/>
          </a:p>
        </p:txBody>
      </p:sp>
    </p:spTree>
    <p:extLst>
      <p:ext uri="{BB962C8B-B14F-4D97-AF65-F5344CB8AC3E}">
        <p14:creationId xmlns:p14="http://schemas.microsoft.com/office/powerpoint/2010/main" val="2021066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7651" name="Rectangle 2"/>
          <p:cNvSpPr>
            <a:spLocks noGrp="1" noChangeArrowheads="1"/>
          </p:cNvSpPr>
          <p:nvPr>
            <p:ph type="body" idx="1"/>
          </p:nvPr>
        </p:nvSpPr>
        <p:spPr bwMode="auto">
          <a:noFill/>
        </p:spPr>
        <p:txBody>
          <a:bodyPr wrap="square" numCol="1" anchor="t" anchorCtr="0" compatLnSpc="1">
            <a:prstTxWarp prst="textNoShape">
              <a:avLst/>
            </a:prstTxWarp>
            <a:normAutofit fontScale="55000" lnSpcReduction="20000"/>
          </a:bodyPr>
          <a:lstStyle/>
          <a:p>
            <a:pPr marL="39688" eaLnBrk="1" hangingPunct="1"/>
            <a:r>
              <a:rPr lang="en-US" sz="1800" baseline="0" dirty="0" smtClean="0">
                <a:solidFill>
                  <a:srgbClr val="1A1A1A"/>
                </a:solidFill>
                <a:latin typeface="Geneva" charset="0"/>
                <a:ea typeface="Geneva" charset="0"/>
                <a:cs typeface="Geneva" charset="0"/>
                <a:sym typeface="Geneva" charset="0"/>
              </a:rPr>
              <a:t>CTE’s </a:t>
            </a:r>
            <a:r>
              <a:rPr lang="en-US" sz="1800" baseline="0" dirty="0" smtClean="0">
                <a:solidFill>
                  <a:srgbClr val="1A1A1A"/>
                </a:solidFill>
                <a:latin typeface="Geneva" charset="0"/>
                <a:ea typeface="Geneva" charset="0"/>
                <a:cs typeface="Geneva" charset="0"/>
                <a:sym typeface="Geneva" charset="0"/>
              </a:rPr>
              <a:t>ever-present commitment to being responsive to the needs of the workplace and economy, we set forth a joint vision in 2010 to chart our future. Reading the tea leaves of economic trends, greater expectations for postsecondary education, understanding of the essential connection between CTE/WD/ED, political leaders calling for a shift from islands of excellence to high quality CTE for all </a:t>
            </a:r>
            <a:endParaRPr lang="en-US" sz="1800" dirty="0" smtClean="0">
              <a:solidFill>
                <a:srgbClr val="1A1A1A"/>
              </a:solidFill>
              <a:latin typeface="Geneva" charset="0"/>
              <a:ea typeface="Geneva" charset="0"/>
              <a:cs typeface="Geneva" charset="0"/>
              <a:sym typeface="Geneva" charset="0"/>
            </a:endParaRPr>
          </a:p>
          <a:p>
            <a:pPr marL="39688" eaLnBrk="1" hangingPunct="1"/>
            <a:endParaRPr lang="en-US" sz="1800" dirty="0" smtClean="0">
              <a:solidFill>
                <a:srgbClr val="1A1A1A"/>
              </a:solidFill>
              <a:latin typeface="Geneva" charset="0"/>
              <a:ea typeface="Geneva" charset="0"/>
              <a:cs typeface="Geneva" charset="0"/>
              <a:sym typeface="Geneva" charset="0"/>
            </a:endParaRPr>
          </a:p>
          <a:p>
            <a:pPr marL="39688" eaLnBrk="1" hangingPunct="1"/>
            <a:r>
              <a:rPr lang="en-US" sz="1800" dirty="0" smtClean="0">
                <a:solidFill>
                  <a:srgbClr val="1A1A1A"/>
                </a:solidFill>
                <a:latin typeface="Geneva" charset="0"/>
                <a:ea typeface="Geneva" charset="0"/>
                <a:cs typeface="Geneva" charset="0"/>
                <a:sym typeface="Geneva" charset="0"/>
              </a:rPr>
              <a:t>State CTE Directors from all 50 states united around a new vision for CTE, called </a:t>
            </a:r>
            <a:r>
              <a:rPr lang="ja-JP" altLang="en-US" sz="1800" dirty="0" smtClean="0">
                <a:solidFill>
                  <a:srgbClr val="1A1A1A"/>
                </a:solidFill>
                <a:latin typeface="Geneva" charset="0"/>
                <a:ea typeface="Geneva" charset="0"/>
                <a:cs typeface="Geneva" charset="0"/>
                <a:sym typeface="Geneva" charset="0"/>
              </a:rPr>
              <a:t>“</a:t>
            </a:r>
            <a:r>
              <a:rPr lang="en-US" altLang="ja-JP" sz="1800" dirty="0" smtClean="0">
                <a:solidFill>
                  <a:srgbClr val="1A1A1A"/>
                </a:solidFill>
                <a:latin typeface="Geneva" charset="0"/>
                <a:ea typeface="Geneva" charset="0"/>
                <a:cs typeface="Geneva" charset="0"/>
                <a:sym typeface="Geneva" charset="0"/>
              </a:rPr>
              <a:t>Reflect, Transform, Lead.</a:t>
            </a:r>
            <a:r>
              <a:rPr lang="ja-JP" altLang="en-US" sz="1800" dirty="0" smtClean="0">
                <a:solidFill>
                  <a:srgbClr val="1A1A1A"/>
                </a:solidFill>
                <a:latin typeface="Geneva" charset="0"/>
                <a:ea typeface="Geneva" charset="0"/>
                <a:cs typeface="Geneva" charset="0"/>
                <a:sym typeface="Geneva" charset="0"/>
              </a:rPr>
              <a:t>”</a:t>
            </a:r>
            <a:r>
              <a:rPr lang="en-US" altLang="ja-JP" sz="1800" dirty="0" smtClean="0">
                <a:solidFill>
                  <a:srgbClr val="1A1A1A"/>
                </a:solidFill>
                <a:latin typeface="Geneva" charset="0"/>
                <a:ea typeface="Geneva" charset="0"/>
                <a:cs typeface="Geneva" charset="0"/>
                <a:sym typeface="Geneva" charset="0"/>
              </a:rPr>
              <a:t> </a:t>
            </a:r>
          </a:p>
          <a:p>
            <a:pPr marL="39688" eaLnBrk="1" hangingPunct="1"/>
            <a:r>
              <a:rPr lang="en-US" altLang="ja-JP" sz="1800" dirty="0" smtClean="0">
                <a:solidFill>
                  <a:srgbClr val="1A1A1A"/>
                </a:solidFill>
                <a:latin typeface="Geneva" charset="0"/>
                <a:ea typeface="Geneva" charset="0"/>
                <a:cs typeface="Geneva" charset="0"/>
                <a:sym typeface="Geneva" charset="0"/>
              </a:rPr>
              <a:t>Reflect</a:t>
            </a:r>
            <a:r>
              <a:rPr lang="en-US" altLang="ja-JP" sz="1800" baseline="0" dirty="0" smtClean="0">
                <a:solidFill>
                  <a:srgbClr val="1A1A1A"/>
                </a:solidFill>
                <a:latin typeface="Geneva" charset="0"/>
                <a:ea typeface="Geneva" charset="0"/>
                <a:cs typeface="Geneva" charset="0"/>
                <a:sym typeface="Geneva" charset="0"/>
              </a:rPr>
              <a:t> on and learn from and honor our history. </a:t>
            </a:r>
          </a:p>
          <a:p>
            <a:pPr marL="39688" eaLnBrk="1" hangingPunct="1"/>
            <a:r>
              <a:rPr lang="en-US" altLang="ja-JP" sz="1800" baseline="0" dirty="0" smtClean="0">
                <a:solidFill>
                  <a:srgbClr val="1A1A1A"/>
                </a:solidFill>
                <a:latin typeface="Geneva" charset="0"/>
                <a:ea typeface="Geneva" charset="0"/>
                <a:cs typeface="Geneva" charset="0"/>
                <a:sym typeface="Geneva" charset="0"/>
              </a:rPr>
              <a:t>Continue to drive our current transformation.</a:t>
            </a:r>
          </a:p>
          <a:p>
            <a:pPr marL="39688" eaLnBrk="1" hangingPunct="1"/>
            <a:r>
              <a:rPr lang="en-US" altLang="ja-JP" sz="1800" baseline="0" dirty="0" smtClean="0">
                <a:solidFill>
                  <a:srgbClr val="1A1A1A"/>
                </a:solidFill>
                <a:latin typeface="Geneva" charset="0"/>
                <a:ea typeface="Geneva" charset="0"/>
                <a:cs typeface="Geneva" charset="0"/>
                <a:sym typeface="Geneva" charset="0"/>
              </a:rPr>
              <a:t>Lead the future through a bold, progressive agenda.</a:t>
            </a:r>
          </a:p>
          <a:p>
            <a:pPr marL="39688" eaLnBrk="1" hangingPunct="1"/>
            <a:endParaRPr lang="en-US" altLang="ja-JP" sz="1800" baseline="0" dirty="0" smtClean="0">
              <a:solidFill>
                <a:srgbClr val="1A1A1A"/>
              </a:solidFill>
              <a:latin typeface="Geneva" charset="0"/>
              <a:ea typeface="Geneva" charset="0"/>
              <a:cs typeface="Geneva" charset="0"/>
              <a:sym typeface="Geneva" charset="0"/>
            </a:endParaRPr>
          </a:p>
          <a:p>
            <a:pPr marL="39688" eaLnBrk="1" hangingPunct="1"/>
            <a:r>
              <a:rPr lang="en-US" altLang="ja-JP" sz="1800" dirty="0" smtClean="0">
                <a:solidFill>
                  <a:srgbClr val="1A1A1A"/>
                </a:solidFill>
                <a:latin typeface="Geneva" charset="0"/>
                <a:ea typeface="Geneva" charset="0"/>
                <a:cs typeface="Geneva" charset="0"/>
                <a:sym typeface="Geneva" charset="0"/>
              </a:rPr>
              <a:t>The vision sets expectations for CTE and promotes specific policy and programmatic action steps to achieve the vision.</a:t>
            </a:r>
          </a:p>
          <a:p>
            <a:pPr marL="39688" eaLnBrk="1" hangingPunct="1"/>
            <a:endParaRPr lang="en-US" sz="1800" dirty="0" smtClean="0">
              <a:solidFill>
                <a:srgbClr val="1A1A1A"/>
              </a:solidFill>
              <a:latin typeface="Geneva" charset="0"/>
              <a:ea typeface="Geneva" charset="0"/>
              <a:cs typeface="Geneva" charset="0"/>
              <a:sym typeface="Geneva" charset="0"/>
            </a:endParaRPr>
          </a:p>
          <a:p>
            <a:pPr marL="39688" eaLnBrk="1" hangingPunct="1"/>
            <a:r>
              <a:rPr lang="en-US" sz="1800" dirty="0" smtClean="0">
                <a:solidFill>
                  <a:srgbClr val="1A1A1A"/>
                </a:solidFill>
                <a:latin typeface="Geneva" charset="0"/>
                <a:ea typeface="Geneva" charset="0"/>
                <a:cs typeface="Geneva" charset="0"/>
                <a:sym typeface="Geneva" charset="0"/>
              </a:rPr>
              <a:t>One key action step from the new vision was the development of a set of world-class CTE program standards--the Common Career Technical Core. </a:t>
            </a:r>
          </a:p>
          <a:p>
            <a:pPr marL="39688" eaLnBrk="1" hangingPunct="1"/>
            <a:endParaRPr lang="en-US" sz="1800" dirty="0" smtClean="0">
              <a:solidFill>
                <a:srgbClr val="1A1A1A"/>
              </a:solidFill>
              <a:latin typeface="Geneva" charset="0"/>
              <a:ea typeface="Geneva" charset="0"/>
              <a:cs typeface="Geneva" charset="0"/>
              <a:sym typeface="Geneva" charset="0"/>
            </a:endParaRPr>
          </a:p>
          <a:p>
            <a:pPr marL="39688" eaLnBrk="1" hangingPunct="1">
              <a:spcBef>
                <a:spcPts val="500"/>
              </a:spcBef>
            </a:pPr>
            <a:r>
              <a:rPr lang="en-US" sz="1800" dirty="0" smtClean="0">
                <a:latin typeface="Geneva" charset="0"/>
                <a:ea typeface="Geneva" charset="0"/>
                <a:cs typeface="Geneva" charset="0"/>
                <a:sym typeface="Geneva" charset="0"/>
              </a:rPr>
              <a:t>Not only</a:t>
            </a:r>
            <a:r>
              <a:rPr lang="en-US" sz="1800" baseline="0" dirty="0" smtClean="0">
                <a:latin typeface="Geneva" charset="0"/>
                <a:ea typeface="Geneva" charset="0"/>
                <a:cs typeface="Geneva" charset="0"/>
                <a:sym typeface="Geneva" charset="0"/>
              </a:rPr>
              <a:t> was this important from a content reason – but we also believe </a:t>
            </a:r>
            <a:r>
              <a:rPr lang="en-US" sz="1800" dirty="0" smtClean="0">
                <a:latin typeface="Geneva" charset="0"/>
                <a:ea typeface="Geneva" charset="0"/>
                <a:cs typeface="Geneva" charset="0"/>
                <a:sym typeface="Geneva" charset="0"/>
              </a:rPr>
              <a:t>that common standards make good sense from an economic and efficiency standpoint. If we can band together to build common standards, state resources currently dedicated to these efforts can be redirected to support many of the other myriad needs we have – whether it be professional development, curriculum, equipment, integration, program articulation, etc. </a:t>
            </a:r>
          </a:p>
          <a:p>
            <a:pPr marL="39688" eaLnBrk="1" hangingPunct="1"/>
            <a:endParaRPr lang="en-US" sz="1800" dirty="0" smtClean="0">
              <a:solidFill>
                <a:srgbClr val="1A1A1A"/>
              </a:solidFill>
              <a:latin typeface="Geneva" charset="0"/>
              <a:ea typeface="Geneva" charset="0"/>
              <a:cs typeface="Geneva" charset="0"/>
              <a:sym typeface="Geneva" charset="0"/>
            </a:endParaRPr>
          </a:p>
          <a:p>
            <a:pPr marL="39688" eaLnBrk="1" hangingPunct="1"/>
            <a:endParaRPr lang="en-US" sz="1800" dirty="0" smtClean="0">
              <a:solidFill>
                <a:srgbClr val="1A1A1A"/>
              </a:solidFill>
              <a:latin typeface="Geneva" charset="0"/>
              <a:ea typeface="Geneva" charset="0"/>
              <a:cs typeface="Geneva" charset="0"/>
              <a:sym typeface="Geneva" charset="0"/>
            </a:endParaRPr>
          </a:p>
          <a:p>
            <a:pPr marL="39688" eaLnBrk="1" hangingPunct="1"/>
            <a:r>
              <a:rPr lang="en-US" sz="1800" dirty="0" smtClean="0">
                <a:solidFill>
                  <a:srgbClr val="1A1A1A"/>
                </a:solidFill>
                <a:latin typeface="Geneva" charset="0"/>
                <a:ea typeface="Geneva" charset="0"/>
                <a:cs typeface="Geneva" charset="0"/>
                <a:sym typeface="Geneva" charset="0"/>
              </a:rPr>
              <a:t>To learn more about the vision for CTE or to read the full report, visit </a:t>
            </a:r>
            <a:r>
              <a:rPr lang="en-US" sz="1800" u="sng" dirty="0" smtClean="0">
                <a:solidFill>
                  <a:srgbClr val="1A1A1A"/>
                </a:solidFill>
                <a:latin typeface="Geneva" charset="0"/>
                <a:ea typeface="Geneva" charset="0"/>
                <a:cs typeface="Geneva" charset="0"/>
                <a:sym typeface="Geneva" charset="0"/>
                <a:hlinkClick r:id="rId3"/>
              </a:rPr>
              <a:t>www.careertech.org</a:t>
            </a:r>
            <a:r>
              <a:rPr lang="en-US" sz="1800" dirty="0" smtClean="0">
                <a:solidFill>
                  <a:srgbClr val="1A1A1A"/>
                </a:solidFill>
                <a:latin typeface="Geneva" charset="0"/>
                <a:ea typeface="Geneva" charset="0"/>
                <a:cs typeface="Geneva" charset="0"/>
                <a:sym typeface="Geneva" charset="0"/>
              </a:rPr>
              <a:t>.</a:t>
            </a:r>
          </a:p>
          <a:p>
            <a:pPr marL="39688" eaLnBrk="1" hangingPunct="1"/>
            <a:endParaRPr lang="en-US" sz="1800" dirty="0">
              <a:solidFill>
                <a:srgbClr val="1A1A1A"/>
              </a:solidFill>
              <a:latin typeface="Geneva" charset="0"/>
              <a:ea typeface="Geneva" charset="0"/>
              <a:cs typeface="Geneva" charset="0"/>
              <a:sym typeface="Geneva" charset="0"/>
            </a:endParaRPr>
          </a:p>
        </p:txBody>
      </p:sp>
    </p:spTree>
    <p:extLst>
      <p:ext uri="{BB962C8B-B14F-4D97-AF65-F5344CB8AC3E}">
        <p14:creationId xmlns:p14="http://schemas.microsoft.com/office/powerpoint/2010/main" val="3219212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3795"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marL="79375" eaLnBrk="1" hangingPunct="1"/>
            <a:r>
              <a:rPr lang="en-US" sz="1800" dirty="0">
                <a:solidFill>
                  <a:srgbClr val="000000"/>
                </a:solidFill>
                <a:latin typeface="Geneva" charset="0"/>
                <a:ea typeface="Geneva" charset="0"/>
                <a:cs typeface="Geneva" charset="0"/>
                <a:sym typeface="Geneva" charset="0"/>
              </a:rPr>
              <a:t>The Common Career Technical Core is a state-led effort. Forty-two states, the District of Columbia, and one territory--Palau--participated in the development and validation of the CCTC. </a:t>
            </a:r>
          </a:p>
          <a:p>
            <a:pPr marL="79375"/>
            <a:endParaRPr lang="en-US" sz="1800" dirty="0">
              <a:solidFill>
                <a:srgbClr val="000000"/>
              </a:solidFill>
              <a:latin typeface="Geneva" charset="0"/>
              <a:ea typeface="MS PGothic" pitchFamily="34" charset="-128"/>
              <a:cs typeface="MS PGothic" pitchFamily="34" charset="-128"/>
              <a:sym typeface="Geneva" charset="0"/>
            </a:endParaRPr>
          </a:p>
          <a:p>
            <a:pPr marL="79375"/>
            <a:r>
              <a:rPr lang="en-US" dirty="0">
                <a:ea typeface="MS PGothic" pitchFamily="34" charset="-128"/>
                <a:cs typeface="MS PGothic" pitchFamily="34" charset="-128"/>
              </a:rPr>
              <a:t>IF PROMPTED BY AUDIENCE: Alabama, Alaska, Arizona, Hawaii, Louisiana, South Carolina, Texas and Virginia DID NOT.] </a:t>
            </a:r>
            <a:r>
              <a:rPr lang="en-US" sz="1800" dirty="0">
                <a:ea typeface="MS PGothic" pitchFamily="34" charset="-128"/>
                <a:cs typeface="MS PGothic" pitchFamily="34" charset="-128"/>
              </a:rPr>
              <a:t> </a:t>
            </a:r>
            <a:r>
              <a:rPr lang="en-US" dirty="0">
                <a:ea typeface="MS PGothic" pitchFamily="34" charset="-128"/>
                <a:cs typeface="MS PGothic" pitchFamily="34" charset="-128"/>
              </a:rPr>
              <a:t> </a:t>
            </a:r>
          </a:p>
          <a:p>
            <a:pPr marL="79375" eaLnBrk="1" hangingPunct="1"/>
            <a:endParaRPr lang="en-US" sz="1800" dirty="0">
              <a:solidFill>
                <a:srgbClr val="000000"/>
              </a:solidFill>
              <a:latin typeface="Geneva" charset="0"/>
              <a:ea typeface="Geneva" charset="0"/>
              <a:cs typeface="Geneva" charset="0"/>
              <a:sym typeface="Geneva" charset="0"/>
            </a:endParaRPr>
          </a:p>
        </p:txBody>
      </p:sp>
    </p:spTree>
    <p:extLst>
      <p:ext uri="{BB962C8B-B14F-4D97-AF65-F5344CB8AC3E}">
        <p14:creationId xmlns:p14="http://schemas.microsoft.com/office/powerpoint/2010/main" val="2271636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Grp="1" noRot="1" noChangeAspect="1" noChangeArrowheads="1" noTextEdit="1"/>
          </p:cNvSpPr>
          <p:nvPr>
            <p:ph type="sldImg"/>
          </p:nvPr>
        </p:nvSpPr>
        <p:spPr bwMode="auto">
          <a:xfrm>
            <a:off x="1143000" y="685800"/>
            <a:ext cx="4572000" cy="3429000"/>
          </a:xfrm>
          <a:solidFill>
            <a:srgbClr val="FFFFFF"/>
          </a:solidFill>
          <a:ln>
            <a:solidFill>
              <a:srgbClr val="000000"/>
            </a:solidFill>
            <a:miter lim="800000"/>
            <a:headEnd/>
            <a:tailEnd/>
          </a:ln>
        </p:spPr>
      </p:sp>
      <p:sp>
        <p:nvSpPr>
          <p:cNvPr id="48131"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marL="79375" eaLnBrk="1" hangingPunct="1"/>
            <a:r>
              <a:rPr lang="en-US" sz="1800" dirty="0" smtClean="0">
                <a:solidFill>
                  <a:srgbClr val="000000"/>
                </a:solidFill>
                <a:latin typeface="Geneva" charset="0"/>
                <a:ea typeface="Geneva" charset="0"/>
                <a:cs typeface="Geneva" charset="0"/>
                <a:sym typeface="Geneva" charset="0"/>
              </a:rPr>
              <a:t>Unpack</a:t>
            </a:r>
            <a:r>
              <a:rPr lang="en-US" sz="1800" baseline="0" dirty="0" smtClean="0">
                <a:solidFill>
                  <a:srgbClr val="000000"/>
                </a:solidFill>
                <a:latin typeface="Geneva" charset="0"/>
                <a:ea typeface="Geneva" charset="0"/>
                <a:cs typeface="Geneva" charset="0"/>
                <a:sym typeface="Geneva" charset="0"/>
              </a:rPr>
              <a:t> this term to help you understand what makes the CCTC different from other CTE standards</a:t>
            </a:r>
            <a:endParaRPr lang="en-US" sz="1800" dirty="0">
              <a:solidFill>
                <a:srgbClr val="000000"/>
              </a:solidFill>
              <a:latin typeface="Geneva" charset="0"/>
              <a:ea typeface="Geneva" charset="0"/>
              <a:cs typeface="Geneva" charset="0"/>
              <a:sym typeface="Geneva" charset="0"/>
            </a:endParaRPr>
          </a:p>
        </p:txBody>
      </p:sp>
    </p:spTree>
    <p:extLst>
      <p:ext uri="{BB962C8B-B14F-4D97-AF65-F5344CB8AC3E}">
        <p14:creationId xmlns:p14="http://schemas.microsoft.com/office/powerpoint/2010/main" val="1933410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AFFA26-AF9C-1241-9398-3690685E1C47}" type="slidenum">
              <a:rPr lang="en-US" smtClean="0"/>
              <a:pPr/>
              <a:t>5</a:t>
            </a:fld>
            <a:endParaRPr lang="en-US" dirty="0"/>
          </a:p>
        </p:txBody>
      </p:sp>
    </p:spTree>
    <p:extLst>
      <p:ext uri="{BB962C8B-B14F-4D97-AF65-F5344CB8AC3E}">
        <p14:creationId xmlns:p14="http://schemas.microsoft.com/office/powerpoint/2010/main" val="1022033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dirty="0" smtClean="0"/>
              <a:t>States, districts and educators can use the CCTC to ensure their standards and instruction are putting students on a path to meet and master those end-of-program of study expectations. </a:t>
            </a:r>
          </a:p>
          <a:p>
            <a:endParaRPr lang="en-US" dirty="0"/>
          </a:p>
        </p:txBody>
      </p:sp>
      <p:sp>
        <p:nvSpPr>
          <p:cNvPr id="4" name="Slide Number Placeholder 3"/>
          <p:cNvSpPr>
            <a:spLocks noGrp="1"/>
          </p:cNvSpPr>
          <p:nvPr>
            <p:ph type="sldNum" sz="quarter" idx="10"/>
          </p:nvPr>
        </p:nvSpPr>
        <p:spPr/>
        <p:txBody>
          <a:bodyPr/>
          <a:lstStyle/>
          <a:p>
            <a:fld id="{60AFFA26-AF9C-1241-9398-3690685E1C47}" type="slidenum">
              <a:rPr lang="en-US" smtClean="0"/>
              <a:pPr/>
              <a:t>6</a:t>
            </a:fld>
            <a:endParaRPr lang="en-US" dirty="0"/>
          </a:p>
        </p:txBody>
      </p:sp>
    </p:spTree>
    <p:extLst>
      <p:ext uri="{BB962C8B-B14F-4D97-AF65-F5344CB8AC3E}">
        <p14:creationId xmlns:p14="http://schemas.microsoft.com/office/powerpoint/2010/main" val="3938917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8F154EC-489B-4747-AE5D-667EF39F08B0}" type="slidenum">
              <a:rPr lang="en-US" smtClean="0"/>
              <a:pPr>
                <a:defRPr/>
              </a:pPr>
              <a:t>7</a:t>
            </a:fld>
            <a:endParaRPr lang="en-US"/>
          </a:p>
        </p:txBody>
      </p:sp>
    </p:spTree>
    <p:extLst>
      <p:ext uri="{BB962C8B-B14F-4D97-AF65-F5344CB8AC3E}">
        <p14:creationId xmlns:p14="http://schemas.microsoft.com/office/powerpoint/2010/main" val="3666325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8F154EC-489B-4747-AE5D-667EF39F08B0}" type="slidenum">
              <a:rPr lang="en-US" smtClean="0"/>
              <a:pPr>
                <a:defRPr/>
              </a:pPr>
              <a:t>8</a:t>
            </a:fld>
            <a:endParaRPr lang="en-US"/>
          </a:p>
        </p:txBody>
      </p:sp>
    </p:spTree>
    <p:extLst>
      <p:ext uri="{BB962C8B-B14F-4D97-AF65-F5344CB8AC3E}">
        <p14:creationId xmlns:p14="http://schemas.microsoft.com/office/powerpoint/2010/main" val="1306441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spcBef>
                <a:spcPts val="1223"/>
              </a:spcBef>
            </a:pPr>
            <a:endParaRPr lang="en-US" sz="2600" dirty="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57066" indent="-291179" eaLnBrk="0" hangingPunct="0">
              <a:defRPr>
                <a:solidFill>
                  <a:schemeClr val="tx1"/>
                </a:solidFill>
                <a:latin typeface="Calibri" pitchFamily="34" charset="0"/>
                <a:ea typeface="MS PGothic" pitchFamily="34" charset="-128"/>
              </a:defRPr>
            </a:lvl2pPr>
            <a:lvl3pPr marL="1164717" indent="-232943" eaLnBrk="0" hangingPunct="0">
              <a:defRPr>
                <a:solidFill>
                  <a:schemeClr val="tx1"/>
                </a:solidFill>
                <a:latin typeface="Calibri" pitchFamily="34" charset="0"/>
                <a:ea typeface="MS PGothic" pitchFamily="34" charset="-128"/>
              </a:defRPr>
            </a:lvl3pPr>
            <a:lvl4pPr marL="1630604" indent="-232943" eaLnBrk="0" hangingPunct="0">
              <a:defRPr>
                <a:solidFill>
                  <a:schemeClr val="tx1"/>
                </a:solidFill>
                <a:latin typeface="Calibri" pitchFamily="34" charset="0"/>
                <a:ea typeface="MS PGothic" pitchFamily="34" charset="-128"/>
              </a:defRPr>
            </a:lvl4pPr>
            <a:lvl5pPr marL="2096491" indent="-232943" eaLnBrk="0" hangingPunct="0">
              <a:defRPr>
                <a:solidFill>
                  <a:schemeClr val="tx1"/>
                </a:solidFill>
                <a:latin typeface="Calibri" pitchFamily="34" charset="0"/>
                <a:ea typeface="MS PGothic" pitchFamily="34" charset="-128"/>
              </a:defRPr>
            </a:lvl5pPr>
            <a:lvl6pPr marL="2562377" indent="-232943" defTabSz="465887" eaLnBrk="0" fontAlgn="base" hangingPunct="0">
              <a:spcBef>
                <a:spcPct val="0"/>
              </a:spcBef>
              <a:spcAft>
                <a:spcPct val="0"/>
              </a:spcAft>
              <a:defRPr>
                <a:solidFill>
                  <a:schemeClr val="tx1"/>
                </a:solidFill>
                <a:latin typeface="Calibri" pitchFamily="34" charset="0"/>
                <a:ea typeface="MS PGothic" pitchFamily="34" charset="-128"/>
              </a:defRPr>
            </a:lvl6pPr>
            <a:lvl7pPr marL="3028264" indent="-232943" defTabSz="465887" eaLnBrk="0" fontAlgn="base" hangingPunct="0">
              <a:spcBef>
                <a:spcPct val="0"/>
              </a:spcBef>
              <a:spcAft>
                <a:spcPct val="0"/>
              </a:spcAft>
              <a:defRPr>
                <a:solidFill>
                  <a:schemeClr val="tx1"/>
                </a:solidFill>
                <a:latin typeface="Calibri" pitchFamily="34" charset="0"/>
                <a:ea typeface="MS PGothic" pitchFamily="34" charset="-128"/>
              </a:defRPr>
            </a:lvl7pPr>
            <a:lvl8pPr marL="3494151" indent="-232943" defTabSz="465887" eaLnBrk="0" fontAlgn="base" hangingPunct="0">
              <a:spcBef>
                <a:spcPct val="0"/>
              </a:spcBef>
              <a:spcAft>
                <a:spcPct val="0"/>
              </a:spcAft>
              <a:defRPr>
                <a:solidFill>
                  <a:schemeClr val="tx1"/>
                </a:solidFill>
                <a:latin typeface="Calibri" pitchFamily="34" charset="0"/>
                <a:ea typeface="MS PGothic" pitchFamily="34" charset="-128"/>
              </a:defRPr>
            </a:lvl8pPr>
            <a:lvl9pPr marL="3960038" indent="-232943" defTabSz="465887"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59EB083F-9E9D-47FD-AED9-24B9417719E5}" type="slidenum">
              <a:rPr lang="en-US" smtClean="0">
                <a:solidFill>
                  <a:srgbClr val="000000"/>
                </a:solidFill>
              </a:rPr>
              <a:pPr eaLnBrk="1" hangingPunct="1"/>
              <a:t>9</a:t>
            </a:fld>
            <a:endParaRPr lang="en-US" smtClean="0">
              <a:solidFill>
                <a:srgbClr val="000000"/>
              </a:solidFill>
            </a:endParaRPr>
          </a:p>
        </p:txBody>
      </p:sp>
    </p:spTree>
    <p:extLst>
      <p:ext uri="{BB962C8B-B14F-4D97-AF65-F5344CB8AC3E}">
        <p14:creationId xmlns:p14="http://schemas.microsoft.com/office/powerpoint/2010/main" val="1997325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Slide_title.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Round Same Side Corner Rectangle 4"/>
          <p:cNvSpPr/>
          <p:nvPr/>
        </p:nvSpPr>
        <p:spPr>
          <a:xfrm rot="16200000">
            <a:off x="5694456" y="811105"/>
            <a:ext cx="1738888" cy="5160207"/>
          </a:xfrm>
          <a:prstGeom prst="round2SameRect">
            <a:avLst/>
          </a:prstGeom>
          <a:solidFill>
            <a:srgbClr val="FF6D14"/>
          </a:solidFill>
          <a:ln>
            <a:noFill/>
          </a:ln>
          <a:effectLst>
            <a:innerShdw blurRad="635000" dist="190500" dir="18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dirty="0">
              <a:solidFill>
                <a:prstClr val="white"/>
              </a:solidFill>
            </a:endParaRPr>
          </a:p>
        </p:txBody>
      </p:sp>
      <p:pic>
        <p:nvPicPr>
          <p:cNvPr id="6" name="Picture 5"/>
          <p:cNvPicPr>
            <a:picLocks noChangeAspect="1"/>
          </p:cNvPicPr>
          <p:nvPr userDrawn="1"/>
        </p:nvPicPr>
        <p:blipFill>
          <a:blip r:embed="rId3"/>
          <a:srcRect/>
          <a:stretch>
            <a:fillRect/>
          </a:stretch>
        </p:blipFill>
        <p:spPr bwMode="auto">
          <a:xfrm>
            <a:off x="6186488" y="152400"/>
            <a:ext cx="2719387" cy="990600"/>
          </a:xfrm>
          <a:prstGeom prst="rect">
            <a:avLst/>
          </a:prstGeom>
          <a:noFill/>
          <a:ln w="9525">
            <a:noFill/>
            <a:miter lim="800000"/>
            <a:headEnd/>
            <a:tailEnd/>
          </a:ln>
        </p:spPr>
      </p:pic>
      <p:sp>
        <p:nvSpPr>
          <p:cNvPr id="2" name="Title 1"/>
          <p:cNvSpPr>
            <a:spLocks noGrp="1"/>
          </p:cNvSpPr>
          <p:nvPr>
            <p:ph type="ctrTitle"/>
          </p:nvPr>
        </p:nvSpPr>
        <p:spPr>
          <a:xfrm>
            <a:off x="4236030" y="2505285"/>
            <a:ext cx="4453487" cy="1095165"/>
          </a:xfrm>
        </p:spPr>
        <p:txBody>
          <a:bodyPr>
            <a:noAutofit/>
          </a:bodyPr>
          <a:lstStyle>
            <a:lvl1pPr>
              <a:lnSpc>
                <a:spcPts val="4200"/>
              </a:lnSpc>
              <a:defRPr sz="3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236030" y="3766626"/>
            <a:ext cx="4453488" cy="915596"/>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defTabSz="914400" fontAlgn="auto">
              <a:spcBef>
                <a:spcPts val="0"/>
              </a:spcBef>
              <a:spcAft>
                <a:spcPts val="0"/>
              </a:spcAft>
              <a:defRPr>
                <a:solidFill>
                  <a:prstClr val="black"/>
                </a:solidFill>
                <a:latin typeface="Calibri"/>
                <a:cs typeface="+mn-cs"/>
              </a:defRPr>
            </a:lvl1pPr>
          </a:lstStyle>
          <a:p>
            <a:pPr>
              <a:defRPr/>
            </a:pPr>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defTabSz="914400" fontAlgn="auto">
              <a:spcBef>
                <a:spcPts val="0"/>
              </a:spcBef>
              <a:spcAft>
                <a:spcPts val="0"/>
              </a:spcAft>
              <a:defRPr>
                <a:solidFill>
                  <a:prstClr val="black"/>
                </a:solidFill>
                <a:latin typeface="Calibri"/>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914400">
              <a:defRPr>
                <a:solidFill>
                  <a:srgbClr val="000000"/>
                </a:solidFill>
              </a:defRPr>
            </a:lvl1pPr>
          </a:lstStyle>
          <a:p>
            <a:fld id="{16494EAF-F2E9-7D49-B51F-1D5AEF912BC2}" type="slidenum">
              <a:rPr lang="en-US"/>
              <a:pPr/>
              <a:t>‹#›</a:t>
            </a:fld>
            <a:endParaRPr lang="en-US" dirty="0"/>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defTabSz="914400" fontAlgn="auto">
              <a:spcBef>
                <a:spcPts val="0"/>
              </a:spcBef>
              <a:spcAft>
                <a:spcPts val="0"/>
              </a:spcAft>
              <a:defRPr>
                <a:solidFill>
                  <a:prstClr val="black"/>
                </a:solidFill>
                <a:latin typeface="Calibri"/>
                <a:cs typeface="+mn-cs"/>
              </a:defRPr>
            </a:lvl1pPr>
          </a:lstStyle>
          <a:p>
            <a:pPr>
              <a:defRPr/>
            </a:pPr>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defTabSz="914400" fontAlgn="auto">
              <a:spcBef>
                <a:spcPts val="0"/>
              </a:spcBef>
              <a:spcAft>
                <a:spcPts val="0"/>
              </a:spcAft>
              <a:defRPr>
                <a:solidFill>
                  <a:prstClr val="black"/>
                </a:solidFill>
                <a:latin typeface="Calibri"/>
                <a:cs typeface="+mn-cs"/>
              </a:defRPr>
            </a:lvl1pPr>
          </a:lstStyle>
          <a:p>
            <a:pPr>
              <a:defRPr/>
            </a:pP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914400">
              <a:defRPr>
                <a:solidFill>
                  <a:srgbClr val="000000"/>
                </a:solidFill>
              </a:defRPr>
            </a:lvl1pPr>
          </a:lstStyle>
          <a:p>
            <a:fld id="{FD07CADF-511B-C943-B247-A7664CA84324}" type="slidenum">
              <a:rPr lang="en-US"/>
              <a:pPr/>
              <a:t>‹#›</a:t>
            </a:fld>
            <a:endParaRPr lang="en-US" dirty="0"/>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defTabSz="914400" fontAlgn="auto">
              <a:spcBef>
                <a:spcPts val="0"/>
              </a:spcBef>
              <a:spcAft>
                <a:spcPts val="0"/>
              </a:spcAft>
              <a:defRPr>
                <a:solidFill>
                  <a:prstClr val="black"/>
                </a:solidFill>
                <a:latin typeface="Calibri"/>
                <a:cs typeface="+mn-cs"/>
              </a:defRPr>
            </a:lvl1pPr>
          </a:lstStyle>
          <a:p>
            <a:pPr>
              <a:defRPr/>
            </a:pPr>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defTabSz="914400" fontAlgn="auto">
              <a:spcBef>
                <a:spcPts val="0"/>
              </a:spcBef>
              <a:spcAft>
                <a:spcPts val="0"/>
              </a:spcAft>
              <a:defRPr>
                <a:solidFill>
                  <a:prstClr val="black"/>
                </a:solidFill>
                <a:latin typeface="Calibri"/>
                <a:cs typeface="+mn-cs"/>
              </a:defRPr>
            </a:lvl1pPr>
          </a:lstStyle>
          <a:p>
            <a:pPr>
              <a:defRPr/>
            </a:pP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914400">
              <a:defRPr>
                <a:solidFill>
                  <a:srgbClr val="000000"/>
                </a:solidFill>
              </a:defRPr>
            </a:lvl1pPr>
          </a:lstStyle>
          <a:p>
            <a:fld id="{56B9AE54-BF84-E341-A6B8-9E5ADF3932BB}" type="slidenum">
              <a:rPr lang="en-US"/>
              <a:pPr/>
              <a:t>‹#›</a:t>
            </a:fld>
            <a:endParaRPr lang="en-US" dirty="0"/>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defTabSz="914400" fontAlgn="auto">
              <a:spcBef>
                <a:spcPts val="0"/>
              </a:spcBef>
              <a:spcAft>
                <a:spcPts val="0"/>
              </a:spcAft>
              <a:defRPr>
                <a:solidFill>
                  <a:prstClr val="black"/>
                </a:solidFill>
                <a:latin typeface="Calibri"/>
                <a:cs typeface="+mn-cs"/>
              </a:defRPr>
            </a:lvl1pPr>
          </a:lstStyle>
          <a:p>
            <a:pPr>
              <a:defRPr/>
            </a:pPr>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defTabSz="914400" fontAlgn="auto">
              <a:spcBef>
                <a:spcPts val="0"/>
              </a:spcBef>
              <a:spcAft>
                <a:spcPts val="0"/>
              </a:spcAft>
              <a:defRPr>
                <a:solidFill>
                  <a:prstClr val="black"/>
                </a:solidFill>
                <a:latin typeface="Calibri"/>
                <a:cs typeface="+mn-cs"/>
              </a:defRPr>
            </a:lvl1pPr>
          </a:lstStyle>
          <a:p>
            <a:pPr>
              <a:defRPr/>
            </a:pP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914400">
              <a:defRPr>
                <a:solidFill>
                  <a:srgbClr val="000000"/>
                </a:solidFill>
              </a:defRPr>
            </a:lvl1pPr>
          </a:lstStyle>
          <a:p>
            <a:fld id="{C2791633-2EE6-F947-BA64-0D0EF87AAD79}" type="slidenum">
              <a:rPr lang="en-US"/>
              <a:pPr/>
              <a:t>‹#›</a:t>
            </a:fld>
            <a:endParaRPr lang="en-US" dirty="0"/>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defTabSz="914400" fontAlgn="auto">
              <a:spcBef>
                <a:spcPts val="0"/>
              </a:spcBef>
              <a:spcAft>
                <a:spcPts val="0"/>
              </a:spcAft>
              <a:defRPr>
                <a:solidFill>
                  <a:prstClr val="black"/>
                </a:solidFill>
                <a:latin typeface="Calibri"/>
                <a:cs typeface="+mn-cs"/>
              </a:defRPr>
            </a:lvl1pPr>
          </a:lstStyle>
          <a:p>
            <a:pPr>
              <a:defRPr/>
            </a:pPr>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defTabSz="914400" fontAlgn="auto">
              <a:spcBef>
                <a:spcPts val="0"/>
              </a:spcBef>
              <a:spcAft>
                <a:spcPts val="0"/>
              </a:spcAft>
              <a:defRPr>
                <a:solidFill>
                  <a:prstClr val="black"/>
                </a:solidFill>
                <a:latin typeface="Calibri"/>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914400">
              <a:defRPr>
                <a:solidFill>
                  <a:srgbClr val="000000"/>
                </a:solidFill>
              </a:defRPr>
            </a:lvl1pPr>
          </a:lstStyle>
          <a:p>
            <a:fld id="{2954E0DD-6FD8-8C48-8EAD-78D2B9FFEA74}" type="slidenum">
              <a:rPr lang="en-US"/>
              <a:pPr/>
              <a:t>‹#›</a:t>
            </a:fld>
            <a:endParaRPr lang="en-US" dirty="0"/>
          </a:p>
        </p:txBody>
      </p:sp>
    </p:spTree>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defTabSz="914400" fontAlgn="auto">
              <a:spcBef>
                <a:spcPts val="0"/>
              </a:spcBef>
              <a:spcAft>
                <a:spcPts val="0"/>
              </a:spcAft>
              <a:defRPr>
                <a:solidFill>
                  <a:prstClr val="black"/>
                </a:solidFill>
                <a:latin typeface="Calibri"/>
                <a:cs typeface="+mn-cs"/>
              </a:defRPr>
            </a:lvl1pPr>
          </a:lstStyle>
          <a:p>
            <a:pPr>
              <a:defRPr/>
            </a:pPr>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defTabSz="914400" fontAlgn="auto">
              <a:spcBef>
                <a:spcPts val="0"/>
              </a:spcBef>
              <a:spcAft>
                <a:spcPts val="0"/>
              </a:spcAft>
              <a:defRPr>
                <a:solidFill>
                  <a:prstClr val="black"/>
                </a:solidFill>
                <a:latin typeface="Calibri"/>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914400">
              <a:defRPr>
                <a:solidFill>
                  <a:srgbClr val="000000"/>
                </a:solidFill>
              </a:defRPr>
            </a:lvl1pPr>
          </a:lstStyle>
          <a:p>
            <a:fld id="{CE4A5D02-06B2-9049-AF09-D5F69BA5A4F8}" type="slidenum">
              <a:rPr lang="en-US"/>
              <a:pPr/>
              <a:t>‹#›</a:t>
            </a:fld>
            <a:endParaRPr lang="en-US" dirty="0"/>
          </a:p>
        </p:txBody>
      </p:sp>
    </p:spTree>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914400" fontAlgn="auto">
              <a:spcBef>
                <a:spcPts val="0"/>
              </a:spcBef>
              <a:spcAft>
                <a:spcPts val="0"/>
              </a:spcAft>
              <a:defRPr>
                <a:solidFill>
                  <a:prstClr val="black"/>
                </a:solidFill>
                <a:latin typeface="Calibri"/>
                <a:cs typeface="+mn-cs"/>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914400" fontAlgn="auto">
              <a:spcBef>
                <a:spcPts val="0"/>
              </a:spcBef>
              <a:spcAft>
                <a:spcPts val="0"/>
              </a:spcAft>
              <a:defRPr>
                <a:solidFill>
                  <a:prstClr val="black"/>
                </a:solidFill>
                <a:latin typeface="Calibri"/>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914400">
              <a:defRPr>
                <a:solidFill>
                  <a:srgbClr val="000000"/>
                </a:solidFill>
              </a:defRPr>
            </a:lvl1pPr>
          </a:lstStyle>
          <a:p>
            <a:fld id="{C5D0CBC7-0394-3D49-AA52-44E9C11B3B77}" type="slidenum">
              <a:rPr lang="en-US"/>
              <a:pPr/>
              <a:t>‹#›</a:t>
            </a:fld>
            <a:endParaRPr lang="en-US" dirty="0"/>
          </a:p>
        </p:txBody>
      </p:sp>
    </p:spTree>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914400" fontAlgn="auto">
              <a:spcBef>
                <a:spcPts val="0"/>
              </a:spcBef>
              <a:spcAft>
                <a:spcPts val="0"/>
              </a:spcAft>
              <a:defRPr>
                <a:solidFill>
                  <a:prstClr val="black"/>
                </a:solidFill>
                <a:latin typeface="Calibri"/>
                <a:cs typeface="+mn-cs"/>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914400" fontAlgn="auto">
              <a:spcBef>
                <a:spcPts val="0"/>
              </a:spcBef>
              <a:spcAft>
                <a:spcPts val="0"/>
              </a:spcAft>
              <a:defRPr>
                <a:solidFill>
                  <a:prstClr val="black"/>
                </a:solidFill>
                <a:latin typeface="Calibri"/>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914400">
              <a:defRPr>
                <a:solidFill>
                  <a:srgbClr val="000000"/>
                </a:solidFill>
              </a:defRPr>
            </a:lvl1pPr>
          </a:lstStyle>
          <a:p>
            <a:fld id="{06C6F00E-436F-6643-B18B-8122727FF6C8}" type="slidenum">
              <a:rPr lang="en-US"/>
              <a:pPr/>
              <a:t>‹#›</a:t>
            </a:fld>
            <a:endParaRPr lang="en-US" dirty="0"/>
          </a:p>
        </p:txBody>
      </p:sp>
    </p:spTree>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2" name="Picture 7" descr="Slide_titl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8614328"/>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ivider Slide">
    <p:spTree>
      <p:nvGrpSpPr>
        <p:cNvPr id="1" name=""/>
        <p:cNvGrpSpPr/>
        <p:nvPr/>
      </p:nvGrpSpPr>
      <p:grpSpPr>
        <a:xfrm>
          <a:off x="0" y="0"/>
          <a:ext cx="0" cy="0"/>
          <a:chOff x="0" y="0"/>
          <a:chExt cx="0" cy="0"/>
        </a:xfrm>
      </p:grpSpPr>
      <p:pic>
        <p:nvPicPr>
          <p:cNvPr id="2" name="Picture 3" descr="Slide_design_text_reversed.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3" name="Picture 4" descr="CTE_logo.png"/>
          <p:cNvPicPr>
            <a:picLocks noChangeAspect="1"/>
          </p:cNvPicPr>
          <p:nvPr/>
        </p:nvPicPr>
        <p:blipFill>
          <a:blip r:embed="rId3"/>
          <a:srcRect/>
          <a:stretch>
            <a:fillRect/>
          </a:stretch>
        </p:blipFill>
        <p:spPr bwMode="auto">
          <a:xfrm>
            <a:off x="6096000" y="381000"/>
            <a:ext cx="2081213" cy="758825"/>
          </a:xfrm>
          <a:prstGeom prst="rect">
            <a:avLst/>
          </a:prstGeom>
          <a:noFill/>
          <a:ln w="9525">
            <a:noFill/>
            <a:miter lim="800000"/>
            <a:headEnd/>
            <a:tailEnd/>
          </a:ln>
        </p:spPr>
      </p:pic>
      <p:sp>
        <p:nvSpPr>
          <p:cNvPr id="4" name="Round Same Side Corner Rectangle 3"/>
          <p:cNvSpPr/>
          <p:nvPr/>
        </p:nvSpPr>
        <p:spPr>
          <a:xfrm rot="16200000">
            <a:off x="2904518" y="-1625879"/>
            <a:ext cx="2607687" cy="9871296"/>
          </a:xfrm>
          <a:prstGeom prst="round2SameRect">
            <a:avLst/>
          </a:prstGeom>
          <a:solidFill>
            <a:srgbClr val="FF6D14"/>
          </a:solidFill>
          <a:ln>
            <a:noFill/>
          </a:ln>
          <a:effectLst>
            <a:innerShdw blurRad="635000" dist="190500" dir="18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dirty="0">
              <a:solidFill>
                <a:prstClr val="white"/>
              </a:solidFill>
            </a:endParaRPr>
          </a:p>
        </p:txBody>
      </p:sp>
      <p:sp>
        <p:nvSpPr>
          <p:cNvPr id="5" name="Title 1"/>
          <p:cNvSpPr txBox="1">
            <a:spLocks/>
          </p:cNvSpPr>
          <p:nvPr/>
        </p:nvSpPr>
        <p:spPr>
          <a:xfrm>
            <a:off x="381000" y="2505075"/>
            <a:ext cx="8308975" cy="1095375"/>
          </a:xfrm>
          <a:prstGeom prst="rect">
            <a:avLst/>
          </a:prstGeom>
          <a:ln>
            <a:noFill/>
          </a:ln>
        </p:spPr>
        <p:txBody>
          <a:bodyPr anchor="ctr">
            <a:prstTxWarp prst="textNoShape">
              <a:avLst/>
            </a:prstTxWarp>
          </a:bodyPr>
          <a:lstStyle/>
          <a:p>
            <a:pPr algn="ctr">
              <a:lnSpc>
                <a:spcPts val="4200"/>
              </a:lnSpc>
            </a:pPr>
            <a:r>
              <a:rPr lang="en-US" sz="3400" dirty="0">
                <a:solidFill>
                  <a:srgbClr val="FFFFFF"/>
                </a:solidFill>
                <a:latin typeface="Geneva" charset="0"/>
                <a:ea typeface="Geneva" charset="0"/>
                <a:cs typeface="Geneva" charset="0"/>
              </a:rPr>
              <a:t>Click to edit </a:t>
            </a:r>
            <a:br>
              <a:rPr lang="en-US" sz="3400" dirty="0">
                <a:solidFill>
                  <a:srgbClr val="FFFFFF"/>
                </a:solidFill>
                <a:latin typeface="Geneva" charset="0"/>
                <a:ea typeface="Geneva" charset="0"/>
                <a:cs typeface="Geneva" charset="0"/>
              </a:rPr>
            </a:br>
            <a:r>
              <a:rPr lang="en-US" sz="3400" dirty="0">
                <a:solidFill>
                  <a:srgbClr val="FFFFFF"/>
                </a:solidFill>
                <a:latin typeface="Geneva" charset="0"/>
                <a:ea typeface="Geneva" charset="0"/>
                <a:cs typeface="Geneva" charset="0"/>
              </a:rPr>
              <a:t>Master title style</a:t>
            </a:r>
          </a:p>
        </p:txBody>
      </p:sp>
      <p:sp>
        <p:nvSpPr>
          <p:cNvPr id="6" name="Subtitle 2"/>
          <p:cNvSpPr txBox="1">
            <a:spLocks/>
          </p:cNvSpPr>
          <p:nvPr/>
        </p:nvSpPr>
        <p:spPr>
          <a:xfrm>
            <a:off x="381000" y="3767138"/>
            <a:ext cx="8308975" cy="914400"/>
          </a:xfrm>
          <a:prstGeom prst="rect">
            <a:avLst/>
          </a:prstGeom>
          <a:ln>
            <a:noFill/>
          </a:ln>
        </p:spPr>
        <p:txBody>
          <a:bodyPr>
            <a:prstTxWarp prst="textNoShape">
              <a:avLst/>
            </a:prstTxWarp>
            <a:normAutofit/>
          </a:bodyPr>
          <a:lstStyle/>
          <a:p>
            <a:pPr algn="ctr">
              <a:lnSpc>
                <a:spcPts val="3000"/>
              </a:lnSpc>
              <a:spcBef>
                <a:spcPts val="1800"/>
              </a:spcBef>
              <a:buFont typeface="Arial" charset="0"/>
              <a:buNone/>
            </a:pPr>
            <a:r>
              <a:rPr lang="en-US" sz="2000" dirty="0">
                <a:solidFill>
                  <a:srgbClr val="FFFFFF"/>
                </a:solidFill>
                <a:latin typeface="Geneva" charset="0"/>
                <a:ea typeface="Geneva" charset="0"/>
                <a:cs typeface="Geneva" charset="0"/>
              </a:rPr>
              <a:t>Click to edit Master subtitle style</a:t>
            </a: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vider Slide">
    <p:bg>
      <p:bgPr>
        <a:solidFill>
          <a:srgbClr val="FF6D1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19100" y="2505285"/>
            <a:ext cx="8270417" cy="1095165"/>
          </a:xfrm>
        </p:spPr>
        <p:txBody>
          <a:bodyPr>
            <a:noAutofit/>
          </a:bodyPr>
          <a:lstStyle>
            <a:lvl1pPr algn="ctr">
              <a:lnSpc>
                <a:spcPts val="4200"/>
              </a:lnSpc>
              <a:defRPr sz="3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19100" y="3766626"/>
            <a:ext cx="8270418" cy="915596"/>
          </a:xfrm>
        </p:spPr>
        <p:txBody>
          <a:bodyPr/>
          <a:lstStyle>
            <a:lvl1pPr marL="0" indent="0" algn="ctr">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ext - 1">
    <p:spTree>
      <p:nvGrpSpPr>
        <p:cNvPr id="1" name=""/>
        <p:cNvGrpSpPr/>
        <p:nvPr/>
      </p:nvGrpSpPr>
      <p:grpSpPr>
        <a:xfrm>
          <a:off x="0" y="0"/>
          <a:ext cx="0" cy="0"/>
          <a:chOff x="0" y="0"/>
          <a:chExt cx="0" cy="0"/>
        </a:xfrm>
      </p:grpSpPr>
      <p:pic>
        <p:nvPicPr>
          <p:cNvPr id="4" name="Picture 3" descr="Slide_words_text.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cxnSp>
        <p:nvCxnSpPr>
          <p:cNvPr id="5" name="Straight Connector 4"/>
          <p:cNvCxnSpPr>
            <a:cxnSpLocks noChangeShapeType="1"/>
          </p:cNvCxnSpPr>
          <p:nvPr/>
        </p:nvCxnSpPr>
        <p:spPr bwMode="auto">
          <a:xfrm>
            <a:off x="687388" y="2171700"/>
            <a:ext cx="8543925" cy="1588"/>
          </a:xfrm>
          <a:prstGeom prst="line">
            <a:avLst/>
          </a:prstGeom>
          <a:noFill/>
          <a:ln w="114300">
            <a:solidFill>
              <a:srgbClr val="FF6D13"/>
            </a:solidFill>
            <a:round/>
            <a:headEnd/>
            <a:tailEnd/>
          </a:ln>
          <a:effectLst>
            <a:outerShdw blurRad="40000" dist="20000" dir="5400000" rotWithShape="0">
              <a:srgbClr val="000000">
                <a:alpha val="37999"/>
              </a:srgbClr>
            </a:outerShdw>
          </a:effectLst>
        </p:spPr>
      </p:cxnSp>
      <p:pic>
        <p:nvPicPr>
          <p:cNvPr id="6" name="Picture 5"/>
          <p:cNvPicPr>
            <a:picLocks noChangeAspect="1"/>
          </p:cNvPicPr>
          <p:nvPr userDrawn="1"/>
        </p:nvPicPr>
        <p:blipFill>
          <a:blip r:embed="rId3"/>
          <a:srcRect/>
          <a:stretch>
            <a:fillRect/>
          </a:stretch>
        </p:blipFill>
        <p:spPr bwMode="auto">
          <a:xfrm>
            <a:off x="5638800" y="0"/>
            <a:ext cx="2624138" cy="955675"/>
          </a:xfrm>
          <a:prstGeom prst="rect">
            <a:avLst/>
          </a:prstGeom>
          <a:noFill/>
          <a:ln w="9525">
            <a:noFill/>
            <a:miter lim="800000"/>
            <a:headEnd/>
            <a:tailEnd/>
          </a:ln>
        </p:spPr>
      </p:pic>
      <p:sp>
        <p:nvSpPr>
          <p:cNvPr id="2" name="Title 1"/>
          <p:cNvSpPr>
            <a:spLocks noGrp="1"/>
          </p:cNvSpPr>
          <p:nvPr>
            <p:ph type="title"/>
          </p:nvPr>
        </p:nvSpPr>
        <p:spPr>
          <a:xfrm>
            <a:off x="600176" y="960138"/>
            <a:ext cx="6154872" cy="1143000"/>
          </a:xfrm>
        </p:spPr>
        <p:txBody>
          <a:bodyPr>
            <a:normAutofit/>
          </a:bodyPr>
          <a:lstStyle>
            <a:lvl1pPr>
              <a:lnSpc>
                <a:spcPts val="4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600176" y="2470489"/>
            <a:ext cx="6154872" cy="3419124"/>
          </a:xfrm>
        </p:spPr>
        <p:txBody>
          <a:bodyPr>
            <a:normAutofit/>
          </a:bodyPr>
          <a:lstStyle>
            <a:lvl1pPr>
              <a:lnSpc>
                <a:spcPts val="3200"/>
              </a:lnSpc>
              <a:spcBef>
                <a:spcPts val="1800"/>
              </a:spcBef>
              <a:defRPr sz="2400"/>
            </a:lvl1pPr>
            <a:lvl2pPr>
              <a:lnSpc>
                <a:spcPts val="3200"/>
              </a:lnSpc>
              <a:spcBef>
                <a:spcPts val="1800"/>
              </a:spcBef>
              <a:defRPr sz="2400"/>
            </a:lvl2pPr>
            <a:lvl3pPr>
              <a:lnSpc>
                <a:spcPts val="3200"/>
              </a:lnSpc>
              <a:spcBef>
                <a:spcPts val="1800"/>
              </a:spcBef>
              <a:defRPr sz="2400"/>
            </a:lvl3pPr>
            <a:lvl4pPr>
              <a:lnSpc>
                <a:spcPts val="3200"/>
              </a:lnSpc>
              <a:spcBef>
                <a:spcPts val="1800"/>
              </a:spcBef>
              <a:defRPr sz="2400"/>
            </a:lvl4pPr>
            <a:lvl5pPr>
              <a:lnSpc>
                <a:spcPts val="3200"/>
              </a:lnSpc>
              <a:spcBef>
                <a:spcPts val="1800"/>
              </a:spcBef>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 - 1">
    <p:spTree>
      <p:nvGrpSpPr>
        <p:cNvPr id="1" name=""/>
        <p:cNvGrpSpPr/>
        <p:nvPr/>
      </p:nvGrpSpPr>
      <p:grpSpPr>
        <a:xfrm>
          <a:off x="0" y="0"/>
          <a:ext cx="0" cy="0"/>
          <a:chOff x="0" y="0"/>
          <a:chExt cx="0" cy="0"/>
        </a:xfrm>
      </p:grpSpPr>
      <p:pic>
        <p:nvPicPr>
          <p:cNvPr id="4" name="Picture 3" descr="Slide_text_numb.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cxnSp>
        <p:nvCxnSpPr>
          <p:cNvPr id="5" name="Straight Connector 4"/>
          <p:cNvCxnSpPr>
            <a:cxnSpLocks noChangeShapeType="1"/>
          </p:cNvCxnSpPr>
          <p:nvPr/>
        </p:nvCxnSpPr>
        <p:spPr bwMode="auto">
          <a:xfrm>
            <a:off x="687388" y="2171700"/>
            <a:ext cx="8543925" cy="1588"/>
          </a:xfrm>
          <a:prstGeom prst="line">
            <a:avLst/>
          </a:prstGeom>
          <a:noFill/>
          <a:ln w="114300">
            <a:solidFill>
              <a:srgbClr val="FF6D13"/>
            </a:solidFill>
            <a:round/>
            <a:headEnd/>
            <a:tailEnd/>
          </a:ln>
          <a:effectLst>
            <a:outerShdw blurRad="40000" dist="20000" dir="5400000" rotWithShape="0">
              <a:srgbClr val="000000">
                <a:alpha val="37999"/>
              </a:srgbClr>
            </a:outerShdw>
          </a:effectLst>
        </p:spPr>
      </p:cxnSp>
      <p:pic>
        <p:nvPicPr>
          <p:cNvPr id="6" name="Picture 5"/>
          <p:cNvPicPr>
            <a:picLocks noChangeAspect="1"/>
          </p:cNvPicPr>
          <p:nvPr userDrawn="1"/>
        </p:nvPicPr>
        <p:blipFill>
          <a:blip r:embed="rId3"/>
          <a:srcRect/>
          <a:stretch>
            <a:fillRect/>
          </a:stretch>
        </p:blipFill>
        <p:spPr bwMode="auto">
          <a:xfrm>
            <a:off x="6062663" y="55563"/>
            <a:ext cx="3081337" cy="1122362"/>
          </a:xfrm>
          <a:prstGeom prst="rect">
            <a:avLst/>
          </a:prstGeom>
          <a:noFill/>
          <a:ln w="9525">
            <a:noFill/>
            <a:miter lim="800000"/>
            <a:headEnd/>
            <a:tailEnd/>
          </a:ln>
        </p:spPr>
      </p:pic>
      <p:sp>
        <p:nvSpPr>
          <p:cNvPr id="2" name="Title 1"/>
          <p:cNvSpPr>
            <a:spLocks noGrp="1"/>
          </p:cNvSpPr>
          <p:nvPr>
            <p:ph type="title"/>
          </p:nvPr>
        </p:nvSpPr>
        <p:spPr>
          <a:xfrm>
            <a:off x="600176" y="960138"/>
            <a:ext cx="6154872" cy="1143000"/>
          </a:xfrm>
        </p:spPr>
        <p:txBody>
          <a:bodyPr>
            <a:normAutofit/>
          </a:bodyPr>
          <a:lstStyle>
            <a:lvl1pPr>
              <a:lnSpc>
                <a:spcPts val="4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600176" y="2470489"/>
            <a:ext cx="6154872" cy="3419124"/>
          </a:xfrm>
        </p:spPr>
        <p:txBody>
          <a:bodyPr>
            <a:normAutofit/>
          </a:bodyPr>
          <a:lstStyle>
            <a:lvl1pPr>
              <a:lnSpc>
                <a:spcPts val="3200"/>
              </a:lnSpc>
              <a:spcBef>
                <a:spcPts val="1800"/>
              </a:spcBef>
              <a:defRPr sz="2400"/>
            </a:lvl1pPr>
            <a:lvl2pPr>
              <a:lnSpc>
                <a:spcPts val="3200"/>
              </a:lnSpc>
              <a:spcBef>
                <a:spcPts val="1800"/>
              </a:spcBef>
              <a:defRPr sz="2400"/>
            </a:lvl2pPr>
            <a:lvl3pPr>
              <a:lnSpc>
                <a:spcPts val="3200"/>
              </a:lnSpc>
              <a:spcBef>
                <a:spcPts val="1800"/>
              </a:spcBef>
              <a:defRPr sz="2400"/>
            </a:lvl3pPr>
            <a:lvl4pPr>
              <a:lnSpc>
                <a:spcPts val="3200"/>
              </a:lnSpc>
              <a:spcBef>
                <a:spcPts val="1800"/>
              </a:spcBef>
              <a:defRPr sz="2400"/>
            </a:lvl4pPr>
            <a:lvl5pPr>
              <a:lnSpc>
                <a:spcPts val="3200"/>
              </a:lnSpc>
              <a:spcBef>
                <a:spcPts val="1800"/>
              </a:spcBef>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 - 2">
    <p:spTree>
      <p:nvGrpSpPr>
        <p:cNvPr id="1" name=""/>
        <p:cNvGrpSpPr/>
        <p:nvPr/>
      </p:nvGrpSpPr>
      <p:grpSpPr>
        <a:xfrm>
          <a:off x="0" y="0"/>
          <a:ext cx="0" cy="0"/>
          <a:chOff x="0" y="0"/>
          <a:chExt cx="0" cy="0"/>
        </a:xfrm>
      </p:grpSpPr>
      <p:pic>
        <p:nvPicPr>
          <p:cNvPr id="4" name="Picture 3" descr="Slide_designs_bar_wht.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600176" y="503999"/>
            <a:ext cx="6154872" cy="1143000"/>
          </a:xfrm>
        </p:spPr>
        <p:txBody>
          <a:bodyPr>
            <a:normAutofit/>
          </a:bodyPr>
          <a:lstStyle>
            <a:lvl1pPr>
              <a:lnSpc>
                <a:spcPts val="3800"/>
              </a:lnSpc>
              <a:defRPr sz="320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00176" y="2470489"/>
            <a:ext cx="6154872" cy="3419124"/>
          </a:xfrm>
        </p:spPr>
        <p:txBody>
          <a:bodyPr>
            <a:normAutofit/>
          </a:bodyPr>
          <a:lstStyle>
            <a:lvl1pPr>
              <a:lnSpc>
                <a:spcPts val="3200"/>
              </a:lnSpc>
              <a:spcBef>
                <a:spcPts val="1800"/>
              </a:spcBef>
              <a:defRPr sz="2400"/>
            </a:lvl1pPr>
            <a:lvl2pPr>
              <a:lnSpc>
                <a:spcPts val="3200"/>
              </a:lnSpc>
              <a:spcBef>
                <a:spcPts val="1800"/>
              </a:spcBef>
              <a:defRPr sz="2400"/>
            </a:lvl2pPr>
            <a:lvl3pPr>
              <a:lnSpc>
                <a:spcPts val="3200"/>
              </a:lnSpc>
              <a:spcBef>
                <a:spcPts val="1800"/>
              </a:spcBef>
              <a:defRPr sz="2400"/>
            </a:lvl3pPr>
            <a:lvl4pPr>
              <a:lnSpc>
                <a:spcPts val="3200"/>
              </a:lnSpc>
              <a:spcBef>
                <a:spcPts val="1800"/>
              </a:spcBef>
              <a:defRPr sz="2400"/>
            </a:lvl4pPr>
            <a:lvl5pPr>
              <a:lnSpc>
                <a:spcPts val="3200"/>
              </a:lnSpc>
              <a:spcBef>
                <a:spcPts val="1800"/>
              </a:spcBef>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 Reversed - 1">
    <p:bg>
      <p:bgPr>
        <a:solidFill>
          <a:srgbClr val="262626"/>
        </a:solidFill>
        <a:effectLst/>
      </p:bgPr>
    </p:bg>
    <p:spTree>
      <p:nvGrpSpPr>
        <p:cNvPr id="1" name=""/>
        <p:cNvGrpSpPr/>
        <p:nvPr/>
      </p:nvGrpSpPr>
      <p:grpSpPr>
        <a:xfrm>
          <a:off x="0" y="0"/>
          <a:ext cx="0" cy="0"/>
          <a:chOff x="0" y="0"/>
          <a:chExt cx="0" cy="0"/>
        </a:xfrm>
      </p:grpSpPr>
      <p:pic>
        <p:nvPicPr>
          <p:cNvPr id="4" name="Picture 3" descr="Slide_design_text_reversed.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4" descr="CTE_logo.png"/>
          <p:cNvPicPr>
            <a:picLocks noChangeAspect="1"/>
          </p:cNvPicPr>
          <p:nvPr/>
        </p:nvPicPr>
        <p:blipFill>
          <a:blip r:embed="rId3"/>
          <a:srcRect/>
          <a:stretch>
            <a:fillRect/>
          </a:stretch>
        </p:blipFill>
        <p:spPr bwMode="auto">
          <a:xfrm>
            <a:off x="6096000" y="381000"/>
            <a:ext cx="2081213" cy="758825"/>
          </a:xfrm>
          <a:prstGeom prst="rect">
            <a:avLst/>
          </a:prstGeom>
          <a:noFill/>
          <a:ln w="9525">
            <a:noFill/>
            <a:miter lim="800000"/>
            <a:headEnd/>
            <a:tailEnd/>
          </a:ln>
        </p:spPr>
      </p:pic>
      <p:cxnSp>
        <p:nvCxnSpPr>
          <p:cNvPr id="6" name="Straight Connector 5"/>
          <p:cNvCxnSpPr>
            <a:cxnSpLocks noChangeShapeType="1"/>
          </p:cNvCxnSpPr>
          <p:nvPr/>
        </p:nvCxnSpPr>
        <p:spPr bwMode="auto">
          <a:xfrm>
            <a:off x="687388" y="2171700"/>
            <a:ext cx="8543925" cy="1588"/>
          </a:xfrm>
          <a:prstGeom prst="line">
            <a:avLst/>
          </a:prstGeom>
          <a:noFill/>
          <a:ln w="114300">
            <a:solidFill>
              <a:srgbClr val="FF6D13"/>
            </a:solidFill>
            <a:round/>
            <a:headEnd/>
            <a:tailEnd/>
          </a:ln>
          <a:effectLst>
            <a:outerShdw blurRad="40000" dist="20000" dir="5400000" rotWithShape="0">
              <a:srgbClr val="000000">
                <a:alpha val="37999"/>
              </a:srgbClr>
            </a:outerShdw>
          </a:effectLst>
        </p:spPr>
      </p:cxnSp>
      <p:sp>
        <p:nvSpPr>
          <p:cNvPr id="7" name="Title 1"/>
          <p:cNvSpPr>
            <a:spLocks noGrp="1"/>
          </p:cNvSpPr>
          <p:nvPr>
            <p:ph type="title"/>
          </p:nvPr>
        </p:nvSpPr>
        <p:spPr>
          <a:xfrm>
            <a:off x="600176" y="960138"/>
            <a:ext cx="6154872" cy="1143000"/>
          </a:xfrm>
        </p:spPr>
        <p:txBody>
          <a:bodyPr>
            <a:normAutofit/>
          </a:bodyPr>
          <a:lstStyle>
            <a:lvl1pPr>
              <a:lnSpc>
                <a:spcPts val="4000"/>
              </a:lnSpc>
              <a:defRPr sz="3600">
                <a:solidFill>
                  <a:schemeClr val="bg1"/>
                </a:solidFill>
              </a:defRPr>
            </a:lvl1pPr>
          </a:lstStyle>
          <a:p>
            <a:r>
              <a:rPr lang="en-US" smtClean="0"/>
              <a:t>Click to edit Master title style</a:t>
            </a:r>
            <a:endParaRPr lang="en-US" dirty="0"/>
          </a:p>
        </p:txBody>
      </p:sp>
      <p:sp>
        <p:nvSpPr>
          <p:cNvPr id="8" name="Content Placeholder 2"/>
          <p:cNvSpPr>
            <a:spLocks noGrp="1"/>
          </p:cNvSpPr>
          <p:nvPr>
            <p:ph idx="1"/>
          </p:nvPr>
        </p:nvSpPr>
        <p:spPr>
          <a:xfrm>
            <a:off x="600176" y="2470489"/>
            <a:ext cx="6154872" cy="3419124"/>
          </a:xfrm>
        </p:spPr>
        <p:txBody>
          <a:bodyPr>
            <a:normAutofit/>
          </a:bodyPr>
          <a:lstStyle>
            <a:lvl1pPr>
              <a:lnSpc>
                <a:spcPts val="3200"/>
              </a:lnSpc>
              <a:spcBef>
                <a:spcPts val="1800"/>
              </a:spcBef>
              <a:defRPr sz="2400">
                <a:solidFill>
                  <a:srgbClr val="FFFFFF"/>
                </a:solidFill>
              </a:defRPr>
            </a:lvl1pPr>
            <a:lvl2pPr>
              <a:lnSpc>
                <a:spcPts val="3200"/>
              </a:lnSpc>
              <a:spcBef>
                <a:spcPts val="1800"/>
              </a:spcBef>
              <a:defRPr sz="2400">
                <a:solidFill>
                  <a:srgbClr val="FFFFFF"/>
                </a:solidFill>
              </a:defRPr>
            </a:lvl2pPr>
            <a:lvl3pPr>
              <a:lnSpc>
                <a:spcPts val="3200"/>
              </a:lnSpc>
              <a:spcBef>
                <a:spcPts val="1800"/>
              </a:spcBef>
              <a:defRPr sz="2400">
                <a:solidFill>
                  <a:srgbClr val="FFFFFF"/>
                </a:solidFill>
              </a:defRPr>
            </a:lvl3pPr>
            <a:lvl4pPr>
              <a:lnSpc>
                <a:spcPts val="3200"/>
              </a:lnSpc>
              <a:spcBef>
                <a:spcPts val="1800"/>
              </a:spcBef>
              <a:defRPr sz="2400">
                <a:solidFill>
                  <a:srgbClr val="FFFFFF"/>
                </a:solidFill>
              </a:defRPr>
            </a:lvl4pPr>
            <a:lvl5pPr>
              <a:lnSpc>
                <a:spcPts val="3200"/>
              </a:lnSpc>
              <a:spcBef>
                <a:spcPts val="1800"/>
              </a:spcBef>
              <a:defRPr sz="2400">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 Reversed - 2">
    <p:spTree>
      <p:nvGrpSpPr>
        <p:cNvPr id="1" name=""/>
        <p:cNvGrpSpPr/>
        <p:nvPr/>
      </p:nvGrpSpPr>
      <p:grpSpPr>
        <a:xfrm>
          <a:off x="0" y="0"/>
          <a:ext cx="0" cy="0"/>
          <a:chOff x="0" y="0"/>
          <a:chExt cx="0" cy="0"/>
        </a:xfrm>
      </p:grpSpPr>
      <p:pic>
        <p:nvPicPr>
          <p:cNvPr id="4" name="Picture 3" descr="Slide_designs_bar_rev.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 name="Title 1"/>
          <p:cNvSpPr>
            <a:spLocks noGrp="1"/>
          </p:cNvSpPr>
          <p:nvPr>
            <p:ph type="title"/>
          </p:nvPr>
        </p:nvSpPr>
        <p:spPr>
          <a:xfrm>
            <a:off x="600176" y="546100"/>
            <a:ext cx="6154872" cy="1143000"/>
          </a:xfrm>
        </p:spPr>
        <p:txBody>
          <a:bodyPr>
            <a:normAutofit/>
          </a:bodyPr>
          <a:lstStyle>
            <a:lvl1pPr>
              <a:lnSpc>
                <a:spcPts val="3600"/>
              </a:lnSpc>
              <a:defRPr sz="3400">
                <a:solidFill>
                  <a:schemeClr val="bg1"/>
                </a:solidFill>
              </a:defRPr>
            </a:lvl1pPr>
          </a:lstStyle>
          <a:p>
            <a:r>
              <a:rPr lang="en-US" smtClean="0"/>
              <a:t>Click to edit Master title style</a:t>
            </a:r>
            <a:endParaRPr lang="en-US" dirty="0"/>
          </a:p>
        </p:txBody>
      </p:sp>
      <p:sp>
        <p:nvSpPr>
          <p:cNvPr id="8" name="Content Placeholder 2"/>
          <p:cNvSpPr>
            <a:spLocks noGrp="1"/>
          </p:cNvSpPr>
          <p:nvPr>
            <p:ph idx="1"/>
          </p:nvPr>
        </p:nvSpPr>
        <p:spPr>
          <a:xfrm>
            <a:off x="600176" y="2044700"/>
            <a:ext cx="6154872" cy="4229100"/>
          </a:xfrm>
        </p:spPr>
        <p:txBody>
          <a:bodyPr>
            <a:normAutofit/>
          </a:bodyPr>
          <a:lstStyle>
            <a:lvl1pPr>
              <a:lnSpc>
                <a:spcPts val="3200"/>
              </a:lnSpc>
              <a:spcBef>
                <a:spcPts val="1800"/>
              </a:spcBef>
              <a:defRPr sz="2400">
                <a:solidFill>
                  <a:srgbClr val="FFFFFF"/>
                </a:solidFill>
              </a:defRPr>
            </a:lvl1pPr>
            <a:lvl2pPr>
              <a:lnSpc>
                <a:spcPts val="3200"/>
              </a:lnSpc>
              <a:spcBef>
                <a:spcPts val="1800"/>
              </a:spcBef>
              <a:defRPr sz="2400">
                <a:solidFill>
                  <a:srgbClr val="FFFFFF"/>
                </a:solidFill>
              </a:defRPr>
            </a:lvl2pPr>
            <a:lvl3pPr>
              <a:lnSpc>
                <a:spcPts val="3200"/>
              </a:lnSpc>
              <a:spcBef>
                <a:spcPts val="1800"/>
              </a:spcBef>
              <a:defRPr sz="2400">
                <a:solidFill>
                  <a:srgbClr val="FFFFFF"/>
                </a:solidFill>
              </a:defRPr>
            </a:lvl3pPr>
            <a:lvl4pPr>
              <a:lnSpc>
                <a:spcPts val="3200"/>
              </a:lnSpc>
              <a:spcBef>
                <a:spcPts val="1800"/>
              </a:spcBef>
              <a:defRPr sz="2400">
                <a:solidFill>
                  <a:srgbClr val="FFFFFF"/>
                </a:solidFill>
              </a:defRPr>
            </a:lvl4pPr>
            <a:lvl5pPr>
              <a:lnSpc>
                <a:spcPts val="3200"/>
              </a:lnSpc>
              <a:spcBef>
                <a:spcPts val="1800"/>
              </a:spcBef>
              <a:defRPr sz="2400">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914400" fontAlgn="auto">
              <a:spcBef>
                <a:spcPts val="0"/>
              </a:spcBef>
              <a:spcAft>
                <a:spcPts val="0"/>
              </a:spcAft>
              <a:defRPr>
                <a:solidFill>
                  <a:prstClr val="black"/>
                </a:solidFill>
                <a:latin typeface="Calibri"/>
                <a:cs typeface="+mn-cs"/>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914400" fontAlgn="auto">
              <a:spcBef>
                <a:spcPts val="0"/>
              </a:spcBef>
              <a:spcAft>
                <a:spcPts val="0"/>
              </a:spcAft>
              <a:defRPr>
                <a:solidFill>
                  <a:prstClr val="black"/>
                </a:solidFill>
                <a:latin typeface="Calibri"/>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914400">
              <a:defRPr>
                <a:solidFill>
                  <a:srgbClr val="000000"/>
                </a:solidFill>
              </a:defRPr>
            </a:lvl1pPr>
          </a:lstStyle>
          <a:p>
            <a:fld id="{F2DE73A5-26E2-CD42-BCE2-5E5D8EAE06B1}" type="slidenum">
              <a:rPr lang="en-US"/>
              <a:pPr/>
              <a:t>‹#›</a:t>
            </a:fld>
            <a:endParaRPr lang="en-US" dirty="0"/>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0075" y="434975"/>
            <a:ext cx="81121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600075" y="1944688"/>
            <a:ext cx="8112125" cy="4181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 id="2147483975" r:id="rId12"/>
    <p:sldLayoutId id="2147483976" r:id="rId13"/>
    <p:sldLayoutId id="2147483977" r:id="rId14"/>
    <p:sldLayoutId id="2147483978" r:id="rId15"/>
    <p:sldLayoutId id="2147483979" r:id="rId16"/>
    <p:sldLayoutId id="2147483980" r:id="rId17"/>
    <p:sldLayoutId id="2147483962" r:id="rId18"/>
    <p:sldLayoutId id="2147483981" r:id="rId19"/>
  </p:sldLayoutIdLst>
  <p:transition spd="med">
    <p:fade/>
  </p:transition>
  <p:timing>
    <p:tnLst>
      <p:par>
        <p:cTn id="1" dur="indefinite" restart="never" nodeType="tmRoot"/>
      </p:par>
    </p:tnLst>
  </p:timing>
  <p:txStyles>
    <p:titleStyle>
      <a:lvl1pPr algn="l" defTabSz="457200" rtl="0" fontAlgn="base">
        <a:lnSpc>
          <a:spcPts val="3800"/>
        </a:lnSpc>
        <a:spcBef>
          <a:spcPct val="0"/>
        </a:spcBef>
        <a:spcAft>
          <a:spcPct val="0"/>
        </a:spcAft>
        <a:defRPr sz="3200" kern="1200">
          <a:solidFill>
            <a:schemeClr val="tx1"/>
          </a:solidFill>
          <a:latin typeface="Geneva"/>
          <a:ea typeface="Geneva" charset="0"/>
          <a:cs typeface="Geneva"/>
        </a:defRPr>
      </a:lvl1pPr>
      <a:lvl2pPr algn="l" defTabSz="457200" rtl="0" fontAlgn="base">
        <a:lnSpc>
          <a:spcPts val="3800"/>
        </a:lnSpc>
        <a:spcBef>
          <a:spcPct val="0"/>
        </a:spcBef>
        <a:spcAft>
          <a:spcPct val="0"/>
        </a:spcAft>
        <a:defRPr sz="3200">
          <a:solidFill>
            <a:schemeClr val="tx1"/>
          </a:solidFill>
          <a:latin typeface="Geneva" charset="0"/>
          <a:ea typeface="Geneva" charset="0"/>
          <a:cs typeface="Geneva" charset="0"/>
        </a:defRPr>
      </a:lvl2pPr>
      <a:lvl3pPr algn="l" defTabSz="457200" rtl="0" fontAlgn="base">
        <a:lnSpc>
          <a:spcPts val="3800"/>
        </a:lnSpc>
        <a:spcBef>
          <a:spcPct val="0"/>
        </a:spcBef>
        <a:spcAft>
          <a:spcPct val="0"/>
        </a:spcAft>
        <a:defRPr sz="3200">
          <a:solidFill>
            <a:schemeClr val="tx1"/>
          </a:solidFill>
          <a:latin typeface="Geneva" charset="0"/>
          <a:ea typeface="Geneva" charset="0"/>
          <a:cs typeface="Geneva" charset="0"/>
        </a:defRPr>
      </a:lvl3pPr>
      <a:lvl4pPr algn="l" defTabSz="457200" rtl="0" fontAlgn="base">
        <a:lnSpc>
          <a:spcPts val="3800"/>
        </a:lnSpc>
        <a:spcBef>
          <a:spcPct val="0"/>
        </a:spcBef>
        <a:spcAft>
          <a:spcPct val="0"/>
        </a:spcAft>
        <a:defRPr sz="3200">
          <a:solidFill>
            <a:schemeClr val="tx1"/>
          </a:solidFill>
          <a:latin typeface="Geneva" charset="0"/>
          <a:ea typeface="Geneva" charset="0"/>
          <a:cs typeface="Geneva" charset="0"/>
        </a:defRPr>
      </a:lvl4pPr>
      <a:lvl5pPr algn="l" defTabSz="457200" rtl="0" fontAlgn="base">
        <a:lnSpc>
          <a:spcPts val="3800"/>
        </a:lnSpc>
        <a:spcBef>
          <a:spcPct val="0"/>
        </a:spcBef>
        <a:spcAft>
          <a:spcPct val="0"/>
        </a:spcAft>
        <a:defRPr sz="3200">
          <a:solidFill>
            <a:schemeClr val="tx1"/>
          </a:solidFill>
          <a:latin typeface="Geneva" charset="0"/>
          <a:ea typeface="Geneva" charset="0"/>
          <a:cs typeface="Geneva" charset="0"/>
        </a:defRPr>
      </a:lvl5pPr>
      <a:lvl6pPr marL="457200" algn="l" defTabSz="457200" rtl="0" fontAlgn="base">
        <a:lnSpc>
          <a:spcPts val="3800"/>
        </a:lnSpc>
        <a:spcBef>
          <a:spcPct val="0"/>
        </a:spcBef>
        <a:spcAft>
          <a:spcPct val="0"/>
        </a:spcAft>
        <a:defRPr sz="3200">
          <a:solidFill>
            <a:schemeClr val="tx1"/>
          </a:solidFill>
          <a:latin typeface="Geneva" charset="0"/>
          <a:ea typeface="Geneva" charset="0"/>
          <a:cs typeface="Geneva" charset="0"/>
        </a:defRPr>
      </a:lvl6pPr>
      <a:lvl7pPr marL="914400" algn="l" defTabSz="457200" rtl="0" fontAlgn="base">
        <a:lnSpc>
          <a:spcPts val="3800"/>
        </a:lnSpc>
        <a:spcBef>
          <a:spcPct val="0"/>
        </a:spcBef>
        <a:spcAft>
          <a:spcPct val="0"/>
        </a:spcAft>
        <a:defRPr sz="3200">
          <a:solidFill>
            <a:schemeClr val="tx1"/>
          </a:solidFill>
          <a:latin typeface="Geneva" charset="0"/>
          <a:ea typeface="Geneva" charset="0"/>
          <a:cs typeface="Geneva" charset="0"/>
        </a:defRPr>
      </a:lvl7pPr>
      <a:lvl8pPr marL="1371600" algn="l" defTabSz="457200" rtl="0" fontAlgn="base">
        <a:lnSpc>
          <a:spcPts val="3800"/>
        </a:lnSpc>
        <a:spcBef>
          <a:spcPct val="0"/>
        </a:spcBef>
        <a:spcAft>
          <a:spcPct val="0"/>
        </a:spcAft>
        <a:defRPr sz="3200">
          <a:solidFill>
            <a:schemeClr val="tx1"/>
          </a:solidFill>
          <a:latin typeface="Geneva" charset="0"/>
          <a:ea typeface="Geneva" charset="0"/>
          <a:cs typeface="Geneva" charset="0"/>
        </a:defRPr>
      </a:lvl8pPr>
      <a:lvl9pPr marL="1828800" algn="l" defTabSz="457200" rtl="0" fontAlgn="base">
        <a:lnSpc>
          <a:spcPts val="3800"/>
        </a:lnSpc>
        <a:spcBef>
          <a:spcPct val="0"/>
        </a:spcBef>
        <a:spcAft>
          <a:spcPct val="0"/>
        </a:spcAft>
        <a:defRPr sz="3200">
          <a:solidFill>
            <a:schemeClr val="tx1"/>
          </a:solidFill>
          <a:latin typeface="Geneva" charset="0"/>
          <a:ea typeface="Geneva" charset="0"/>
          <a:cs typeface="Geneva" charset="0"/>
        </a:defRPr>
      </a:lvl9pPr>
    </p:titleStyle>
    <p:bodyStyle>
      <a:lvl1pPr marL="342900" indent="-342900" algn="l" defTabSz="457200" rtl="0" fontAlgn="base">
        <a:lnSpc>
          <a:spcPts val="3000"/>
        </a:lnSpc>
        <a:spcBef>
          <a:spcPts val="1800"/>
        </a:spcBef>
        <a:spcAft>
          <a:spcPct val="0"/>
        </a:spcAft>
        <a:buFont typeface="Arial" charset="0"/>
        <a:buChar char="•"/>
        <a:defRPr sz="2000" kern="1200">
          <a:solidFill>
            <a:schemeClr val="tx1"/>
          </a:solidFill>
          <a:latin typeface="Geneva"/>
          <a:ea typeface="Geneva" charset="0"/>
          <a:cs typeface="Geneva"/>
        </a:defRPr>
      </a:lvl1pPr>
      <a:lvl2pPr marL="742950" indent="-285750" algn="l" defTabSz="457200" rtl="0" fontAlgn="base">
        <a:lnSpc>
          <a:spcPts val="3000"/>
        </a:lnSpc>
        <a:spcBef>
          <a:spcPts val="1800"/>
        </a:spcBef>
        <a:spcAft>
          <a:spcPct val="0"/>
        </a:spcAft>
        <a:buFont typeface="Arial" charset="0"/>
        <a:buChar char="–"/>
        <a:defRPr sz="2000" kern="1200">
          <a:solidFill>
            <a:schemeClr val="tx1"/>
          </a:solidFill>
          <a:latin typeface="Geneva"/>
          <a:ea typeface="Geneva" charset="0"/>
          <a:cs typeface="Geneva"/>
        </a:defRPr>
      </a:lvl2pPr>
      <a:lvl3pPr marL="1143000" indent="-228600" algn="l" defTabSz="457200" rtl="0" fontAlgn="base">
        <a:lnSpc>
          <a:spcPts val="3000"/>
        </a:lnSpc>
        <a:spcBef>
          <a:spcPts val="1800"/>
        </a:spcBef>
        <a:spcAft>
          <a:spcPct val="0"/>
        </a:spcAft>
        <a:buFont typeface="Arial" charset="0"/>
        <a:buChar char="•"/>
        <a:defRPr sz="2000" kern="1200">
          <a:solidFill>
            <a:schemeClr val="tx1"/>
          </a:solidFill>
          <a:latin typeface="Geneva"/>
          <a:ea typeface="Geneva" charset="0"/>
          <a:cs typeface="Geneva"/>
        </a:defRPr>
      </a:lvl3pPr>
      <a:lvl4pPr marL="1600200" indent="-228600" algn="l" defTabSz="457200" rtl="0" fontAlgn="base">
        <a:lnSpc>
          <a:spcPts val="3000"/>
        </a:lnSpc>
        <a:spcBef>
          <a:spcPts val="1800"/>
        </a:spcBef>
        <a:spcAft>
          <a:spcPct val="0"/>
        </a:spcAft>
        <a:buFont typeface="Arial" charset="0"/>
        <a:buChar char="–"/>
        <a:defRPr sz="2000" kern="1200">
          <a:solidFill>
            <a:schemeClr val="tx1"/>
          </a:solidFill>
          <a:latin typeface="Geneva"/>
          <a:ea typeface="Geneva" charset="0"/>
          <a:cs typeface="Geneva"/>
        </a:defRPr>
      </a:lvl4pPr>
      <a:lvl5pPr marL="2057400" indent="-228600" algn="l" defTabSz="457200" rtl="0" fontAlgn="base">
        <a:lnSpc>
          <a:spcPts val="3000"/>
        </a:lnSpc>
        <a:spcBef>
          <a:spcPts val="1800"/>
        </a:spcBef>
        <a:spcAft>
          <a:spcPct val="0"/>
        </a:spcAft>
        <a:buFont typeface="Arial" charset="0"/>
        <a:buChar char="»"/>
        <a:defRPr sz="2000" kern="1200">
          <a:solidFill>
            <a:schemeClr val="tx1"/>
          </a:solidFill>
          <a:latin typeface="Geneva"/>
          <a:ea typeface="Geneva" charset="0"/>
          <a:cs typeface="Genev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careertech.org/CCTC" TargetMode="External"/><Relationship Id="rId1" Type="http://schemas.openxmlformats.org/officeDocument/2006/relationships/slideLayout" Target="../slideLayouts/slideLayout4.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43000">
              <a:srgbClr val="FF6D14"/>
            </a:gs>
            <a:gs pos="100000">
              <a:srgbClr val="FF6D14"/>
            </a:gs>
            <a:gs pos="100000">
              <a:schemeClr val="accent1">
                <a:lumMod val="45000"/>
                <a:lumOff val="55000"/>
              </a:schemeClr>
            </a:gs>
            <a:gs pos="98000">
              <a:schemeClr val="bg1"/>
            </a:gs>
            <a:gs pos="100000">
              <a:srgbClr val="FF6D14"/>
            </a:gs>
          </a:gsLst>
          <a:lin ang="5400000" scaled="1"/>
        </a:gradFill>
        <a:effectLst/>
      </p:bgPr>
    </p:bg>
    <p:spTree>
      <p:nvGrpSpPr>
        <p:cNvPr id="1" name=""/>
        <p:cNvGrpSpPr/>
        <p:nvPr/>
      </p:nvGrpSpPr>
      <p:grpSpPr>
        <a:xfrm>
          <a:off x="0" y="0"/>
          <a:ext cx="0" cy="0"/>
          <a:chOff x="0" y="0"/>
          <a:chExt cx="0" cy="0"/>
        </a:xfrm>
      </p:grpSpPr>
      <p:sp>
        <p:nvSpPr>
          <p:cNvPr id="8199" name="Subtitle 2"/>
          <p:cNvSpPr txBox="1">
            <a:spLocks/>
          </p:cNvSpPr>
          <p:nvPr/>
        </p:nvSpPr>
        <p:spPr bwMode="auto">
          <a:xfrm>
            <a:off x="2925763" y="3916363"/>
            <a:ext cx="5897562" cy="933450"/>
          </a:xfrm>
          <a:prstGeom prst="rect">
            <a:avLst/>
          </a:prstGeom>
          <a:noFill/>
          <a:ln>
            <a:noFill/>
          </a:ln>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lnSpc>
                <a:spcPts val="2600"/>
              </a:lnSpc>
              <a:spcBef>
                <a:spcPts val="900"/>
              </a:spcBef>
              <a:buFont typeface="Arial" pitchFamily="34" charset="0"/>
              <a:buNone/>
              <a:defRPr/>
            </a:pPr>
            <a:endParaRPr lang="en-US" sz="2400" dirty="0" smtClean="0">
              <a:latin typeface="+mn-lt"/>
            </a:endParaRPr>
          </a:p>
        </p:txBody>
      </p:sp>
      <p:sp>
        <p:nvSpPr>
          <p:cNvPr id="41990" name="TextBox 1"/>
          <p:cNvSpPr txBox="1">
            <a:spLocks noChangeArrowheads="1"/>
          </p:cNvSpPr>
          <p:nvPr/>
        </p:nvSpPr>
        <p:spPr bwMode="auto">
          <a:xfrm>
            <a:off x="1407206" y="2591340"/>
            <a:ext cx="6583362"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0" indent="0" algn="ctr">
              <a:buNone/>
            </a:pPr>
            <a:r>
              <a:rPr lang="en-US" sz="4000" b="1" dirty="0" smtClean="0">
                <a:solidFill>
                  <a:schemeClr val="bg1"/>
                </a:solidFill>
                <a:latin typeface="Geneva"/>
              </a:rPr>
              <a:t>The Common </a:t>
            </a:r>
            <a:r>
              <a:rPr lang="en-US" sz="4000" b="1" dirty="0">
                <a:solidFill>
                  <a:schemeClr val="bg1"/>
                </a:solidFill>
                <a:latin typeface="Geneva"/>
              </a:rPr>
              <a:t>Career Technical </a:t>
            </a:r>
            <a:r>
              <a:rPr lang="en-US" sz="4000" b="1" dirty="0" smtClean="0">
                <a:solidFill>
                  <a:schemeClr val="bg1"/>
                </a:solidFill>
                <a:latin typeface="Geneva"/>
              </a:rPr>
              <a:t>Core:</a:t>
            </a:r>
          </a:p>
          <a:p>
            <a:pPr marL="0" indent="0" algn="ctr">
              <a:buNone/>
            </a:pPr>
            <a:r>
              <a:rPr lang="en-US" sz="4000" b="1" dirty="0" smtClean="0">
                <a:solidFill>
                  <a:schemeClr val="bg1"/>
                </a:solidFill>
                <a:latin typeface="Geneva"/>
              </a:rPr>
              <a:t>The Basics</a:t>
            </a:r>
          </a:p>
          <a:p>
            <a:pPr marL="0" indent="0" algn="ctr">
              <a:buNone/>
            </a:pPr>
            <a:endParaRPr lang="en-US" sz="3200" b="1" dirty="0">
              <a:solidFill>
                <a:schemeClr val="bg1"/>
              </a:solidFill>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326" r="1367" b="4717"/>
          <a:stretch/>
        </p:blipFill>
        <p:spPr>
          <a:xfrm>
            <a:off x="14518" y="15278"/>
            <a:ext cx="9129482" cy="2103808"/>
          </a:xfrm>
          <a:prstGeom prst="rect">
            <a:avLst/>
          </a:prstGeom>
        </p:spPr>
      </p:pic>
    </p:spTree>
    <p:extLst>
      <p:ext uri="{BB962C8B-B14F-4D97-AF65-F5344CB8AC3E}">
        <p14:creationId xmlns:p14="http://schemas.microsoft.com/office/powerpoint/2010/main" val="15095251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228600" y="960438"/>
            <a:ext cx="8153400" cy="1249362"/>
          </a:xfrm>
        </p:spPr>
        <p:txBody>
          <a:bodyPr/>
          <a:lstStyle/>
          <a:p>
            <a:pPr eaLnBrk="1" hangingPunct="1"/>
            <a:r>
              <a:rPr lang="en-US" sz="4000" dirty="0" smtClean="0"/>
              <a:t>Career Ready Practices</a:t>
            </a:r>
            <a:endParaRPr lang="en-US" sz="3200" dirty="0" smtClean="0"/>
          </a:p>
        </p:txBody>
      </p:sp>
      <p:sp>
        <p:nvSpPr>
          <p:cNvPr id="53251" name="Content Placeholder 2"/>
          <p:cNvSpPr>
            <a:spLocks noGrp="1"/>
          </p:cNvSpPr>
          <p:nvPr>
            <p:ph idx="1"/>
          </p:nvPr>
        </p:nvSpPr>
        <p:spPr>
          <a:xfrm>
            <a:off x="381000" y="2296884"/>
            <a:ext cx="7434943" cy="4267200"/>
          </a:xfrm>
        </p:spPr>
        <p:txBody>
          <a:bodyPr>
            <a:noAutofit/>
          </a:bodyPr>
          <a:lstStyle/>
          <a:p>
            <a:pPr marL="457200" indent="-457200">
              <a:lnSpc>
                <a:spcPct val="100000"/>
              </a:lnSpc>
              <a:spcBef>
                <a:spcPts val="600"/>
              </a:spcBef>
              <a:buFont typeface="+mj-lt"/>
              <a:buAutoNum type="arabicPeriod"/>
            </a:pPr>
            <a:r>
              <a:rPr lang="en-US" dirty="0"/>
              <a:t>Act as a responsible and contributing </a:t>
            </a:r>
            <a:r>
              <a:rPr lang="en-US" dirty="0" smtClean="0"/>
              <a:t>citizen and employee </a:t>
            </a:r>
          </a:p>
          <a:p>
            <a:pPr marL="457200" indent="-457200">
              <a:lnSpc>
                <a:spcPct val="100000"/>
              </a:lnSpc>
              <a:spcBef>
                <a:spcPts val="600"/>
              </a:spcBef>
              <a:buFont typeface="+mj-lt"/>
              <a:buAutoNum type="arabicPeriod"/>
            </a:pPr>
            <a:r>
              <a:rPr lang="en-US" dirty="0" smtClean="0"/>
              <a:t>Apply </a:t>
            </a:r>
            <a:r>
              <a:rPr lang="en-US" dirty="0"/>
              <a:t>appropriate academic and technical </a:t>
            </a:r>
            <a:r>
              <a:rPr lang="en-US" dirty="0" smtClean="0"/>
              <a:t>skills</a:t>
            </a:r>
          </a:p>
          <a:p>
            <a:pPr marL="457200" indent="-457200">
              <a:lnSpc>
                <a:spcPct val="100000"/>
              </a:lnSpc>
              <a:spcBef>
                <a:spcPts val="600"/>
              </a:spcBef>
              <a:buFont typeface="+mj-lt"/>
              <a:buAutoNum type="arabicPeriod"/>
            </a:pPr>
            <a:r>
              <a:rPr lang="en-US" dirty="0" smtClean="0"/>
              <a:t>Attend </a:t>
            </a:r>
            <a:r>
              <a:rPr lang="en-US" dirty="0"/>
              <a:t>to personal health and financial </a:t>
            </a:r>
            <a:r>
              <a:rPr lang="en-US" dirty="0" smtClean="0"/>
              <a:t>well-being</a:t>
            </a:r>
          </a:p>
          <a:p>
            <a:pPr marL="457200" indent="-457200">
              <a:lnSpc>
                <a:spcPct val="100000"/>
              </a:lnSpc>
              <a:spcBef>
                <a:spcPts val="500"/>
              </a:spcBef>
              <a:buFont typeface="+mj-lt"/>
              <a:buAutoNum type="arabicPeriod" startAt="4"/>
            </a:pPr>
            <a:r>
              <a:rPr lang="en-US" dirty="0"/>
              <a:t>Communicate clearly and effectively and with </a:t>
            </a:r>
            <a:r>
              <a:rPr lang="en-US" dirty="0" smtClean="0"/>
              <a:t>reason</a:t>
            </a:r>
          </a:p>
          <a:p>
            <a:pPr marL="457200" indent="-457200">
              <a:lnSpc>
                <a:spcPct val="100000"/>
              </a:lnSpc>
              <a:spcBef>
                <a:spcPts val="500"/>
              </a:spcBef>
              <a:buFont typeface="+mj-lt"/>
              <a:buAutoNum type="arabicPeriod" startAt="4"/>
            </a:pPr>
            <a:r>
              <a:rPr lang="en-US" dirty="0" smtClean="0"/>
              <a:t>Consider </a:t>
            </a:r>
            <a:r>
              <a:rPr lang="en-US" dirty="0"/>
              <a:t>the environmental, social and economic impacts of </a:t>
            </a:r>
            <a:r>
              <a:rPr lang="en-US" dirty="0" smtClean="0"/>
              <a:t>decisions</a:t>
            </a:r>
            <a:endParaRPr lang="en-US" dirty="0"/>
          </a:p>
          <a:p>
            <a:pPr marL="457200" indent="-457200">
              <a:lnSpc>
                <a:spcPct val="100000"/>
              </a:lnSpc>
              <a:spcBef>
                <a:spcPts val="500"/>
              </a:spcBef>
              <a:buFont typeface="+mj-lt"/>
              <a:buAutoNum type="arabicPeriod" startAt="4"/>
            </a:pPr>
            <a:r>
              <a:rPr lang="en-US" dirty="0" smtClean="0"/>
              <a:t>Demonstrate </a:t>
            </a:r>
            <a:r>
              <a:rPr lang="en-US" dirty="0"/>
              <a:t>creativity and </a:t>
            </a:r>
            <a:r>
              <a:rPr lang="en-US" dirty="0" smtClean="0"/>
              <a:t>innovation </a:t>
            </a:r>
          </a:p>
        </p:txBody>
      </p:sp>
    </p:spTree>
    <p:extLst>
      <p:ext uri="{BB962C8B-B14F-4D97-AF65-F5344CB8AC3E}">
        <p14:creationId xmlns:p14="http://schemas.microsoft.com/office/powerpoint/2010/main" val="12929005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228600" y="960438"/>
            <a:ext cx="8153400" cy="1249362"/>
          </a:xfrm>
        </p:spPr>
        <p:txBody>
          <a:bodyPr/>
          <a:lstStyle/>
          <a:p>
            <a:pPr eaLnBrk="1" hangingPunct="1"/>
            <a:r>
              <a:rPr lang="en-US" sz="4000" dirty="0" smtClean="0"/>
              <a:t>Career Ready Practices</a:t>
            </a:r>
            <a:endParaRPr lang="en-US" sz="3200" dirty="0" smtClean="0"/>
          </a:p>
        </p:txBody>
      </p:sp>
      <p:sp>
        <p:nvSpPr>
          <p:cNvPr id="53251" name="Content Placeholder 2"/>
          <p:cNvSpPr>
            <a:spLocks noGrp="1"/>
          </p:cNvSpPr>
          <p:nvPr>
            <p:ph idx="1"/>
          </p:nvPr>
        </p:nvSpPr>
        <p:spPr>
          <a:xfrm>
            <a:off x="381000" y="2220685"/>
            <a:ext cx="8001000" cy="4267200"/>
          </a:xfrm>
        </p:spPr>
        <p:txBody>
          <a:bodyPr>
            <a:noAutofit/>
          </a:bodyPr>
          <a:lstStyle/>
          <a:p>
            <a:pPr marL="457200" indent="-457200">
              <a:lnSpc>
                <a:spcPct val="100000"/>
              </a:lnSpc>
              <a:spcBef>
                <a:spcPts val="700"/>
              </a:spcBef>
              <a:buFont typeface="+mj-lt"/>
              <a:buAutoNum type="arabicPeriod" startAt="7"/>
            </a:pPr>
            <a:r>
              <a:rPr lang="en-US" dirty="0" smtClean="0"/>
              <a:t>Employ </a:t>
            </a:r>
            <a:r>
              <a:rPr lang="en-US" dirty="0"/>
              <a:t>valid and reliable research </a:t>
            </a:r>
            <a:r>
              <a:rPr lang="en-US" dirty="0" smtClean="0"/>
              <a:t>strategies</a:t>
            </a:r>
          </a:p>
          <a:p>
            <a:pPr marL="457200" indent="-457200">
              <a:lnSpc>
                <a:spcPct val="100000"/>
              </a:lnSpc>
              <a:spcBef>
                <a:spcPts val="700"/>
              </a:spcBef>
              <a:buFont typeface="+mj-lt"/>
              <a:buAutoNum type="arabicPeriod" startAt="7"/>
            </a:pPr>
            <a:r>
              <a:rPr lang="en-US" dirty="0" smtClean="0"/>
              <a:t>Utilize </a:t>
            </a:r>
            <a:r>
              <a:rPr lang="en-US" dirty="0"/>
              <a:t>critical thinking to make sense of </a:t>
            </a:r>
            <a:r>
              <a:rPr lang="en-US" dirty="0" smtClean="0"/>
              <a:t>problems and </a:t>
            </a:r>
            <a:r>
              <a:rPr lang="en-US" dirty="0"/>
              <a:t>persevere in solving </a:t>
            </a:r>
            <a:r>
              <a:rPr lang="en-US" dirty="0" smtClean="0"/>
              <a:t>them</a:t>
            </a:r>
          </a:p>
          <a:p>
            <a:pPr marL="457200" indent="-457200">
              <a:lnSpc>
                <a:spcPct val="100000"/>
              </a:lnSpc>
              <a:spcBef>
                <a:spcPts val="700"/>
              </a:spcBef>
              <a:buFont typeface="+mj-lt"/>
              <a:buAutoNum type="arabicPeriod" startAt="7"/>
            </a:pPr>
            <a:r>
              <a:rPr lang="en-US" dirty="0" smtClean="0"/>
              <a:t>Model </a:t>
            </a:r>
            <a:r>
              <a:rPr lang="en-US" dirty="0"/>
              <a:t>integrity, ethical leadership and </a:t>
            </a:r>
            <a:r>
              <a:rPr lang="en-US" dirty="0" smtClean="0"/>
              <a:t>effective management</a:t>
            </a:r>
            <a:endParaRPr lang="en-US" dirty="0"/>
          </a:p>
          <a:p>
            <a:pPr marL="457200" indent="-457200">
              <a:lnSpc>
                <a:spcPct val="100000"/>
              </a:lnSpc>
              <a:spcBef>
                <a:spcPts val="500"/>
              </a:spcBef>
              <a:buFont typeface="+mj-lt"/>
              <a:buAutoNum type="arabicPeriod" startAt="7"/>
            </a:pPr>
            <a:r>
              <a:rPr lang="en-US" dirty="0"/>
              <a:t>Plan education and career paths aligned to personal </a:t>
            </a:r>
            <a:r>
              <a:rPr lang="en-US" dirty="0" smtClean="0"/>
              <a:t>goals </a:t>
            </a:r>
            <a:endParaRPr lang="en-US" dirty="0"/>
          </a:p>
          <a:p>
            <a:pPr marL="457200" indent="-457200">
              <a:lnSpc>
                <a:spcPct val="100000"/>
              </a:lnSpc>
              <a:spcBef>
                <a:spcPts val="500"/>
              </a:spcBef>
              <a:buFont typeface="+mj-lt"/>
              <a:buAutoNum type="arabicPeriod" startAt="7"/>
            </a:pPr>
            <a:r>
              <a:rPr lang="en-US" dirty="0" smtClean="0"/>
              <a:t>Use </a:t>
            </a:r>
            <a:r>
              <a:rPr lang="en-US" dirty="0"/>
              <a:t>technology to enhance </a:t>
            </a:r>
            <a:r>
              <a:rPr lang="en-US" dirty="0" smtClean="0"/>
              <a:t>productivity</a:t>
            </a:r>
            <a:endParaRPr lang="en-US" dirty="0"/>
          </a:p>
          <a:p>
            <a:pPr marL="457200" indent="-457200">
              <a:lnSpc>
                <a:spcPct val="100000"/>
              </a:lnSpc>
              <a:spcBef>
                <a:spcPts val="500"/>
              </a:spcBef>
              <a:buFont typeface="+mj-lt"/>
              <a:buAutoNum type="arabicPeriod" startAt="7"/>
            </a:pPr>
            <a:r>
              <a:rPr lang="en-US" dirty="0" smtClean="0"/>
              <a:t>Work </a:t>
            </a:r>
            <a:r>
              <a:rPr lang="en-US" dirty="0"/>
              <a:t>productively in teams, using cultural global </a:t>
            </a:r>
            <a:r>
              <a:rPr lang="en-US" dirty="0" smtClean="0"/>
              <a:t>competence</a:t>
            </a:r>
            <a:endParaRPr lang="en-US" dirty="0"/>
          </a:p>
        </p:txBody>
      </p:sp>
    </p:spTree>
    <p:extLst>
      <p:ext uri="{BB962C8B-B14F-4D97-AF65-F5344CB8AC3E}">
        <p14:creationId xmlns:p14="http://schemas.microsoft.com/office/powerpoint/2010/main" val="15119501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304800"/>
            <a:ext cx="8112718" cy="1143000"/>
          </a:xfrm>
        </p:spPr>
        <p:txBody>
          <a:bodyPr/>
          <a:lstStyle/>
          <a:p>
            <a:r>
              <a:rPr lang="en-US" b="1" dirty="0" smtClean="0"/>
              <a:t>16 Career Clusters</a:t>
            </a:r>
            <a:r>
              <a:rPr lang="en-US" b="1" baseline="40000" dirty="0" smtClean="0"/>
              <a:t>®</a:t>
            </a:r>
            <a:endParaRPr lang="en-US" b="1" baseline="40000" dirty="0"/>
          </a:p>
        </p:txBody>
      </p:sp>
      <p:sp>
        <p:nvSpPr>
          <p:cNvPr id="3" name="Content Placeholder 2"/>
          <p:cNvSpPr>
            <a:spLocks noGrp="1"/>
          </p:cNvSpPr>
          <p:nvPr>
            <p:ph sz="half" idx="1"/>
          </p:nvPr>
        </p:nvSpPr>
        <p:spPr>
          <a:xfrm>
            <a:off x="381000" y="1600200"/>
            <a:ext cx="4114800" cy="4953000"/>
          </a:xfrm>
        </p:spPr>
        <p:txBody>
          <a:bodyPr>
            <a:noAutofit/>
          </a:bodyPr>
          <a:lstStyle/>
          <a:p>
            <a:pPr>
              <a:lnSpc>
                <a:spcPct val="100000"/>
              </a:lnSpc>
              <a:spcBef>
                <a:spcPts val="0"/>
              </a:spcBef>
            </a:pPr>
            <a:r>
              <a:rPr lang="en-US" sz="2400" dirty="0"/>
              <a:t>Agriculture, Food &amp; Natural Resources </a:t>
            </a:r>
          </a:p>
          <a:p>
            <a:pPr>
              <a:lnSpc>
                <a:spcPct val="100000"/>
              </a:lnSpc>
              <a:spcBef>
                <a:spcPts val="0"/>
              </a:spcBef>
            </a:pPr>
            <a:r>
              <a:rPr lang="en-US" sz="2400" dirty="0" smtClean="0"/>
              <a:t>Architecture </a:t>
            </a:r>
            <a:r>
              <a:rPr lang="en-US" sz="2400" dirty="0"/>
              <a:t>&amp; Construction </a:t>
            </a:r>
          </a:p>
          <a:p>
            <a:pPr>
              <a:lnSpc>
                <a:spcPct val="100000"/>
              </a:lnSpc>
              <a:spcBef>
                <a:spcPts val="0"/>
              </a:spcBef>
            </a:pPr>
            <a:r>
              <a:rPr lang="en-US" sz="2400" dirty="0" smtClean="0"/>
              <a:t>Arts</a:t>
            </a:r>
            <a:r>
              <a:rPr lang="en-US" sz="2400" dirty="0"/>
              <a:t>, A/V Technology &amp; Communications </a:t>
            </a:r>
          </a:p>
          <a:p>
            <a:pPr>
              <a:lnSpc>
                <a:spcPct val="100000"/>
              </a:lnSpc>
              <a:spcBef>
                <a:spcPts val="0"/>
              </a:spcBef>
            </a:pPr>
            <a:r>
              <a:rPr lang="en-US" sz="2400" dirty="0" smtClean="0"/>
              <a:t>Business </a:t>
            </a:r>
            <a:r>
              <a:rPr lang="en-US" sz="2400" dirty="0"/>
              <a:t>Management &amp; Administration </a:t>
            </a:r>
          </a:p>
          <a:p>
            <a:pPr>
              <a:lnSpc>
                <a:spcPct val="100000"/>
              </a:lnSpc>
              <a:spcBef>
                <a:spcPts val="0"/>
              </a:spcBef>
            </a:pPr>
            <a:r>
              <a:rPr lang="en-US" sz="2400" dirty="0" smtClean="0"/>
              <a:t>Education </a:t>
            </a:r>
            <a:r>
              <a:rPr lang="en-US" sz="2400" dirty="0"/>
              <a:t>&amp; Training </a:t>
            </a:r>
          </a:p>
          <a:p>
            <a:pPr>
              <a:lnSpc>
                <a:spcPct val="100000"/>
              </a:lnSpc>
              <a:spcBef>
                <a:spcPts val="0"/>
              </a:spcBef>
            </a:pPr>
            <a:r>
              <a:rPr lang="en-US" sz="2400" dirty="0" smtClean="0"/>
              <a:t>Finance </a:t>
            </a:r>
          </a:p>
          <a:p>
            <a:pPr lvl="0">
              <a:lnSpc>
                <a:spcPct val="100000"/>
              </a:lnSpc>
              <a:spcBef>
                <a:spcPts val="0"/>
              </a:spcBef>
            </a:pPr>
            <a:r>
              <a:rPr lang="en-US" sz="2400" dirty="0"/>
              <a:t>Government &amp; Public Administration </a:t>
            </a:r>
          </a:p>
          <a:p>
            <a:pPr lvl="0">
              <a:lnSpc>
                <a:spcPct val="100000"/>
              </a:lnSpc>
              <a:spcBef>
                <a:spcPts val="0"/>
              </a:spcBef>
            </a:pPr>
            <a:r>
              <a:rPr lang="en-US" sz="2400" dirty="0"/>
              <a:t>Health Science </a:t>
            </a:r>
          </a:p>
          <a:p>
            <a:pPr>
              <a:lnSpc>
                <a:spcPct val="100000"/>
              </a:lnSpc>
              <a:spcBef>
                <a:spcPts val="0"/>
              </a:spcBef>
            </a:pPr>
            <a:endParaRPr lang="en-US" sz="2400" dirty="0"/>
          </a:p>
        </p:txBody>
      </p:sp>
      <p:sp>
        <p:nvSpPr>
          <p:cNvPr id="5" name="Content Placeholder 4"/>
          <p:cNvSpPr>
            <a:spLocks noGrp="1"/>
          </p:cNvSpPr>
          <p:nvPr>
            <p:ph sz="half" idx="2"/>
          </p:nvPr>
        </p:nvSpPr>
        <p:spPr>
          <a:xfrm>
            <a:off x="4648200" y="1600200"/>
            <a:ext cx="4343400" cy="5105400"/>
          </a:xfrm>
        </p:spPr>
        <p:txBody>
          <a:bodyPr>
            <a:noAutofit/>
          </a:bodyPr>
          <a:lstStyle/>
          <a:p>
            <a:pPr lvl="0">
              <a:lnSpc>
                <a:spcPct val="100000"/>
              </a:lnSpc>
              <a:spcBef>
                <a:spcPts val="0"/>
              </a:spcBef>
            </a:pPr>
            <a:r>
              <a:rPr lang="en-US" sz="2400" dirty="0" smtClean="0"/>
              <a:t>Hospitality </a:t>
            </a:r>
            <a:r>
              <a:rPr lang="en-US" sz="2400" dirty="0"/>
              <a:t>&amp; Tourism </a:t>
            </a:r>
          </a:p>
          <a:p>
            <a:pPr lvl="0">
              <a:lnSpc>
                <a:spcPct val="100000"/>
              </a:lnSpc>
              <a:spcBef>
                <a:spcPts val="0"/>
              </a:spcBef>
            </a:pPr>
            <a:r>
              <a:rPr lang="en-US" sz="2400" dirty="0"/>
              <a:t>Human Services </a:t>
            </a:r>
          </a:p>
          <a:p>
            <a:pPr lvl="0">
              <a:lnSpc>
                <a:spcPct val="100000"/>
              </a:lnSpc>
              <a:spcBef>
                <a:spcPts val="0"/>
              </a:spcBef>
            </a:pPr>
            <a:r>
              <a:rPr lang="en-US" sz="2400" dirty="0"/>
              <a:t>Information Technology </a:t>
            </a:r>
          </a:p>
          <a:p>
            <a:pPr lvl="0">
              <a:lnSpc>
                <a:spcPct val="100000"/>
              </a:lnSpc>
              <a:spcBef>
                <a:spcPts val="0"/>
              </a:spcBef>
            </a:pPr>
            <a:r>
              <a:rPr lang="en-US" sz="2400" dirty="0"/>
              <a:t>Law, Public Safety, Corrections &amp; Security </a:t>
            </a:r>
          </a:p>
          <a:p>
            <a:pPr lvl="0">
              <a:lnSpc>
                <a:spcPct val="100000"/>
              </a:lnSpc>
              <a:spcBef>
                <a:spcPts val="0"/>
              </a:spcBef>
            </a:pPr>
            <a:r>
              <a:rPr lang="en-US" sz="2400" dirty="0"/>
              <a:t>Manufacturing </a:t>
            </a:r>
          </a:p>
          <a:p>
            <a:pPr lvl="0">
              <a:lnSpc>
                <a:spcPct val="100000"/>
              </a:lnSpc>
              <a:spcBef>
                <a:spcPts val="0"/>
              </a:spcBef>
            </a:pPr>
            <a:r>
              <a:rPr lang="en-US" sz="2400" dirty="0"/>
              <a:t>Marketing </a:t>
            </a:r>
          </a:p>
          <a:p>
            <a:pPr lvl="0">
              <a:lnSpc>
                <a:spcPct val="100000"/>
              </a:lnSpc>
              <a:spcBef>
                <a:spcPts val="0"/>
              </a:spcBef>
            </a:pPr>
            <a:r>
              <a:rPr lang="en-US" sz="2400" dirty="0"/>
              <a:t>Science, Technology, Engineering &amp; Mathematics </a:t>
            </a:r>
          </a:p>
          <a:p>
            <a:pPr lvl="0">
              <a:lnSpc>
                <a:spcPct val="100000"/>
              </a:lnSpc>
              <a:spcBef>
                <a:spcPts val="0"/>
              </a:spcBef>
            </a:pPr>
            <a:r>
              <a:rPr lang="en-US" sz="2400" dirty="0"/>
              <a:t>Transportation, Distribution &amp; Logistics </a:t>
            </a:r>
          </a:p>
          <a:p>
            <a:pPr>
              <a:lnSpc>
                <a:spcPct val="100000"/>
              </a:lnSpc>
              <a:spcBef>
                <a:spcPts val="0"/>
              </a:spcBef>
            </a:pPr>
            <a:endParaRPr lang="en-US" sz="24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5846" y="304800"/>
            <a:ext cx="3950249" cy="981919"/>
          </a:xfrm>
          <a:prstGeom prst="rect">
            <a:avLst/>
          </a:prstGeom>
        </p:spPr>
      </p:pic>
    </p:spTree>
    <p:extLst>
      <p:ext uri="{BB962C8B-B14F-4D97-AF65-F5344CB8AC3E}">
        <p14:creationId xmlns:p14="http://schemas.microsoft.com/office/powerpoint/2010/main" val="10537464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6147" y="0"/>
            <a:ext cx="653597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27853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CCTC Resources</a:t>
            </a:r>
            <a:endParaRPr lang="en-US" dirty="0"/>
          </a:p>
        </p:txBody>
      </p:sp>
      <p:sp>
        <p:nvSpPr>
          <p:cNvPr id="6" name="Content Placeholder 5"/>
          <p:cNvSpPr>
            <a:spLocks noGrp="1"/>
          </p:cNvSpPr>
          <p:nvPr>
            <p:ph idx="1"/>
          </p:nvPr>
        </p:nvSpPr>
        <p:spPr>
          <a:xfrm>
            <a:off x="324854" y="2470489"/>
            <a:ext cx="4072976" cy="3419124"/>
          </a:xfrm>
        </p:spPr>
        <p:txBody>
          <a:bodyPr>
            <a:noAutofit/>
          </a:bodyPr>
          <a:lstStyle/>
          <a:p>
            <a:pPr>
              <a:lnSpc>
                <a:spcPct val="120000"/>
              </a:lnSpc>
            </a:pPr>
            <a:r>
              <a:rPr lang="en-US" sz="2200" dirty="0" smtClean="0"/>
              <a:t>Download the CCTC</a:t>
            </a:r>
          </a:p>
          <a:p>
            <a:pPr>
              <a:lnSpc>
                <a:spcPct val="120000"/>
              </a:lnSpc>
            </a:pPr>
            <a:r>
              <a:rPr lang="en-US" sz="2200" dirty="0" smtClean="0"/>
              <a:t>More info on development</a:t>
            </a:r>
          </a:p>
          <a:p>
            <a:pPr>
              <a:lnSpc>
                <a:spcPct val="120000"/>
              </a:lnSpc>
            </a:pPr>
            <a:r>
              <a:rPr lang="en-US" sz="2200" dirty="0"/>
              <a:t>More info on the Career Ready Practices</a:t>
            </a:r>
          </a:p>
          <a:p>
            <a:pPr>
              <a:lnSpc>
                <a:spcPct val="120000"/>
              </a:lnSpc>
            </a:pPr>
            <a:r>
              <a:rPr lang="en-US" sz="2200" dirty="0" smtClean="0"/>
              <a:t>Communications materials</a:t>
            </a:r>
          </a:p>
          <a:p>
            <a:pPr>
              <a:lnSpc>
                <a:spcPct val="120000"/>
              </a:lnSpc>
            </a:pPr>
            <a:r>
              <a:rPr lang="en-US" sz="2200" b="1" dirty="0" smtClean="0">
                <a:hlinkClick r:id="rId2"/>
              </a:rPr>
              <a:t>www.careertech.org/CCTC</a:t>
            </a:r>
            <a:r>
              <a:rPr lang="en-US" sz="2200" b="1" dirty="0" smtClean="0"/>
              <a:t> </a:t>
            </a:r>
          </a:p>
        </p:txBody>
      </p:sp>
      <p:pic>
        <p:nvPicPr>
          <p:cNvPr id="4" name="Picture 3"/>
          <p:cNvPicPr/>
          <p:nvPr/>
        </p:nvPicPr>
        <p:blipFill rotWithShape="1">
          <a:blip r:embed="rId3">
            <a:extLst>
              <a:ext uri="{BEBA8EAE-BF5A-486C-A8C5-ECC9F3942E4B}">
                <a14:imgProps xmlns:a14="http://schemas.microsoft.com/office/drawing/2010/main">
                  <a14:imgLayer r:embed="rId4">
                    <a14:imgEffect>
                      <a14:saturation sat="109000"/>
                    </a14:imgEffect>
                    <a14:imgEffect>
                      <a14:brightnessContrast bright="-20000" contrast="40000"/>
                    </a14:imgEffect>
                  </a14:imgLayer>
                </a14:imgProps>
              </a:ext>
            </a:extLst>
          </a:blip>
          <a:srcRect l="63799" t="8635" r="8687" b="-522"/>
          <a:stretch/>
        </p:blipFill>
        <p:spPr bwMode="auto">
          <a:xfrm>
            <a:off x="4586514" y="1422400"/>
            <a:ext cx="4455886" cy="54356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12681937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a:xfrm>
            <a:off x="285750" y="762000"/>
            <a:ext cx="7588250" cy="1092200"/>
          </a:xfrm>
        </p:spPr>
        <p:txBody>
          <a:bodyPr lIns="25400" tIns="25400" rIns="5078" bIns="25400">
            <a:normAutofit/>
          </a:bodyPr>
          <a:lstStyle/>
          <a:p>
            <a:pPr marL="39688" eaLnBrk="1" hangingPunct="1"/>
            <a:r>
              <a:rPr lang="en-US" sz="2800" b="1" dirty="0">
                <a:latin typeface="Geneva" charset="0"/>
                <a:ea typeface="ヒラギノ角ゴ ProN W3" charset="-128"/>
                <a:cs typeface="ヒラギノ角ゴ ProN W3" charset="-128"/>
              </a:rPr>
              <a:t>Why</a:t>
            </a:r>
            <a:r>
              <a:rPr lang="en-US" sz="2800" b="1" dirty="0" smtClean="0">
                <a:latin typeface="Geneva" charset="0"/>
                <a:ea typeface="ヒラギノ角ゴ ProN W3" charset="-128"/>
                <a:cs typeface="ヒラギノ角ゴ ProN W3" charset="-128"/>
              </a:rPr>
              <a:t> the Common Career Technical Core?</a:t>
            </a:r>
            <a:endParaRPr lang="en-US" sz="2800" b="1" dirty="0">
              <a:latin typeface="Geneva" charset="0"/>
              <a:ea typeface="ヒラギノ角ゴ ProN W3" charset="-128"/>
              <a:cs typeface="ヒラギノ角ゴ ProN W3" charset="-128"/>
            </a:endParaRPr>
          </a:p>
        </p:txBody>
      </p:sp>
      <p:sp>
        <p:nvSpPr>
          <p:cNvPr id="26627" name="Rectangle 5"/>
          <p:cNvSpPr>
            <a:spLocks noGrp="1" noChangeArrowheads="1"/>
          </p:cNvSpPr>
          <p:nvPr>
            <p:ph type="body" idx="1"/>
          </p:nvPr>
        </p:nvSpPr>
        <p:spPr>
          <a:xfrm>
            <a:off x="285750" y="2270125"/>
            <a:ext cx="4095750" cy="3597275"/>
          </a:xfrm>
        </p:spPr>
        <p:txBody>
          <a:bodyPr lIns="25400" tIns="25400" rIns="5078" bIns="25400" anchor="ctr"/>
          <a:lstStyle/>
          <a:p>
            <a:pPr eaLnBrk="1" hangingPunct="1">
              <a:lnSpc>
                <a:spcPts val="3200"/>
              </a:lnSpc>
              <a:spcBef>
                <a:spcPct val="0"/>
              </a:spcBef>
              <a:buFont typeface="Arial" charset="0"/>
              <a:buNone/>
            </a:pPr>
            <a:r>
              <a:rPr lang="en-US" sz="2400" dirty="0" smtClean="0">
                <a:latin typeface="Geneva" charset="0"/>
                <a:ea typeface="ヒラギノ角ゴ ProN W3" charset="-128"/>
                <a:cs typeface="ヒラギノ角ゴ ProN W3" charset="-128"/>
              </a:rPr>
              <a:t>   Vision calls for the development of                                       world-class CTE </a:t>
            </a:r>
          </a:p>
          <a:p>
            <a:pPr eaLnBrk="1" hangingPunct="1">
              <a:lnSpc>
                <a:spcPts val="3200"/>
              </a:lnSpc>
              <a:spcBef>
                <a:spcPct val="0"/>
              </a:spcBef>
              <a:buFont typeface="Arial" charset="0"/>
              <a:buNone/>
            </a:pPr>
            <a:r>
              <a:rPr lang="en-US" sz="2400" dirty="0" smtClean="0">
                <a:latin typeface="Geneva" charset="0"/>
                <a:ea typeface="ヒラギノ角ゴ ProN W3" charset="-128"/>
                <a:cs typeface="ヒラギノ角ゴ ProN W3" charset="-128"/>
              </a:rPr>
              <a:t>   program standards.</a:t>
            </a:r>
          </a:p>
        </p:txBody>
      </p:sp>
      <p:pic>
        <p:nvPicPr>
          <p:cNvPr id="26628" name="Picture 6"/>
          <p:cNvPicPr>
            <a:picLocks noChangeArrowheads="1"/>
          </p:cNvPicPr>
          <p:nvPr/>
        </p:nvPicPr>
        <p:blipFill>
          <a:blip r:embed="rId3"/>
          <a:srcRect/>
          <a:stretch>
            <a:fillRect/>
          </a:stretch>
        </p:blipFill>
        <p:spPr bwMode="auto">
          <a:xfrm>
            <a:off x="4381500" y="2270125"/>
            <a:ext cx="2857500" cy="33528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title"/>
          </p:nvPr>
        </p:nvSpPr>
        <p:spPr/>
        <p:txBody>
          <a:bodyPr/>
          <a:lstStyle/>
          <a:p>
            <a:r>
              <a:rPr lang="en-US" smtClean="0"/>
              <a:t>Developed by states </a:t>
            </a:r>
            <a:br>
              <a:rPr lang="en-US" smtClean="0"/>
            </a:br>
            <a:r>
              <a:rPr lang="en-US" smtClean="0"/>
              <a:t>for states</a:t>
            </a:r>
          </a:p>
        </p:txBody>
      </p:sp>
      <p:pic>
        <p:nvPicPr>
          <p:cNvPr id="32771" name="Picture 6" descr="CCTC Support Map.jpeg"/>
          <p:cNvPicPr>
            <a:picLocks noChangeAspect="1"/>
          </p:cNvPicPr>
          <p:nvPr/>
        </p:nvPicPr>
        <p:blipFill>
          <a:blip r:embed="rId3"/>
          <a:srcRect/>
          <a:stretch>
            <a:fillRect/>
          </a:stretch>
        </p:blipFill>
        <p:spPr bwMode="auto">
          <a:xfrm>
            <a:off x="1295400" y="2297113"/>
            <a:ext cx="5867400" cy="448945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Grp="1" noChangeArrowheads="1"/>
          </p:cNvSpPr>
          <p:nvPr>
            <p:ph type="title"/>
          </p:nvPr>
        </p:nvSpPr>
        <p:spPr>
          <a:xfrm>
            <a:off x="600176" y="960138"/>
            <a:ext cx="5841568" cy="1143000"/>
          </a:xfrm>
        </p:spPr>
        <p:txBody>
          <a:bodyPr/>
          <a:lstStyle/>
          <a:p>
            <a:r>
              <a:rPr lang="en-US" dirty="0" smtClean="0"/>
              <a:t>The Common Career Technical Core</a:t>
            </a:r>
          </a:p>
        </p:txBody>
      </p:sp>
      <p:sp>
        <p:nvSpPr>
          <p:cNvPr id="47107" name="Rectangle 5"/>
          <p:cNvSpPr>
            <a:spLocks noGrp="1" noChangeArrowheads="1"/>
          </p:cNvSpPr>
          <p:nvPr>
            <p:ph type="body" idx="1"/>
          </p:nvPr>
        </p:nvSpPr>
        <p:spPr>
          <a:xfrm>
            <a:off x="600176" y="2470489"/>
            <a:ext cx="7383764" cy="3419124"/>
          </a:xfrm>
        </p:spPr>
        <p:txBody>
          <a:bodyPr>
            <a:noAutofit/>
          </a:bodyPr>
          <a:lstStyle/>
          <a:p>
            <a:pPr marL="0" indent="0">
              <a:lnSpc>
                <a:spcPct val="120000"/>
              </a:lnSpc>
              <a:buNone/>
            </a:pPr>
            <a:r>
              <a:rPr lang="en-US" sz="2600" b="1" dirty="0" smtClean="0">
                <a:sym typeface="Geneva" charset="0"/>
              </a:rPr>
              <a:t>The Common Career Technical Core</a:t>
            </a:r>
            <a:endParaRPr lang="en-US" sz="2600" dirty="0" smtClean="0">
              <a:sym typeface="Geneva" charset="0"/>
            </a:endParaRPr>
          </a:p>
          <a:p>
            <a:pPr lvl="1">
              <a:lnSpc>
                <a:spcPct val="120000"/>
              </a:lnSpc>
            </a:pPr>
            <a:r>
              <a:rPr lang="en-US" sz="2600" dirty="0" smtClean="0">
                <a:sym typeface="Geneva" charset="0"/>
              </a:rPr>
              <a:t>Are benchmark standards </a:t>
            </a:r>
          </a:p>
          <a:p>
            <a:pPr lvl="1">
              <a:lnSpc>
                <a:spcPct val="120000"/>
              </a:lnSpc>
            </a:pPr>
            <a:r>
              <a:rPr lang="en-US" sz="2600" dirty="0" smtClean="0">
                <a:sym typeface="Geneva" charset="0"/>
              </a:rPr>
              <a:t>Define what a student should know and be able to do at the end of a program of study.</a:t>
            </a:r>
            <a:endParaRPr lang="en-US" sz="2600" dirty="0" smtClean="0"/>
          </a:p>
          <a:p>
            <a:pPr>
              <a:lnSpc>
                <a:spcPct val="120000"/>
              </a:lnSpc>
            </a:pPr>
            <a:endParaRPr lang="en-US" sz="2600" dirty="0" smtClean="0"/>
          </a:p>
          <a:p>
            <a:pPr>
              <a:lnSpc>
                <a:spcPct val="120000"/>
              </a:lnSpc>
            </a:pPr>
            <a:endParaRPr lang="en-US" sz="2600" dirty="0"/>
          </a:p>
        </p:txBody>
      </p:sp>
    </p:spTree>
    <p:extLst>
      <p:ext uri="{BB962C8B-B14F-4D97-AF65-F5344CB8AC3E}">
        <p14:creationId xmlns:p14="http://schemas.microsoft.com/office/powerpoint/2010/main" val="38422145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176" y="960138"/>
            <a:ext cx="7440738" cy="1143000"/>
          </a:xfrm>
        </p:spPr>
        <p:txBody>
          <a:bodyPr/>
          <a:lstStyle/>
          <a:p>
            <a:r>
              <a:rPr lang="en-US" dirty="0" smtClean="0"/>
              <a:t>Key Term: End of Program of Study</a:t>
            </a:r>
            <a:endParaRPr lang="en-US" dirty="0"/>
          </a:p>
        </p:txBody>
      </p:sp>
      <p:sp>
        <p:nvSpPr>
          <p:cNvPr id="3" name="Content Placeholder 2"/>
          <p:cNvSpPr>
            <a:spLocks noGrp="1"/>
          </p:cNvSpPr>
          <p:nvPr>
            <p:ph idx="1"/>
          </p:nvPr>
        </p:nvSpPr>
        <p:spPr>
          <a:xfrm>
            <a:off x="600175" y="2470489"/>
            <a:ext cx="7281082" cy="3419124"/>
          </a:xfrm>
        </p:spPr>
        <p:txBody>
          <a:bodyPr>
            <a:noAutofit/>
          </a:bodyPr>
          <a:lstStyle/>
          <a:p>
            <a:pPr eaLnBrk="1" hangingPunct="1">
              <a:lnSpc>
                <a:spcPct val="120000"/>
              </a:lnSpc>
              <a:spcBef>
                <a:spcPts val="1200"/>
              </a:spcBef>
            </a:pPr>
            <a:r>
              <a:rPr lang="en-US" sz="2600" dirty="0"/>
              <a:t>The CCTC standards are written to address the educational expectations across an entire </a:t>
            </a:r>
            <a:r>
              <a:rPr lang="en-US" sz="2600" i="1" dirty="0"/>
              <a:t>program of study.</a:t>
            </a:r>
            <a:r>
              <a:rPr lang="en-US" sz="2600" dirty="0"/>
              <a:t> </a:t>
            </a:r>
          </a:p>
          <a:p>
            <a:pPr>
              <a:lnSpc>
                <a:spcPct val="120000"/>
              </a:lnSpc>
              <a:spcBef>
                <a:spcPts val="1200"/>
              </a:spcBef>
            </a:pPr>
            <a:r>
              <a:rPr lang="en-US" sz="2600" dirty="0" smtClean="0"/>
              <a:t>High-quality </a:t>
            </a:r>
            <a:r>
              <a:rPr lang="en-US" sz="2600" dirty="0"/>
              <a:t>programs of study encompass learning at both the secondary and postsecondary </a:t>
            </a:r>
            <a:r>
              <a:rPr lang="en-US" sz="2600" dirty="0" smtClean="0"/>
              <a:t>level.</a:t>
            </a:r>
            <a:endParaRPr lang="en-US" sz="2600" dirty="0"/>
          </a:p>
        </p:txBody>
      </p:sp>
    </p:spTree>
    <p:extLst>
      <p:ext uri="{BB962C8B-B14F-4D97-AF65-F5344CB8AC3E}">
        <p14:creationId xmlns:p14="http://schemas.microsoft.com/office/powerpoint/2010/main" val="3679559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175" y="960138"/>
            <a:ext cx="6947253" cy="1143000"/>
          </a:xfrm>
        </p:spPr>
        <p:txBody>
          <a:bodyPr/>
          <a:lstStyle/>
          <a:p>
            <a:r>
              <a:rPr lang="en-US" dirty="0" smtClean="0"/>
              <a:t>Key Term: Benchmark Standard</a:t>
            </a:r>
            <a:endParaRPr lang="en-US" dirty="0"/>
          </a:p>
        </p:txBody>
      </p:sp>
      <p:sp>
        <p:nvSpPr>
          <p:cNvPr id="3" name="Content Placeholder 2"/>
          <p:cNvSpPr>
            <a:spLocks noGrp="1"/>
          </p:cNvSpPr>
          <p:nvPr>
            <p:ph idx="1"/>
          </p:nvPr>
        </p:nvSpPr>
        <p:spPr>
          <a:xfrm>
            <a:off x="600176" y="2470489"/>
            <a:ext cx="7223024" cy="3419124"/>
          </a:xfrm>
        </p:spPr>
        <p:txBody>
          <a:bodyPr>
            <a:noAutofit/>
          </a:bodyPr>
          <a:lstStyle/>
          <a:p>
            <a:pPr lvl="0">
              <a:lnSpc>
                <a:spcPct val="120000"/>
              </a:lnSpc>
              <a:spcBef>
                <a:spcPts val="1200"/>
              </a:spcBef>
            </a:pPr>
            <a:r>
              <a:rPr lang="en-US" sz="2600" dirty="0"/>
              <a:t>A benchmark standard serves as a common reference point against which other standards, curriculum and programs of study can be compared. </a:t>
            </a:r>
            <a:endParaRPr lang="en-US" sz="2600" dirty="0" smtClean="0"/>
          </a:p>
          <a:p>
            <a:pPr lvl="0">
              <a:lnSpc>
                <a:spcPct val="120000"/>
              </a:lnSpc>
              <a:spcBef>
                <a:spcPts val="1200"/>
              </a:spcBef>
            </a:pPr>
            <a:r>
              <a:rPr lang="en-US" sz="2600" dirty="0" smtClean="0"/>
              <a:t>As </a:t>
            </a:r>
            <a:r>
              <a:rPr lang="en-US" sz="2600" dirty="0"/>
              <a:t>benchmark standards, in practice, the CCTC can serve as an anchor for the patchwork of state, industry and local standards currently in use across the country. </a:t>
            </a:r>
          </a:p>
        </p:txBody>
      </p:sp>
    </p:spTree>
    <p:extLst>
      <p:ext uri="{BB962C8B-B14F-4D97-AF65-F5344CB8AC3E}">
        <p14:creationId xmlns:p14="http://schemas.microsoft.com/office/powerpoint/2010/main" val="35509696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600075" y="960438"/>
            <a:ext cx="6562725" cy="1143000"/>
          </a:xfrm>
        </p:spPr>
        <p:txBody>
          <a:bodyPr/>
          <a:lstStyle/>
          <a:p>
            <a:pPr eaLnBrk="1" hangingPunct="1"/>
            <a:r>
              <a:rPr lang="en-US" dirty="0" smtClean="0"/>
              <a:t>Scope and Use of Standards</a:t>
            </a:r>
          </a:p>
        </p:txBody>
      </p:sp>
      <p:sp>
        <p:nvSpPr>
          <p:cNvPr id="47107" name="Content Placeholder 2"/>
          <p:cNvSpPr>
            <a:spLocks noGrp="1"/>
          </p:cNvSpPr>
          <p:nvPr>
            <p:ph idx="1"/>
          </p:nvPr>
        </p:nvSpPr>
        <p:spPr>
          <a:xfrm>
            <a:off x="533400" y="2286000"/>
            <a:ext cx="7696200" cy="4419600"/>
          </a:xfrm>
        </p:spPr>
        <p:txBody>
          <a:bodyPr>
            <a:normAutofit/>
          </a:bodyPr>
          <a:lstStyle/>
          <a:p>
            <a:pPr eaLnBrk="1" hangingPunct="1">
              <a:lnSpc>
                <a:spcPct val="120000"/>
              </a:lnSpc>
              <a:spcBef>
                <a:spcPts val="1200"/>
              </a:spcBef>
            </a:pPr>
            <a:r>
              <a:rPr lang="en-US" sz="2600" dirty="0" smtClean="0"/>
              <a:t>These program-level standards are intended to provide the core expectations across the different delivery systems and approaches.</a:t>
            </a:r>
          </a:p>
          <a:p>
            <a:pPr eaLnBrk="1" hangingPunct="1">
              <a:lnSpc>
                <a:spcPct val="120000"/>
              </a:lnSpc>
              <a:spcBef>
                <a:spcPts val="1200"/>
              </a:spcBef>
            </a:pPr>
            <a:r>
              <a:rPr lang="en-US" sz="2600" dirty="0"/>
              <a:t>Focus is on foundational and higher-order concepts/skills for each cluster and pathway.</a:t>
            </a:r>
          </a:p>
          <a:p>
            <a:pPr eaLnBrk="1" hangingPunct="1">
              <a:lnSpc>
                <a:spcPct val="120000"/>
              </a:lnSpc>
              <a:spcBef>
                <a:spcPts val="1200"/>
              </a:spcBef>
            </a:pPr>
            <a:r>
              <a:rPr lang="en-US" sz="2600" dirty="0"/>
              <a:t>Link to state CTE standards and curriculum framework, certification, and/or program efforts. </a:t>
            </a:r>
          </a:p>
          <a:p>
            <a:pPr eaLnBrk="1" hangingPunct="1"/>
            <a:endParaRPr lang="en-US" sz="2600" dirty="0" smtClean="0"/>
          </a:p>
        </p:txBody>
      </p:sp>
    </p:spTree>
    <p:extLst>
      <p:ext uri="{BB962C8B-B14F-4D97-AF65-F5344CB8AC3E}">
        <p14:creationId xmlns:p14="http://schemas.microsoft.com/office/powerpoint/2010/main" val="32188853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752576" y="3093738"/>
            <a:ext cx="7108724" cy="1656062"/>
          </a:xfrm>
        </p:spPr>
        <p:txBody>
          <a:bodyPr>
            <a:normAutofit fontScale="90000"/>
          </a:bodyPr>
          <a:lstStyle/>
          <a:p>
            <a:pPr algn="ctr">
              <a:lnSpc>
                <a:spcPct val="100000"/>
              </a:lnSpc>
            </a:pPr>
            <a:r>
              <a:rPr lang="en-US" sz="5400" b="1" dirty="0" smtClean="0"/>
              <a:t>Common Career Technical Core Design &amp; Components </a:t>
            </a:r>
          </a:p>
        </p:txBody>
      </p:sp>
    </p:spTree>
    <p:extLst>
      <p:ext uri="{BB962C8B-B14F-4D97-AF65-F5344CB8AC3E}">
        <p14:creationId xmlns:p14="http://schemas.microsoft.com/office/powerpoint/2010/main" val="7585456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r>
              <a:rPr lang="en-US" sz="4000" smtClean="0"/>
              <a:t>Components of CCTC</a:t>
            </a:r>
          </a:p>
        </p:txBody>
      </p:sp>
      <p:sp>
        <p:nvSpPr>
          <p:cNvPr id="22532" name="Content Placeholder 5"/>
          <p:cNvSpPr>
            <a:spLocks noGrp="1"/>
          </p:cNvSpPr>
          <p:nvPr>
            <p:ph idx="1"/>
          </p:nvPr>
        </p:nvSpPr>
        <p:spPr>
          <a:xfrm>
            <a:off x="0" y="3134076"/>
            <a:ext cx="4361993" cy="3723924"/>
          </a:xfrm>
        </p:spPr>
        <p:txBody>
          <a:bodyPr rtlCol="0">
            <a:normAutofit/>
          </a:bodyPr>
          <a:lstStyle/>
          <a:p>
            <a:pPr eaLnBrk="1" fontAlgn="auto" hangingPunct="1">
              <a:lnSpc>
                <a:spcPct val="100000"/>
              </a:lnSpc>
              <a:spcBef>
                <a:spcPts val="0"/>
              </a:spcBef>
              <a:spcAft>
                <a:spcPts val="1200"/>
              </a:spcAft>
              <a:buFont typeface="Arial"/>
              <a:buChar char="•"/>
              <a:defRPr/>
            </a:pPr>
            <a:r>
              <a:rPr lang="en-US" dirty="0" smtClean="0">
                <a:ea typeface="+mn-ea"/>
              </a:rPr>
              <a:t>12 </a:t>
            </a:r>
            <a:r>
              <a:rPr lang="en-US" dirty="0">
                <a:ea typeface="+mn-ea"/>
              </a:rPr>
              <a:t>practices with suggested </a:t>
            </a:r>
            <a:r>
              <a:rPr lang="en-US" dirty="0" smtClean="0">
                <a:ea typeface="+mn-ea"/>
              </a:rPr>
              <a:t>indicators</a:t>
            </a:r>
            <a:endParaRPr lang="en-US" dirty="0">
              <a:ea typeface="+mn-ea"/>
            </a:endParaRPr>
          </a:p>
          <a:p>
            <a:pPr eaLnBrk="1" fontAlgn="auto" hangingPunct="1">
              <a:lnSpc>
                <a:spcPct val="100000"/>
              </a:lnSpc>
              <a:spcBef>
                <a:spcPts val="0"/>
              </a:spcBef>
              <a:spcAft>
                <a:spcPts val="1200"/>
              </a:spcAft>
              <a:buFont typeface="Arial"/>
              <a:buChar char="•"/>
              <a:defRPr/>
            </a:pPr>
            <a:r>
              <a:rPr lang="en-US" dirty="0">
                <a:ea typeface="+mn-ea"/>
              </a:rPr>
              <a:t>Positioned to be applied across the entire </a:t>
            </a:r>
            <a:r>
              <a:rPr lang="en-US" dirty="0" smtClean="0">
                <a:ea typeface="+mn-ea"/>
              </a:rPr>
              <a:t>continuum of instruction</a:t>
            </a:r>
            <a:endParaRPr lang="en-US" dirty="0">
              <a:ea typeface="+mn-ea"/>
            </a:endParaRPr>
          </a:p>
          <a:p>
            <a:pPr eaLnBrk="1" fontAlgn="auto" hangingPunct="1">
              <a:lnSpc>
                <a:spcPct val="100000"/>
              </a:lnSpc>
              <a:spcBef>
                <a:spcPts val="0"/>
              </a:spcBef>
              <a:spcAft>
                <a:spcPts val="1200"/>
              </a:spcAft>
              <a:buFont typeface="Arial"/>
              <a:buChar char="•"/>
              <a:defRPr/>
            </a:pPr>
            <a:r>
              <a:rPr lang="en-US" dirty="0">
                <a:ea typeface="+mn-ea"/>
              </a:rPr>
              <a:t>Modeled after </a:t>
            </a:r>
            <a:r>
              <a:rPr lang="en-US" dirty="0" smtClean="0">
                <a:ea typeface="+mn-ea"/>
              </a:rPr>
              <a:t>Common Core’s Standards for Mathematical Practice</a:t>
            </a:r>
            <a:endParaRPr lang="en-US" dirty="0">
              <a:ea typeface="+mn-ea"/>
            </a:endParaRPr>
          </a:p>
          <a:p>
            <a:pPr eaLnBrk="1" fontAlgn="auto" hangingPunct="1">
              <a:spcAft>
                <a:spcPts val="1200"/>
              </a:spcAft>
              <a:buFont typeface="Arial"/>
              <a:buChar char="•"/>
              <a:defRPr/>
            </a:pPr>
            <a:endParaRPr lang="en-US" dirty="0" smtClean="0">
              <a:latin typeface="Myriad Pro" pitchFamily="34" charset="0"/>
              <a:ea typeface="+mn-ea"/>
            </a:endParaRPr>
          </a:p>
        </p:txBody>
      </p:sp>
      <p:sp>
        <p:nvSpPr>
          <p:cNvPr id="52227" name="Text Placeholder 7"/>
          <p:cNvSpPr>
            <a:spLocks noGrp="1"/>
          </p:cNvSpPr>
          <p:nvPr>
            <p:ph type="body" idx="4294967295"/>
          </p:nvPr>
        </p:nvSpPr>
        <p:spPr>
          <a:xfrm>
            <a:off x="0" y="2286000"/>
            <a:ext cx="4040188" cy="917575"/>
          </a:xfrm>
        </p:spPr>
        <p:txBody>
          <a:bodyPr/>
          <a:lstStyle/>
          <a:p>
            <a:pPr marL="0" indent="0" algn="ctr" eaLnBrk="1" hangingPunct="1">
              <a:lnSpc>
                <a:spcPct val="100000"/>
              </a:lnSpc>
              <a:spcBef>
                <a:spcPct val="0"/>
              </a:spcBef>
              <a:buNone/>
            </a:pPr>
            <a:r>
              <a:rPr lang="en-US" sz="2400" b="1" u="sng" dirty="0" smtClean="0"/>
              <a:t>Standards for </a:t>
            </a:r>
          </a:p>
          <a:p>
            <a:pPr marL="0" indent="0" algn="ctr" eaLnBrk="1" hangingPunct="1">
              <a:lnSpc>
                <a:spcPct val="100000"/>
              </a:lnSpc>
              <a:spcBef>
                <a:spcPct val="0"/>
              </a:spcBef>
              <a:buNone/>
            </a:pPr>
            <a:r>
              <a:rPr lang="en-US" sz="2400" b="1" u="sng" dirty="0" smtClean="0"/>
              <a:t>Career Ready Practice </a:t>
            </a:r>
            <a:endParaRPr lang="en-US" sz="2400" b="1" dirty="0" smtClean="0"/>
          </a:p>
        </p:txBody>
      </p:sp>
      <p:sp>
        <p:nvSpPr>
          <p:cNvPr id="52229" name="Text Placeholder 8"/>
          <p:cNvSpPr>
            <a:spLocks noGrp="1"/>
          </p:cNvSpPr>
          <p:nvPr>
            <p:ph type="body" sz="quarter" idx="4294967295"/>
          </p:nvPr>
        </p:nvSpPr>
        <p:spPr>
          <a:xfrm>
            <a:off x="4361993" y="2193157"/>
            <a:ext cx="4041775" cy="850900"/>
          </a:xfrm>
        </p:spPr>
        <p:txBody>
          <a:bodyPr/>
          <a:lstStyle/>
          <a:p>
            <a:pPr marL="0" indent="0" algn="ctr" eaLnBrk="1" hangingPunct="1">
              <a:buNone/>
            </a:pPr>
            <a:r>
              <a:rPr lang="en-US" sz="2400" b="1" u="sng" dirty="0" smtClean="0"/>
              <a:t>Cluster- and Pathway-Level Content Standards</a:t>
            </a:r>
          </a:p>
        </p:txBody>
      </p:sp>
      <p:sp>
        <p:nvSpPr>
          <p:cNvPr id="22534" name="Content Placeholder 9"/>
          <p:cNvSpPr>
            <a:spLocks noGrp="1"/>
          </p:cNvSpPr>
          <p:nvPr>
            <p:ph sz="quarter" idx="4294967295"/>
          </p:nvPr>
        </p:nvSpPr>
        <p:spPr>
          <a:xfrm>
            <a:off x="4351110" y="3061505"/>
            <a:ext cx="4067175" cy="4267200"/>
          </a:xfrm>
        </p:spPr>
        <p:txBody>
          <a:bodyPr rtlCol="0">
            <a:noAutofit/>
          </a:bodyPr>
          <a:lstStyle/>
          <a:p>
            <a:pPr eaLnBrk="1" fontAlgn="auto" hangingPunct="1">
              <a:lnSpc>
                <a:spcPct val="100000"/>
              </a:lnSpc>
              <a:spcBef>
                <a:spcPts val="0"/>
              </a:spcBef>
              <a:spcAft>
                <a:spcPts val="1200"/>
              </a:spcAft>
              <a:buFont typeface="Arial"/>
              <a:buChar char="•"/>
              <a:defRPr/>
            </a:pPr>
            <a:r>
              <a:rPr lang="en-US" sz="2300" dirty="0">
                <a:ea typeface="+mn-ea"/>
              </a:rPr>
              <a:t>Expectations within Career </a:t>
            </a:r>
            <a:r>
              <a:rPr lang="en-US" sz="2300" dirty="0" smtClean="0">
                <a:ea typeface="+mn-ea"/>
              </a:rPr>
              <a:t>Cluster</a:t>
            </a:r>
            <a:r>
              <a:rPr lang="en-US" sz="2300" baseline="30000" dirty="0"/>
              <a:t> </a:t>
            </a:r>
            <a:r>
              <a:rPr lang="en-US" sz="2300" dirty="0" smtClean="0">
                <a:ea typeface="+mn-ea"/>
              </a:rPr>
              <a:t> and Career Pathways </a:t>
            </a:r>
            <a:r>
              <a:rPr lang="en-US" sz="2300" dirty="0">
                <a:ea typeface="+mn-ea"/>
              </a:rPr>
              <a:t>that frame a Program of </a:t>
            </a:r>
            <a:r>
              <a:rPr lang="en-US" sz="2300" dirty="0" smtClean="0">
                <a:ea typeface="+mn-ea"/>
              </a:rPr>
              <a:t>Study</a:t>
            </a:r>
            <a:endParaRPr lang="en-US" sz="2300" dirty="0">
              <a:ea typeface="+mn-ea"/>
            </a:endParaRPr>
          </a:p>
          <a:p>
            <a:pPr eaLnBrk="1" fontAlgn="auto" hangingPunct="1">
              <a:lnSpc>
                <a:spcPct val="100000"/>
              </a:lnSpc>
              <a:spcBef>
                <a:spcPts val="0"/>
              </a:spcBef>
              <a:spcAft>
                <a:spcPts val="1200"/>
              </a:spcAft>
              <a:buFont typeface="Arial"/>
              <a:buChar char="•"/>
              <a:defRPr/>
            </a:pPr>
            <a:r>
              <a:rPr lang="en-US" sz="2300" dirty="0">
                <a:ea typeface="+mn-ea"/>
              </a:rPr>
              <a:t>Based on Validated </a:t>
            </a:r>
            <a:r>
              <a:rPr lang="en-US" sz="2300" dirty="0" smtClean="0">
                <a:ea typeface="+mn-ea"/>
              </a:rPr>
              <a:t>Knowledge and Skills Statements</a:t>
            </a:r>
          </a:p>
          <a:p>
            <a:pPr eaLnBrk="1" fontAlgn="auto" hangingPunct="1">
              <a:lnSpc>
                <a:spcPct val="100000"/>
              </a:lnSpc>
              <a:spcBef>
                <a:spcPts val="0"/>
              </a:spcBef>
              <a:spcAft>
                <a:spcPts val="1200"/>
              </a:spcAft>
              <a:buFont typeface="Arial"/>
              <a:buChar char="•"/>
              <a:defRPr/>
            </a:pPr>
            <a:r>
              <a:rPr lang="en-US" sz="2300" dirty="0" smtClean="0">
                <a:ea typeface="+mn-ea"/>
              </a:rPr>
              <a:t>Used to align expectations across states</a:t>
            </a:r>
            <a:endParaRPr lang="en-US" sz="2300" dirty="0">
              <a:ea typeface="+mn-ea"/>
            </a:endParaRPr>
          </a:p>
        </p:txBody>
      </p:sp>
    </p:spTree>
    <p:extLst>
      <p:ext uri="{BB962C8B-B14F-4D97-AF65-F5344CB8AC3E}">
        <p14:creationId xmlns:p14="http://schemas.microsoft.com/office/powerpoint/2010/main" val="32784890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CT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10512</TotalTime>
  <Words>831</Words>
  <Application>Microsoft Office PowerPoint</Application>
  <PresentationFormat>On-screen Show (4:3)</PresentationFormat>
  <Paragraphs>97</Paragraphs>
  <Slides>14</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MS PGothic</vt:lpstr>
      <vt:lpstr>Arial</vt:lpstr>
      <vt:lpstr>Calibri</vt:lpstr>
      <vt:lpstr>Geneva</vt:lpstr>
      <vt:lpstr>Myriad Pro</vt:lpstr>
      <vt:lpstr>ヒラギノ角ゴ ProN W3</vt:lpstr>
      <vt:lpstr>CTETheme1</vt:lpstr>
      <vt:lpstr>PowerPoint Presentation</vt:lpstr>
      <vt:lpstr>Why the Common Career Technical Core?</vt:lpstr>
      <vt:lpstr>Developed by states  for states</vt:lpstr>
      <vt:lpstr>The Common Career Technical Core</vt:lpstr>
      <vt:lpstr>Key Term: End of Program of Study</vt:lpstr>
      <vt:lpstr>Key Term: Benchmark Standard</vt:lpstr>
      <vt:lpstr>Scope and Use of Standards</vt:lpstr>
      <vt:lpstr>Common Career Technical Core Design &amp; Components </vt:lpstr>
      <vt:lpstr>Components of CCTC</vt:lpstr>
      <vt:lpstr>Career Ready Practices</vt:lpstr>
      <vt:lpstr>Career Ready Practices</vt:lpstr>
      <vt:lpstr>16 Career Clusters®</vt:lpstr>
      <vt:lpstr>PowerPoint Presentation</vt:lpstr>
      <vt:lpstr>CCTC Resources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WE GOT HERE</dc:title>
  <dc:creator>Renee Thomsen</dc:creator>
  <cp:lastModifiedBy>Kate</cp:lastModifiedBy>
  <cp:revision>225</cp:revision>
  <cp:lastPrinted>2013-10-16T03:04:04Z</cp:lastPrinted>
  <dcterms:created xsi:type="dcterms:W3CDTF">2013-11-04T21:15:36Z</dcterms:created>
  <dcterms:modified xsi:type="dcterms:W3CDTF">2014-09-30T20:58:17Z</dcterms:modified>
</cp:coreProperties>
</file>