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Ames" initials="KA" lastIdx="9" clrIdx="0">
    <p:extLst>
      <p:ext uri="{19B8F6BF-5375-455C-9EA6-DF929625EA0E}">
        <p15:presenceInfo xmlns:p15="http://schemas.microsoft.com/office/powerpoint/2012/main" userId="S::kathy@nextchaptercomms.onmicrosoft.com::2aa3a513-5918-4b08-b7af-1ea5b3f82b4c" providerId="AD"/>
      </p:ext>
    </p:extLst>
  </p:cmAuthor>
  <p:cmAuthor id="2" name="Kate" initials="K" lastIdx="5" clrIdx="1">
    <p:extLst>
      <p:ext uri="{19B8F6BF-5375-455C-9EA6-DF929625EA0E}">
        <p15:presenceInfo xmlns:p15="http://schemas.microsoft.com/office/powerpoint/2012/main" userId="50727775296a3553" providerId="Windows Live"/>
      </p:ext>
    </p:extLst>
  </p:cmAuthor>
  <p:cmAuthor id="3" name="Emily Yahn" initials="EY" lastIdx="1" clrIdx="2">
    <p:extLst>
      <p:ext uri="{19B8F6BF-5375-455C-9EA6-DF929625EA0E}">
        <p15:presenceInfo xmlns:p15="http://schemas.microsoft.com/office/powerpoint/2012/main" userId="c35c9dc6c8ebcd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73C"/>
    <a:srgbClr val="7A6C61"/>
    <a:srgbClr val="154B80"/>
    <a:srgbClr val="4DA9BA"/>
    <a:srgbClr val="ACCA53"/>
    <a:srgbClr val="F3B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6" autoAdjust="0"/>
    <p:restoredTop sz="94688"/>
  </p:normalViewPr>
  <p:slideViewPr>
    <p:cSldViewPr snapToGrid="0" snapToObjects="1">
      <p:cViewPr varScale="1">
        <p:scale>
          <a:sx n="80" d="100"/>
          <a:sy n="80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92EB-A8EF-314B-A568-D8DD08D5867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4A48-FEB6-364D-8513-1212B0FE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A4A48-FEB6-364D-8513-1212B0FE1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A4A48-FEB6-364D-8513-1212B0FE1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A4A48-FEB6-364D-8513-1212B0FE15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149127-BD46-1348-8780-E1BA76D95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66992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85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E687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99232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17672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31E644-F26E-704A-BC96-D7AF3C8AB8E6}"/>
              </a:ext>
            </a:extLst>
          </p:cNvPr>
          <p:cNvSpPr txBox="1">
            <a:spLocks/>
          </p:cNvSpPr>
          <p:nvPr userDrawn="1"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skillfully navigates their own career journey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03FC0-6B77-5D40-9628-4BCD48DC8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5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7000">
              <a:srgbClr val="154B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99232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292231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172EC5-50A6-E549-88BC-DB002CCA7B92}"/>
              </a:ext>
            </a:extLst>
          </p:cNvPr>
          <p:cNvSpPr txBox="1">
            <a:spLocks/>
          </p:cNvSpPr>
          <p:nvPr userDrawn="1"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learner’s skills are counted, valued and portable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1CB30A-BA5D-A44C-9E2F-1DFEDA432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7000">
              <a:srgbClr val="7A6C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99232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292231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74B7F-3DEA-5944-B174-77A3F5D69F94}"/>
              </a:ext>
            </a:extLst>
          </p:cNvPr>
          <p:cNvSpPr txBox="1">
            <a:spLocks/>
          </p:cNvSpPr>
          <p:nvPr userDrawn="1"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 can access CTE without borders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23D9E-0176-764F-ADE5-C33DFE0E3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1304" y="1246468"/>
            <a:ext cx="307119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ACCA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731EB-D278-C349-9193-6E04F8F1B8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9E178B-0608-524A-97B7-59F0BA17E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7717" y="41682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4DA9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BB4E1E-A561-2B4A-B143-509C9FA5A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2255" y="294843"/>
            <a:ext cx="1828800" cy="1828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A35F98-B70E-4DB1-B5B7-77BC41753D8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24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E687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03FC0-6B77-5D40-9628-4BCD48DC8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2255" y="332068"/>
            <a:ext cx="1828800" cy="1828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AF409-EED2-410D-AAF7-37716BC3EB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354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7000">
              <a:srgbClr val="154B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1CB30A-BA5D-A44C-9E2F-1DFEDA432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2133" y="332068"/>
            <a:ext cx="1828800" cy="18288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B30FE-639D-4975-84CF-AACE8BC32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00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7000">
              <a:srgbClr val="7A6C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23D9E-0176-764F-ADE5-C33DFE0E3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2255" y="286284"/>
            <a:ext cx="1828800" cy="1828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199CE-83AC-43E3-9B8D-9A858B8660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883" y="942110"/>
            <a:ext cx="8952372" cy="483523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29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02D9-2A88-2049-AEC7-1592B404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4610-229D-B849-B0ED-3643555D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79A3D-80FE-724F-83FB-72BBE2D3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7845" y="6443445"/>
            <a:ext cx="4114800" cy="365125"/>
          </a:xfrm>
        </p:spPr>
        <p:txBody>
          <a:bodyPr/>
          <a:lstStyle>
            <a:lvl1pPr>
              <a:defRPr sz="1050" b="1">
                <a:latin typeface="Myriad Pro" panose="020B0503030403020204" pitchFamily="34" charset="0"/>
              </a:defRPr>
            </a:lvl1pPr>
          </a:lstStyle>
          <a:p>
            <a:r>
              <a:rPr lang="en-US" dirty="0" err="1"/>
              <a:t>www.careertech.org</a:t>
            </a:r>
            <a:r>
              <a:rPr lang="en-US" dirty="0"/>
              <a:t>/without-limits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DC90B-D671-994D-9B6B-40F5ABCA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7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45EB-2EBF-0E49-95EB-9AFE8191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A335-7E68-C044-8C65-4A2CCBF4C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9FAE-37BE-864C-A285-B8D6F56B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32A75-6A05-2142-8886-273AD1F3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C0E5-74B2-2143-9895-29DD7F68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87C34-F60F-234A-8F1B-B289500B7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D8307-83C9-7D4B-93E7-D02B44AEB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55961-99C9-2D43-81C4-10049587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1DDD0-08E4-DF4A-9397-4F4343CD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A976-ABA5-F94C-B799-EC927189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E4C15-750F-D64A-825D-F9C14174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EAC8-D7D8-834E-AE6A-B53B56581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E1E91-B6E0-B446-AEE4-A98557DCD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DB9C-EC3C-3E41-81C0-CFD625844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C7E44-D1F7-6F4A-B64C-6ACDB59F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3C677-FD24-3342-9ECC-60A4C649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5DBC-8362-4044-80BA-103F7E33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7388E-F2C9-6D41-9BFE-C1D5E2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9883" y="6433171"/>
            <a:ext cx="4114800" cy="365125"/>
          </a:xfrm>
        </p:spPr>
        <p:txBody>
          <a:bodyPr/>
          <a:lstStyle/>
          <a:p>
            <a:r>
              <a:rPr lang="en-US"/>
              <a:t>www.careertech.org/without-limits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7F467-F8CA-4840-90E5-B36CAC13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31D0C-31FF-DB4D-B769-EA2BA662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5181" y="6433171"/>
            <a:ext cx="4114800" cy="365125"/>
          </a:xfrm>
        </p:spPr>
        <p:txBody>
          <a:bodyPr/>
          <a:lstStyle/>
          <a:p>
            <a:r>
              <a:rPr lang="en-US"/>
              <a:t>www.careertech.org/without-limits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4F97B-CCA1-0645-8E88-3E4FDA97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ACCA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82447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bg1"/>
                </a:solidFill>
              </a:rPr>
              <a:t>PRINCIPLE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731EB-D278-C349-9193-6E04F8F1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61" y="1931713"/>
            <a:ext cx="6662008" cy="199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Each learner engages in a cohesive, flexible and responsive career preparation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558408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9E178B-0608-524A-97B7-59F0BA17E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6939" y="1344405"/>
            <a:ext cx="3653184" cy="36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6000">
              <a:srgbClr val="4DA9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4EE5-2140-1F48-B87B-97599F8CD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971F-41C2-CE41-AA13-633496628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DB4C1-0715-F44C-A1D2-4B0CE920B0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99232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731EB-D278-C349-9193-6E04F8F1B8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7461" y="1931713"/>
            <a:ext cx="6662008" cy="199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Each learner feels welcome in, is supported by and has the means to succeed in the career preparation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0A7E-6690-9E41-8232-6D154C815700}"/>
              </a:ext>
            </a:extLst>
          </p:cNvPr>
          <p:cNvSpPr/>
          <p:nvPr userDrawn="1"/>
        </p:nvSpPr>
        <p:spPr>
          <a:xfrm>
            <a:off x="117672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BB4E1E-A561-2B4A-B143-509C9FA5A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845FF9-A1BC-EB49-B4E6-E68B954D8D5A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6000">
                <a:srgbClr val="F3B5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B3652-3C5A-4B40-A1A2-13614F4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736A2-E708-B143-8E8E-B945EC6F8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6585E-D6DC-2E49-A5A0-4A3DA9BD2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9883" y="6433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www.careertech.org</a:t>
            </a:r>
            <a:r>
              <a:rPr lang="en-US" dirty="0"/>
              <a:t>/without-limits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C152-E834-314B-8AFC-A1ABFCD7B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469" y="6424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48E2A6-BB81-1842-9FAD-7A1B8494D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B41A718-5522-DB4B-B61C-FD0394AD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31" y="6563515"/>
            <a:ext cx="1010552" cy="1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tech.org/without-limits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36" Type="http://schemas.openxmlformats.org/officeDocument/2006/relationships/image" Target="../media/image47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15.tiff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8" Type="http://schemas.openxmlformats.org/officeDocument/2006/relationships/image" Target="../media/image19.pn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CEB167-0CFB-554A-B83A-1FECC7006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321" y="5065713"/>
            <a:ext cx="9144000" cy="669924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Presenter Name | Organization Name </a:t>
            </a:r>
          </a:p>
          <a:p>
            <a:r>
              <a:rPr lang="en-US" sz="3200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190977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5000">
              <a:srgbClr val="ACCA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FE6CA-1D30-A048-BE96-5DD1CF096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7A2B2-195C-1D49-BAB7-AB27F81EAD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80DA-4BBC-C043-B670-59ECDDB1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Each learner engages in a cohesive, flexible and responsive career preparation ecosystem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1617A5E-793C-F440-B649-0CD603BF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39" y="1344405"/>
            <a:ext cx="3653184" cy="36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4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2EE2075-ECF8-934B-8106-73A93231F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9443" y="1896699"/>
            <a:ext cx="3392557" cy="5928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8F7BC-BB46-C744-9CB4-C85212A6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FB62-3191-CD48-87D0-A9E2F42D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9"/>
            <a:ext cx="9776791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409575" indent="-396875">
              <a:buClr>
                <a:srgbClr val="ACCA53"/>
              </a:buClr>
              <a:buFont typeface="Wingdings" pitchFamily="2" charset="2"/>
              <a:buChar char="ü"/>
            </a:pPr>
            <a:r>
              <a:rPr lang="en-US" dirty="0"/>
              <a:t>Establish shared statewide goals for a cohesive career preparation ecosystem</a:t>
            </a:r>
          </a:p>
          <a:p>
            <a:pPr marL="409575" indent="-396875">
              <a:buClr>
                <a:srgbClr val="ACCA53"/>
              </a:buClr>
              <a:buFont typeface="Wingdings" pitchFamily="2" charset="2"/>
              <a:buChar char="ü"/>
            </a:pPr>
            <a:r>
              <a:rPr lang="en-US" dirty="0"/>
              <a:t>Ensure all CTE programs of study are flexible and responsive</a:t>
            </a:r>
            <a:endParaRPr lang="en-US" sz="2400" dirty="0"/>
          </a:p>
          <a:p>
            <a:pPr marL="409575" indent="-396875">
              <a:buClr>
                <a:srgbClr val="ACCA53"/>
              </a:buClr>
              <a:buFont typeface="Wingdings" pitchFamily="2" charset="2"/>
              <a:buChar char="ü"/>
            </a:pPr>
            <a:r>
              <a:rPr lang="en-US" dirty="0"/>
              <a:t>Expand data and accountability models that value collaboration, equity and innovation </a:t>
            </a:r>
            <a:endParaRPr lang="en-US" sz="2400" dirty="0"/>
          </a:p>
          <a:p>
            <a:pPr marL="409575" indent="-396875">
              <a:buClr>
                <a:srgbClr val="ACCA53"/>
              </a:buClr>
              <a:buFont typeface="Wingdings" pitchFamily="2" charset="2"/>
              <a:buChar char="ü"/>
            </a:pPr>
            <a:r>
              <a:rPr lang="en-US" dirty="0"/>
              <a:t>Design equitable funding models that direct funding to where it is most needed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0E751-D437-0B4B-A7CB-ACAC0078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BCE84-9A61-DE42-B7DA-0889B7C07C46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4000">
                <a:srgbClr val="ACCA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4D34C-B50C-1E46-88DF-281AFDAC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5000">
              <a:srgbClr val="4DA9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D8C32-8598-6A41-B620-8275595C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3473C5-8F6C-0F46-BB4E-36ED9EB3F4CD}"/>
              </a:ext>
            </a:extLst>
          </p:cNvPr>
          <p:cNvSpPr txBox="1">
            <a:spLocks/>
          </p:cNvSpPr>
          <p:nvPr/>
        </p:nvSpPr>
        <p:spPr>
          <a:xfrm rot="16200000">
            <a:off x="-203674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bg1"/>
                </a:solidFill>
              </a:rPr>
              <a:t>PRINCIPLE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98BC5C-34FA-F040-B2D0-FDBA32C70A05}"/>
              </a:ext>
            </a:extLst>
          </p:cNvPr>
          <p:cNvSpPr txBox="1">
            <a:spLocks/>
          </p:cNvSpPr>
          <p:nvPr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 feels welcome in, is supported by and has the means to succeed in the career preparation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9EEAA-8F86-B34E-848E-1F3986170B79}"/>
              </a:ext>
            </a:extLst>
          </p:cNvPr>
          <p:cNvSpPr/>
          <p:nvPr/>
        </p:nvSpPr>
        <p:spPr>
          <a:xfrm>
            <a:off x="135179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CA3B7-E339-144C-8950-EA196B5F75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A0BD26-9E7C-674D-806C-0216A638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0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4FC9-4538-734F-9596-DA541873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E87B7-4256-1641-9113-9AEC263A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9137073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342900" indent="-342900">
              <a:lnSpc>
                <a:spcPct val="110000"/>
              </a:lnSpc>
              <a:buClr>
                <a:srgbClr val="4DA9BA"/>
              </a:buClr>
              <a:buFont typeface="Wingdings" pitchFamily="2" charset="2"/>
              <a:buChar char="ü"/>
            </a:pPr>
            <a:r>
              <a:rPr lang="en-US" dirty="0"/>
              <a:t>Fully diagnose and understand the scope of institutional barriers and systemic racism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Clr>
                <a:srgbClr val="4DA9BA"/>
              </a:buClr>
              <a:buFont typeface="Wingdings" pitchFamily="2" charset="2"/>
              <a:buChar char="ü"/>
            </a:pPr>
            <a:r>
              <a:rPr lang="en-US" dirty="0"/>
              <a:t>Recruit, retain and support a diverse and culturally competent workforce  </a:t>
            </a:r>
            <a:endParaRPr lang="en-US" sz="2400" dirty="0"/>
          </a:p>
          <a:p>
            <a:pPr marL="342900" indent="-342900">
              <a:lnSpc>
                <a:spcPct val="110000"/>
              </a:lnSpc>
              <a:buClr>
                <a:srgbClr val="4DA9BA"/>
              </a:buClr>
              <a:buFont typeface="Wingdings" pitchFamily="2" charset="2"/>
              <a:buChar char="ü"/>
            </a:pPr>
            <a:r>
              <a:rPr lang="en-US" dirty="0"/>
              <a:t>Design CTE programs and interventions on the margin while maintaining a commitment to quality</a:t>
            </a:r>
          </a:p>
          <a:p>
            <a:pPr marL="342900" indent="-342900">
              <a:lnSpc>
                <a:spcPct val="110000"/>
              </a:lnSpc>
              <a:buClr>
                <a:srgbClr val="4DA9BA"/>
              </a:buClr>
              <a:buFont typeface="Wingdings" pitchFamily="2" charset="2"/>
              <a:buChar char="ü"/>
            </a:pPr>
            <a:r>
              <a:rPr lang="en-US" dirty="0"/>
              <a:t>Providing meaningful and ongoing mechanisms for elevating the learner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44440-96E6-654B-AABF-8B2266D5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9DD19-B3D9-D94C-ACD1-F94478E75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4" r="8424"/>
          <a:stretch/>
        </p:blipFill>
        <p:spPr>
          <a:xfrm>
            <a:off x="9486119" y="3790122"/>
            <a:ext cx="2785393" cy="332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B783B-A485-7B4A-AF21-749810BF32EB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4000">
                <a:srgbClr val="4DA9B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61FD32-799C-BF49-9AE7-42588EFC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1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25000">
              <a:srgbClr val="E687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8CD40-057B-9244-BA96-B0F554C6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715212-D327-7A41-8824-C75FE28AEB63}"/>
              </a:ext>
            </a:extLst>
          </p:cNvPr>
          <p:cNvSpPr txBox="1">
            <a:spLocks/>
          </p:cNvSpPr>
          <p:nvPr/>
        </p:nvSpPr>
        <p:spPr>
          <a:xfrm rot="16200000">
            <a:off x="-203674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9FCD3-8758-644C-AA3E-3BF3D89E827E}"/>
              </a:ext>
            </a:extLst>
          </p:cNvPr>
          <p:cNvSpPr txBox="1">
            <a:spLocks/>
          </p:cNvSpPr>
          <p:nvPr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 skillfully navigates their own career journey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42B7C-1F4E-1B44-8754-6A28ED90149B}"/>
              </a:ext>
            </a:extLst>
          </p:cNvPr>
          <p:cNvSpPr/>
          <p:nvPr/>
        </p:nvSpPr>
        <p:spPr>
          <a:xfrm>
            <a:off x="135179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FE14A-1F08-3849-AF0D-29D3E4486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0F2294-2D79-6340-9E5F-3050C0E8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6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7F8E-7832-1440-8FE6-C32F0276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D1CD-1328-1442-A330-3ACFC50A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8739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342900" indent="-330200">
              <a:buClr>
                <a:srgbClr val="E6873C"/>
              </a:buClr>
              <a:buFont typeface="Wingdings" pitchFamily="2" charset="2"/>
              <a:buChar char="ü"/>
            </a:pPr>
            <a:r>
              <a:rPr lang="en-US" dirty="0"/>
              <a:t>Offer integrated PreK-20W advisement systems</a:t>
            </a:r>
            <a:endParaRPr lang="en-US" sz="2400" dirty="0"/>
          </a:p>
          <a:p>
            <a:pPr marL="342900" indent="-330200">
              <a:buClr>
                <a:srgbClr val="E6873C"/>
              </a:buClr>
              <a:buFont typeface="Wingdings" pitchFamily="2" charset="2"/>
              <a:buChar char="ü"/>
            </a:pPr>
            <a:r>
              <a:rPr lang="en-US" dirty="0"/>
              <a:t>Provide transparent and accessible cross-state data on CTE options and outcomes</a:t>
            </a:r>
          </a:p>
          <a:p>
            <a:pPr marL="342900" indent="-330200">
              <a:buClr>
                <a:srgbClr val="E6873C"/>
              </a:buClr>
              <a:buFont typeface="Wingdings" pitchFamily="2" charset="2"/>
              <a:buChar char="ü"/>
            </a:pPr>
            <a:r>
              <a:rPr lang="en-US" dirty="0"/>
              <a:t>Invest the necessary resources to support integrated advisement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A07F-B31E-9B4C-8ED6-06B516FB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A7652-475C-6A4E-8D3D-DBCFB544B7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9" r="8089"/>
          <a:stretch/>
        </p:blipFill>
        <p:spPr>
          <a:xfrm>
            <a:off x="9724659" y="3707296"/>
            <a:ext cx="2785393" cy="332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D29B14-29EE-CF4C-B054-C0A293CFAFC6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4000">
                <a:srgbClr val="E687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F09D68-8F33-E849-9C57-276A057F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6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3000">
              <a:srgbClr val="154B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5BBB0-25E4-6B4C-946E-9BDAC683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3CC40F-004B-0942-B49D-B3073CAE54F3}"/>
              </a:ext>
            </a:extLst>
          </p:cNvPr>
          <p:cNvSpPr txBox="1">
            <a:spLocks/>
          </p:cNvSpPr>
          <p:nvPr/>
        </p:nvSpPr>
        <p:spPr>
          <a:xfrm rot="16200000">
            <a:off x="-203674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726115-184A-AA4F-8287-1A52E6950CC8}"/>
              </a:ext>
            </a:extLst>
          </p:cNvPr>
          <p:cNvSpPr txBox="1">
            <a:spLocks/>
          </p:cNvSpPr>
          <p:nvPr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learner’s skills are counted, valued and portable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ED678-2A24-2849-8E00-D2B36C784C3E}"/>
              </a:ext>
            </a:extLst>
          </p:cNvPr>
          <p:cNvSpPr/>
          <p:nvPr/>
        </p:nvSpPr>
        <p:spPr>
          <a:xfrm>
            <a:off x="135179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731A2-480B-A54B-BFD5-20FABA63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1478" y="1246468"/>
            <a:ext cx="3071191" cy="3071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5E5336-71E4-0949-836E-C3E4ED45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1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675D-B024-CA48-8D07-CBAEB502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EBAA-EAB7-234C-A906-CC00F36B4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91261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290513" lvl="0" indent="-290513">
              <a:buClr>
                <a:srgbClr val="154B80"/>
              </a:buClr>
              <a:buFont typeface="Wingdings" pitchFamily="2" charset="2"/>
              <a:buChar char="ü"/>
            </a:pPr>
            <a:r>
              <a:rPr lang="en-US" dirty="0"/>
              <a:t>Capture and value all learning that occurs, wherever and whenever it happens</a:t>
            </a:r>
          </a:p>
          <a:p>
            <a:pPr marL="290513" lvl="0" indent="-290513">
              <a:buClr>
                <a:srgbClr val="154B80"/>
              </a:buClr>
              <a:buFont typeface="Wingdings" pitchFamily="2" charset="2"/>
              <a:buChar char="ü"/>
            </a:pPr>
            <a:r>
              <a:rPr lang="en-US" dirty="0"/>
              <a:t>Build and leverage trusted systems to translate competencies and credentials into portable credit</a:t>
            </a:r>
          </a:p>
          <a:p>
            <a:pPr marL="290513" lvl="0" indent="-290513">
              <a:buClr>
                <a:srgbClr val="154B80"/>
              </a:buClr>
              <a:buFont typeface="Wingdings" pitchFamily="2" charset="2"/>
              <a:buChar char="ü"/>
            </a:pPr>
            <a:r>
              <a:rPr lang="en-US" dirty="0"/>
              <a:t>Expand skills-based hiring practices that value competencies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6A260-746B-A945-8CC7-F43E25B3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5514A-CDA5-B545-BD8E-8545F6C5F3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9" r="8089"/>
          <a:stretch/>
        </p:blipFill>
        <p:spPr>
          <a:xfrm>
            <a:off x="9724659" y="3707296"/>
            <a:ext cx="2785393" cy="332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0EFE43-B062-A34A-8495-E0168AD5EB6F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4000">
                <a:srgbClr val="154B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261C3E-6D3A-D54C-A268-805354F4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4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3000">
              <a:srgbClr val="7A6C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78787-2EC8-5F47-9B4C-FCE2A842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B26C1F-92A4-F741-AD3C-19030D0A0D45}"/>
              </a:ext>
            </a:extLst>
          </p:cNvPr>
          <p:cNvSpPr txBox="1">
            <a:spLocks/>
          </p:cNvSpPr>
          <p:nvPr/>
        </p:nvSpPr>
        <p:spPr>
          <a:xfrm rot="16200000">
            <a:off x="-203674" y="1582843"/>
            <a:ext cx="29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PRINCIPLE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8583E9-8EFF-A24B-BC10-2F7DB2EB37CF}"/>
              </a:ext>
            </a:extLst>
          </p:cNvPr>
          <p:cNvSpPr txBox="1">
            <a:spLocks/>
          </p:cNvSpPr>
          <p:nvPr/>
        </p:nvSpPr>
        <p:spPr>
          <a:xfrm>
            <a:off x="2852531" y="1931713"/>
            <a:ext cx="6158947" cy="199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Each learner can access CTE without borders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21B2E-8376-1645-9908-E1546197479F}"/>
              </a:ext>
            </a:extLst>
          </p:cNvPr>
          <p:cNvSpPr/>
          <p:nvPr/>
        </p:nvSpPr>
        <p:spPr>
          <a:xfrm>
            <a:off x="1351799" y="1176339"/>
            <a:ext cx="1500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E3EACE-A3D4-7447-808D-DB201E00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11304" y="1246468"/>
            <a:ext cx="3071191" cy="3071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9544B-6417-E34E-B7C6-CDE86629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1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2927-5861-B044-9E94-A8D98A40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715D7-A477-CB43-9083-CFF691B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1017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To accomplish this, we must:</a:t>
            </a:r>
            <a:endParaRPr lang="en-US" sz="2400" b="1" dirty="0"/>
          </a:p>
          <a:p>
            <a:pPr marL="290513" indent="-290513">
              <a:buClr>
                <a:srgbClr val="7A6C61"/>
              </a:buClr>
              <a:buFont typeface="Wingdings" pitchFamily="2" charset="2"/>
              <a:buChar char="ü"/>
            </a:pPr>
            <a:r>
              <a:rPr lang="en-US" dirty="0"/>
              <a:t>Leverage a national framework for connecting education and the workforce</a:t>
            </a:r>
          </a:p>
          <a:p>
            <a:pPr marL="290513" indent="-290513">
              <a:buClr>
                <a:srgbClr val="7A6C61"/>
              </a:buClr>
              <a:buFont typeface="Wingdings" pitchFamily="2" charset="2"/>
              <a:buChar char="ü"/>
            </a:pPr>
            <a:r>
              <a:rPr lang="en-US" dirty="0"/>
              <a:t>Develop inter-state compacts that support collaboration and remove barriers </a:t>
            </a:r>
            <a:endParaRPr lang="en-US" sz="2400" dirty="0"/>
          </a:p>
          <a:p>
            <a:pPr marL="290513" indent="-290513">
              <a:buClr>
                <a:srgbClr val="7A6C61"/>
              </a:buClr>
              <a:buFont typeface="Wingdings" pitchFamily="2" charset="2"/>
              <a:buChar char="ü"/>
            </a:pPr>
            <a:r>
              <a:rPr lang="en-US" dirty="0"/>
              <a:t>Invest in research and development to ensure that virtual opportunities are quality, equitable and meaningful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1C020-8904-0D43-8D29-6BBCB418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15DE8-EFD1-F74D-9E62-E8F4F443A6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9" r="8089"/>
          <a:stretch/>
        </p:blipFill>
        <p:spPr>
          <a:xfrm>
            <a:off x="9724659" y="3707296"/>
            <a:ext cx="2785393" cy="332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EECC9F-7457-444E-BD6B-CEB3DF54CC3E}"/>
              </a:ext>
            </a:extLst>
          </p:cNvPr>
          <p:cNvSpPr/>
          <p:nvPr/>
        </p:nvSpPr>
        <p:spPr>
          <a:xfrm>
            <a:off x="0" y="0"/>
            <a:ext cx="12192000" cy="477078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</a:schemeClr>
              </a:gs>
              <a:gs pos="13000">
                <a:srgbClr val="7A6C6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CB26B4-4092-7042-8F78-40F3B716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0D7C-CBC5-0A42-9C91-CA62EE7D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Learner Success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BCCC-587F-914C-A19C-68E8221B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4114" cy="4351338"/>
          </a:xfrm>
        </p:spPr>
        <p:txBody>
          <a:bodyPr/>
          <a:lstStyle/>
          <a:p>
            <a:r>
              <a:rPr lang="en-US" dirty="0"/>
              <a:t>Published in 2016 with 11 national partners</a:t>
            </a:r>
          </a:p>
          <a:p>
            <a:r>
              <a:rPr lang="en-US" dirty="0"/>
              <a:t>Affected priorities in Perkins V</a:t>
            </a:r>
          </a:p>
          <a:p>
            <a:r>
              <a:rPr lang="en-US" dirty="0"/>
              <a:t>Inspired 40 states to build career readiness into K-12 accountability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B6F9A-A878-0E40-B347-A1B0DFE2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5" y="1690688"/>
            <a:ext cx="3485067" cy="44939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4DC36-B2BC-3247-B775-0A7AD1E2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42488-70E6-C148-B677-627EC9AE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8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FD58513-1308-EB4A-B9D5-B3BF1EF7C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2"/>
            <a:ext cx="12192000" cy="6422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672E31-9332-1A41-943D-1E7E94D6080A}"/>
              </a:ext>
            </a:extLst>
          </p:cNvPr>
          <p:cNvSpPr/>
          <p:nvPr/>
        </p:nvSpPr>
        <p:spPr>
          <a:xfrm>
            <a:off x="-1" y="0"/>
            <a:ext cx="12191999" cy="6422040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  <a:alpha val="0"/>
                </a:schemeClr>
              </a:gs>
              <a:gs pos="3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12DE-91E1-B740-856D-001B1DBE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60016-0A26-6545-89AF-1EADBF8A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CFD5C-DB11-984D-8AFC-E30281E7B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9522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For this vision to be successful, we must: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dirty="0"/>
              <a:t>Draw on the capacity of each existing system and leverage their greatest assets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dirty="0"/>
              <a:t>Push for new models of collaboration, learner-centric design, and funding and accountability models that create the right incentives and supports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b="0" i="0" u="none" strike="noStrike" baseline="0" dirty="0">
                <a:latin typeface="Myriad Pro" panose="020B0503030403020204" pitchFamily="34" charset="0"/>
              </a:rPr>
              <a:t>Come together to push beyond the status quo and take collective, collaborative and bold action </a:t>
            </a:r>
            <a:endParaRPr lang="en-US" sz="4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64F7C-4118-1B49-827B-75432B11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jumping over a solar panel&#10;&#10;Description automatically generated with low confidence">
            <a:extLst>
              <a:ext uri="{FF2B5EF4-FFF2-40B4-BE49-F238E27FC236}">
                <a16:creationId xmlns:a16="http://schemas.microsoft.com/office/drawing/2014/main" id="{6ECBAFC4-57F4-3F4D-AD88-035CA4B8A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353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4E1F9B-55A4-B745-88EB-9BB9B106D71C}"/>
              </a:ext>
            </a:extLst>
          </p:cNvPr>
          <p:cNvSpPr/>
          <p:nvPr/>
        </p:nvSpPr>
        <p:spPr>
          <a:xfrm>
            <a:off x="-1" y="-1"/>
            <a:ext cx="12191999" cy="6353381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  <a:alpha val="0"/>
                </a:schemeClr>
              </a:gs>
              <a:gs pos="3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91959-AEAB-BA4B-A53F-E4E264DB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33F48-A180-F746-AC23-E7090692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5017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Read the full vision, access additional resources and sign up to stay engaged:</a:t>
            </a:r>
          </a:p>
          <a:p>
            <a:pPr marL="0" lvl="0" indent="0">
              <a:buNone/>
            </a:pPr>
            <a:r>
              <a:rPr lang="en-US" dirty="0">
                <a:hlinkClick r:id="rId3"/>
              </a:rPr>
              <a:t>www.careertech.org/without-limits</a:t>
            </a:r>
            <a:endParaRPr lang="en-US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Thank you!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46F16-8760-A247-852D-F1C4F14A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E072D-FCD2-534B-BC8B-5250212F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3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129AA-0BFA-7C42-B983-6D2049FF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533DA-A8D3-1E4D-94B6-D12E2115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www.careertech.org/without-limits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CDC8B4-76E8-7F48-AFC4-9BC106DE7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957" y="175756"/>
            <a:ext cx="8794086" cy="210342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F277C3-D1E2-6148-86C1-62D2E72F8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7563" y="2257891"/>
            <a:ext cx="6736872" cy="210341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42FBD92-2286-D641-9D3A-9F2B37E0E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524" y="4065176"/>
            <a:ext cx="4552951" cy="21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73EC-51CE-3846-AB73-0959F3E8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Limits: A Shared Vision for the Future of Career Technical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61D0-77F6-A042-A569-E663332A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6834" cy="4351338"/>
          </a:xfrm>
        </p:spPr>
        <p:txBody>
          <a:bodyPr/>
          <a:lstStyle/>
          <a:p>
            <a:r>
              <a:rPr lang="en-US" dirty="0"/>
              <a:t>Worked with partner organizations and members to synthesize and prioritize the ideas, strategies and goals generated during the Summit</a:t>
            </a:r>
          </a:p>
          <a:p>
            <a:r>
              <a:rPr lang="en-US" dirty="0"/>
              <a:t>Published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EA93-545E-4D46-B7DB-B01DB255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11554-2043-D242-8F36-668AACAA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F03483-33ED-9946-825C-549DCD9F24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5035" y="1737014"/>
            <a:ext cx="4439950" cy="44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5E5A43-8720-AB4A-82A9-E411032FF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353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85B2ED-2CBE-6B42-9AC4-3780945B60BE}"/>
              </a:ext>
            </a:extLst>
          </p:cNvPr>
          <p:cNvSpPr/>
          <p:nvPr/>
        </p:nvSpPr>
        <p:spPr>
          <a:xfrm>
            <a:off x="-1" y="-1"/>
            <a:ext cx="12191999" cy="6353381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  <a:alpha val="0"/>
                </a:schemeClr>
              </a:gs>
              <a:gs pos="3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8E929-D75F-ED4B-B69E-92F71FD5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Without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EAA-84F9-1B43-8D43-793CFFE02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5460" cy="4351338"/>
          </a:xfrm>
        </p:spPr>
        <p:txBody>
          <a:bodyPr/>
          <a:lstStyle/>
          <a:p>
            <a:pPr lvl="0"/>
            <a:r>
              <a:rPr lang="en-US" dirty="0"/>
              <a:t>Each learner must have access to and the means to be successful in the career of their choice</a:t>
            </a:r>
          </a:p>
          <a:p>
            <a:pPr lvl="0"/>
            <a:r>
              <a:rPr lang="en-US" dirty="0"/>
              <a:t>Will require: </a:t>
            </a:r>
            <a:endParaRPr lang="en-US" sz="2400" dirty="0"/>
          </a:p>
          <a:p>
            <a:pPr lvl="1"/>
            <a:r>
              <a:rPr lang="en-US" dirty="0"/>
              <a:t>All systems working in concert </a:t>
            </a:r>
          </a:p>
          <a:p>
            <a:pPr lvl="1"/>
            <a:r>
              <a:rPr lang="en-US" dirty="0"/>
              <a:t>A commitment to tearing down the barriers that limit opportunity</a:t>
            </a:r>
            <a:endParaRPr lang="en-US" sz="2000" dirty="0"/>
          </a:p>
          <a:p>
            <a:pPr lvl="1"/>
            <a:r>
              <a:rPr lang="en-US" dirty="0"/>
              <a:t>CTE to serve as the catalyst to make this vision a reality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3BE4D-B0E8-5D4A-A5FA-ED5ED0E4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D74F3-2A4B-5D49-AE35-24F62407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2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9BEF-CB94-7B4D-B4AA-D2791106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gradFill>
            <a:gsLst>
              <a:gs pos="100000">
                <a:schemeClr val="bg1"/>
              </a:gs>
              <a:gs pos="0">
                <a:srgbClr val="E6873C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A Shared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E982-385A-574E-963C-F5564456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B5869A-E03B-3743-BCE1-85245892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46674-DFB3-BB40-B167-0FB95D305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1" y="1526095"/>
            <a:ext cx="754004" cy="603203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86725E6-3A5D-C644-BB74-7C0D20DF60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581" y="1578026"/>
            <a:ext cx="1403803" cy="49934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930847-54EA-724D-9D1E-4EB42AA185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770" y="1552918"/>
            <a:ext cx="1243733" cy="549556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low confidence">
            <a:extLst>
              <a:ext uri="{FF2B5EF4-FFF2-40B4-BE49-F238E27FC236}">
                <a16:creationId xmlns:a16="http://schemas.microsoft.com/office/drawing/2014/main" id="{2DB17F40-8602-B54A-9753-2B39EBBEAA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889" y="1693452"/>
            <a:ext cx="1243733" cy="268488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5CD7150F-3FDC-3C4F-8CBF-476B0C2ECC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08" y="1585751"/>
            <a:ext cx="844437" cy="483891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1761217-64AF-FC44-9305-4751D4482C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831" y="1590247"/>
            <a:ext cx="1536089" cy="474898"/>
          </a:xfrm>
          <a:prstGeom prst="rect">
            <a:avLst/>
          </a:prstGeom>
        </p:spPr>
      </p:pic>
      <p:pic>
        <p:nvPicPr>
          <p:cNvPr id="23" name="Picture 22" descr="A picture containing text, sign, bottle, outdoor&#10;&#10;Description automatically generated">
            <a:extLst>
              <a:ext uri="{FF2B5EF4-FFF2-40B4-BE49-F238E27FC236}">
                <a16:creationId xmlns:a16="http://schemas.microsoft.com/office/drawing/2014/main" id="{86DD6FF4-82C7-844B-935F-3C0DF13725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306" y="1632523"/>
            <a:ext cx="801711" cy="390346"/>
          </a:xfrm>
          <a:prstGeom prst="rect">
            <a:avLst/>
          </a:prstGeom>
        </p:spPr>
      </p:pic>
      <p:pic>
        <p:nvPicPr>
          <p:cNvPr id="25" name="Picture 24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0110793-E8B7-E640-8F07-75C4AD623F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402" y="1644322"/>
            <a:ext cx="1161369" cy="366748"/>
          </a:xfrm>
          <a:prstGeom prst="rect">
            <a:avLst/>
          </a:prstGeom>
        </p:spPr>
      </p:pic>
      <p:pic>
        <p:nvPicPr>
          <p:cNvPr id="27" name="Picture 26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679AA11A-B30F-8D4B-B6C5-9929A43D8C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1" y="2464156"/>
            <a:ext cx="976867" cy="472678"/>
          </a:xfrm>
          <a:prstGeom prst="rect">
            <a:avLst/>
          </a:prstGeom>
        </p:spPr>
      </p:pic>
      <p:pic>
        <p:nvPicPr>
          <p:cNvPr id="29" name="Picture 2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1E673FC-3854-AC4C-8D89-CB2848647EB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156" y="2366449"/>
            <a:ext cx="1960345" cy="668093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55CC764-E66C-6445-8729-A1A851CF9D7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879" y="2375643"/>
            <a:ext cx="649705" cy="649705"/>
          </a:xfrm>
          <a:prstGeom prst="rect">
            <a:avLst/>
          </a:prstGeom>
        </p:spPr>
      </p:pic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id="{7BAB1CE9-4039-2849-8957-70F3A088B04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02" y="2398263"/>
            <a:ext cx="772797" cy="604465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08C1AB6C-B930-2F47-8D04-EAB413A78B5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297" y="2441432"/>
            <a:ext cx="1341910" cy="518126"/>
          </a:xfrm>
          <a:prstGeom prst="rect">
            <a:avLst/>
          </a:prstGeom>
        </p:spPr>
      </p:pic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ABA9BD97-EDBA-164A-A710-7EFFB32AC7C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305" y="2371674"/>
            <a:ext cx="1374177" cy="657642"/>
          </a:xfrm>
          <a:prstGeom prst="rect">
            <a:avLst/>
          </a:pr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CC351030-FE6D-E54F-BF1A-B8BE78CFED1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580" y="2366027"/>
            <a:ext cx="805113" cy="668937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61A5B374-A9B8-7341-955F-B547C40375F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791" y="2416201"/>
            <a:ext cx="691527" cy="568589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05A91EFB-E68F-8D44-9333-E6B8B329B50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414" y="2442725"/>
            <a:ext cx="1341645" cy="515540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5F9F50E7-7114-1D4E-8020-880C851874D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4" y="3303094"/>
            <a:ext cx="1052359" cy="691853"/>
          </a:xfrm>
          <a:prstGeom prst="rect">
            <a:avLst/>
          </a:prstGeom>
        </p:spPr>
      </p:pic>
      <p:pic>
        <p:nvPicPr>
          <p:cNvPr id="47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10B13B3C-1FF7-8143-BF55-D52E78D5DB1D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235" y="3401639"/>
            <a:ext cx="995787" cy="494762"/>
          </a:xfrm>
          <a:prstGeom prst="rect">
            <a:avLst/>
          </a:prstGeom>
        </p:spPr>
      </p:pic>
      <p:pic>
        <p:nvPicPr>
          <p:cNvPr id="49" name="Picture 48" descr="Logo, company name&#10;&#10;Description automatically generated">
            <a:extLst>
              <a:ext uri="{FF2B5EF4-FFF2-40B4-BE49-F238E27FC236}">
                <a16:creationId xmlns:a16="http://schemas.microsoft.com/office/drawing/2014/main" id="{9932D6F5-F5D5-3942-855B-99F2EB2A2EE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124" y="3409706"/>
            <a:ext cx="1270314" cy="478628"/>
          </a:xfrm>
          <a:prstGeom prst="rect">
            <a:avLst/>
          </a:prstGeom>
        </p:spPr>
      </p:pic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46F4821C-39D9-FB40-9B77-F399D1313EB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540" y="3486525"/>
            <a:ext cx="1253533" cy="324990"/>
          </a:xfrm>
          <a:prstGeom prst="rect">
            <a:avLst/>
          </a:prstGeom>
        </p:spPr>
      </p:pic>
      <p:pic>
        <p:nvPicPr>
          <p:cNvPr id="53" name="Picture 5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1B65350-A8D1-814C-80E8-F48EEA85F6C9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75" y="3401639"/>
            <a:ext cx="1635965" cy="494762"/>
          </a:xfrm>
          <a:prstGeom prst="rect">
            <a:avLst/>
          </a:prstGeom>
        </p:spPr>
      </p:pic>
      <p:pic>
        <p:nvPicPr>
          <p:cNvPr id="55" name="Picture 54" descr="A picture containing icon&#10;&#10;Description automatically generated">
            <a:extLst>
              <a:ext uri="{FF2B5EF4-FFF2-40B4-BE49-F238E27FC236}">
                <a16:creationId xmlns:a16="http://schemas.microsoft.com/office/drawing/2014/main" id="{4134F22E-8367-D94F-80FC-BCFD8784E5C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2473" y="3269625"/>
            <a:ext cx="750070" cy="758790"/>
          </a:xfrm>
          <a:prstGeom prst="rect">
            <a:avLst/>
          </a:prstGeom>
        </p:spPr>
      </p:pic>
      <p:pic>
        <p:nvPicPr>
          <p:cNvPr id="57" name="Picture 56" descr="A picture containing icon&#10;&#10;Description automatically generated">
            <a:extLst>
              <a:ext uri="{FF2B5EF4-FFF2-40B4-BE49-F238E27FC236}">
                <a16:creationId xmlns:a16="http://schemas.microsoft.com/office/drawing/2014/main" id="{BE684458-9D3E-264E-9220-640C9859AD11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839" y="3302268"/>
            <a:ext cx="546455" cy="693504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DC5998CA-D281-D242-926B-1E6381CEEB17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971" y="3391183"/>
            <a:ext cx="979938" cy="515675"/>
          </a:xfrm>
          <a:prstGeom prst="rect">
            <a:avLst/>
          </a:prstGeom>
        </p:spPr>
      </p:pic>
      <p:pic>
        <p:nvPicPr>
          <p:cNvPr id="61" name="Picture 6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2F8C9C-5DC2-8A43-9DC6-F41086B1D584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014" y="3338305"/>
            <a:ext cx="1475045" cy="621431"/>
          </a:xfrm>
          <a:prstGeom prst="rect">
            <a:avLst/>
          </a:prstGeom>
        </p:spPr>
      </p:pic>
      <p:pic>
        <p:nvPicPr>
          <p:cNvPr id="63" name="Picture 6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D73319D2-600B-5E44-B2ED-B518E3A6C1F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83" y="4268461"/>
            <a:ext cx="1200952" cy="407279"/>
          </a:xfrm>
          <a:prstGeom prst="rect">
            <a:avLst/>
          </a:prstGeom>
        </p:spPr>
      </p:pic>
      <p:pic>
        <p:nvPicPr>
          <p:cNvPr id="67" name="Picture 66" descr="Logo, company name&#10;&#10;Description automatically generated">
            <a:extLst>
              <a:ext uri="{FF2B5EF4-FFF2-40B4-BE49-F238E27FC236}">
                <a16:creationId xmlns:a16="http://schemas.microsoft.com/office/drawing/2014/main" id="{C98DA4D8-CA62-984E-8A55-2FF2AEEE4CA1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244" y="4243404"/>
            <a:ext cx="920575" cy="457393"/>
          </a:xfrm>
          <a:prstGeom prst="rect">
            <a:avLst/>
          </a:prstGeom>
        </p:spPr>
      </p:pic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4A956451-C99F-8D40-8EA3-062E0DFE5802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828" y="4246205"/>
            <a:ext cx="1072544" cy="451791"/>
          </a:xfrm>
          <a:prstGeom prst="rect">
            <a:avLst/>
          </a:prstGeom>
        </p:spPr>
      </p:pic>
      <p:pic>
        <p:nvPicPr>
          <p:cNvPr id="71" name="Picture 70" descr="Logo&#10;&#10;Description automatically generated">
            <a:extLst>
              <a:ext uri="{FF2B5EF4-FFF2-40B4-BE49-F238E27FC236}">
                <a16:creationId xmlns:a16="http://schemas.microsoft.com/office/drawing/2014/main" id="{32722BE4-98D8-1946-8EFB-48C1B54A1B60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381" y="4092705"/>
            <a:ext cx="594914" cy="75879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C34B539-D77C-0445-B958-4693084A415A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304" y="4309605"/>
            <a:ext cx="1536316" cy="324990"/>
          </a:xfrm>
          <a:prstGeom prst="rect">
            <a:avLst/>
          </a:prstGeom>
        </p:spPr>
      </p:pic>
      <p:pic>
        <p:nvPicPr>
          <p:cNvPr id="75" name="Picture 74" descr="A picture containing logo&#10;&#10;Description automatically generated">
            <a:extLst>
              <a:ext uri="{FF2B5EF4-FFF2-40B4-BE49-F238E27FC236}">
                <a16:creationId xmlns:a16="http://schemas.microsoft.com/office/drawing/2014/main" id="{3D0B58A4-6541-044B-A2F9-0C2E44B8BC6E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332"/>
          <a:stretch/>
        </p:blipFill>
        <p:spPr>
          <a:xfrm>
            <a:off x="7132629" y="4351710"/>
            <a:ext cx="1734983" cy="240781"/>
          </a:xfrm>
          <a:prstGeom prst="rect">
            <a:avLst/>
          </a:prstGeom>
        </p:spPr>
      </p:pic>
      <p:pic>
        <p:nvPicPr>
          <p:cNvPr id="77" name="Picture 76" descr="Logo, company name&#10;&#10;Description automatically generated">
            <a:extLst>
              <a:ext uri="{FF2B5EF4-FFF2-40B4-BE49-F238E27FC236}">
                <a16:creationId xmlns:a16="http://schemas.microsoft.com/office/drawing/2014/main" id="{3427A49F-A8C1-6642-95E2-6B03DC4A3E5E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621" y="4206766"/>
            <a:ext cx="920575" cy="530668"/>
          </a:xfrm>
          <a:prstGeom prst="rect">
            <a:avLst/>
          </a:prstGeom>
        </p:spPr>
      </p:pic>
      <p:pic>
        <p:nvPicPr>
          <p:cNvPr id="79" name="Picture 78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61F15D70-FB18-BE44-8265-A63F79E988D5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204" y="4344967"/>
            <a:ext cx="1553855" cy="254267"/>
          </a:xfrm>
          <a:prstGeom prst="rect">
            <a:avLst/>
          </a:prstGeom>
        </p:spPr>
      </p:pic>
      <p:pic>
        <p:nvPicPr>
          <p:cNvPr id="83" name="Picture 82" descr="Background pattern&#10;&#10;Description automatically generated">
            <a:extLst>
              <a:ext uri="{FF2B5EF4-FFF2-40B4-BE49-F238E27FC236}">
                <a16:creationId xmlns:a16="http://schemas.microsoft.com/office/drawing/2014/main" id="{74690887-1B4F-5F46-B1B1-0578AFED136D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819" y="5213462"/>
            <a:ext cx="1867240" cy="417520"/>
          </a:xfrm>
          <a:prstGeom prst="rect">
            <a:avLst/>
          </a:prstGeom>
        </p:spPr>
      </p:pic>
      <p:pic>
        <p:nvPicPr>
          <p:cNvPr id="85" name="Picture 84" descr="Logo&#10;&#10;Description automatically generated">
            <a:extLst>
              <a:ext uri="{FF2B5EF4-FFF2-40B4-BE49-F238E27FC236}">
                <a16:creationId xmlns:a16="http://schemas.microsoft.com/office/drawing/2014/main" id="{CFD1288D-333A-574A-BEDC-191BFA27A59D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16" y="5161162"/>
            <a:ext cx="827322" cy="522121"/>
          </a:xfrm>
          <a:prstGeom prst="rect">
            <a:avLst/>
          </a:prstGeom>
        </p:spPr>
      </p:pic>
      <p:pic>
        <p:nvPicPr>
          <p:cNvPr id="89" name="Picture 8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95DB4A-BDCD-BF4F-99B4-80FE384F14B9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695" y="5205104"/>
            <a:ext cx="1264949" cy="434236"/>
          </a:xfrm>
          <a:prstGeom prst="rect">
            <a:avLst/>
          </a:prstGeom>
        </p:spPr>
      </p:pic>
      <p:pic>
        <p:nvPicPr>
          <p:cNvPr id="91" name="Picture 90" descr="A picture containing polygon&#10;&#10;Description automatically generated">
            <a:extLst>
              <a:ext uri="{FF2B5EF4-FFF2-40B4-BE49-F238E27FC236}">
                <a16:creationId xmlns:a16="http://schemas.microsoft.com/office/drawing/2014/main" id="{19667007-6DD0-C244-BC52-9063643D2FFE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01" y="5213462"/>
            <a:ext cx="1219009" cy="4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93291-0CA6-E043-8153-8AE36C53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7C2BA-A531-3742-AEC9-B9167A81A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6489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37893E-3702-C84E-9533-244A47E1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768913A-E83A-5D4F-A00A-2F6A243A6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960" y="4429760"/>
            <a:ext cx="4165600" cy="19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CB10-F372-2244-8039-BE12AB82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Commitments to Achieve the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43CB-1A7A-C940-99B1-0978EFE8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0" y="1849754"/>
            <a:ext cx="9392920" cy="3962083"/>
          </a:xfrm>
        </p:spPr>
        <p:txBody>
          <a:bodyPr/>
          <a:lstStyle/>
          <a:p>
            <a:pPr marL="0" indent="0">
              <a:spcBef>
                <a:spcPts val="3400"/>
              </a:spcBef>
              <a:buNone/>
            </a:pPr>
            <a:r>
              <a:rPr lang="en-US" dirty="0"/>
              <a:t>Equity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Quality programs and instructors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Meaningful public-private partnerships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Actionable data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Continuous improvement and collaborative leadership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462F6-9958-414D-9FC6-7D64997B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2E55F-F016-A345-97A5-5D2A6A74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E5CA6E0-4677-A641-A00B-BF52804AB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050" y="4075651"/>
            <a:ext cx="784150" cy="784150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8251E2D-23A1-0646-B87E-954AD6EBE8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60" y="1698490"/>
            <a:ext cx="784150" cy="78415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51B6296-171D-1746-A1E9-F8236BB11A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30" y="4915881"/>
            <a:ext cx="784150" cy="78415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0A0B26E-21B3-C545-8D6A-931C032221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30" y="3332237"/>
            <a:ext cx="784150" cy="784150"/>
          </a:xfrm>
          <a:prstGeom prst="rect">
            <a:avLst/>
          </a:prstGeom>
        </p:spPr>
      </p:pic>
      <p:pic>
        <p:nvPicPr>
          <p:cNvPr id="15" name="Picture 1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D180066-B01D-304D-97A5-B7E509BBFF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60" y="2550219"/>
            <a:ext cx="784150" cy="7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38C9-F5D7-D945-AFC0-54ECCF25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FD7F-8613-5D48-A7A3-AEDF7EC6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774382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Call on the CTE field to remove the limitations of:</a:t>
            </a:r>
            <a:endParaRPr lang="en-US" sz="2400" b="1" dirty="0"/>
          </a:p>
          <a:p>
            <a:r>
              <a:rPr lang="en-US" dirty="0"/>
              <a:t>Siloed systems and funding and accountability models that drive the wrong outcomes</a:t>
            </a:r>
            <a:endParaRPr lang="en-US" sz="2400" dirty="0"/>
          </a:p>
          <a:p>
            <a:r>
              <a:rPr lang="en-US" dirty="0"/>
              <a:t>Racist and discriminatory systems, policies and practices </a:t>
            </a:r>
          </a:p>
          <a:p>
            <a:r>
              <a:rPr lang="en-US" dirty="0"/>
              <a:t>Barriers that prevent learners from navigating their career progression seamlessly</a:t>
            </a:r>
            <a:endParaRPr lang="en-US" sz="2400" dirty="0"/>
          </a:p>
          <a:p>
            <a:r>
              <a:rPr lang="en-US" dirty="0"/>
              <a:t>Seat time and degrees so we can value all learning and all skills wherever they occur</a:t>
            </a:r>
            <a:endParaRPr lang="en-US" sz="2400" dirty="0"/>
          </a:p>
          <a:p>
            <a:r>
              <a:rPr lang="en-US" dirty="0"/>
              <a:t>Geography through cross-state collaboration and open access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B4D36-1249-B746-84A3-55E6E924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E2A6-BB81-1842-9FAD-7A1B8494D57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0CD1E-E6E6-2D4E-88E5-49D1FE3B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www.careertech.org/without-limits</a:t>
            </a:r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24956B2-5AB9-BB4C-9AD0-12ED037F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144" y="551"/>
            <a:ext cx="1668994" cy="166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6CA24-AB80-6347-8698-7C41019F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8823" y="1306697"/>
            <a:ext cx="1270413" cy="1270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DE3C0-C3D6-1B45-B1D9-7A4732CAE2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11784" y="2283003"/>
            <a:ext cx="1583354" cy="1583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64322A-BAD3-FB4C-BA56-C963DE79EE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99314" y="3489213"/>
            <a:ext cx="1583355" cy="1583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A60551-F5FA-5945-89F4-1EC05030E8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11784" y="4649872"/>
            <a:ext cx="1583354" cy="15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760</Words>
  <Application>Microsoft Office PowerPoint</Application>
  <PresentationFormat>Widescreen</PresentationFormat>
  <Paragraphs>122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Myriad Pro</vt:lpstr>
      <vt:lpstr>Wingdings</vt:lpstr>
      <vt:lpstr>Office Theme</vt:lpstr>
      <vt:lpstr>PowerPoint Presentation</vt:lpstr>
      <vt:lpstr>Putting Learner Success First</vt:lpstr>
      <vt:lpstr>PowerPoint Presentation</vt:lpstr>
      <vt:lpstr>Without Limits: A Shared Vision for the Future of Career Technical Education</vt:lpstr>
      <vt:lpstr>CTE Without Limits</vt:lpstr>
      <vt:lpstr>A Shared Vision</vt:lpstr>
      <vt:lpstr>PowerPoint Presentation</vt:lpstr>
      <vt:lpstr>Foundational Commitments to Achieve the Vision</vt:lpstr>
      <vt:lpstr>Five Principles</vt:lpstr>
      <vt:lpstr>PowerPoint Presentation</vt:lpstr>
      <vt:lpstr>Principle 1 </vt:lpstr>
      <vt:lpstr>PowerPoint Presentation</vt:lpstr>
      <vt:lpstr>Principle 2</vt:lpstr>
      <vt:lpstr>PowerPoint Presentation</vt:lpstr>
      <vt:lpstr>Principle 3</vt:lpstr>
      <vt:lpstr>PowerPoint Presentation</vt:lpstr>
      <vt:lpstr>Principle 4</vt:lpstr>
      <vt:lpstr>PowerPoint Presentation</vt:lpstr>
      <vt:lpstr>Principle 5</vt:lpstr>
      <vt:lpstr>Call to Action</vt:lpstr>
      <vt:lpstr>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Without Limits: A Shared Vision for the Future of Career Technical Education</dc:title>
  <dc:creator>Kathy Ames</dc:creator>
  <cp:lastModifiedBy>Britanny Cannady</cp:lastModifiedBy>
  <cp:revision>37</cp:revision>
  <dcterms:created xsi:type="dcterms:W3CDTF">2021-02-24T20:05:41Z</dcterms:created>
  <dcterms:modified xsi:type="dcterms:W3CDTF">2021-05-21T14:13:32Z</dcterms:modified>
</cp:coreProperties>
</file>