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950075" cy="9236075"/>
  <p:embeddedFontLst>
    <p:embeddedFont>
      <p:font typeface="Open Sans Ligh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hy4ZExYqwaW7DEzhVRRmJD/GTG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Ligh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Light-italic.fntdata"/><Relationship Id="rId12" Type="http://schemas.openxmlformats.org/officeDocument/2006/relationships/slide" Target="slides/slide7.xml"/><Relationship Id="rId34" Type="http://schemas.openxmlformats.org/officeDocument/2006/relationships/font" Target="fonts/OpenSansLight-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OpenSansLight-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1699" cy="463408"/>
          </a:xfrm>
          <a:prstGeom prst="rect">
            <a:avLst/>
          </a:prstGeom>
          <a:noFill/>
          <a:ln>
            <a:noFill/>
          </a:ln>
        </p:spPr>
        <p:txBody>
          <a:bodyPr anchorCtr="0" anchor="t" bIns="46225" lIns="92475" spcFirstLastPara="1" rIns="92475" wrap="square" tIns="462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6768" y="0"/>
            <a:ext cx="3011699" cy="463408"/>
          </a:xfrm>
          <a:prstGeom prst="rect">
            <a:avLst/>
          </a:prstGeom>
          <a:noFill/>
          <a:ln>
            <a:noFill/>
          </a:ln>
        </p:spPr>
        <p:txBody>
          <a:bodyPr anchorCtr="0" anchor="t" bIns="46225" lIns="92475" spcFirstLastPara="1" rIns="92475" wrap="square" tIns="462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669"/>
            <a:ext cx="3011699" cy="463407"/>
          </a:xfrm>
          <a:prstGeom prst="rect">
            <a:avLst/>
          </a:prstGeom>
          <a:noFill/>
          <a:ln>
            <a:noFill/>
          </a:ln>
        </p:spPr>
        <p:txBody>
          <a:bodyPr anchorCtr="0" anchor="b" bIns="46225" lIns="92475" spcFirstLastPara="1" rIns="92475" wrap="square" tIns="462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plan-your-campaig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center" TargetMode="External"/><Relationship Id="rId3" Type="http://schemas.openxmlformats.org/officeDocument/2006/relationships/hyperlink" Target="http://www.careertech.or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0cDUBgk7Kxk0eDcrLshhJMNjWcg4hLoJEyQquyL8CjU/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without-limits" TargetMode="External"/><Relationship Id="rId3" Type="http://schemas.openxmlformats.org/officeDocument/2006/relationships/hyperlink" Target="https://careertech.org/without-limit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4: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222" name="Google Shape;222;p4: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5041183c7_0_30:notes"/>
          <p:cNvSpPr/>
          <p:nvPr>
            <p:ph idx="2" type="sldImg"/>
          </p:nvPr>
        </p:nvSpPr>
        <p:spPr>
          <a:xfrm>
            <a:off x="647784" y="1154509"/>
            <a:ext cx="5654700" cy="31182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g125041183c7_0_30:notes"/>
          <p:cNvSpPr txBox="1"/>
          <p:nvPr>
            <p:ph idx="1" type="body"/>
          </p:nvPr>
        </p:nvSpPr>
        <p:spPr>
          <a:xfrm>
            <a:off x="695007" y="4444546"/>
            <a:ext cx="5560200" cy="36372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SzPts val="1200"/>
              <a:buFont typeface="Calibri"/>
              <a:buNone/>
            </a:pPr>
            <a:r>
              <a:rPr lang="en-US" sz="1200">
                <a:latin typeface="Calibri"/>
                <a:ea typeface="Calibri"/>
                <a:cs typeface="Calibri"/>
                <a:sym typeface="Calibri"/>
              </a:rPr>
              <a:t>AS A FRIENDLY REMINDER…..School Counselors are the top trusted messengers for students and families when it comes to conveying information about CTE.</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US" sz="1200">
                <a:latin typeface="Calibri"/>
                <a:ea typeface="Calibri"/>
                <a:cs typeface="Calibri"/>
                <a:sym typeface="Calibri"/>
              </a:rPr>
              <a:t>We will review more about the survey in this workshop, but the reason for the development of this specific training is because of this finding: </a:t>
            </a:r>
            <a:r>
              <a:rPr b="1" lang="en-US" sz="1200">
                <a:latin typeface="Calibri"/>
                <a:ea typeface="Calibri"/>
                <a:cs typeface="Calibri"/>
                <a:sym typeface="Calibri"/>
              </a:rPr>
              <a:t>We learned that school counselors and teachers are the most trusted source of information about CTE for students and parents. </a:t>
            </a:r>
            <a:endParaRPr sz="1800"/>
          </a:p>
          <a:p>
            <a:pPr indent="0" lvl="0" marL="0" rtl="0" algn="l">
              <a:spcBef>
                <a:spcPts val="0"/>
              </a:spcBef>
              <a:spcAft>
                <a:spcPts val="0"/>
              </a:spcAft>
              <a:buSzPts val="1200"/>
              <a:buFont typeface="Calibri"/>
              <a:buNone/>
            </a:pPr>
            <a:r>
              <a:rPr b="1" lang="en-US" sz="1200">
                <a:latin typeface="Calibri"/>
                <a:ea typeface="Calibri"/>
                <a:cs typeface="Calibri"/>
                <a:sym typeface="Calibri"/>
              </a:rPr>
              <a:t>Let’s say that outloud again! </a:t>
            </a:r>
            <a:endParaRPr sz="1800"/>
          </a:p>
          <a:p>
            <a:pPr indent="0" lvl="0" marL="0" rtl="0" algn="l">
              <a:spcBef>
                <a:spcPts val="0"/>
              </a:spcBef>
              <a:spcAft>
                <a:spcPts val="0"/>
              </a:spcAft>
              <a:buSzPts val="1200"/>
              <a:buFont typeface="Calibri"/>
              <a:buNone/>
            </a:pPr>
            <a:r>
              <a:rPr b="1" lang="en-US" sz="1200">
                <a:latin typeface="Calibri"/>
                <a:ea typeface="Calibri"/>
                <a:cs typeface="Calibri"/>
                <a:sym typeface="Calibri"/>
              </a:rPr>
              <a:t>YES! What a useful and helpful finding! </a:t>
            </a:r>
            <a:endParaRPr sz="1800"/>
          </a:p>
          <a:p>
            <a:pPr indent="0" lvl="0" marL="0" rtl="0" algn="l">
              <a:spcBef>
                <a:spcPts val="0"/>
              </a:spcBef>
              <a:spcAft>
                <a:spcPts val="0"/>
              </a:spcAft>
              <a:buSzPts val="1200"/>
              <a:buFont typeface="Calibri"/>
              <a:buNone/>
            </a:pPr>
            <a:r>
              <a:rPr b="1" lang="en-US" sz="1200">
                <a:latin typeface="Calibri"/>
                <a:ea typeface="Calibri"/>
                <a:cs typeface="Calibri"/>
                <a:sym typeface="Calibri"/>
              </a:rPr>
              <a:t> </a:t>
            </a:r>
            <a:r>
              <a:rPr lang="en-US" sz="1200">
                <a:latin typeface="Calibri"/>
                <a:ea typeface="Calibri"/>
                <a:cs typeface="Calibri"/>
                <a:sym typeface="Calibri"/>
              </a:rPr>
              <a:t>Yet it seemed, through this national survey, that school counselors needed support in how to speak about CTE and career advising strategies.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US" sz="1200">
                <a:latin typeface="Calibri"/>
                <a:ea typeface="Calibri"/>
                <a:cs typeface="Calibri"/>
                <a:sym typeface="Calibri"/>
              </a:rPr>
              <a:t>Advance CTE and Siemens discussed strategies for activating school counselors to have an impact on as many counselors throughout the country as possible. The goal was to create an off-the-shelf training in partnership with ASCA and ACTE and guided by the input of an advisory committee. The advisory committee consisted of members of ASCA and ACTE as well as a few State CTE Directors, State Directors of School Counseling, and national experts in school counseling and career development. The members had the opportunity to weigh in and make recommendations throughout the development of the training.  The training was first completed in 2019 and updated in 2021</a:t>
            </a:r>
            <a:r>
              <a:rPr i="1" lang="en-US" sz="1200">
                <a:latin typeface="Calibri"/>
                <a:ea typeface="Calibri"/>
                <a:cs typeface="Calibri"/>
                <a:sym typeface="Calibri"/>
              </a:rPr>
              <a:t>. Now here we are in 2022 at it again! Kudos to you each for being a part of this.</a:t>
            </a:r>
            <a:r>
              <a:rPr lang="en-US" sz="1200">
                <a:latin typeface="Calibri"/>
                <a:ea typeface="Calibri"/>
                <a:cs typeface="Calibri"/>
                <a:sym typeface="Calibri"/>
              </a:rPr>
              <a:t> </a:t>
            </a:r>
            <a:endParaRPr sz="1800"/>
          </a:p>
          <a:p>
            <a:pPr indent="0" lvl="0" marL="0" rtl="0" algn="l">
              <a:spcBef>
                <a:spcPts val="0"/>
              </a:spcBef>
              <a:spcAft>
                <a:spcPts val="0"/>
              </a:spcAft>
              <a:buSzPts val="1200"/>
              <a:buFont typeface="Calibri"/>
              <a:buNone/>
            </a:pPr>
            <a:r>
              <a:t/>
            </a:r>
            <a:endParaRPr sz="1800"/>
          </a:p>
          <a:p>
            <a:pPr indent="0" lvl="0" marL="0" rtl="0" algn="l">
              <a:spcBef>
                <a:spcPts val="0"/>
              </a:spcBef>
              <a:spcAft>
                <a:spcPts val="0"/>
              </a:spcAft>
              <a:buSzPts val="1200"/>
              <a:buFont typeface="Calibri"/>
              <a:buNone/>
            </a:pPr>
            <a:r>
              <a:rPr lang="en-US" sz="1100"/>
              <a:t>NOTE: The percentage is lower among students because historically marginalized learners (learners of color and low income) ranked them lower. It is unknown if this is a result of the pandemic or larger trust issues. </a:t>
            </a:r>
            <a:endParaRPr sz="1100"/>
          </a:p>
        </p:txBody>
      </p:sp>
      <p:sp>
        <p:nvSpPr>
          <p:cNvPr id="300" name="Google Shape;300;g125041183c7_0_30:notes"/>
          <p:cNvSpPr txBox="1"/>
          <p:nvPr/>
        </p:nvSpPr>
        <p:spPr>
          <a:xfrm>
            <a:off x="3936767" y="8772379"/>
            <a:ext cx="3011700" cy="463500"/>
          </a:xfrm>
          <a:prstGeom prst="rect">
            <a:avLst/>
          </a:prstGeom>
          <a:noFill/>
          <a:ln>
            <a:noFill/>
          </a:ln>
        </p:spPr>
        <p:txBody>
          <a:bodyPr anchorCtr="0" anchor="b" bIns="47125" lIns="94300" spcFirstLastPara="1" rIns="94300" wrap="square" tIns="471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34aecf5518_0_3:notes"/>
          <p:cNvSpPr/>
          <p:nvPr>
            <p:ph idx="2" type="sldImg"/>
          </p:nvPr>
        </p:nvSpPr>
        <p:spPr>
          <a:xfrm>
            <a:off x="704289"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134aecf5518_0_3: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The formula for becoming a CTE champion involves the following:</a:t>
            </a:r>
            <a:endParaRPr/>
          </a:p>
          <a:p>
            <a:pPr indent="0" lvl="0" marL="0" rtl="0" algn="l">
              <a:lnSpc>
                <a:spcPct val="100000"/>
              </a:lnSpc>
              <a:spcBef>
                <a:spcPts val="0"/>
              </a:spcBef>
              <a:spcAft>
                <a:spcPts val="0"/>
              </a:spcAft>
              <a:buSzPts val="1400"/>
              <a:buNone/>
            </a:pPr>
            <a:r>
              <a:rPr lang="en-US"/>
              <a:t>When we help our students/learners get to know their own personal interests, future </a:t>
            </a:r>
            <a:r>
              <a:rPr lang="en-US"/>
              <a:t>aspirations</a:t>
            </a:r>
            <a:r>
              <a:rPr lang="en-US"/>
              <a:t> and understand their aptitude for future work paired with the competencies and skills they may already have or gain as they </a:t>
            </a:r>
            <a:r>
              <a:rPr lang="en-US"/>
              <a:t>continue</a:t>
            </a:r>
            <a:r>
              <a:rPr lang="en-US"/>
              <a:t> along their education and employment </a:t>
            </a:r>
            <a:r>
              <a:rPr lang="en-US"/>
              <a:t>journeys</a:t>
            </a:r>
            <a:r>
              <a:rPr lang="en-US"/>
              <a:t> paired again by knowing what their opportunities for career success in their state, community or anywhere.</a:t>
            </a:r>
            <a:endParaRPr/>
          </a:p>
          <a:p>
            <a:pPr indent="0" lvl="0" marL="0" rtl="0" algn="l">
              <a:lnSpc>
                <a:spcPct val="100000"/>
              </a:lnSpc>
              <a:spcBef>
                <a:spcPts val="0"/>
              </a:spcBef>
              <a:spcAft>
                <a:spcPts val="0"/>
              </a:spcAft>
              <a:buSzPts val="1400"/>
              <a:buNone/>
            </a:pPr>
            <a:r>
              <a:rPr lang="en-US"/>
              <a:t>When these three areas are focused on with EACH student/learner then that makes us a CTE Champion who remains in touch with economic needs, labor market resources, CTE happenings and changes.</a:t>
            </a:r>
            <a:endParaRPr/>
          </a:p>
          <a:p>
            <a:pPr indent="0" lvl="0" marL="0" rtl="0" algn="l">
              <a:lnSpc>
                <a:spcPct val="100000"/>
              </a:lnSpc>
              <a:spcBef>
                <a:spcPts val="0"/>
              </a:spcBef>
              <a:spcAft>
                <a:spcPts val="0"/>
              </a:spcAft>
              <a:buSzPts val="1400"/>
              <a:buNone/>
            </a:pPr>
            <a:r>
              <a:rPr lang="en-US"/>
              <a:t>CTE Champions also maintain good connections and collaboration with CTE educators and leaders. </a:t>
            </a:r>
            <a:endParaRPr/>
          </a:p>
          <a:p>
            <a:pPr indent="0" lvl="0" marL="0" rtl="0" algn="l">
              <a:lnSpc>
                <a:spcPct val="100000"/>
              </a:lnSpc>
              <a:spcBef>
                <a:spcPts val="0"/>
              </a:spcBef>
              <a:spcAft>
                <a:spcPts val="0"/>
              </a:spcAft>
              <a:buSzPts val="1400"/>
              <a:buNone/>
            </a:pPr>
            <a:r>
              <a:rPr lang="en-US"/>
              <a:t>CTE Champions also do not have to be the experts on specific career areas although they DO need to know who does</a:t>
            </a:r>
            <a:endParaRPr/>
          </a:p>
          <a:p>
            <a:pPr indent="0" lvl="0" marL="0" rtl="0" algn="l">
              <a:lnSpc>
                <a:spcPct val="100000"/>
              </a:lnSpc>
              <a:spcBef>
                <a:spcPts val="0"/>
              </a:spcBef>
              <a:spcAft>
                <a:spcPts val="0"/>
              </a:spcAft>
              <a:buSzPts val="1400"/>
              <a:buNone/>
            </a:pPr>
            <a:r>
              <a:rPr lang="en-US"/>
              <a:t>CTE Champions check their bias at the door. CTE Champions know just </a:t>
            </a:r>
            <a:r>
              <a:rPr lang="en-US"/>
              <a:t>enough</a:t>
            </a:r>
            <a:r>
              <a:rPr lang="en-US"/>
              <a:t> of CTE logistics, compliance and requirements to be official AND keep </a:t>
            </a:r>
            <a:r>
              <a:rPr lang="en-US"/>
              <a:t>apprised</a:t>
            </a:r>
            <a:r>
              <a:rPr lang="en-US"/>
              <a:t> of programming, economic, industry (hot jobs) changes. CTE Champions see EACH student as an individual pathway participant, supporting EACH learner obtain what learning and </a:t>
            </a:r>
            <a:r>
              <a:rPr lang="en-US"/>
              <a:t>experience</a:t>
            </a:r>
            <a:r>
              <a:rPr lang="en-US"/>
              <a:t> fits them best.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 would you </a:t>
            </a:r>
            <a:r>
              <a:rPr lang="en-US"/>
              <a:t>describe</a:t>
            </a:r>
            <a:r>
              <a:rPr lang="en-US"/>
              <a:t> a CTE Champion?</a:t>
            </a:r>
            <a:endParaRPr/>
          </a:p>
          <a:p>
            <a:pPr indent="0" lvl="0" marL="0" rtl="0" algn="l">
              <a:lnSpc>
                <a:spcPct val="100000"/>
              </a:lnSpc>
              <a:spcBef>
                <a:spcPts val="0"/>
              </a:spcBef>
              <a:spcAft>
                <a:spcPts val="0"/>
              </a:spcAft>
              <a:buSzPts val="1400"/>
              <a:buNone/>
            </a:pPr>
            <a:r>
              <a:rPr lang="en-US"/>
              <a:t>Are you looking forward to this title?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9" name="Google Shape;309;g134aecf5518_0_3: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ad74265c5_0_0: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ad74265c5_0_0: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As seen in module worksheet: </a:t>
            </a:r>
            <a:endParaRPr/>
          </a:p>
          <a:p>
            <a:pPr indent="0" lvl="0" marL="0" rtl="0" algn="l">
              <a:spcBef>
                <a:spcPts val="0"/>
              </a:spcBef>
              <a:spcAft>
                <a:spcPts val="0"/>
              </a:spcAft>
              <a:buNone/>
            </a:pPr>
            <a:r>
              <a:t/>
            </a:r>
            <a:endParaRPr b="1" sz="1500">
              <a:solidFill>
                <a:srgbClr val="009198"/>
              </a:solidFill>
              <a:latin typeface="Open Sans"/>
              <a:ea typeface="Open Sans"/>
              <a:cs typeface="Open Sans"/>
              <a:sym typeface="Open Sans"/>
            </a:endParaRPr>
          </a:p>
          <a:p>
            <a:pPr indent="0" lvl="0" marL="0" rtl="0" algn="l">
              <a:lnSpc>
                <a:spcPct val="107916"/>
              </a:lnSpc>
              <a:spcBef>
                <a:spcPts val="0"/>
              </a:spcBef>
              <a:spcAft>
                <a:spcPts val="0"/>
              </a:spcAft>
              <a:buNone/>
            </a:pPr>
            <a:r>
              <a:rPr lang="en-US" sz="1100">
                <a:latin typeface="Open Sans"/>
                <a:ea typeface="Open Sans"/>
                <a:cs typeface="Open Sans"/>
                <a:sym typeface="Open Sans"/>
              </a:rPr>
              <a:t>CTE is not widely known or understood by the general public. Many common misperceptions and stigma are associated with CTE. When thinking on some of the common language used and/or associated with the term “CTE”, what words have you heard? What words do you think of? What have you read? </a:t>
            </a:r>
            <a:endParaRPr sz="1100">
              <a:latin typeface="Open Sans"/>
              <a:ea typeface="Open Sans"/>
              <a:cs typeface="Open Sans"/>
              <a:sym typeface="Open Sans"/>
            </a:endParaRPr>
          </a:p>
          <a:p>
            <a:pPr indent="0" lvl="0" marL="0" rtl="0" algn="l">
              <a:lnSpc>
                <a:spcPct val="107916"/>
              </a:lnSpc>
              <a:spcBef>
                <a:spcPts val="800"/>
              </a:spcBef>
              <a:spcAft>
                <a:spcPts val="0"/>
              </a:spcAft>
              <a:buNone/>
            </a:pPr>
            <a:r>
              <a:rPr lang="en-US" sz="1100">
                <a:latin typeface="Open Sans"/>
                <a:ea typeface="Open Sans"/>
                <a:cs typeface="Open Sans"/>
                <a:sym typeface="Open Sans"/>
              </a:rPr>
              <a:t>Quickly, jot down (in the worksheet or other way) at least three words or short phrases that come to mind right away. OPTIONAL: Use a Menti to have attendees submit their words or phrases. This way the </a:t>
            </a:r>
            <a:r>
              <a:rPr lang="en-US" sz="1100">
                <a:latin typeface="Open Sans"/>
                <a:ea typeface="Open Sans"/>
                <a:cs typeface="Open Sans"/>
                <a:sym typeface="Open Sans"/>
              </a:rPr>
              <a:t>audience</a:t>
            </a:r>
            <a:r>
              <a:rPr lang="en-US" sz="1100">
                <a:latin typeface="Open Sans"/>
                <a:ea typeface="Open Sans"/>
                <a:cs typeface="Open Sans"/>
                <a:sym typeface="Open Sans"/>
              </a:rPr>
              <a:t> can see/hear what others say/submit. </a:t>
            </a:r>
            <a:endParaRPr sz="1100">
              <a:latin typeface="Open Sans"/>
              <a:ea typeface="Open Sans"/>
              <a:cs typeface="Open Sans"/>
              <a:sym typeface="Open Sans"/>
            </a:endParaRPr>
          </a:p>
          <a:p>
            <a:pPr indent="0" lvl="0" marL="0" rtl="0" algn="l">
              <a:lnSpc>
                <a:spcPct val="107916"/>
              </a:lnSpc>
              <a:spcBef>
                <a:spcPts val="800"/>
              </a:spcBef>
              <a:spcAft>
                <a:spcPts val="0"/>
              </a:spcAft>
              <a:buNone/>
            </a:pPr>
            <a:r>
              <a:rPr lang="en-US" sz="1100">
                <a:latin typeface="Open Sans"/>
                <a:ea typeface="Open Sans"/>
                <a:cs typeface="Open Sans"/>
                <a:sym typeface="Open Sans"/>
              </a:rPr>
              <a:t>Have at least 3 attendees come off mute or encourage attendees to put the words in the chat so the entire group can get an idea of what others are thinking. </a:t>
            </a:r>
            <a:endParaRPr sz="1100">
              <a:latin typeface="Open Sans"/>
              <a:ea typeface="Open Sans"/>
              <a:cs typeface="Open Sans"/>
              <a:sym typeface="Open Sans"/>
            </a:endParaRPr>
          </a:p>
          <a:p>
            <a:pPr indent="0" lvl="0" marL="0" rtl="0" algn="l">
              <a:lnSpc>
                <a:spcPct val="107916"/>
              </a:lnSpc>
              <a:spcBef>
                <a:spcPts val="800"/>
              </a:spcBef>
              <a:spcAft>
                <a:spcPts val="800"/>
              </a:spcAft>
              <a:buClr>
                <a:schemeClr val="dk1"/>
              </a:buClr>
              <a:buSzPts val="1100"/>
              <a:buFont typeface="Arial"/>
              <a:buNone/>
            </a:pPr>
            <a:r>
              <a:rPr lang="en-US" sz="1100">
                <a:latin typeface="Open Sans"/>
                <a:ea typeface="Open Sans"/>
                <a:cs typeface="Open Sans"/>
                <a:sym typeface="Open Sans"/>
              </a:rPr>
              <a:t>If you notice that the words are all positive in nature, challenge the attendees to include the not-so-positive words/phrases they’ve heard or read when CTE is being talked about. </a:t>
            </a:r>
            <a:endParaRPr sz="1100">
              <a:latin typeface="Open Sans"/>
              <a:ea typeface="Open Sans"/>
              <a:cs typeface="Open Sans"/>
              <a:sym typeface="Open Sans"/>
            </a:endParaRPr>
          </a:p>
        </p:txBody>
      </p:sp>
      <p:sp>
        <p:nvSpPr>
          <p:cNvPr id="318" name="Google Shape;318;g13ad74265c5_0_0: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8: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8: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In the spirit of shifting perceptions of CTE, let’s look at new short video that provides an overview of CTE today.</a:t>
            </a:r>
            <a:endParaRPr/>
          </a:p>
          <a:p>
            <a:pPr indent="0" lvl="0" marL="0" rtl="0" algn="l">
              <a:lnSpc>
                <a:spcPct val="100000"/>
              </a:lnSpc>
              <a:spcBef>
                <a:spcPts val="0"/>
              </a:spcBef>
              <a:spcAft>
                <a:spcPts val="0"/>
              </a:spcAft>
              <a:buSzPts val="1400"/>
              <a:buNone/>
            </a:pPr>
            <a:r>
              <a:rPr lang="en-US"/>
              <a:t>Link found here: </a:t>
            </a:r>
            <a:r>
              <a:rPr lang="en-US" u="sng">
                <a:solidFill>
                  <a:schemeClr val="hlink"/>
                </a:solidFill>
                <a:hlinkClick r:id="rId2"/>
              </a:rPr>
              <a:t>https://careertech.org/plan-your-campaign</a:t>
            </a:r>
            <a:endParaRPr/>
          </a:p>
          <a:p>
            <a:pPr indent="0" lvl="0" marL="0" rtl="0" algn="l">
              <a:lnSpc>
                <a:spcPct val="100000"/>
              </a:lnSpc>
              <a:spcBef>
                <a:spcPts val="0"/>
              </a:spcBef>
              <a:spcAft>
                <a:spcPts val="0"/>
              </a:spcAft>
              <a:buSzPts val="1400"/>
              <a:buNone/>
            </a:pPr>
            <a:r>
              <a:t/>
            </a:r>
            <a:endParaRPr/>
          </a:p>
        </p:txBody>
      </p:sp>
      <p:sp>
        <p:nvSpPr>
          <p:cNvPr id="327" name="Google Shape;327;p18: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3b4f02bde3_0_0: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3b4f02bde3_0_0:notes"/>
          <p:cNvSpPr txBox="1"/>
          <p:nvPr>
            <p:ph idx="1" type="body"/>
          </p:nvPr>
        </p:nvSpPr>
        <p:spPr>
          <a:xfrm>
            <a:off x="695008" y="4444861"/>
            <a:ext cx="5560200" cy="36366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rPr lang="en-US"/>
              <a:t>As seen in module worksheet: </a:t>
            </a:r>
            <a:endParaRPr/>
          </a:p>
          <a:p>
            <a:pPr indent="0" lvl="0" marL="0" rtl="0" algn="l">
              <a:spcBef>
                <a:spcPts val="0"/>
              </a:spcBef>
              <a:spcAft>
                <a:spcPts val="0"/>
              </a:spcAft>
              <a:buNone/>
            </a:pPr>
            <a:r>
              <a:t/>
            </a:r>
            <a:endParaRPr b="1" sz="1500">
              <a:solidFill>
                <a:srgbClr val="009198"/>
              </a:solidFill>
              <a:latin typeface="Open Sans"/>
              <a:ea typeface="Open Sans"/>
              <a:cs typeface="Open Sans"/>
              <a:sym typeface="Open Sans"/>
            </a:endParaRPr>
          </a:p>
          <a:p>
            <a:pPr indent="0" lvl="0" marL="0" rtl="0" algn="l">
              <a:lnSpc>
                <a:spcPct val="107916"/>
              </a:lnSpc>
              <a:spcBef>
                <a:spcPts val="0"/>
              </a:spcBef>
              <a:spcAft>
                <a:spcPts val="0"/>
              </a:spcAft>
              <a:buNone/>
            </a:pPr>
            <a:r>
              <a:rPr lang="en-US" sz="1100">
                <a:latin typeface="Open Sans"/>
                <a:ea typeface="Open Sans"/>
                <a:cs typeface="Open Sans"/>
                <a:sym typeface="Open Sans"/>
              </a:rPr>
              <a:t>CTE is not widely known or understood by the general public. Many common misperceptions and stigma are associated with CTE. When thinking on some of the common language used and/or associated with the term “CTE”, what words have you heard? What words do you think of? What have you read? </a:t>
            </a:r>
            <a:endParaRPr sz="1100">
              <a:latin typeface="Open Sans"/>
              <a:ea typeface="Open Sans"/>
              <a:cs typeface="Open Sans"/>
              <a:sym typeface="Open Sans"/>
            </a:endParaRPr>
          </a:p>
          <a:p>
            <a:pPr indent="0" lvl="0" marL="0" rtl="0" algn="l">
              <a:lnSpc>
                <a:spcPct val="107916"/>
              </a:lnSpc>
              <a:spcBef>
                <a:spcPts val="800"/>
              </a:spcBef>
              <a:spcAft>
                <a:spcPts val="0"/>
              </a:spcAft>
              <a:buNone/>
            </a:pPr>
            <a:r>
              <a:rPr lang="en-US" sz="1100">
                <a:latin typeface="Open Sans"/>
                <a:ea typeface="Open Sans"/>
                <a:cs typeface="Open Sans"/>
                <a:sym typeface="Open Sans"/>
              </a:rPr>
              <a:t>Quickly, jot down (in the worksheet or other way) at least three words or short phrases that come to mind right away. OPTIONAL: Use a Menti to have attendees submit their words or phrases. This way the audience can see/hear what others say/submit. </a:t>
            </a:r>
            <a:endParaRPr sz="1100">
              <a:latin typeface="Open Sans"/>
              <a:ea typeface="Open Sans"/>
              <a:cs typeface="Open Sans"/>
              <a:sym typeface="Open Sans"/>
            </a:endParaRPr>
          </a:p>
          <a:p>
            <a:pPr indent="0" lvl="0" marL="0" rtl="0" algn="l">
              <a:lnSpc>
                <a:spcPct val="107916"/>
              </a:lnSpc>
              <a:spcBef>
                <a:spcPts val="800"/>
              </a:spcBef>
              <a:spcAft>
                <a:spcPts val="0"/>
              </a:spcAft>
              <a:buNone/>
            </a:pPr>
            <a:r>
              <a:rPr lang="en-US" sz="1100">
                <a:latin typeface="Open Sans"/>
                <a:ea typeface="Open Sans"/>
                <a:cs typeface="Open Sans"/>
                <a:sym typeface="Open Sans"/>
              </a:rPr>
              <a:t>Have at least 3 attendees come off mute or encourage attendees to put the words in the chat so the entire group can get an idea of what others are thinking. </a:t>
            </a:r>
            <a:endParaRPr sz="1100">
              <a:latin typeface="Open Sans"/>
              <a:ea typeface="Open Sans"/>
              <a:cs typeface="Open Sans"/>
              <a:sym typeface="Open Sans"/>
            </a:endParaRPr>
          </a:p>
          <a:p>
            <a:pPr indent="0" lvl="0" marL="0" rtl="0" algn="l">
              <a:lnSpc>
                <a:spcPct val="107916"/>
              </a:lnSpc>
              <a:spcBef>
                <a:spcPts val="800"/>
              </a:spcBef>
              <a:spcAft>
                <a:spcPts val="800"/>
              </a:spcAft>
              <a:buClr>
                <a:schemeClr val="dk1"/>
              </a:buClr>
              <a:buSzPts val="1100"/>
              <a:buFont typeface="Arial"/>
              <a:buNone/>
            </a:pPr>
            <a:r>
              <a:rPr lang="en-US" sz="1100">
                <a:latin typeface="Open Sans"/>
                <a:ea typeface="Open Sans"/>
                <a:cs typeface="Open Sans"/>
                <a:sym typeface="Open Sans"/>
              </a:rPr>
              <a:t>If you notice that the words are all positive in nature, challenge the attendees to include the not-so-positive words/phrases they’ve heard or read when CTE is being talked about. </a:t>
            </a:r>
            <a:endParaRPr sz="1100">
              <a:latin typeface="Open Sans"/>
              <a:ea typeface="Open Sans"/>
              <a:cs typeface="Open Sans"/>
              <a:sym typeface="Open Sans"/>
            </a:endParaRPr>
          </a:p>
        </p:txBody>
      </p:sp>
      <p:sp>
        <p:nvSpPr>
          <p:cNvPr id="336" name="Google Shape;336;g13b4f02bde3_0_0:notes"/>
          <p:cNvSpPr txBox="1"/>
          <p:nvPr>
            <p:ph idx="12" type="sldNum"/>
          </p:nvPr>
        </p:nvSpPr>
        <p:spPr>
          <a:xfrm>
            <a:off x="3936768" y="8772669"/>
            <a:ext cx="3011700" cy="4635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2: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3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i="1"/>
          </a:p>
        </p:txBody>
      </p:sp>
      <p:sp>
        <p:nvSpPr>
          <p:cNvPr id="346" name="Google Shape;346;p3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9: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It’s clear that there have been dramatic changes from vocational education to Career and Technical Education over the past several decades. CTE is not a program focused solely on high school students who are not going to college; rather CTE links secondary and postsecondary with intentionality. It is broader than a few program areas of the past beyond the “traditional trades,” expanding to 16 Career Clusters (17 in some states) and clearly does not culminate at high school — it is lifelong learning with a continuous need to stay current with industry.</a:t>
            </a:r>
            <a:endParaRPr/>
          </a:p>
        </p:txBody>
      </p:sp>
      <p:sp>
        <p:nvSpPr>
          <p:cNvPr id="353" name="Google Shape;353;p19: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cdcef2128_0_1: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ecdcef2128_0_1: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Mention that Career Clusters, pathways and alignment will be discuss in more detail later in the workshop. </a:t>
            </a:r>
            <a:endParaRPr/>
          </a:p>
          <a:p>
            <a:pPr indent="0" lvl="0" marL="0" rtl="0" algn="l">
              <a:lnSpc>
                <a:spcPct val="100000"/>
              </a:lnSpc>
              <a:spcBef>
                <a:spcPts val="0"/>
              </a:spcBef>
              <a:spcAft>
                <a:spcPts val="0"/>
              </a:spcAft>
              <a:buSzPts val="1400"/>
              <a:buNone/>
            </a:pPr>
            <a:r>
              <a:rPr lang="en-US"/>
              <a:t>Encourage folks/x to use these graphics in their own messaging. </a:t>
            </a:r>
            <a:r>
              <a:rPr i="1" lang="en-US"/>
              <a:t>Note now that the ppt will be shared with them (can be found in the handouts folder).</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Please include your personal experiences with CTE as applicable here especially if you have experience in the ‘then’ and ‘now’.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you feel compelled to engage the audience a bit more, this would be a good time to check with anyone who would want to come off mute and share their own personal experiences with CTE or at the very least, do a scan of their zoom squares to see if anyone is head nodding in agreement or not engaged yet.  </a:t>
            </a:r>
            <a:endParaRPr/>
          </a:p>
        </p:txBody>
      </p:sp>
      <p:sp>
        <p:nvSpPr>
          <p:cNvPr id="360" name="Google Shape;360;gecdcef2128_0_1: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0: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*the next 4 slides can move quickly - no need to talk at length. Myth comes up first then right click for the Fact to show up via animation. Click again for the bulleted stats to show up after. </a:t>
            </a:r>
            <a:endParaRPr/>
          </a:p>
          <a:p>
            <a:pPr indent="0" lvl="0" marL="0" rtl="0" algn="l">
              <a:lnSpc>
                <a:spcPct val="100000"/>
              </a:lnSpc>
              <a:spcBef>
                <a:spcPts val="0"/>
              </a:spcBef>
              <a:spcAft>
                <a:spcPts val="0"/>
              </a:spcAft>
              <a:buSzPts val="1400"/>
              <a:buNone/>
            </a:pPr>
            <a:r>
              <a:rPr lang="en-US"/>
              <a:t>*great permission to let folks use these M v F with their messaging strategies.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Data point to the value of CTE in advancing higher graduation rates. Moreover, more than 75% of students who concentrate in CTE — which means taking more than one single course — are enrolling in postsecondary education immediately after high school and are participating in many dual enrollment opportunities in high school.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68" name="Google Shape;368;p20: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1: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1: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Students in CTE have opportunities to learn broadly about a career pathway through job shadowing, mentoring and other opportunities to engage with business and industry experts. It should not be equated to on-the-job training for specific skills only. Hands-on training and real-world learning are key values of CTE.</a:t>
            </a:r>
            <a:endParaRPr/>
          </a:p>
        </p:txBody>
      </p:sp>
      <p:sp>
        <p:nvSpPr>
          <p:cNvPr id="381" name="Google Shape;381;p21: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0d9a42dab_0_0:notes"/>
          <p:cNvSpPr/>
          <p:nvPr>
            <p:ph idx="2" type="sldImg"/>
          </p:nvPr>
        </p:nvSpPr>
        <p:spPr>
          <a:xfrm>
            <a:off x="704300"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100d9a42dab_0_0: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virtual: while attendees are logging in, prompt them to begin introducing themselves in the chat with: Name, Title, School/District Name</a:t>
            </a:r>
            <a:endParaRPr/>
          </a:p>
        </p:txBody>
      </p:sp>
      <p:sp>
        <p:nvSpPr>
          <p:cNvPr id="231" name="Google Shape;231;g100d9a42dab_0_0: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2: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2: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In the past, vocational education was often referred to as the “dumping ground” — a place to send students as an alternative to college preparation. This meant there would often be higher representation of students of lower socio-economic status and students with disabilities.  This has changed with more than 90% of all high school students now taking some form of CTE. </a:t>
            </a:r>
            <a:endParaRPr/>
          </a:p>
        </p:txBody>
      </p:sp>
      <p:sp>
        <p:nvSpPr>
          <p:cNvPr id="395" name="Google Shape;395;p22: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3: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3: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CTE includes academic skills within the context of the technical skills — this can be through reinforcing the requisite mathematics embedded in the technical skills as well as the literacy skills required to read often-complex technical manuals.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CTE also has numerous opportunities for learners to prepare for and jumpstart their postsecondary learning through AP, IB, dual enrollment, dual credit etc., and the research with Siemens shows families are actually more satisfied with this lane of opportunities offered through CTE </a:t>
            </a:r>
            <a:endParaRPr/>
          </a:p>
        </p:txBody>
      </p:sp>
      <p:sp>
        <p:nvSpPr>
          <p:cNvPr id="409" name="Google Shape;409;p23: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5: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5:notes"/>
          <p:cNvSpPr txBox="1"/>
          <p:nvPr>
            <p:ph idx="1" type="body"/>
          </p:nvPr>
        </p:nvSpPr>
        <p:spPr>
          <a:xfrm>
            <a:off x="695008" y="4444861"/>
            <a:ext cx="5560060" cy="363670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We now use the following statements as a definition for CTE (these are animated so ‘click next’)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it’s an option that prepares students for </a:t>
            </a:r>
            <a:r>
              <a:rPr b="1" lang="en-US"/>
              <a:t>both</a:t>
            </a:r>
            <a:r>
              <a:rPr lang="en-US"/>
              <a:t> college and careers.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Note the key words in this definition —</a:t>
            </a:r>
            <a:r>
              <a:rPr b="1" lang="en-US"/>
              <a:t> purpose to learning </a:t>
            </a:r>
            <a:r>
              <a:rPr lang="en-US"/>
              <a:t>— r</a:t>
            </a:r>
            <a:r>
              <a:rPr b="1" lang="en-US"/>
              <a:t>eal-world skills</a:t>
            </a:r>
            <a:r>
              <a:rPr lang="en-US"/>
              <a:t> and </a:t>
            </a:r>
            <a:r>
              <a:rPr b="1" lang="en-US"/>
              <a:t>career focus</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It is NOW not just about “future training” students and preparing them for work. This is the shift.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These statements are beneficial to copy and paste to use them in messaging and any efforts you have for promoting CTE</a:t>
            </a:r>
            <a:endParaRPr/>
          </a:p>
        </p:txBody>
      </p:sp>
      <p:sp>
        <p:nvSpPr>
          <p:cNvPr id="422" name="Google Shape;422;p25:notes"/>
          <p:cNvSpPr txBox="1"/>
          <p:nvPr>
            <p:ph idx="12" type="sldNum"/>
          </p:nvPr>
        </p:nvSpPr>
        <p:spPr>
          <a:xfrm>
            <a:off x="3936768" y="8772669"/>
            <a:ext cx="3011699" cy="463407"/>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365d37193e_0_253:notes"/>
          <p:cNvSpPr/>
          <p:nvPr>
            <p:ph idx="2" type="sldImg"/>
          </p:nvPr>
        </p:nvSpPr>
        <p:spPr>
          <a:xfrm>
            <a:off x="704289"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1365d37193e_0_253: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228600" lvl="0" marL="457200" rtl="0" algn="l">
              <a:spcBef>
                <a:spcPts val="0"/>
              </a:spcBef>
              <a:spcAft>
                <a:spcPts val="0"/>
              </a:spcAft>
              <a:buClr>
                <a:schemeClr val="dk1"/>
              </a:buClr>
              <a:buSzPts val="1400"/>
              <a:buFont typeface="Arial"/>
              <a:buNone/>
            </a:pPr>
            <a:r>
              <a:rPr lang="en-US" sz="1100">
                <a:latin typeface="Arial"/>
                <a:ea typeface="Arial"/>
                <a:cs typeface="Arial"/>
                <a:sym typeface="Arial"/>
              </a:rPr>
              <a:t>Remember, NOW NEW NEXT is a main theme for the session and will guide how we reflect about the information shared and make plans to act on it after the workshop.</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rPr lang="en-US" sz="1100">
                <a:latin typeface="Arial"/>
                <a:ea typeface="Arial"/>
                <a:cs typeface="Arial"/>
                <a:sym typeface="Arial"/>
              </a:rPr>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rPr lang="en-US" sz="1100">
                <a:latin typeface="Arial"/>
                <a:ea typeface="Arial"/>
                <a:cs typeface="Arial"/>
                <a:sym typeface="Arial"/>
              </a:rPr>
              <a:t>NEW will be the space where something is pulled from today's information. An idea, an initiative, new program implementation. A-Ha’s! New nuggets of knowledge. Big or small, the details that are NEW can live here for reference at the end and into session 2.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rPr lang="en-US" sz="1100">
                <a:latin typeface="Arial"/>
                <a:ea typeface="Arial"/>
                <a:cs typeface="Arial"/>
                <a:sym typeface="Arial"/>
              </a:rPr>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rPr lang="en-US" sz="1100">
                <a:latin typeface="Arial"/>
                <a:ea typeface="Arial"/>
                <a:cs typeface="Arial"/>
                <a:sym typeface="Arial"/>
              </a:rPr>
              <a:t>Again, let’s pause just as we begin to conclude our training: circle back on your NOW NEW NEXT that we did in the beginning. What changed? What can be added? What is different?</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228600" lvl="0" marL="457200" rtl="0" algn="l">
              <a:spcBef>
                <a:spcPts val="0"/>
              </a:spcBef>
              <a:spcAft>
                <a:spcPts val="0"/>
              </a:spcAft>
              <a:buSzPts val="1400"/>
              <a:buNone/>
            </a:pPr>
            <a:r>
              <a:rPr lang="en-US" sz="1100">
                <a:latin typeface="Arial"/>
                <a:ea typeface="Arial"/>
                <a:cs typeface="Arial"/>
                <a:sym typeface="Arial"/>
              </a:rPr>
              <a:t>Anyone want to share either any of their now, new or next?! Please do. Come off mute, raise hand, put in chat, circle up in small group, popcorn style share out (try to hear from at least 3 people minimum) </a:t>
            </a:r>
            <a:endParaRPr sz="1100">
              <a:latin typeface="Arial"/>
              <a:ea typeface="Arial"/>
              <a:cs typeface="Arial"/>
              <a:sym typeface="Arial"/>
            </a:endParaRPr>
          </a:p>
          <a:p>
            <a:pPr indent="-228600" lvl="0" marL="457200" rtl="0" algn="l">
              <a:spcBef>
                <a:spcPts val="0"/>
              </a:spcBef>
              <a:spcAft>
                <a:spcPts val="0"/>
              </a:spcAft>
              <a:buSzPts val="1400"/>
              <a:buNone/>
            </a:pPr>
            <a:r>
              <a:t/>
            </a:r>
            <a:endParaRPr sz="1100">
              <a:latin typeface="Arial"/>
              <a:ea typeface="Arial"/>
              <a:cs typeface="Arial"/>
              <a:sym typeface="Arial"/>
            </a:endParaRPr>
          </a:p>
          <a:p>
            <a:pPr indent="-228600" lvl="0" marL="457200" rtl="0" algn="l">
              <a:spcBef>
                <a:spcPts val="0"/>
              </a:spcBef>
              <a:spcAft>
                <a:spcPts val="0"/>
              </a:spcAft>
              <a:buClr>
                <a:schemeClr val="dk1"/>
              </a:buClr>
              <a:buSzPts val="1400"/>
              <a:buFont typeface="Arial"/>
              <a:buNone/>
            </a:pPr>
            <a:r>
              <a:rPr lang="en-US" sz="1100">
                <a:latin typeface="Arial"/>
                <a:ea typeface="Arial"/>
                <a:cs typeface="Arial"/>
                <a:sym typeface="Arial"/>
              </a:rPr>
              <a:t>Reference Page 2 of the Worksheet</a:t>
            </a:r>
            <a:endParaRPr sz="1100">
              <a:latin typeface="Arial"/>
              <a:ea typeface="Arial"/>
              <a:cs typeface="Arial"/>
              <a:sym typeface="Arial"/>
            </a:endParaRPr>
          </a:p>
        </p:txBody>
      </p:sp>
      <p:sp>
        <p:nvSpPr>
          <p:cNvPr id="429" name="Google Shape;429;g1365d37193e_0_253: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3a9f447c90_0_0: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13a9f447c90_0_0: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Here’s what brought about this training!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we saw with some of the perceptions listed, we are aware that there is certainly limited awareness of what CTE is. No matter where one is in the country there still exist outdated perceptions about CTE based on the old vocational education model. While we were hearing more and more about the many benefits, growth in CTE programs is very uneven across the country.. At the same time, business and industry need a more highly skilled workforce and have significant gaps in filling their needs. They recognized CTE as a solution to this incredible workforce need and wanted to address this perception challenge.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200"/>
              <a:buFont typeface="Calibri"/>
              <a:buNone/>
            </a:pPr>
            <a:r>
              <a:rPr lang="en-US"/>
              <a:t>Siemens Corporation, like many small and large business across the country, is having trouble finding qualified employees to fill its needs. While CTE is a pathway into many of these high-wage, in-demand careers, too many students and parents don’t see CTE as an option for themselves or their child due to outdated perceptions. In Siemens’ home country of Germany, CTE is a top choice for parents and students, and the company regularly works with high school-age students through apprenticeships and pathways. Siemens Foundation recognized the need to find out more about how students and parents feel about CTE in the U.S. and what would motivate them, or discourage them, when considering CTE programs. </a:t>
            </a:r>
            <a:endParaRPr/>
          </a:p>
          <a:p>
            <a:pPr indent="0" lvl="0" marL="0" rtl="0" algn="l">
              <a:lnSpc>
                <a:spcPct val="100000"/>
              </a:lnSpc>
              <a:spcBef>
                <a:spcPts val="0"/>
              </a:spcBef>
              <a:spcAft>
                <a:spcPts val="0"/>
              </a:spcAft>
              <a:buSzPts val="1400"/>
              <a:buNone/>
            </a:pPr>
            <a:r>
              <a:t/>
            </a:r>
            <a:endParaRPr/>
          </a:p>
        </p:txBody>
      </p:sp>
      <p:sp>
        <p:nvSpPr>
          <p:cNvPr id="448" name="Google Shape;448;g13a9f447c90_0_0: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365d37193e_0_118:notes"/>
          <p:cNvSpPr/>
          <p:nvPr>
            <p:ph idx="2" type="sldImg"/>
          </p:nvPr>
        </p:nvSpPr>
        <p:spPr>
          <a:xfrm>
            <a:off x="647784" y="1154509"/>
            <a:ext cx="5654700" cy="31182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6" name="Google Shape;456;g1365d37193e_0_118:notes"/>
          <p:cNvSpPr txBox="1"/>
          <p:nvPr>
            <p:ph idx="1" type="body"/>
          </p:nvPr>
        </p:nvSpPr>
        <p:spPr>
          <a:xfrm>
            <a:off x="695007" y="4444546"/>
            <a:ext cx="5560200" cy="3637200"/>
          </a:xfrm>
          <a:prstGeom prst="rect">
            <a:avLst/>
          </a:prstGeom>
          <a:noFill/>
          <a:ln>
            <a:noFill/>
          </a:ln>
        </p:spPr>
        <p:txBody>
          <a:bodyPr anchorCtr="0" anchor="t" bIns="47125" lIns="94300" spcFirstLastPara="1" rIns="94300" wrap="square" tIns="47125">
            <a:noAutofit/>
          </a:bodyPr>
          <a:lstStyle/>
          <a:p>
            <a:pPr indent="0" lvl="0" marL="0" rtl="0" algn="l">
              <a:spcBef>
                <a:spcPts val="0"/>
              </a:spcBef>
              <a:spcAft>
                <a:spcPts val="0"/>
              </a:spcAft>
              <a:buSzPts val="1200"/>
              <a:buFont typeface="Calibri"/>
              <a:buNone/>
            </a:pPr>
            <a:r>
              <a:rPr lang="en-US" sz="1200">
                <a:latin typeface="Calibri"/>
                <a:ea typeface="Calibri"/>
                <a:cs typeface="Calibri"/>
                <a:sym typeface="Calibri"/>
              </a:rPr>
              <a:t>Before we conclude for today, please find more information and lots of great borrow-able resources at the Learning the Works Resource Center on Advance CTE’s website</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US" sz="1200">
                <a:latin typeface="Calibri"/>
                <a:ea typeface="Calibri"/>
                <a:cs typeface="Calibri"/>
                <a:sym typeface="Calibri"/>
              </a:rPr>
              <a:t>Put the Link in the chat: </a:t>
            </a:r>
            <a:r>
              <a:rPr lang="en-US" sz="1200" u="sng">
                <a:solidFill>
                  <a:srgbClr val="000000"/>
                </a:solidFill>
                <a:hlinkClick r:id="rId2">
                  <a:extLst>
                    <a:ext uri="{A12FA001-AC4F-418D-AE19-62706E023703}">
                      <ahyp:hlinkClr val="tx"/>
                    </a:ext>
                  </a:extLst>
                </a:hlinkClick>
              </a:rPr>
              <a:t>https://careertech.org/resource-center</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US" sz="1200">
                <a:latin typeface="Calibri"/>
                <a:ea typeface="Calibri"/>
                <a:cs typeface="Calibri"/>
                <a:sym typeface="Calibri"/>
              </a:rPr>
              <a:t>Also, you’ll find the Handout Hub in your materials too. If you haven’t already, explore what is in there. We aim to make sure you have what you need to be the best CTE Champion you can and to have this training be as productive and meaningful as possible too.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US" sz="1200">
                <a:latin typeface="Calibri"/>
                <a:ea typeface="Calibri"/>
                <a:cs typeface="Calibri"/>
                <a:sym typeface="Calibri"/>
              </a:rPr>
              <a:t>Put Handout Hub link in chat</a:t>
            </a:r>
            <a:r>
              <a:rPr lang="en-US"/>
              <a:t>. It is found in the module folder.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US" sz="1200">
                <a:latin typeface="Calibri"/>
                <a:ea typeface="Calibri"/>
                <a:cs typeface="Calibri"/>
                <a:sym typeface="Calibri"/>
              </a:rPr>
              <a:t>Note the additional page of additional resources and tools </a:t>
            </a:r>
            <a:r>
              <a:rPr lang="en-US"/>
              <a:t>on Advance CTE’s homepage. Stay connected to the latest and most up to date reports, initiatives, efforts and more: </a:t>
            </a:r>
            <a:r>
              <a:rPr lang="en-US" u="sng">
                <a:solidFill>
                  <a:schemeClr val="hlink"/>
                </a:solidFill>
                <a:hlinkClick r:id="rId3"/>
              </a:rPr>
              <a:t>www.careertech.org</a:t>
            </a:r>
            <a:r>
              <a:rPr lang="en-US"/>
              <a:t> </a:t>
            </a:r>
            <a:endParaRPr/>
          </a:p>
        </p:txBody>
      </p:sp>
      <p:sp>
        <p:nvSpPr>
          <p:cNvPr id="457" name="Google Shape;457;g1365d37193e_0_118:notes"/>
          <p:cNvSpPr txBox="1"/>
          <p:nvPr/>
        </p:nvSpPr>
        <p:spPr>
          <a:xfrm>
            <a:off x="3936767" y="8772379"/>
            <a:ext cx="3011700" cy="463500"/>
          </a:xfrm>
          <a:prstGeom prst="rect">
            <a:avLst/>
          </a:prstGeom>
          <a:noFill/>
          <a:ln>
            <a:noFill/>
          </a:ln>
        </p:spPr>
        <p:txBody>
          <a:bodyPr anchorCtr="0" anchor="b" bIns="47125" lIns="94300" spcFirstLastPara="1" rIns="94300" wrap="square" tIns="471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37e0a636d2_0_135:notes"/>
          <p:cNvSpPr/>
          <p:nvPr>
            <p:ph idx="2" type="sldImg"/>
          </p:nvPr>
        </p:nvSpPr>
        <p:spPr>
          <a:xfrm>
            <a:off x="704289"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137e0a636d2_0_135: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Survey descriptions is in Facilitator Guide - option to add it to the attendees worksheet.</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Collective Commitment is also detailed out in the worksheet. It is not an actual form, more like an option for attendees to keep accountable with their action steps and action planning and take-aways from this training. </a:t>
            </a:r>
            <a:endParaRPr/>
          </a:p>
        </p:txBody>
      </p:sp>
      <p:sp>
        <p:nvSpPr>
          <p:cNvPr id="469" name="Google Shape;469;g137e0a636d2_0_135: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365d37193e_0_0:notes"/>
          <p:cNvSpPr/>
          <p:nvPr>
            <p:ph idx="2" type="sldImg"/>
          </p:nvPr>
        </p:nvSpPr>
        <p:spPr>
          <a:xfrm>
            <a:off x="386400"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365d37193e_0_0:notes"/>
          <p:cNvSpPr txBox="1"/>
          <p:nvPr>
            <p:ph idx="1" type="body"/>
          </p:nvPr>
        </p:nvSpPr>
        <p:spPr>
          <a:xfrm>
            <a:off x="695007" y="4387136"/>
            <a:ext cx="5560200" cy="41562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65d37193e_0_387:notes"/>
          <p:cNvSpPr/>
          <p:nvPr>
            <p:ph idx="2" type="sldImg"/>
          </p:nvPr>
        </p:nvSpPr>
        <p:spPr>
          <a:xfrm>
            <a:off x="704289"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365d37193e_0_387: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Instructions in Worksheet for attendees to follow.</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See Facilitator Guide for recommendations.</a:t>
            </a:r>
            <a:endParaRPr/>
          </a:p>
        </p:txBody>
      </p:sp>
      <p:sp>
        <p:nvSpPr>
          <p:cNvPr id="237" name="Google Shape;237;g1365d37193e_0_387: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25041183c7_0_0:notes"/>
          <p:cNvSpPr/>
          <p:nvPr>
            <p:ph idx="2" type="sldImg"/>
          </p:nvPr>
        </p:nvSpPr>
        <p:spPr>
          <a:xfrm>
            <a:off x="704300"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125041183c7_0_0: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These are a list of norms for attendees to interact with one another, set as the norm for either in-person or virtual trainings - in fact, it was originally designed as a list for virtual training environments.</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Optional slide for Facilitators: Knowing that you likely know your audience best, utilize this sample list of training norms, edit and add/delete accordingly. Also apply what norms/agreements are best for in-person or virtual training environments. </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The list is hyperlinked in the Facilitator Guide &amp;  worksheet listed in the module folder. </a:t>
            </a:r>
            <a:r>
              <a:rPr lang="en-US" sz="1100" u="sng">
                <a:solidFill>
                  <a:schemeClr val="hlink"/>
                </a:solidFill>
                <a:latin typeface="Arial"/>
                <a:ea typeface="Arial"/>
                <a:cs typeface="Arial"/>
                <a:sym typeface="Arial"/>
                <a:hlinkClick r:id="rId2"/>
              </a:rPr>
              <a:t>https://docs.google.com/document/d/10cDUBgk7Kxk0eDcrLshhJMNjWcg4hLoJEyQquyL8CjU/edit?usp=sharing</a:t>
            </a:r>
            <a:r>
              <a:rPr lang="en-US" sz="1100">
                <a:latin typeface="Arial"/>
                <a:ea typeface="Arial"/>
                <a:cs typeface="Arial"/>
                <a:sym typeface="Arial"/>
              </a:rPr>
              <a:t> </a:t>
            </a:r>
            <a:endParaRPr/>
          </a:p>
        </p:txBody>
      </p:sp>
      <p:sp>
        <p:nvSpPr>
          <p:cNvPr id="244" name="Google Shape;244;g125041183c7_0_0: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297eec9ece_0_35:notes"/>
          <p:cNvSpPr/>
          <p:nvPr>
            <p:ph idx="2" type="sldImg"/>
          </p:nvPr>
        </p:nvSpPr>
        <p:spPr>
          <a:xfrm>
            <a:off x="704289"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1297eec9ece_0_35: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228600" lvl="0" marL="457200" marR="0" rtl="0" algn="l">
              <a:lnSpc>
                <a:spcPct val="100000"/>
              </a:lnSpc>
              <a:spcBef>
                <a:spcPts val="0"/>
              </a:spcBef>
              <a:spcAft>
                <a:spcPts val="0"/>
              </a:spcAft>
              <a:buSzPts val="1400"/>
              <a:buNone/>
            </a:pPr>
            <a:r>
              <a:rPr lang="en-US"/>
              <a:t>While we gather and attendees trickle in...remind them to introduce themselves in the chat with their Name, Title (mention grade level if relevant), School/District Name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Since we will be talking about perceptions of CTE and perceptions relate to our five senses, have attendees introduce themselves either in the chat or any variety of introduction methods (round robin, popcorn, meet a neighbor, etc…).</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Edit the ‘gathering’ to reflect cultural relevance and appropriation as seen best fit for your audience.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sz="1100">
                <a:latin typeface="Arial"/>
                <a:ea typeface="Arial"/>
                <a:cs typeface="Arial"/>
                <a:sym typeface="Arial"/>
              </a:rPr>
              <a:t>This prompt  honors shifting perceptions and how we view or can influence the view of CTE in our communities and work environments. </a:t>
            </a:r>
            <a:endParaRPr>
              <a:latin typeface="Arial"/>
              <a:ea typeface="Arial"/>
              <a:cs typeface="Arial"/>
              <a:sym typeface="Arial"/>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This is a great guiding question for when you take this training experience back to more of your colleagues. Since many of you will be the ‘messenger’ for shifting </a:t>
            </a:r>
            <a:r>
              <a:rPr lang="en-US"/>
              <a:t>perceptions</a:t>
            </a:r>
            <a:r>
              <a:rPr lang="en-US"/>
              <a:t> about CTE, this question helps folks/x feel more at ease with the topic. </a:t>
            </a:r>
            <a:endParaRPr/>
          </a:p>
          <a:p>
            <a:pPr indent="-228600" lvl="0" marL="457200" marR="0" rtl="0" algn="l">
              <a:lnSpc>
                <a:spcPct val="100000"/>
              </a:lnSpc>
              <a:spcBef>
                <a:spcPts val="0"/>
              </a:spcBef>
              <a:spcAft>
                <a:spcPts val="0"/>
              </a:spcAft>
              <a:buSzPts val="1400"/>
              <a:buNone/>
            </a:pPr>
            <a:r>
              <a:t/>
            </a:r>
            <a:endParaRPr/>
          </a:p>
          <a:p>
            <a:pPr indent="0" lvl="0" marL="228600" marR="0" rtl="0" algn="l">
              <a:lnSpc>
                <a:spcPct val="100000"/>
              </a:lnSpc>
              <a:spcBef>
                <a:spcPts val="0"/>
              </a:spcBef>
              <a:spcAft>
                <a:spcPts val="0"/>
              </a:spcAft>
              <a:buSzPts val="1400"/>
              <a:buNone/>
            </a:pPr>
            <a:r>
              <a:t/>
            </a:r>
            <a:endParaRPr/>
          </a:p>
        </p:txBody>
      </p:sp>
      <p:sp>
        <p:nvSpPr>
          <p:cNvPr id="252" name="Google Shape;252;g1297eec9ece_0_35: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a04875340_0_0:notes"/>
          <p:cNvSpPr/>
          <p:nvPr>
            <p:ph idx="2" type="sldImg"/>
          </p:nvPr>
        </p:nvSpPr>
        <p:spPr>
          <a:xfrm>
            <a:off x="704321" y="1154113"/>
            <a:ext cx="55413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3a04875340_0_0: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rPr lang="en-US"/>
              <a:t>Advance CTE paired down each module to reflect 5 or less learning objectives. As a facilitator, you may add more if you know you want to with your training group. Double check that these objectives match or align to those listed in the facilitator guide for this module. </a:t>
            </a:r>
            <a:endParaRPr/>
          </a:p>
          <a:p>
            <a:pPr indent="0" lvl="0" marL="0" rtl="0" algn="l">
              <a:lnSpc>
                <a:spcPct val="100000"/>
              </a:lnSpc>
              <a:spcBef>
                <a:spcPts val="0"/>
              </a:spcBef>
              <a:spcAft>
                <a:spcPts val="0"/>
              </a:spcAft>
              <a:buSzPts val="1400"/>
              <a:buNone/>
            </a:pPr>
            <a:r>
              <a:rPr lang="en-US">
                <a:highlight>
                  <a:srgbClr val="FFFF00"/>
                </a:highlight>
              </a:rPr>
              <a:t>**Pro-Tip:</a:t>
            </a:r>
            <a:r>
              <a:rPr lang="en-US"/>
              <a:t> animate each bullet point so to emphasize each objective with attendees - less text on the screen at first.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*If you feel so inclined, feel free to take a long pause once done with the last objective and ask attendees: What learning objective would you add to this list because it is a learning moment you hope to gain today? </a:t>
            </a:r>
            <a:endParaRPr/>
          </a:p>
        </p:txBody>
      </p:sp>
      <p:sp>
        <p:nvSpPr>
          <p:cNvPr id="263" name="Google Shape;263;g13a04875340_0_0: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37e0a636d2_0_0:notes"/>
          <p:cNvSpPr/>
          <p:nvPr>
            <p:ph idx="2" type="sldImg"/>
          </p:nvPr>
        </p:nvSpPr>
        <p:spPr>
          <a:xfrm>
            <a:off x="704289" y="1154113"/>
            <a:ext cx="55416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137e0a636d2_0_0:notes"/>
          <p:cNvSpPr txBox="1"/>
          <p:nvPr>
            <p:ph idx="1" type="body"/>
          </p:nvPr>
        </p:nvSpPr>
        <p:spPr>
          <a:xfrm>
            <a:off x="695008" y="4444861"/>
            <a:ext cx="5560200" cy="3636600"/>
          </a:xfrm>
          <a:prstGeom prst="rect">
            <a:avLst/>
          </a:prstGeom>
          <a:noFill/>
          <a:ln>
            <a:noFill/>
          </a:ln>
        </p:spPr>
        <p:txBody>
          <a:bodyPr anchorCtr="0" anchor="t" bIns="46225" lIns="92475" spcFirstLastPara="1" rIns="92475" wrap="square" tIns="46225">
            <a:noAutofit/>
          </a:bodyPr>
          <a:lstStyle/>
          <a:p>
            <a:pPr indent="-228600" lvl="0" marL="457200" marR="0" rtl="0" algn="l">
              <a:lnSpc>
                <a:spcPct val="100000"/>
              </a:lnSpc>
              <a:spcBef>
                <a:spcPts val="0"/>
              </a:spcBef>
              <a:spcAft>
                <a:spcPts val="0"/>
              </a:spcAft>
              <a:buSzPts val="1400"/>
              <a:buNone/>
            </a:pPr>
            <a:r>
              <a:rPr lang="en-US"/>
              <a:t>NOW NEW NEXT is a main theme for this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Again, we’ll be revisiting during NOW NEW NEXT conversation at the conclusion of this module.</a:t>
            </a:r>
            <a:endParaRPr/>
          </a:p>
        </p:txBody>
      </p:sp>
      <p:sp>
        <p:nvSpPr>
          <p:cNvPr id="270" name="Google Shape;270;g137e0a636d2_0_0:notes"/>
          <p:cNvSpPr txBox="1"/>
          <p:nvPr>
            <p:ph idx="12" type="sldNum"/>
          </p:nvPr>
        </p:nvSpPr>
        <p:spPr>
          <a:xfrm>
            <a:off x="3936768" y="8772669"/>
            <a:ext cx="30117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97eec9ece_0_0:notes"/>
          <p:cNvSpPr txBox="1"/>
          <p:nvPr>
            <p:ph idx="1" type="body"/>
          </p:nvPr>
        </p:nvSpPr>
        <p:spPr>
          <a:xfrm>
            <a:off x="695007" y="4444861"/>
            <a:ext cx="5560200" cy="3636900"/>
          </a:xfrm>
          <a:prstGeom prst="rect">
            <a:avLst/>
          </a:prstGeom>
        </p:spPr>
        <p:txBody>
          <a:bodyPr anchorCtr="0" anchor="t" bIns="46225" lIns="92475" spcFirstLastPara="1" rIns="92475" wrap="square" tIns="46225">
            <a:noAutofit/>
          </a:bodyPr>
          <a:lstStyle/>
          <a:p>
            <a:pPr indent="0" lvl="0" marL="0" rtl="0" algn="l">
              <a:lnSpc>
                <a:spcPct val="115000"/>
              </a:lnSpc>
              <a:spcBef>
                <a:spcPts val="0"/>
              </a:spcBef>
              <a:spcAft>
                <a:spcPts val="0"/>
              </a:spcAft>
              <a:buNone/>
            </a:pPr>
            <a:r>
              <a:rPr i="1" lang="en-US" sz="1050">
                <a:solidFill>
                  <a:srgbClr val="333333"/>
                </a:solidFill>
                <a:highlight>
                  <a:srgbClr val="FFFFFF"/>
                </a:highlight>
                <a:latin typeface="Open Sans"/>
                <a:ea typeface="Open Sans"/>
                <a:cs typeface="Open Sans"/>
                <a:sym typeface="Open Sans"/>
              </a:rPr>
              <a:t>Put the link in the chat: </a:t>
            </a:r>
            <a:endParaRPr i="1"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US" sz="1100" u="sng">
                <a:solidFill>
                  <a:schemeClr val="hlink"/>
                </a:solidFill>
                <a:latin typeface="Arial"/>
                <a:ea typeface="Arial"/>
                <a:cs typeface="Arial"/>
                <a:sym typeface="Arial"/>
                <a:hlinkClick r:id="rId2"/>
              </a:rPr>
              <a:t>A Shared Vision | Advance CTE (careertech.org)</a:t>
            </a:r>
            <a:endParaRPr i="1"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US" sz="1050">
                <a:solidFill>
                  <a:srgbClr val="333333"/>
                </a:solidFill>
                <a:highlight>
                  <a:srgbClr val="FFFFFF"/>
                </a:highlight>
                <a:latin typeface="Open Sans"/>
                <a:ea typeface="Open Sans"/>
                <a:cs typeface="Open Sans"/>
                <a:sym typeface="Open Sans"/>
              </a:rPr>
              <a:t>Include the link for attendees to access or navigate away from this slide to the webpage to explain this section and the next slide too: </a:t>
            </a:r>
            <a:endParaRPr i="1"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US" sz="1100" u="sng">
                <a:solidFill>
                  <a:schemeClr val="hlink"/>
                </a:solidFill>
                <a:latin typeface="Arial"/>
                <a:ea typeface="Arial"/>
                <a:cs typeface="Arial"/>
                <a:sym typeface="Arial"/>
                <a:hlinkClick r:id="rId3"/>
              </a:rPr>
              <a:t>A Shared Vision | Advance CTE (careertech.org)</a:t>
            </a:r>
            <a:endParaRPr i="1"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US" sz="1050">
                <a:solidFill>
                  <a:srgbClr val="333333"/>
                </a:solidFill>
                <a:highlight>
                  <a:srgbClr val="FFFFFF"/>
                </a:highlight>
                <a:latin typeface="Open Sans"/>
                <a:ea typeface="Open Sans"/>
                <a:cs typeface="Open Sans"/>
                <a:sym typeface="Open Sans"/>
              </a:rPr>
              <a:t>Without Limits: A Shared Vision for the Future of Career Technical Education</a:t>
            </a:r>
            <a:r>
              <a:rPr lang="en-US" sz="1050">
                <a:solidFill>
                  <a:srgbClr val="333333"/>
                </a:solidFill>
                <a:highlight>
                  <a:srgbClr val="FFFFFF"/>
                </a:highlight>
                <a:latin typeface="Open Sans"/>
                <a:ea typeface="Open Sans"/>
                <a:cs typeface="Open Sans"/>
                <a:sym typeface="Open Sans"/>
              </a:rPr>
              <a:t> (CTE Without Limits) puts forth a bold vision for a cohesive, flexible, and responsive career preparation ecosystem that will close equity gaps in educational outcomes and workforce readiness, and leverage CTE as a catalyst for ensuring each learner can reach success in the career of their choice. </a:t>
            </a:r>
            <a:endParaRPr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US" sz="1050">
                <a:solidFill>
                  <a:srgbClr val="333333"/>
                </a:solidFill>
                <a:highlight>
                  <a:srgbClr val="FFFFFF"/>
                </a:highlight>
                <a:latin typeface="Open Sans"/>
                <a:ea typeface="Open Sans"/>
                <a:cs typeface="Open Sans"/>
                <a:sym typeface="Open Sans"/>
              </a:rPr>
              <a:t>Developed with input from nearly 200 national, state and local education and workforce development leaders and supported by 42 national organizations, </a:t>
            </a:r>
            <a:r>
              <a:rPr i="1" lang="en-US" sz="1050">
                <a:solidFill>
                  <a:srgbClr val="333333"/>
                </a:solidFill>
                <a:highlight>
                  <a:srgbClr val="FFFFFF"/>
                </a:highlight>
                <a:latin typeface="Open Sans"/>
                <a:ea typeface="Open Sans"/>
                <a:cs typeface="Open Sans"/>
                <a:sym typeface="Open Sans"/>
              </a:rPr>
              <a:t>CTE Without Limits</a:t>
            </a:r>
            <a:r>
              <a:rPr lang="en-US" sz="1050">
                <a:solidFill>
                  <a:srgbClr val="333333"/>
                </a:solidFill>
                <a:highlight>
                  <a:srgbClr val="FFFFFF"/>
                </a:highlight>
                <a:latin typeface="Open Sans"/>
                <a:ea typeface="Open Sans"/>
                <a:cs typeface="Open Sans"/>
                <a:sym typeface="Open Sans"/>
              </a:rPr>
              <a:t> lays out five inter-connected and equally critical principles. </a:t>
            </a:r>
            <a:endParaRPr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b="1" lang="en-US" sz="1050">
                <a:solidFill>
                  <a:srgbClr val="333333"/>
                </a:solidFill>
                <a:highlight>
                  <a:srgbClr val="FFFFFF"/>
                </a:highlight>
                <a:latin typeface="Open Sans"/>
                <a:ea typeface="Open Sans"/>
                <a:cs typeface="Open Sans"/>
                <a:sym typeface="Open Sans"/>
              </a:rPr>
              <a:t>CTE Without Limits is ambitious and forward looking. It puts equity at the center and recognizes that our country needs a CTE system that works for each learner, wherever they are in their career journey and whatever their background. </a:t>
            </a:r>
            <a:endParaRPr b="1"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US" sz="1050">
                <a:solidFill>
                  <a:srgbClr val="333333"/>
                </a:solidFill>
                <a:highlight>
                  <a:srgbClr val="FFFFFF"/>
                </a:highlight>
                <a:latin typeface="Open Sans"/>
                <a:ea typeface="Open Sans"/>
                <a:cs typeface="Open Sans"/>
                <a:sym typeface="Open Sans"/>
              </a:rPr>
              <a:t>This vision is not just calling for updates to our CTE, education and workforce systems. Rather, it is calling for a more cohesive, flexible and responsive career preparation ecosystem, with CTE at its nexus, that draws on the capacity of each existing system; leverages these systems’ greatest assets; and pushes for new models of collaboration, learner-centric design and delivery, funding and accountability that create the right incentives and supports.</a:t>
            </a:r>
            <a:endParaRPr sz="105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US" sz="1050">
                <a:solidFill>
                  <a:srgbClr val="333333"/>
                </a:solidFill>
                <a:highlight>
                  <a:srgbClr val="FFFFFF"/>
                </a:highlight>
                <a:latin typeface="Open Sans"/>
                <a:ea typeface="Open Sans"/>
                <a:cs typeface="Open Sans"/>
                <a:sym typeface="Open Sans"/>
              </a:rPr>
              <a:t>Only through shared commitment and shared ownership among leaders and practitioners at all levels can we realize the possibility and aspiration of a new career preparation ecosystem that provides each learner with limitless opportunity.</a:t>
            </a:r>
            <a:endParaRPr sz="1050">
              <a:solidFill>
                <a:srgbClr val="333333"/>
              </a:solidFill>
              <a:highlight>
                <a:srgbClr val="FFFFFF"/>
              </a:highlight>
              <a:latin typeface="Open Sans"/>
              <a:ea typeface="Open Sans"/>
              <a:cs typeface="Open Sans"/>
              <a:sym typeface="Open Sans"/>
            </a:endParaRPr>
          </a:p>
          <a:p>
            <a:pPr indent="0" lvl="0" marL="0" rtl="0" algn="l">
              <a:lnSpc>
                <a:spcPct val="90000"/>
              </a:lnSpc>
              <a:spcBef>
                <a:spcPts val="800"/>
              </a:spcBef>
              <a:spcAft>
                <a:spcPts val="0"/>
              </a:spcAft>
              <a:buNone/>
            </a:pPr>
            <a:r>
              <a:t/>
            </a:r>
            <a:endParaRPr sz="1100">
              <a:latin typeface="Open Sans"/>
              <a:ea typeface="Open Sans"/>
              <a:cs typeface="Open Sans"/>
              <a:sym typeface="Open Sans"/>
            </a:endParaRPr>
          </a:p>
          <a:p>
            <a:pPr indent="0" lvl="0" marL="0" rtl="0" algn="l">
              <a:lnSpc>
                <a:spcPct val="90000"/>
              </a:lnSpc>
              <a:spcBef>
                <a:spcPts val="0"/>
              </a:spcBef>
              <a:spcAft>
                <a:spcPts val="0"/>
              </a:spcAft>
              <a:buNone/>
            </a:pPr>
            <a:r>
              <a:rPr lang="en-US" sz="1100">
                <a:latin typeface="Open Sans"/>
                <a:ea typeface="Open Sans"/>
                <a:cs typeface="Open Sans"/>
                <a:sym typeface="Open Sans"/>
              </a:rPr>
              <a:t>Each learner must have access to and the means to be successful in the career of their choice and will require: </a:t>
            </a:r>
            <a:endParaRPr sz="1100">
              <a:latin typeface="Open Sans"/>
              <a:ea typeface="Open Sans"/>
              <a:cs typeface="Open Sans"/>
              <a:sym typeface="Open Sans"/>
            </a:endParaRPr>
          </a:p>
          <a:p>
            <a:pPr indent="-146050" lvl="1" marL="698500" rtl="0" algn="l">
              <a:lnSpc>
                <a:spcPct val="90000"/>
              </a:lnSpc>
              <a:spcBef>
                <a:spcPts val="500"/>
              </a:spcBef>
              <a:spcAft>
                <a:spcPts val="0"/>
              </a:spcAft>
              <a:buClr>
                <a:schemeClr val="dk1"/>
              </a:buClr>
              <a:buSzPts val="1100"/>
              <a:buChar char="•"/>
            </a:pPr>
            <a:r>
              <a:rPr lang="en-US" sz="1100">
                <a:latin typeface="Open Sans"/>
                <a:ea typeface="Open Sans"/>
                <a:cs typeface="Open Sans"/>
                <a:sym typeface="Open Sans"/>
              </a:rPr>
              <a:t>All systems working in concert </a:t>
            </a:r>
            <a:endParaRPr sz="1100">
              <a:latin typeface="Open Sans"/>
              <a:ea typeface="Open Sans"/>
              <a:cs typeface="Open Sans"/>
              <a:sym typeface="Open Sans"/>
            </a:endParaRPr>
          </a:p>
          <a:p>
            <a:pPr indent="-146050" lvl="1" marL="698500" rtl="0" algn="l">
              <a:lnSpc>
                <a:spcPct val="90000"/>
              </a:lnSpc>
              <a:spcBef>
                <a:spcPts val="500"/>
              </a:spcBef>
              <a:spcAft>
                <a:spcPts val="0"/>
              </a:spcAft>
              <a:buClr>
                <a:schemeClr val="dk1"/>
              </a:buClr>
              <a:buSzPts val="1100"/>
              <a:buChar char="•"/>
            </a:pPr>
            <a:r>
              <a:rPr lang="en-US" sz="1100">
                <a:latin typeface="Open Sans"/>
                <a:ea typeface="Open Sans"/>
                <a:cs typeface="Open Sans"/>
                <a:sym typeface="Open Sans"/>
              </a:rPr>
              <a:t>A commitment to tearing down the barriers that limit opportunity</a:t>
            </a:r>
            <a:endParaRPr sz="1100">
              <a:latin typeface="Open Sans"/>
              <a:ea typeface="Open Sans"/>
              <a:cs typeface="Open Sans"/>
              <a:sym typeface="Open Sans"/>
            </a:endParaRPr>
          </a:p>
          <a:p>
            <a:pPr indent="-146050" lvl="1" marL="698500" rtl="0" algn="l">
              <a:lnSpc>
                <a:spcPct val="90000"/>
              </a:lnSpc>
              <a:spcBef>
                <a:spcPts val="500"/>
              </a:spcBef>
              <a:spcAft>
                <a:spcPts val="0"/>
              </a:spcAft>
              <a:buClr>
                <a:schemeClr val="dk1"/>
              </a:buClr>
              <a:buSzPts val="1100"/>
              <a:buChar char="•"/>
            </a:pPr>
            <a:r>
              <a:rPr lang="en-US" sz="1100">
                <a:latin typeface="Open Sans"/>
                <a:ea typeface="Open Sans"/>
                <a:cs typeface="Open Sans"/>
                <a:sym typeface="Open Sans"/>
              </a:rPr>
              <a:t>CTE to serve as the catalyst to make this vision a reality</a:t>
            </a:r>
            <a:endParaRPr sz="1100"/>
          </a:p>
        </p:txBody>
      </p:sp>
      <p:sp>
        <p:nvSpPr>
          <p:cNvPr id="288" name="Google Shape;288;g1297eec9ece_0_0:notes"/>
          <p:cNvSpPr/>
          <p:nvPr>
            <p:ph idx="2" type="sldImg"/>
          </p:nvPr>
        </p:nvSpPr>
        <p:spPr>
          <a:xfrm>
            <a:off x="695015" y="1154509"/>
            <a:ext cx="5559900" cy="3117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97eec9ece_0_3:notes"/>
          <p:cNvSpPr txBox="1"/>
          <p:nvPr>
            <p:ph idx="1" type="body"/>
          </p:nvPr>
        </p:nvSpPr>
        <p:spPr>
          <a:xfrm>
            <a:off x="695007" y="4444861"/>
            <a:ext cx="5560200" cy="3636900"/>
          </a:xfrm>
          <a:prstGeom prst="rect">
            <a:avLst/>
          </a:prstGeom>
        </p:spPr>
        <p:txBody>
          <a:bodyPr anchorCtr="0" anchor="t" bIns="46225" lIns="92475" spcFirstLastPara="1" rIns="92475" wrap="square" tIns="46225">
            <a:noAutofit/>
          </a:bodyPr>
          <a:lstStyle/>
          <a:p>
            <a:pPr indent="0" lvl="0" marL="0" rtl="0" algn="l">
              <a:lnSpc>
                <a:spcPct val="90000"/>
              </a:lnSpc>
              <a:spcBef>
                <a:spcPts val="0"/>
              </a:spcBef>
              <a:spcAft>
                <a:spcPts val="0"/>
              </a:spcAft>
              <a:buNone/>
            </a:pPr>
            <a:r>
              <a:rPr lang="en-US" sz="1100">
                <a:latin typeface="Open Sans"/>
                <a:ea typeface="Open Sans"/>
                <a:cs typeface="Open Sans"/>
                <a:sym typeface="Open Sans"/>
              </a:rPr>
              <a:t>Inform attendees that this vision is foundational to the content we’ll be exploring in this module. </a:t>
            </a:r>
            <a:r>
              <a:rPr i="1" lang="en-US" sz="1100">
                <a:latin typeface="Open Sans"/>
                <a:ea typeface="Open Sans"/>
                <a:cs typeface="Open Sans"/>
                <a:sym typeface="Open Sans"/>
              </a:rPr>
              <a:t>CTE Without Limits </a:t>
            </a:r>
            <a:r>
              <a:rPr lang="en-US" sz="1100">
                <a:latin typeface="Open Sans"/>
                <a:ea typeface="Open Sans"/>
                <a:cs typeface="Open Sans"/>
                <a:sym typeface="Open Sans"/>
              </a:rPr>
              <a:t>is organized into five principles (*= especially relevant to this module): </a:t>
            </a:r>
            <a:endParaRPr sz="1100">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US" sz="1100">
                <a:latin typeface="Open Sans"/>
                <a:ea typeface="Open Sans"/>
                <a:cs typeface="Open Sans"/>
                <a:sym typeface="Open Sans"/>
              </a:rPr>
              <a:t>Principle 1: Each learner engages in a cohesive, flexible, and responsive career preparation ecosystem </a:t>
            </a:r>
            <a:endParaRPr sz="1100">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US" sz="1100">
                <a:latin typeface="Open Sans"/>
                <a:ea typeface="Open Sans"/>
                <a:cs typeface="Open Sans"/>
                <a:sym typeface="Open Sans"/>
              </a:rPr>
              <a:t>Principle 2: Each learner feels welcome in, is supported by, and has the means to succeed in the career preparation ecosystem</a:t>
            </a:r>
            <a:endParaRPr sz="1100">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US" sz="1100">
                <a:latin typeface="Open Sans"/>
                <a:ea typeface="Open Sans"/>
                <a:cs typeface="Open Sans"/>
                <a:sym typeface="Open Sans"/>
              </a:rPr>
              <a:t>Principle 3: Each learner skillfully navigates their own career journey</a:t>
            </a:r>
            <a:endParaRPr sz="1100">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US" sz="1100">
                <a:latin typeface="Open Sans"/>
                <a:ea typeface="Open Sans"/>
                <a:cs typeface="Open Sans"/>
                <a:sym typeface="Open Sans"/>
              </a:rPr>
              <a:t>Principle 4: Each learner’s skills are counted, valued, and portable</a:t>
            </a:r>
            <a:endParaRPr sz="1100">
              <a:latin typeface="Open Sans"/>
              <a:ea typeface="Open Sans"/>
              <a:cs typeface="Open Sans"/>
              <a:sym typeface="Open Sans"/>
            </a:endParaRPr>
          </a:p>
          <a:p>
            <a:pPr indent="-298450" lvl="1" marL="914400" rtl="0" algn="l">
              <a:lnSpc>
                <a:spcPct val="90000"/>
              </a:lnSpc>
              <a:spcBef>
                <a:spcPts val="0"/>
              </a:spcBef>
              <a:spcAft>
                <a:spcPts val="0"/>
              </a:spcAft>
              <a:buClr>
                <a:schemeClr val="dk1"/>
              </a:buClr>
              <a:buSzPts val="1100"/>
              <a:buFont typeface="Open Sans"/>
              <a:buChar char="○"/>
            </a:pPr>
            <a:r>
              <a:rPr lang="en-US" sz="1100">
                <a:latin typeface="Open Sans"/>
                <a:ea typeface="Open Sans"/>
                <a:cs typeface="Open Sans"/>
                <a:sym typeface="Open Sans"/>
              </a:rPr>
              <a:t>Principle 5: Each learner can access CTE without borders</a:t>
            </a:r>
            <a:endParaRPr sz="1100">
              <a:latin typeface="Open Sans"/>
              <a:ea typeface="Open Sans"/>
              <a:cs typeface="Open Sans"/>
              <a:sym typeface="Open Sans"/>
            </a:endParaRPr>
          </a:p>
          <a:p>
            <a:pPr indent="0" lvl="0" marL="914400" rtl="0" algn="l">
              <a:lnSpc>
                <a:spcPct val="90000"/>
              </a:lnSpc>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If applicable to your audience, ask which principle stands out to them the most, which one seems the easiest/hardest, which one(s) are they already doing, etc….</a:t>
            </a:r>
            <a:endParaRPr/>
          </a:p>
        </p:txBody>
      </p:sp>
      <p:sp>
        <p:nvSpPr>
          <p:cNvPr id="292" name="Google Shape;292;g1297eec9ece_0_3:notes"/>
          <p:cNvSpPr/>
          <p:nvPr>
            <p:ph idx="2" type="sldImg"/>
          </p:nvPr>
        </p:nvSpPr>
        <p:spPr>
          <a:xfrm>
            <a:off x="711379" y="1154509"/>
            <a:ext cx="5527200" cy="3116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jpg"/><Relationship Id="rId3"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2" name="Shape 22"/>
        <p:cNvGrpSpPr/>
        <p:nvPr/>
      </p:nvGrpSpPr>
      <p:grpSpPr>
        <a:xfrm>
          <a:off x="0" y="0"/>
          <a:ext cx="0" cy="0"/>
          <a:chOff x="0" y="0"/>
          <a:chExt cx="0" cy="0"/>
        </a:xfrm>
      </p:grpSpPr>
      <p:sp>
        <p:nvSpPr>
          <p:cNvPr id="23" name="Google Shape;23;p160"/>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24" name="Google Shape;24;p160"/>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25" name="Google Shape;25;p160"/>
          <p:cNvGrpSpPr/>
          <p:nvPr/>
        </p:nvGrpSpPr>
        <p:grpSpPr>
          <a:xfrm flipH="1">
            <a:off x="5363176" y="0"/>
            <a:ext cx="3778250" cy="5143501"/>
            <a:chOff x="203200" y="0"/>
            <a:chExt cx="3778250" cy="6858001"/>
          </a:xfrm>
        </p:grpSpPr>
        <p:sp>
          <p:nvSpPr>
            <p:cNvPr id="26" name="Google Shape;26;p160"/>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27" name="Google Shape;27;p160"/>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28" name="Google Shape;28;p160"/>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9" name="Google Shape;29;p160"/>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30" name="Google Shape;30;p160"/>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31" name="Google Shape;31;p160"/>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32" name="Google Shape;32;p160"/>
          <p:cNvSpPr/>
          <p:nvPr/>
        </p:nvSpPr>
        <p:spPr>
          <a:xfrm flipH="1">
            <a:off x="6829231"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33" name="Google Shape;33;p160"/>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60"/>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60"/>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48"/>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8"/>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p14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54"/>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4"/>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61950" lvl="1" marL="914400" algn="l">
              <a:lnSpc>
                <a:spcPct val="90000"/>
              </a:lnSpc>
              <a:spcBef>
                <a:spcPts val="500"/>
              </a:spcBef>
              <a:spcAft>
                <a:spcPts val="0"/>
              </a:spcAft>
              <a:buSzPts val="2100"/>
              <a:buChar char="•"/>
              <a:defRPr sz="2100"/>
            </a:lvl2pPr>
            <a:lvl3pPr indent="-342900" lvl="2" marL="1371600" algn="l">
              <a:lnSpc>
                <a:spcPct val="90000"/>
              </a:lnSpc>
              <a:spcBef>
                <a:spcPts val="500"/>
              </a:spcBef>
              <a:spcAft>
                <a:spcPts val="0"/>
              </a:spcAft>
              <a:buSzPts val="1800"/>
              <a:buChar char="•"/>
              <a:defRPr sz="1800"/>
            </a:lvl3pPr>
            <a:lvl4pPr indent="-323850" lvl="3" marL="1828800" algn="l">
              <a:lnSpc>
                <a:spcPct val="90000"/>
              </a:lnSpc>
              <a:spcBef>
                <a:spcPts val="500"/>
              </a:spcBef>
              <a:spcAft>
                <a:spcPts val="0"/>
              </a:spcAft>
              <a:buSzPts val="1500"/>
              <a:buChar char="•"/>
              <a:defRPr sz="1500"/>
            </a:lvl4pPr>
            <a:lvl5pPr indent="-323850" lvl="4" marL="2286000" algn="l">
              <a:lnSpc>
                <a:spcPct val="90000"/>
              </a:lnSpc>
              <a:spcBef>
                <a:spcPts val="500"/>
              </a:spcBef>
              <a:spcAft>
                <a:spcPts val="0"/>
              </a:spcAft>
              <a:buSzPts val="1500"/>
              <a:buChar char="•"/>
              <a:defRPr sz="1500"/>
            </a:lvl5pPr>
            <a:lvl6pPr indent="-323850" lvl="5" marL="2743200" algn="l">
              <a:lnSpc>
                <a:spcPct val="90000"/>
              </a:lnSpc>
              <a:spcBef>
                <a:spcPts val="500"/>
              </a:spcBef>
              <a:spcAft>
                <a:spcPts val="0"/>
              </a:spcAft>
              <a:buClr>
                <a:schemeClr val="dk1"/>
              </a:buClr>
              <a:buSzPts val="1500"/>
              <a:buChar char="•"/>
              <a:defRPr sz="1500"/>
            </a:lvl6pPr>
            <a:lvl7pPr indent="-323850" lvl="6" marL="3200400" algn="l">
              <a:lnSpc>
                <a:spcPct val="90000"/>
              </a:lnSpc>
              <a:spcBef>
                <a:spcPts val="500"/>
              </a:spcBef>
              <a:spcAft>
                <a:spcPts val="0"/>
              </a:spcAft>
              <a:buClr>
                <a:schemeClr val="dk1"/>
              </a:buClr>
              <a:buSzPts val="1500"/>
              <a:buChar char="•"/>
              <a:defRPr sz="1500"/>
            </a:lvl7pPr>
            <a:lvl8pPr indent="-323850" lvl="7" marL="3657600" algn="l">
              <a:lnSpc>
                <a:spcPct val="90000"/>
              </a:lnSpc>
              <a:spcBef>
                <a:spcPts val="500"/>
              </a:spcBef>
              <a:spcAft>
                <a:spcPts val="0"/>
              </a:spcAft>
              <a:buClr>
                <a:schemeClr val="dk1"/>
              </a:buClr>
              <a:buSzPts val="1500"/>
              <a:buChar char="•"/>
              <a:defRPr sz="1500"/>
            </a:lvl8pPr>
            <a:lvl9pPr indent="-323850" lvl="8" marL="4114800" algn="l">
              <a:lnSpc>
                <a:spcPct val="90000"/>
              </a:lnSpc>
              <a:spcBef>
                <a:spcPts val="500"/>
              </a:spcBef>
              <a:spcAft>
                <a:spcPts val="0"/>
              </a:spcAft>
              <a:buClr>
                <a:schemeClr val="dk1"/>
              </a:buClr>
              <a:buSzPts val="1500"/>
              <a:buChar char="•"/>
              <a:defRPr sz="1500"/>
            </a:lvl9pPr>
          </a:lstStyle>
          <a:p/>
        </p:txBody>
      </p:sp>
      <p:sp>
        <p:nvSpPr>
          <p:cNvPr id="79" name="Google Shape;79;p154"/>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80" name="Google Shape;80;p154"/>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154"/>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p154"/>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58"/>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58"/>
          <p:cNvSpPr txBox="1"/>
          <p:nvPr>
            <p:ph idx="1" type="body"/>
          </p:nvPr>
        </p:nvSpPr>
        <p:spPr>
          <a:xfrm>
            <a:off x="629841" y="1454514"/>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158"/>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58"/>
          <p:cNvSpPr txBox="1"/>
          <p:nvPr>
            <p:ph idx="3" type="body"/>
          </p:nvPr>
        </p:nvSpPr>
        <p:spPr>
          <a:xfrm>
            <a:off x="4629150" y="1454514"/>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158"/>
          <p:cNvSpPr txBox="1"/>
          <p:nvPr>
            <p:ph idx="4" type="body"/>
          </p:nvPr>
        </p:nvSpPr>
        <p:spPr>
          <a:xfrm>
            <a:off x="4629150"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5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90" name="Shape 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91" name="Shape 91"/>
        <p:cNvGrpSpPr/>
        <p:nvPr/>
      </p:nvGrpSpPr>
      <p:grpSpPr>
        <a:xfrm>
          <a:off x="0" y="0"/>
          <a:ext cx="0" cy="0"/>
          <a:chOff x="0" y="0"/>
          <a:chExt cx="0" cy="0"/>
        </a:xfrm>
      </p:grpSpPr>
      <p:sp>
        <p:nvSpPr>
          <p:cNvPr id="92" name="Google Shape;92;p161"/>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93" name="Google Shape;93;p161"/>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94" name="Google Shape;94;p161"/>
          <p:cNvGrpSpPr/>
          <p:nvPr/>
        </p:nvGrpSpPr>
        <p:grpSpPr>
          <a:xfrm flipH="1">
            <a:off x="5363176" y="0"/>
            <a:ext cx="3778250" cy="5143501"/>
            <a:chOff x="203200" y="0"/>
            <a:chExt cx="3778250" cy="6858001"/>
          </a:xfrm>
        </p:grpSpPr>
        <p:sp>
          <p:nvSpPr>
            <p:cNvPr id="95" name="Google Shape;95;p161"/>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96" name="Google Shape;96;p161"/>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97" name="Google Shape;97;p161"/>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98" name="Google Shape;98;p161"/>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99" name="Google Shape;99;p161"/>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100" name="Google Shape;100;p161"/>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101" name="Google Shape;101;p161"/>
          <p:cNvSpPr/>
          <p:nvPr/>
        </p:nvSpPr>
        <p:spPr>
          <a:xfrm flipH="1">
            <a:off x="6829231"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102" name="Google Shape;102;p161"/>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61"/>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61"/>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105" name="Shape 105"/>
        <p:cNvGrpSpPr/>
        <p:nvPr/>
      </p:nvGrpSpPr>
      <p:grpSpPr>
        <a:xfrm>
          <a:off x="0" y="0"/>
          <a:ext cx="0" cy="0"/>
          <a:chOff x="0" y="0"/>
          <a:chExt cx="0" cy="0"/>
        </a:xfrm>
      </p:grpSpPr>
      <p:sp>
        <p:nvSpPr>
          <p:cNvPr id="106" name="Google Shape;106;p162"/>
          <p:cNvSpPr txBox="1"/>
          <p:nvPr>
            <p:ph type="title"/>
          </p:nvPr>
        </p:nvSpPr>
        <p:spPr>
          <a:xfrm>
            <a:off x="504826" y="0"/>
            <a:ext cx="7164300" cy="724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2"/>
          <p:cNvSpPr txBox="1"/>
          <p:nvPr>
            <p:ph idx="12" type="sldNum"/>
          </p:nvPr>
        </p:nvSpPr>
        <p:spPr>
          <a:xfrm>
            <a:off x="8291125" y="4707923"/>
            <a:ext cx="672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62"/>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5"/>
              </a:buClr>
              <a:buSzPts val="1800"/>
              <a:buFont typeface="Arial"/>
              <a:buChar char="•"/>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9" name="Google Shape;109;p162"/>
          <p:cNvPicPr preferRelativeResize="0"/>
          <p:nvPr/>
        </p:nvPicPr>
        <p:blipFill rotWithShape="1">
          <a:blip r:embed="rId2">
            <a:alphaModFix/>
          </a:blip>
          <a:srcRect b="0" l="0" r="0" t="0"/>
          <a:stretch/>
        </p:blipFill>
        <p:spPr>
          <a:xfrm>
            <a:off x="7815377" y="179952"/>
            <a:ext cx="861364" cy="364609"/>
          </a:xfrm>
          <a:prstGeom prst="rect">
            <a:avLst/>
          </a:prstGeom>
          <a:noFill/>
          <a:ln>
            <a:noFill/>
          </a:ln>
        </p:spPr>
      </p:pic>
      <p:pic>
        <p:nvPicPr>
          <p:cNvPr id="110" name="Google Shape;110;p162"/>
          <p:cNvPicPr preferRelativeResize="0"/>
          <p:nvPr/>
        </p:nvPicPr>
        <p:blipFill rotWithShape="1">
          <a:blip r:embed="rId3">
            <a:alphaModFix/>
          </a:blip>
          <a:srcRect b="88172" l="91338" r="7742" t="215"/>
          <a:stretch/>
        </p:blipFill>
        <p:spPr>
          <a:xfrm>
            <a:off x="8347587" y="4546190"/>
            <a:ext cx="84065" cy="597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11" name="Shape 111"/>
        <p:cNvGrpSpPr/>
        <p:nvPr/>
      </p:nvGrpSpPr>
      <p:grpSpPr>
        <a:xfrm>
          <a:off x="0" y="0"/>
          <a:ext cx="0" cy="0"/>
          <a:chOff x="0" y="0"/>
          <a:chExt cx="0" cy="0"/>
        </a:xfrm>
      </p:grpSpPr>
      <p:sp>
        <p:nvSpPr>
          <p:cNvPr id="112" name="Google Shape;112;g1365d37193e_0_249"/>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g1365d37193e_0_249"/>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g1365d37193e_0_24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2">
    <p:spTree>
      <p:nvGrpSpPr>
        <p:cNvPr id="115" name="Shape 115"/>
        <p:cNvGrpSpPr/>
        <p:nvPr/>
      </p:nvGrpSpPr>
      <p:grpSpPr>
        <a:xfrm>
          <a:off x="0" y="0"/>
          <a:ext cx="0" cy="0"/>
          <a:chOff x="0" y="0"/>
          <a:chExt cx="0" cy="0"/>
        </a:xfrm>
      </p:grpSpPr>
      <p:sp>
        <p:nvSpPr>
          <p:cNvPr id="116" name="Google Shape;116;g1365d37193e_0_383"/>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g1365d37193e_0_383"/>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8" name="Google Shape;118;g1365d37193e_0_38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122"/>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22"/>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p122"/>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9" name="Shape 139"/>
        <p:cNvGrpSpPr/>
        <p:nvPr/>
      </p:nvGrpSpPr>
      <p:grpSpPr>
        <a:xfrm>
          <a:off x="0" y="0"/>
          <a:ext cx="0" cy="0"/>
          <a:chOff x="0" y="0"/>
          <a:chExt cx="0" cy="0"/>
        </a:xfrm>
      </p:grpSpPr>
      <p:sp>
        <p:nvSpPr>
          <p:cNvPr id="140" name="Google Shape;140;p128"/>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28"/>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SzPts val="2400"/>
              <a:buNone/>
              <a:defRPr sz="1800"/>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80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p:txBody>
      </p:sp>
      <p:sp>
        <p:nvSpPr>
          <p:cNvPr id="142" name="Google Shape;142;p128"/>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50"/>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0"/>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50"/>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130"/>
          <p:cNvSpPr txBox="1"/>
          <p:nvPr>
            <p:ph type="title"/>
          </p:nvPr>
        </p:nvSpPr>
        <p:spPr>
          <a:xfrm>
            <a:off x="623888" y="1541035"/>
            <a:ext cx="7886700" cy="188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30"/>
          <p:cNvSpPr txBox="1"/>
          <p:nvPr>
            <p:ph idx="1" type="body"/>
          </p:nvPr>
        </p:nvSpPr>
        <p:spPr>
          <a:xfrm>
            <a:off x="623888" y="3442100"/>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2400"/>
              <a:buNone/>
              <a:defRPr sz="1800">
                <a:solidFill>
                  <a:schemeClr val="dk1"/>
                </a:solidFill>
              </a:defRPr>
            </a:lvl1pPr>
            <a:lvl2pPr indent="-228600" lvl="1" marL="914400" algn="l">
              <a:lnSpc>
                <a:spcPct val="90000"/>
              </a:lnSpc>
              <a:spcBef>
                <a:spcPts val="375"/>
              </a:spcBef>
              <a:spcAft>
                <a:spcPts val="0"/>
              </a:spcAft>
              <a:buSzPts val="2000"/>
              <a:buNone/>
              <a:defRPr sz="1500">
                <a:solidFill>
                  <a:srgbClr val="888888"/>
                </a:solidFill>
              </a:defRPr>
            </a:lvl2pPr>
            <a:lvl3pPr indent="-228600" lvl="2" marL="1371600" algn="l">
              <a:lnSpc>
                <a:spcPct val="90000"/>
              </a:lnSpc>
              <a:spcBef>
                <a:spcPts val="375"/>
              </a:spcBef>
              <a:spcAft>
                <a:spcPts val="0"/>
              </a:spcAft>
              <a:buSzPts val="1800"/>
              <a:buNone/>
              <a:defRPr sz="1350">
                <a:solidFill>
                  <a:srgbClr val="888888"/>
                </a:solidFill>
              </a:defRPr>
            </a:lvl3pPr>
            <a:lvl4pPr indent="-228600" lvl="3" marL="1828800" algn="l">
              <a:lnSpc>
                <a:spcPct val="90000"/>
              </a:lnSpc>
              <a:spcBef>
                <a:spcPts val="375"/>
              </a:spcBef>
              <a:spcAft>
                <a:spcPts val="0"/>
              </a:spcAft>
              <a:buSzPts val="1600"/>
              <a:buNone/>
              <a:defRPr sz="1200">
                <a:solidFill>
                  <a:srgbClr val="888888"/>
                </a:solidFill>
              </a:defRPr>
            </a:lvl4pPr>
            <a:lvl5pPr indent="-228600" lvl="4" marL="2286000" algn="l">
              <a:lnSpc>
                <a:spcPct val="90000"/>
              </a:lnSpc>
              <a:spcBef>
                <a:spcPts val="375"/>
              </a:spcBef>
              <a:spcAft>
                <a:spcPts val="0"/>
              </a:spcAft>
              <a:buSzPts val="1600"/>
              <a:buNone/>
              <a:defRPr sz="1200">
                <a:solidFill>
                  <a:srgbClr val="888888"/>
                </a:solidFill>
              </a:defRPr>
            </a:lvl5pPr>
            <a:lvl6pPr indent="-228600" lvl="5" marL="2743200" algn="l">
              <a:lnSpc>
                <a:spcPct val="90000"/>
              </a:lnSpc>
              <a:spcBef>
                <a:spcPts val="375"/>
              </a:spcBef>
              <a:spcAft>
                <a:spcPts val="0"/>
              </a:spcAft>
              <a:buClr>
                <a:srgbClr val="888888"/>
              </a:buClr>
              <a:buSzPts val="1600"/>
              <a:buNone/>
              <a:defRPr sz="1200">
                <a:solidFill>
                  <a:srgbClr val="888888"/>
                </a:solidFill>
              </a:defRPr>
            </a:lvl6pPr>
            <a:lvl7pPr indent="-228600" lvl="6" marL="3200400" algn="l">
              <a:lnSpc>
                <a:spcPct val="90000"/>
              </a:lnSpc>
              <a:spcBef>
                <a:spcPts val="375"/>
              </a:spcBef>
              <a:spcAft>
                <a:spcPts val="0"/>
              </a:spcAft>
              <a:buClr>
                <a:srgbClr val="888888"/>
              </a:buClr>
              <a:buSzPts val="1600"/>
              <a:buNone/>
              <a:defRPr sz="1200">
                <a:solidFill>
                  <a:srgbClr val="888888"/>
                </a:solidFill>
              </a:defRPr>
            </a:lvl7pPr>
            <a:lvl8pPr indent="-228600" lvl="7" marL="3657600" algn="l">
              <a:lnSpc>
                <a:spcPct val="90000"/>
              </a:lnSpc>
              <a:spcBef>
                <a:spcPts val="375"/>
              </a:spcBef>
              <a:spcAft>
                <a:spcPts val="0"/>
              </a:spcAft>
              <a:buClr>
                <a:srgbClr val="888888"/>
              </a:buClr>
              <a:buSzPts val="1600"/>
              <a:buNone/>
              <a:defRPr sz="1200">
                <a:solidFill>
                  <a:srgbClr val="888888"/>
                </a:solidFill>
              </a:defRPr>
            </a:lvl8pPr>
            <a:lvl9pPr indent="-228600" lvl="8" marL="4114800" algn="l">
              <a:lnSpc>
                <a:spcPct val="90000"/>
              </a:lnSpc>
              <a:spcBef>
                <a:spcPts val="375"/>
              </a:spcBef>
              <a:spcAft>
                <a:spcPts val="0"/>
              </a:spcAft>
              <a:buClr>
                <a:srgbClr val="888888"/>
              </a:buClr>
              <a:buSzPts val="1600"/>
              <a:buNone/>
              <a:defRPr sz="1200">
                <a:solidFill>
                  <a:srgbClr val="888888"/>
                </a:solidFill>
              </a:defRPr>
            </a:lvl9pPr>
          </a:lstStyle>
          <a:p/>
        </p:txBody>
      </p:sp>
      <p:sp>
        <p:nvSpPr>
          <p:cNvPr id="146" name="Google Shape;146;p130"/>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131"/>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31"/>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0" name="Shape 150"/>
        <p:cNvGrpSpPr/>
        <p:nvPr/>
      </p:nvGrpSpPr>
      <p:grpSpPr>
        <a:xfrm>
          <a:off x="0" y="0"/>
          <a:ext cx="0" cy="0"/>
          <a:chOff x="0" y="0"/>
          <a:chExt cx="0" cy="0"/>
        </a:xfrm>
      </p:grpSpPr>
      <p:sp>
        <p:nvSpPr>
          <p:cNvPr id="151" name="Google Shape;151;p134"/>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34"/>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3" name="Google Shape;153;p134"/>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134"/>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 name="Shape 155"/>
        <p:cNvGrpSpPr/>
        <p:nvPr/>
      </p:nvGrpSpPr>
      <p:grpSpPr>
        <a:xfrm>
          <a:off x="0" y="0"/>
          <a:ext cx="0" cy="0"/>
          <a:chOff x="0" y="0"/>
          <a:chExt cx="0" cy="0"/>
        </a:xfrm>
      </p:grpSpPr>
      <p:sp>
        <p:nvSpPr>
          <p:cNvPr id="156" name="Google Shape;156;p137"/>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7" name="Shape 157"/>
        <p:cNvGrpSpPr/>
        <p:nvPr/>
      </p:nvGrpSpPr>
      <p:grpSpPr>
        <a:xfrm>
          <a:off x="0" y="0"/>
          <a:ext cx="0" cy="0"/>
          <a:chOff x="0" y="0"/>
          <a:chExt cx="0" cy="0"/>
        </a:xfrm>
      </p:grpSpPr>
      <p:sp>
        <p:nvSpPr>
          <p:cNvPr id="158" name="Google Shape;158;p138"/>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38"/>
          <p:cNvSpPr txBox="1"/>
          <p:nvPr>
            <p:ph idx="1" type="body"/>
          </p:nvPr>
        </p:nvSpPr>
        <p:spPr>
          <a:xfrm>
            <a:off x="3887391" y="740571"/>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SzPts val="2400"/>
              <a:buChar char="•"/>
              <a:defRPr sz="1800"/>
            </a:lvl1pPr>
            <a:lvl2pPr indent="-361950" lvl="1" marL="914400" algn="l">
              <a:lnSpc>
                <a:spcPct val="90000"/>
              </a:lnSpc>
              <a:spcBef>
                <a:spcPts val="375"/>
              </a:spcBef>
              <a:spcAft>
                <a:spcPts val="0"/>
              </a:spcAft>
              <a:buSzPts val="2100"/>
              <a:buChar char="•"/>
              <a:defRPr sz="1575"/>
            </a:lvl2pPr>
            <a:lvl3pPr indent="-342900" lvl="2" marL="1371600" algn="l">
              <a:lnSpc>
                <a:spcPct val="90000"/>
              </a:lnSpc>
              <a:spcBef>
                <a:spcPts val="375"/>
              </a:spcBef>
              <a:spcAft>
                <a:spcPts val="0"/>
              </a:spcAft>
              <a:buSzPts val="1800"/>
              <a:buChar char="•"/>
              <a:defRPr sz="1350"/>
            </a:lvl3pPr>
            <a:lvl4pPr indent="-323850" lvl="3" marL="1828800" algn="l">
              <a:lnSpc>
                <a:spcPct val="90000"/>
              </a:lnSpc>
              <a:spcBef>
                <a:spcPts val="375"/>
              </a:spcBef>
              <a:spcAft>
                <a:spcPts val="0"/>
              </a:spcAft>
              <a:buSzPts val="1500"/>
              <a:buChar char="•"/>
              <a:defRPr sz="1125"/>
            </a:lvl4pPr>
            <a:lvl5pPr indent="-323850" lvl="4" marL="2286000" algn="l">
              <a:lnSpc>
                <a:spcPct val="90000"/>
              </a:lnSpc>
              <a:spcBef>
                <a:spcPts val="375"/>
              </a:spcBef>
              <a:spcAft>
                <a:spcPts val="0"/>
              </a:spcAft>
              <a:buSzPts val="1500"/>
              <a:buChar char="•"/>
              <a:defRPr sz="1125"/>
            </a:lvl5pPr>
            <a:lvl6pPr indent="-323850" lvl="5" marL="2743200" algn="l">
              <a:lnSpc>
                <a:spcPct val="90000"/>
              </a:lnSpc>
              <a:spcBef>
                <a:spcPts val="375"/>
              </a:spcBef>
              <a:spcAft>
                <a:spcPts val="0"/>
              </a:spcAft>
              <a:buClr>
                <a:schemeClr val="dk1"/>
              </a:buClr>
              <a:buSzPts val="1500"/>
              <a:buChar char="•"/>
              <a:defRPr sz="1125"/>
            </a:lvl6pPr>
            <a:lvl7pPr indent="-323850" lvl="6" marL="3200400" algn="l">
              <a:lnSpc>
                <a:spcPct val="90000"/>
              </a:lnSpc>
              <a:spcBef>
                <a:spcPts val="375"/>
              </a:spcBef>
              <a:spcAft>
                <a:spcPts val="0"/>
              </a:spcAft>
              <a:buClr>
                <a:schemeClr val="dk1"/>
              </a:buClr>
              <a:buSzPts val="1500"/>
              <a:buChar char="•"/>
              <a:defRPr sz="1125"/>
            </a:lvl7pPr>
            <a:lvl8pPr indent="-323850" lvl="7" marL="3657600" algn="l">
              <a:lnSpc>
                <a:spcPct val="90000"/>
              </a:lnSpc>
              <a:spcBef>
                <a:spcPts val="375"/>
              </a:spcBef>
              <a:spcAft>
                <a:spcPts val="0"/>
              </a:spcAft>
              <a:buClr>
                <a:schemeClr val="dk1"/>
              </a:buClr>
              <a:buSzPts val="1500"/>
              <a:buChar char="•"/>
              <a:defRPr sz="1125"/>
            </a:lvl8pPr>
            <a:lvl9pPr indent="-323850" lvl="8" marL="4114800" algn="l">
              <a:lnSpc>
                <a:spcPct val="90000"/>
              </a:lnSpc>
              <a:spcBef>
                <a:spcPts val="375"/>
              </a:spcBef>
              <a:spcAft>
                <a:spcPts val="0"/>
              </a:spcAft>
              <a:buClr>
                <a:schemeClr val="dk1"/>
              </a:buClr>
              <a:buSzPts val="1500"/>
              <a:buChar char="•"/>
              <a:defRPr sz="1125"/>
            </a:lvl9pPr>
          </a:lstStyle>
          <a:p/>
        </p:txBody>
      </p:sp>
      <p:sp>
        <p:nvSpPr>
          <p:cNvPr id="160" name="Google Shape;160;p138"/>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900"/>
            </a:lvl1pPr>
            <a:lvl2pPr indent="-228600" lvl="1" marL="914400" algn="l">
              <a:lnSpc>
                <a:spcPct val="90000"/>
              </a:lnSpc>
              <a:spcBef>
                <a:spcPts val="375"/>
              </a:spcBef>
              <a:spcAft>
                <a:spcPts val="0"/>
              </a:spcAft>
              <a:buSzPts val="1050"/>
              <a:buNone/>
              <a:defRPr sz="788"/>
            </a:lvl2pPr>
            <a:lvl3pPr indent="-228600" lvl="2" marL="1371600" algn="l">
              <a:lnSpc>
                <a:spcPct val="90000"/>
              </a:lnSpc>
              <a:spcBef>
                <a:spcPts val="375"/>
              </a:spcBef>
              <a:spcAft>
                <a:spcPts val="0"/>
              </a:spcAft>
              <a:buSzPts val="900"/>
              <a:buNone/>
              <a:defRPr sz="675"/>
            </a:lvl3pPr>
            <a:lvl4pPr indent="-228600" lvl="3" marL="1828800" algn="l">
              <a:lnSpc>
                <a:spcPct val="90000"/>
              </a:lnSpc>
              <a:spcBef>
                <a:spcPts val="375"/>
              </a:spcBef>
              <a:spcAft>
                <a:spcPts val="0"/>
              </a:spcAft>
              <a:buSzPts val="750"/>
              <a:buNone/>
              <a:defRPr sz="563"/>
            </a:lvl4pPr>
            <a:lvl5pPr indent="-228600" lvl="4" marL="2286000" algn="l">
              <a:lnSpc>
                <a:spcPct val="90000"/>
              </a:lnSpc>
              <a:spcBef>
                <a:spcPts val="375"/>
              </a:spcBef>
              <a:spcAft>
                <a:spcPts val="0"/>
              </a:spcAft>
              <a:buSzPts val="750"/>
              <a:buNone/>
              <a:defRPr sz="563"/>
            </a:lvl5pPr>
            <a:lvl6pPr indent="-228600" lvl="5" marL="2743200" algn="l">
              <a:lnSpc>
                <a:spcPct val="90000"/>
              </a:lnSpc>
              <a:spcBef>
                <a:spcPts val="375"/>
              </a:spcBef>
              <a:spcAft>
                <a:spcPts val="0"/>
              </a:spcAft>
              <a:buClr>
                <a:schemeClr val="dk1"/>
              </a:buClr>
              <a:buSzPts val="750"/>
              <a:buNone/>
              <a:defRPr sz="563"/>
            </a:lvl6pPr>
            <a:lvl7pPr indent="-228600" lvl="6" marL="3200400" algn="l">
              <a:lnSpc>
                <a:spcPct val="90000"/>
              </a:lnSpc>
              <a:spcBef>
                <a:spcPts val="375"/>
              </a:spcBef>
              <a:spcAft>
                <a:spcPts val="0"/>
              </a:spcAft>
              <a:buClr>
                <a:schemeClr val="dk1"/>
              </a:buClr>
              <a:buSzPts val="750"/>
              <a:buNone/>
              <a:defRPr sz="563"/>
            </a:lvl7pPr>
            <a:lvl8pPr indent="-228600" lvl="7" marL="3657600" algn="l">
              <a:lnSpc>
                <a:spcPct val="90000"/>
              </a:lnSpc>
              <a:spcBef>
                <a:spcPts val="375"/>
              </a:spcBef>
              <a:spcAft>
                <a:spcPts val="0"/>
              </a:spcAft>
              <a:buClr>
                <a:schemeClr val="dk1"/>
              </a:buClr>
              <a:buSzPts val="750"/>
              <a:buNone/>
              <a:defRPr sz="563"/>
            </a:lvl8pPr>
            <a:lvl9pPr indent="-228600" lvl="8" marL="4114800" algn="l">
              <a:lnSpc>
                <a:spcPct val="90000"/>
              </a:lnSpc>
              <a:spcBef>
                <a:spcPts val="375"/>
              </a:spcBef>
              <a:spcAft>
                <a:spcPts val="0"/>
              </a:spcAft>
              <a:buClr>
                <a:schemeClr val="dk1"/>
              </a:buClr>
              <a:buSzPts val="750"/>
              <a:buNone/>
              <a:defRPr sz="563"/>
            </a:lvl9pPr>
          </a:lstStyle>
          <a:p/>
        </p:txBody>
      </p:sp>
      <p:sp>
        <p:nvSpPr>
          <p:cNvPr id="161" name="Google Shape;161;p138"/>
          <p:cNvSpPr txBox="1"/>
          <p:nvPr>
            <p:ph idx="10" type="dt"/>
          </p:nvPr>
        </p:nvSpPr>
        <p:spPr>
          <a:xfrm>
            <a:off x="628650" y="476726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2" name="Google Shape;162;p138"/>
          <p:cNvSpPr txBox="1"/>
          <p:nvPr>
            <p:ph idx="11" type="ftr"/>
          </p:nvPr>
        </p:nvSpPr>
        <p:spPr>
          <a:xfrm>
            <a:off x="3028950" y="476726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3" name="Google Shape;163;p138"/>
          <p:cNvSpPr txBox="1"/>
          <p:nvPr>
            <p:ph idx="12" type="sldNum"/>
          </p:nvPr>
        </p:nvSpPr>
        <p:spPr>
          <a:xfrm>
            <a:off x="8509300" y="4838180"/>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4" name="Shape 164"/>
        <p:cNvGrpSpPr/>
        <p:nvPr/>
      </p:nvGrpSpPr>
      <p:grpSpPr>
        <a:xfrm>
          <a:off x="0" y="0"/>
          <a:ext cx="0" cy="0"/>
          <a:chOff x="0" y="0"/>
          <a:chExt cx="0" cy="0"/>
        </a:xfrm>
      </p:grpSpPr>
      <p:sp>
        <p:nvSpPr>
          <p:cNvPr id="165" name="Google Shape;165;p13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1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139"/>
          <p:cNvSpPr/>
          <p:nvPr>
            <p:ph idx="2" type="pic"/>
          </p:nvPr>
        </p:nvSpPr>
        <p:spPr>
          <a:xfrm>
            <a:off x="3887391" y="740571"/>
            <a:ext cx="4629300" cy="3655200"/>
          </a:xfrm>
          <a:prstGeom prst="rect">
            <a:avLst/>
          </a:prstGeom>
          <a:noFill/>
          <a:ln>
            <a:noFill/>
          </a:ln>
        </p:spPr>
      </p:sp>
      <p:sp>
        <p:nvSpPr>
          <p:cNvPr id="167" name="Google Shape;167;p139"/>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SzPts val="1200"/>
              <a:buNone/>
              <a:defRPr sz="900"/>
            </a:lvl1pPr>
            <a:lvl2pPr indent="-228600" lvl="1" marL="914400" algn="l">
              <a:lnSpc>
                <a:spcPct val="90000"/>
              </a:lnSpc>
              <a:spcBef>
                <a:spcPts val="375"/>
              </a:spcBef>
              <a:spcAft>
                <a:spcPts val="0"/>
              </a:spcAft>
              <a:buSzPts val="1050"/>
              <a:buNone/>
              <a:defRPr sz="788"/>
            </a:lvl2pPr>
            <a:lvl3pPr indent="-228600" lvl="2" marL="1371600" algn="l">
              <a:lnSpc>
                <a:spcPct val="90000"/>
              </a:lnSpc>
              <a:spcBef>
                <a:spcPts val="375"/>
              </a:spcBef>
              <a:spcAft>
                <a:spcPts val="0"/>
              </a:spcAft>
              <a:buSzPts val="900"/>
              <a:buNone/>
              <a:defRPr sz="675"/>
            </a:lvl3pPr>
            <a:lvl4pPr indent="-228600" lvl="3" marL="1828800" algn="l">
              <a:lnSpc>
                <a:spcPct val="90000"/>
              </a:lnSpc>
              <a:spcBef>
                <a:spcPts val="375"/>
              </a:spcBef>
              <a:spcAft>
                <a:spcPts val="0"/>
              </a:spcAft>
              <a:buSzPts val="750"/>
              <a:buNone/>
              <a:defRPr sz="563"/>
            </a:lvl4pPr>
            <a:lvl5pPr indent="-228600" lvl="4" marL="2286000" algn="l">
              <a:lnSpc>
                <a:spcPct val="90000"/>
              </a:lnSpc>
              <a:spcBef>
                <a:spcPts val="375"/>
              </a:spcBef>
              <a:spcAft>
                <a:spcPts val="0"/>
              </a:spcAft>
              <a:buSzPts val="750"/>
              <a:buNone/>
              <a:defRPr sz="563"/>
            </a:lvl5pPr>
            <a:lvl6pPr indent="-228600" lvl="5" marL="2743200" algn="l">
              <a:lnSpc>
                <a:spcPct val="90000"/>
              </a:lnSpc>
              <a:spcBef>
                <a:spcPts val="375"/>
              </a:spcBef>
              <a:spcAft>
                <a:spcPts val="0"/>
              </a:spcAft>
              <a:buClr>
                <a:schemeClr val="dk1"/>
              </a:buClr>
              <a:buSzPts val="750"/>
              <a:buNone/>
              <a:defRPr sz="563"/>
            </a:lvl6pPr>
            <a:lvl7pPr indent="-228600" lvl="6" marL="3200400" algn="l">
              <a:lnSpc>
                <a:spcPct val="90000"/>
              </a:lnSpc>
              <a:spcBef>
                <a:spcPts val="375"/>
              </a:spcBef>
              <a:spcAft>
                <a:spcPts val="0"/>
              </a:spcAft>
              <a:buClr>
                <a:schemeClr val="dk1"/>
              </a:buClr>
              <a:buSzPts val="750"/>
              <a:buNone/>
              <a:defRPr sz="563"/>
            </a:lvl7pPr>
            <a:lvl8pPr indent="-228600" lvl="7" marL="3657600" algn="l">
              <a:lnSpc>
                <a:spcPct val="90000"/>
              </a:lnSpc>
              <a:spcBef>
                <a:spcPts val="375"/>
              </a:spcBef>
              <a:spcAft>
                <a:spcPts val="0"/>
              </a:spcAft>
              <a:buClr>
                <a:schemeClr val="dk1"/>
              </a:buClr>
              <a:buSzPts val="750"/>
              <a:buNone/>
              <a:defRPr sz="563"/>
            </a:lvl8pPr>
            <a:lvl9pPr indent="-228600" lvl="8" marL="4114800" algn="l">
              <a:lnSpc>
                <a:spcPct val="90000"/>
              </a:lnSpc>
              <a:spcBef>
                <a:spcPts val="375"/>
              </a:spcBef>
              <a:spcAft>
                <a:spcPts val="0"/>
              </a:spcAft>
              <a:buClr>
                <a:schemeClr val="dk1"/>
              </a:buClr>
              <a:buSzPts val="750"/>
              <a:buNone/>
              <a:defRPr sz="563"/>
            </a:lvl9pPr>
          </a:lstStyle>
          <a:p/>
        </p:txBody>
      </p:sp>
      <p:sp>
        <p:nvSpPr>
          <p:cNvPr id="168" name="Google Shape;168;p139"/>
          <p:cNvSpPr txBox="1"/>
          <p:nvPr>
            <p:ph idx="10" type="dt"/>
          </p:nvPr>
        </p:nvSpPr>
        <p:spPr>
          <a:xfrm>
            <a:off x="628650" y="4767265"/>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69" name="Google Shape;169;p139"/>
          <p:cNvSpPr txBox="1"/>
          <p:nvPr>
            <p:ph idx="11" type="ftr"/>
          </p:nvPr>
        </p:nvSpPr>
        <p:spPr>
          <a:xfrm>
            <a:off x="3028950" y="4767265"/>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70" name="Google Shape;170;p139"/>
          <p:cNvSpPr txBox="1"/>
          <p:nvPr>
            <p:ph idx="12" type="sldNum"/>
          </p:nvPr>
        </p:nvSpPr>
        <p:spPr>
          <a:xfrm>
            <a:off x="8509300" y="4838180"/>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1" name="Shape 171"/>
        <p:cNvGrpSpPr/>
        <p:nvPr/>
      </p:nvGrpSpPr>
      <p:grpSpPr>
        <a:xfrm>
          <a:off x="0" y="0"/>
          <a:ext cx="0" cy="0"/>
          <a:chOff x="0" y="0"/>
          <a:chExt cx="0" cy="0"/>
        </a:xfrm>
      </p:grpSpPr>
      <p:sp>
        <p:nvSpPr>
          <p:cNvPr id="172" name="Google Shape;172;p144"/>
          <p:cNvSpPr txBox="1"/>
          <p:nvPr>
            <p:ph type="title"/>
          </p:nvPr>
        </p:nvSpPr>
        <p:spPr>
          <a:xfrm>
            <a:off x="629841" y="273846"/>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144"/>
          <p:cNvSpPr txBox="1"/>
          <p:nvPr>
            <p:ph idx="1" type="body"/>
          </p:nvPr>
        </p:nvSpPr>
        <p:spPr>
          <a:xfrm>
            <a:off x="629842" y="1454514"/>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2400"/>
              <a:buNone/>
              <a:defRPr b="1" sz="1800"/>
            </a:lvl1pPr>
            <a:lvl2pPr indent="-228600" lvl="1" marL="914400" algn="l">
              <a:lnSpc>
                <a:spcPct val="90000"/>
              </a:lnSpc>
              <a:spcBef>
                <a:spcPts val="375"/>
              </a:spcBef>
              <a:spcAft>
                <a:spcPts val="0"/>
              </a:spcAft>
              <a:buSzPts val="2000"/>
              <a:buNone/>
              <a:defRPr b="1" sz="1500"/>
            </a:lvl2pPr>
            <a:lvl3pPr indent="-228600" lvl="2" marL="1371600" algn="l">
              <a:lnSpc>
                <a:spcPct val="90000"/>
              </a:lnSpc>
              <a:spcBef>
                <a:spcPts val="375"/>
              </a:spcBef>
              <a:spcAft>
                <a:spcPts val="0"/>
              </a:spcAft>
              <a:buSzPts val="1800"/>
              <a:buNone/>
              <a:defRPr b="1" sz="1350"/>
            </a:lvl3pPr>
            <a:lvl4pPr indent="-228600" lvl="3" marL="1828800" algn="l">
              <a:lnSpc>
                <a:spcPct val="90000"/>
              </a:lnSpc>
              <a:spcBef>
                <a:spcPts val="375"/>
              </a:spcBef>
              <a:spcAft>
                <a:spcPts val="0"/>
              </a:spcAft>
              <a:buSzPts val="1600"/>
              <a:buNone/>
              <a:defRPr b="1" sz="1200"/>
            </a:lvl4pPr>
            <a:lvl5pPr indent="-228600" lvl="4" marL="2286000" algn="l">
              <a:lnSpc>
                <a:spcPct val="90000"/>
              </a:lnSpc>
              <a:spcBef>
                <a:spcPts val="375"/>
              </a:spcBef>
              <a:spcAft>
                <a:spcPts val="0"/>
              </a:spcAft>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174" name="Google Shape;174;p144"/>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144"/>
          <p:cNvSpPr txBox="1"/>
          <p:nvPr>
            <p:ph idx="3" type="body"/>
          </p:nvPr>
        </p:nvSpPr>
        <p:spPr>
          <a:xfrm>
            <a:off x="4629151" y="1454514"/>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SzPts val="2400"/>
              <a:buNone/>
              <a:defRPr b="1" sz="1800"/>
            </a:lvl1pPr>
            <a:lvl2pPr indent="-228600" lvl="1" marL="914400" algn="l">
              <a:lnSpc>
                <a:spcPct val="90000"/>
              </a:lnSpc>
              <a:spcBef>
                <a:spcPts val="375"/>
              </a:spcBef>
              <a:spcAft>
                <a:spcPts val="0"/>
              </a:spcAft>
              <a:buSzPts val="2000"/>
              <a:buNone/>
              <a:defRPr b="1" sz="1500"/>
            </a:lvl2pPr>
            <a:lvl3pPr indent="-228600" lvl="2" marL="1371600" algn="l">
              <a:lnSpc>
                <a:spcPct val="90000"/>
              </a:lnSpc>
              <a:spcBef>
                <a:spcPts val="375"/>
              </a:spcBef>
              <a:spcAft>
                <a:spcPts val="0"/>
              </a:spcAft>
              <a:buSzPts val="1800"/>
              <a:buNone/>
              <a:defRPr b="1" sz="1350"/>
            </a:lvl3pPr>
            <a:lvl4pPr indent="-228600" lvl="3" marL="1828800" algn="l">
              <a:lnSpc>
                <a:spcPct val="90000"/>
              </a:lnSpc>
              <a:spcBef>
                <a:spcPts val="375"/>
              </a:spcBef>
              <a:spcAft>
                <a:spcPts val="0"/>
              </a:spcAft>
              <a:buSzPts val="1600"/>
              <a:buNone/>
              <a:defRPr b="1" sz="1200"/>
            </a:lvl4pPr>
            <a:lvl5pPr indent="-228600" lvl="4" marL="2286000" algn="l">
              <a:lnSpc>
                <a:spcPct val="90000"/>
              </a:lnSpc>
              <a:spcBef>
                <a:spcPts val="375"/>
              </a:spcBef>
              <a:spcAft>
                <a:spcPts val="0"/>
              </a:spcAft>
              <a:buSzPts val="1600"/>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176" name="Google Shape;176;p144"/>
          <p:cNvSpPr txBox="1"/>
          <p:nvPr>
            <p:ph idx="4" type="body"/>
          </p:nvPr>
        </p:nvSpPr>
        <p:spPr>
          <a:xfrm>
            <a:off x="4629151"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SzPts val="1800"/>
              <a:buChar char="•"/>
              <a:defRPr/>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7" name="Google Shape;177;p144"/>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178" name="Shape 17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79" name="Shape 179"/>
        <p:cNvGrpSpPr/>
        <p:nvPr/>
      </p:nvGrpSpPr>
      <p:grpSpPr>
        <a:xfrm>
          <a:off x="0" y="0"/>
          <a:ext cx="0" cy="0"/>
          <a:chOff x="0" y="0"/>
          <a:chExt cx="0" cy="0"/>
        </a:xfrm>
      </p:grpSpPr>
      <p:sp>
        <p:nvSpPr>
          <p:cNvPr id="180" name="Google Shape;180;p184"/>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181" name="Google Shape;181;p184"/>
          <p:cNvSpPr/>
          <p:nvPr/>
        </p:nvSpPr>
        <p:spPr>
          <a:xfrm>
            <a:off x="560389"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182" name="Google Shape;182;p184"/>
          <p:cNvGrpSpPr/>
          <p:nvPr/>
        </p:nvGrpSpPr>
        <p:grpSpPr>
          <a:xfrm flipH="1">
            <a:off x="5363176" y="1"/>
            <a:ext cx="3778250" cy="5143501"/>
            <a:chOff x="203200" y="0"/>
            <a:chExt cx="3778250" cy="6858001"/>
          </a:xfrm>
        </p:grpSpPr>
        <p:sp>
          <p:nvSpPr>
            <p:cNvPr id="183" name="Google Shape;183;p184"/>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184" name="Google Shape;184;p184"/>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185" name="Google Shape;185;p184"/>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186" name="Google Shape;186;p184"/>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187" name="Google Shape;187;p184"/>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188" name="Google Shape;188;p184"/>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189" name="Google Shape;189;p184"/>
          <p:cNvSpPr/>
          <p:nvPr/>
        </p:nvSpPr>
        <p:spPr>
          <a:xfrm flipH="1">
            <a:off x="6829232"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190" name="Google Shape;190;p184"/>
          <p:cNvSpPr/>
          <p:nvPr/>
        </p:nvSpPr>
        <p:spPr>
          <a:xfrm flipH="1">
            <a:off x="4456640" y="2986050"/>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91" name="Google Shape;191;p184"/>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84"/>
          <p:cNvSpPr txBox="1"/>
          <p:nvPr>
            <p:ph type="title"/>
          </p:nvPr>
        </p:nvSpPr>
        <p:spPr>
          <a:xfrm>
            <a:off x="972609"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93" name="Shape 193"/>
        <p:cNvGrpSpPr/>
        <p:nvPr/>
      </p:nvGrpSpPr>
      <p:grpSpPr>
        <a:xfrm>
          <a:off x="0" y="0"/>
          <a:ext cx="0" cy="0"/>
          <a:chOff x="0" y="0"/>
          <a:chExt cx="0" cy="0"/>
        </a:xfrm>
      </p:grpSpPr>
      <p:sp>
        <p:nvSpPr>
          <p:cNvPr id="194" name="Google Shape;194;p185"/>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195" name="Google Shape;195;p185"/>
          <p:cNvSpPr/>
          <p:nvPr/>
        </p:nvSpPr>
        <p:spPr>
          <a:xfrm>
            <a:off x="560389"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196" name="Google Shape;196;p185"/>
          <p:cNvGrpSpPr/>
          <p:nvPr/>
        </p:nvGrpSpPr>
        <p:grpSpPr>
          <a:xfrm flipH="1">
            <a:off x="5363176" y="1"/>
            <a:ext cx="3778250" cy="5143501"/>
            <a:chOff x="203200" y="0"/>
            <a:chExt cx="3778250" cy="6858001"/>
          </a:xfrm>
        </p:grpSpPr>
        <p:sp>
          <p:nvSpPr>
            <p:cNvPr id="197" name="Google Shape;197;p185"/>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198" name="Google Shape;198;p185"/>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199" name="Google Shape;199;p185"/>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00" name="Google Shape;200;p185"/>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201" name="Google Shape;201;p185"/>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202" name="Google Shape;202;p185"/>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03" name="Google Shape;203;p185"/>
          <p:cNvSpPr/>
          <p:nvPr/>
        </p:nvSpPr>
        <p:spPr>
          <a:xfrm flipH="1">
            <a:off x="6829232"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204" name="Google Shape;204;p185"/>
          <p:cNvSpPr/>
          <p:nvPr/>
        </p:nvSpPr>
        <p:spPr>
          <a:xfrm flipH="1">
            <a:off x="4456640" y="2986050"/>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205" name="Google Shape;205;p185"/>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85"/>
          <p:cNvSpPr txBox="1"/>
          <p:nvPr>
            <p:ph type="title"/>
          </p:nvPr>
        </p:nvSpPr>
        <p:spPr>
          <a:xfrm>
            <a:off x="972609"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182"/>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2"/>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2"/>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182"/>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207" name="Shape 207"/>
        <p:cNvGrpSpPr/>
        <p:nvPr/>
      </p:nvGrpSpPr>
      <p:grpSpPr>
        <a:xfrm>
          <a:off x="0" y="0"/>
          <a:ext cx="0" cy="0"/>
          <a:chOff x="0" y="0"/>
          <a:chExt cx="0" cy="0"/>
        </a:xfrm>
      </p:grpSpPr>
      <p:sp>
        <p:nvSpPr>
          <p:cNvPr id="208" name="Google Shape;208;p186"/>
          <p:cNvSpPr txBox="1"/>
          <p:nvPr>
            <p:ph type="title"/>
          </p:nvPr>
        </p:nvSpPr>
        <p:spPr>
          <a:xfrm>
            <a:off x="504827" y="1"/>
            <a:ext cx="7164300" cy="724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186"/>
          <p:cNvSpPr txBox="1"/>
          <p:nvPr>
            <p:ph idx="12" type="sldNum"/>
          </p:nvPr>
        </p:nvSpPr>
        <p:spPr>
          <a:xfrm>
            <a:off x="8291126" y="4707924"/>
            <a:ext cx="672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186"/>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5"/>
              </a:buClr>
              <a:buSzPts val="1800"/>
              <a:buFont typeface="Arial"/>
              <a:buChar char="•"/>
              <a:defRPr sz="135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11" name="Google Shape;211;p186"/>
          <p:cNvPicPr preferRelativeResize="0"/>
          <p:nvPr/>
        </p:nvPicPr>
        <p:blipFill rotWithShape="1">
          <a:blip r:embed="rId2">
            <a:alphaModFix/>
          </a:blip>
          <a:srcRect b="0" l="0" r="0" t="0"/>
          <a:stretch/>
        </p:blipFill>
        <p:spPr>
          <a:xfrm>
            <a:off x="7815378" y="179953"/>
            <a:ext cx="861364" cy="364609"/>
          </a:xfrm>
          <a:prstGeom prst="rect">
            <a:avLst/>
          </a:prstGeom>
          <a:noFill/>
          <a:ln>
            <a:noFill/>
          </a:ln>
        </p:spPr>
      </p:pic>
      <p:pic>
        <p:nvPicPr>
          <p:cNvPr id="212" name="Google Shape;212;p186"/>
          <p:cNvPicPr preferRelativeResize="0"/>
          <p:nvPr/>
        </p:nvPicPr>
        <p:blipFill rotWithShape="1">
          <a:blip r:embed="rId3">
            <a:alphaModFix/>
          </a:blip>
          <a:srcRect b="88172" l="91338" r="7742" t="215"/>
          <a:stretch/>
        </p:blipFill>
        <p:spPr>
          <a:xfrm>
            <a:off x="8347588" y="4546192"/>
            <a:ext cx="84065" cy="59731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 2">
    <p:spTree>
      <p:nvGrpSpPr>
        <p:cNvPr id="213" name="Shape 213"/>
        <p:cNvGrpSpPr/>
        <p:nvPr/>
      </p:nvGrpSpPr>
      <p:grpSpPr>
        <a:xfrm>
          <a:off x="0" y="0"/>
          <a:ext cx="0" cy="0"/>
          <a:chOff x="0" y="0"/>
          <a:chExt cx="0" cy="0"/>
        </a:xfrm>
      </p:grpSpPr>
      <p:sp>
        <p:nvSpPr>
          <p:cNvPr id="214" name="Google Shape;214;g125041183c7_0_109"/>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5" name="Google Shape;215;g125041183c7_0_109"/>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SzPts val="1800"/>
              <a:buChar char="•"/>
              <a:defRPr/>
            </a:lvl1pPr>
            <a:lvl2pPr indent="-342900" lvl="1" marL="914400" rtl="0" algn="l">
              <a:lnSpc>
                <a:spcPct val="90000"/>
              </a:lnSpc>
              <a:spcBef>
                <a:spcPts val="500"/>
              </a:spcBef>
              <a:spcAft>
                <a:spcPts val="0"/>
              </a:spcAft>
              <a:buSzPts val="1800"/>
              <a:buChar char="•"/>
              <a:defRPr/>
            </a:lvl2pPr>
            <a:lvl3pPr indent="-342900" lvl="2" marL="1371600" rtl="0" algn="l">
              <a:lnSpc>
                <a:spcPct val="90000"/>
              </a:lnSpc>
              <a:spcBef>
                <a:spcPts val="500"/>
              </a:spcBef>
              <a:spcAft>
                <a:spcPts val="0"/>
              </a:spcAft>
              <a:buSzPts val="18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6" name="Google Shape;216;g125041183c7_0_109"/>
          <p:cNvSpPr txBox="1"/>
          <p:nvPr>
            <p:ph idx="12" type="sldNum"/>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sz="975"/>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bg>
      <p:bgPr>
        <a:blipFill>
          <a:blip r:embed="rId2">
            <a:alphaModFix/>
          </a:blip>
          <a:stretch>
            <a:fillRect/>
          </a:stretch>
        </a:blipFill>
      </p:bgPr>
    </p:bg>
    <p:spTree>
      <p:nvGrpSpPr>
        <p:cNvPr id="217" name="Shape 217"/>
        <p:cNvGrpSpPr/>
        <p:nvPr/>
      </p:nvGrpSpPr>
      <p:grpSpPr>
        <a:xfrm>
          <a:off x="0" y="0"/>
          <a:ext cx="0" cy="0"/>
          <a:chOff x="0" y="0"/>
          <a:chExt cx="0" cy="0"/>
        </a:xfrm>
      </p:grpSpPr>
      <p:sp>
        <p:nvSpPr>
          <p:cNvPr id="218" name="Google Shape;218;g1297eec9ece_0_33"/>
          <p:cNvSpPr txBox="1"/>
          <p:nvPr>
            <p:ph idx="1" type="subTitle"/>
          </p:nvPr>
        </p:nvSpPr>
        <p:spPr>
          <a:xfrm>
            <a:off x="1143000" y="3799285"/>
            <a:ext cx="6858000" cy="5025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 2">
    <p:spTree>
      <p:nvGrpSpPr>
        <p:cNvPr id="45" name="Shape 45"/>
        <p:cNvGrpSpPr/>
        <p:nvPr/>
      </p:nvGrpSpPr>
      <p:grpSpPr>
        <a:xfrm>
          <a:off x="0" y="0"/>
          <a:ext cx="0" cy="0"/>
          <a:chOff x="0" y="0"/>
          <a:chExt cx="0" cy="0"/>
        </a:xfrm>
      </p:grpSpPr>
      <p:sp>
        <p:nvSpPr>
          <p:cNvPr id="46" name="Google Shape;46;p149"/>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9"/>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4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5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15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2"/>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52"/>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52"/>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5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9" name="Shape 59"/>
        <p:cNvGrpSpPr/>
        <p:nvPr/>
      </p:nvGrpSpPr>
      <p:grpSpPr>
        <a:xfrm>
          <a:off x="0" y="0"/>
          <a:ext cx="0" cy="0"/>
          <a:chOff x="0" y="0"/>
          <a:chExt cx="0" cy="0"/>
        </a:xfrm>
      </p:grpSpPr>
      <p:sp>
        <p:nvSpPr>
          <p:cNvPr id="60" name="Google Shape;60;p183"/>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83"/>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8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83"/>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4" name="Google Shape;64;p183"/>
          <p:cNvPicPr preferRelativeResize="0"/>
          <p:nvPr/>
        </p:nvPicPr>
        <p:blipFill rotWithShape="1">
          <a:blip r:embed="rId2">
            <a:alphaModFix/>
          </a:blip>
          <a:srcRect b="0" l="0" r="0" t="0"/>
          <a:stretch/>
        </p:blipFill>
        <p:spPr>
          <a:xfrm>
            <a:off x="6350" y="0"/>
            <a:ext cx="684847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55"/>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5"/>
          <p:cNvSpPr/>
          <p:nvPr>
            <p:ph idx="2" type="pic"/>
          </p:nvPr>
        </p:nvSpPr>
        <p:spPr>
          <a:xfrm>
            <a:off x="3887391" y="740570"/>
            <a:ext cx="4629300" cy="3655200"/>
          </a:xfrm>
          <a:prstGeom prst="rect">
            <a:avLst/>
          </a:prstGeom>
          <a:noFill/>
          <a:ln>
            <a:noFill/>
          </a:ln>
        </p:spPr>
      </p:sp>
      <p:sp>
        <p:nvSpPr>
          <p:cNvPr id="68" name="Google Shape;68;p155"/>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69" name="Google Shape;69;p155"/>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155"/>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155"/>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11.jpg"/><Relationship Id="rId2" Type="http://schemas.openxmlformats.org/officeDocument/2006/relationships/image" Target="../media/image3.jpg"/><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2.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47"/>
          <p:cNvGrpSpPr/>
          <p:nvPr/>
        </p:nvGrpSpPr>
        <p:grpSpPr>
          <a:xfrm>
            <a:off x="-13274" y="1197338"/>
            <a:ext cx="3108832" cy="137151"/>
            <a:chOff x="4018" y="0"/>
            <a:chExt cx="3474720" cy="326318"/>
          </a:xfrm>
        </p:grpSpPr>
        <p:sp>
          <p:nvSpPr>
            <p:cNvPr id="11" name="Google Shape;11;p147"/>
            <p:cNvSpPr/>
            <p:nvPr/>
          </p:nvSpPr>
          <p:spPr>
            <a:xfrm>
              <a:off x="4018" y="0"/>
              <a:ext cx="3474720" cy="326318"/>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47"/>
            <p:cNvSpPr/>
            <p:nvPr/>
          </p:nvSpPr>
          <p:spPr>
            <a:xfrm>
              <a:off x="4018" y="0"/>
              <a:ext cx="3432253" cy="326318"/>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3" name="Google Shape;13;p147"/>
          <p:cNvGrpSpPr/>
          <p:nvPr/>
        </p:nvGrpSpPr>
        <p:grpSpPr>
          <a:xfrm>
            <a:off x="3011725" y="1197338"/>
            <a:ext cx="3109039" cy="137151"/>
            <a:chOff x="2815083" y="0"/>
            <a:chExt cx="3513832" cy="326318"/>
          </a:xfrm>
        </p:grpSpPr>
        <p:sp>
          <p:nvSpPr>
            <p:cNvPr id="14" name="Google Shape;14;p147"/>
            <p:cNvSpPr/>
            <p:nvPr/>
          </p:nvSpPr>
          <p:spPr>
            <a:xfrm>
              <a:off x="2815083" y="0"/>
              <a:ext cx="3513832" cy="326318"/>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47"/>
            <p:cNvSpPr/>
            <p:nvPr/>
          </p:nvSpPr>
          <p:spPr>
            <a:xfrm>
              <a:off x="2978242" y="0"/>
              <a:ext cx="3187514" cy="326318"/>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6" name="Google Shape;16;p147"/>
          <p:cNvGrpSpPr/>
          <p:nvPr/>
        </p:nvGrpSpPr>
        <p:grpSpPr>
          <a:xfrm>
            <a:off x="6035166" y="1198127"/>
            <a:ext cx="3109039" cy="137151"/>
            <a:chOff x="5626149" y="0"/>
            <a:chExt cx="3513832" cy="326318"/>
          </a:xfrm>
        </p:grpSpPr>
        <p:sp>
          <p:nvSpPr>
            <p:cNvPr id="17" name="Google Shape;17;p147"/>
            <p:cNvSpPr/>
            <p:nvPr/>
          </p:nvSpPr>
          <p:spPr>
            <a:xfrm>
              <a:off x="5626149" y="0"/>
              <a:ext cx="3513832" cy="326318"/>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47"/>
            <p:cNvSpPr/>
            <p:nvPr/>
          </p:nvSpPr>
          <p:spPr>
            <a:xfrm>
              <a:off x="5789308" y="0"/>
              <a:ext cx="3187514" cy="326318"/>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sp>
        <p:nvSpPr>
          <p:cNvPr id="19" name="Google Shape;19;p147"/>
          <p:cNvSpPr txBox="1"/>
          <p:nvPr>
            <p:ph type="title"/>
          </p:nvPr>
        </p:nvSpPr>
        <p:spPr>
          <a:xfrm>
            <a:off x="628650" y="134869"/>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147"/>
          <p:cNvSpPr txBox="1"/>
          <p:nvPr>
            <p:ph idx="1" type="body"/>
          </p:nvPr>
        </p:nvSpPr>
        <p:spPr>
          <a:xfrm>
            <a:off x="628650" y="1508760"/>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147"/>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grpSp>
        <p:nvGrpSpPr>
          <p:cNvPr id="120" name="Google Shape;120;p121"/>
          <p:cNvGrpSpPr/>
          <p:nvPr/>
        </p:nvGrpSpPr>
        <p:grpSpPr>
          <a:xfrm>
            <a:off x="-7416" y="1287594"/>
            <a:ext cx="3108832" cy="137151"/>
            <a:chOff x="4018" y="0"/>
            <a:chExt cx="3474720" cy="326318"/>
          </a:xfrm>
        </p:grpSpPr>
        <p:sp>
          <p:nvSpPr>
            <p:cNvPr id="121" name="Google Shape;121;p121"/>
            <p:cNvSpPr/>
            <p:nvPr/>
          </p:nvSpPr>
          <p:spPr>
            <a:xfrm>
              <a:off x="4018" y="0"/>
              <a:ext cx="3474720" cy="326318"/>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22" name="Google Shape;122;p121"/>
            <p:cNvSpPr/>
            <p:nvPr/>
          </p:nvSpPr>
          <p:spPr>
            <a:xfrm>
              <a:off x="4018" y="0"/>
              <a:ext cx="3432253" cy="326318"/>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123" name="Google Shape;123;p121"/>
          <p:cNvGrpSpPr/>
          <p:nvPr/>
        </p:nvGrpSpPr>
        <p:grpSpPr>
          <a:xfrm>
            <a:off x="3017583" y="1287594"/>
            <a:ext cx="3109039" cy="137151"/>
            <a:chOff x="2815083" y="0"/>
            <a:chExt cx="3513832" cy="326318"/>
          </a:xfrm>
        </p:grpSpPr>
        <p:sp>
          <p:nvSpPr>
            <p:cNvPr id="124" name="Google Shape;124;p121"/>
            <p:cNvSpPr/>
            <p:nvPr/>
          </p:nvSpPr>
          <p:spPr>
            <a:xfrm>
              <a:off x="2815083" y="0"/>
              <a:ext cx="3513832" cy="326318"/>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25" name="Google Shape;125;p121"/>
            <p:cNvSpPr/>
            <p:nvPr/>
          </p:nvSpPr>
          <p:spPr>
            <a:xfrm>
              <a:off x="2978242" y="0"/>
              <a:ext cx="3187514" cy="326318"/>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126" name="Google Shape;126;p121"/>
          <p:cNvGrpSpPr/>
          <p:nvPr/>
        </p:nvGrpSpPr>
        <p:grpSpPr>
          <a:xfrm>
            <a:off x="6041024" y="1288384"/>
            <a:ext cx="3109039" cy="137151"/>
            <a:chOff x="5626149" y="0"/>
            <a:chExt cx="3513832" cy="326318"/>
          </a:xfrm>
        </p:grpSpPr>
        <p:sp>
          <p:nvSpPr>
            <p:cNvPr id="127" name="Google Shape;127;p121"/>
            <p:cNvSpPr/>
            <p:nvPr/>
          </p:nvSpPr>
          <p:spPr>
            <a:xfrm>
              <a:off x="5626149" y="0"/>
              <a:ext cx="3513832" cy="326318"/>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28" name="Google Shape;128;p121"/>
            <p:cNvSpPr/>
            <p:nvPr/>
          </p:nvSpPr>
          <p:spPr>
            <a:xfrm>
              <a:off x="5789308" y="0"/>
              <a:ext cx="3187514" cy="326318"/>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sp>
        <p:nvSpPr>
          <p:cNvPr id="129" name="Google Shape;129;p121"/>
          <p:cNvSpPr txBox="1"/>
          <p:nvPr>
            <p:ph type="title"/>
          </p:nvPr>
        </p:nvSpPr>
        <p:spPr>
          <a:xfrm>
            <a:off x="628650" y="134871"/>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121"/>
          <p:cNvSpPr txBox="1"/>
          <p:nvPr>
            <p:ph idx="1" type="body"/>
          </p:nvPr>
        </p:nvSpPr>
        <p:spPr>
          <a:xfrm>
            <a:off x="628650" y="1508761"/>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121"/>
          <p:cNvSpPr txBox="1"/>
          <p:nvPr>
            <p:ph idx="12" type="sldNum"/>
          </p:nvPr>
        </p:nvSpPr>
        <p:spPr>
          <a:xfrm>
            <a:off x="8509300" y="4838180"/>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pic>
        <p:nvPicPr>
          <p:cNvPr id="132" name="Google Shape;132;p121"/>
          <p:cNvPicPr preferRelativeResize="0"/>
          <p:nvPr/>
        </p:nvPicPr>
        <p:blipFill rotWithShape="1">
          <a:blip r:embed="rId1">
            <a:alphaModFix/>
          </a:blip>
          <a:srcRect b="16115" l="0" r="0" t="13727"/>
          <a:stretch/>
        </p:blipFill>
        <p:spPr>
          <a:xfrm>
            <a:off x="3568695" y="4808672"/>
            <a:ext cx="2006610" cy="332861"/>
          </a:xfrm>
          <a:prstGeom prst="rect">
            <a:avLst/>
          </a:prstGeom>
          <a:noFill/>
          <a:ln>
            <a:noFill/>
          </a:ln>
        </p:spPr>
      </p:pic>
      <p:pic>
        <p:nvPicPr>
          <p:cNvPr id="133" name="Google Shape;133;p121"/>
          <p:cNvPicPr preferRelativeResize="0"/>
          <p:nvPr/>
        </p:nvPicPr>
        <p:blipFill rotWithShape="1">
          <a:blip r:embed="rId2">
            <a:alphaModFix/>
          </a:blip>
          <a:srcRect b="28138" l="76855" r="4193" t="35174"/>
          <a:stretch/>
        </p:blipFill>
        <p:spPr>
          <a:xfrm>
            <a:off x="7664292" y="4913556"/>
            <a:ext cx="1345771" cy="177950"/>
          </a:xfrm>
          <a:prstGeom prst="rect">
            <a:avLst/>
          </a:prstGeom>
          <a:noFill/>
          <a:ln>
            <a:noFill/>
          </a:ln>
        </p:spPr>
      </p:pic>
      <p:pic>
        <p:nvPicPr>
          <p:cNvPr id="134" name="Google Shape;134;p121"/>
          <p:cNvPicPr preferRelativeResize="0"/>
          <p:nvPr/>
        </p:nvPicPr>
        <p:blipFill rotWithShape="1">
          <a:blip r:embed="rId2">
            <a:alphaModFix/>
          </a:blip>
          <a:srcRect b="26486" l="1546" r="69983" t="36514"/>
          <a:stretch/>
        </p:blipFill>
        <p:spPr>
          <a:xfrm>
            <a:off x="1" y="4913558"/>
            <a:ext cx="2021711" cy="1794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youtu.be/nmmYOAUeoUM" TargetMode="External"/><Relationship Id="rId4" Type="http://schemas.openxmlformats.org/officeDocument/2006/relationships/hyperlink" Target="https://youtu.be/nmmYOAUeoUM" TargetMode="External"/><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3.amazonaws.com/PCRN/docs/NACTE_FinalReport2014.pdf" TargetMode="External"/><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47.png"/><Relationship Id="rId6" Type="http://schemas.openxmlformats.org/officeDocument/2006/relationships/hyperlink" Target="http://www.nrccte.org/sites/default/files/publication-files/nrccte_cte_typology.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27.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10.pn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8.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careertech.org/resource-center" TargetMode="External"/><Relationship Id="rId4" Type="http://schemas.openxmlformats.org/officeDocument/2006/relationships/image" Target="../media/image41.png"/><Relationship Id="rId5"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0.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hyperlink" Target="https://careertech.org/without-limi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
          <p:cNvSpPr txBox="1"/>
          <p:nvPr>
            <p:ph type="title"/>
          </p:nvPr>
        </p:nvSpPr>
        <p:spPr>
          <a:xfrm>
            <a:off x="342188" y="1263169"/>
            <a:ext cx="7236000" cy="1485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04018"/>
              <a:buNone/>
            </a:pPr>
            <a:r>
              <a:rPr lang="en-US" sz="4700"/>
              <a:t>Shifting Perceptions of Career Technical Education </a:t>
            </a:r>
            <a:endParaRPr b="0" sz="4900">
              <a:solidFill>
                <a:srgbClr val="FF6D13"/>
              </a:solidFill>
            </a:endParaRPr>
          </a:p>
        </p:txBody>
      </p:sp>
      <p:sp>
        <p:nvSpPr>
          <p:cNvPr id="225" name="Google Shape;225;p4"/>
          <p:cNvSpPr txBox="1"/>
          <p:nvPr>
            <p:ph idx="4294967295" type="subTitle"/>
          </p:nvPr>
        </p:nvSpPr>
        <p:spPr>
          <a:xfrm>
            <a:off x="342199" y="3453150"/>
            <a:ext cx="6858000" cy="11109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009AA6"/>
              </a:buClr>
              <a:buSzPts val="2800"/>
              <a:buFont typeface="Arial"/>
              <a:buNone/>
            </a:pPr>
            <a:r>
              <a:rPr b="0" i="0" lang="en-US" sz="2200" u="none" cap="none" strike="noStrike">
                <a:solidFill>
                  <a:srgbClr val="009BA5"/>
                </a:solidFill>
                <a:latin typeface="Open Sans"/>
                <a:ea typeface="Open Sans"/>
                <a:cs typeface="Open Sans"/>
                <a:sym typeface="Open Sans"/>
              </a:rPr>
              <a:t>[ Somewhere - insert state name/location ]</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US" sz="2200" u="none" cap="none" strike="noStrike">
                <a:solidFill>
                  <a:srgbClr val="009BA5"/>
                </a:solidFill>
                <a:latin typeface="Open Sans"/>
                <a:ea typeface="Open Sans"/>
                <a:cs typeface="Open Sans"/>
                <a:sym typeface="Open Sans"/>
              </a:rPr>
              <a:t>[ Sometime- insert date]</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US" sz="2200" u="none" cap="none" strike="noStrike">
                <a:solidFill>
                  <a:srgbClr val="009BA5"/>
                </a:solidFill>
                <a:latin typeface="Open Sans"/>
                <a:ea typeface="Open Sans"/>
                <a:cs typeface="Open Sans"/>
                <a:sym typeface="Open Sans"/>
              </a:rPr>
              <a:t>[Someone - insert Facilitator Name]</a:t>
            </a:r>
            <a:endParaRPr b="0" i="0" sz="2200" u="none" cap="none" strike="noStrike">
              <a:solidFill>
                <a:srgbClr val="009BA5"/>
              </a:solidFill>
              <a:latin typeface="Open Sans"/>
              <a:ea typeface="Open Sans"/>
              <a:cs typeface="Open Sans"/>
              <a:sym typeface="Open Sans"/>
            </a:endParaRPr>
          </a:p>
        </p:txBody>
      </p:sp>
      <p:sp>
        <p:nvSpPr>
          <p:cNvPr id="226" name="Google Shape;226;p4"/>
          <p:cNvSpPr/>
          <p:nvPr/>
        </p:nvSpPr>
        <p:spPr>
          <a:xfrm>
            <a:off x="296563" y="2749065"/>
            <a:ext cx="2109900" cy="45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300"/>
              <a:buFont typeface="Arial"/>
              <a:buNone/>
            </a:pPr>
            <a:r>
              <a:rPr b="1" lang="en-US" sz="3300">
                <a:solidFill>
                  <a:srgbClr val="FF6D13"/>
                </a:solidFill>
                <a:latin typeface="Open Sans"/>
                <a:ea typeface="Open Sans"/>
                <a:cs typeface="Open Sans"/>
                <a:sym typeface="Open Sans"/>
              </a:rPr>
              <a:t>Module</a:t>
            </a:r>
            <a:r>
              <a:rPr b="1" i="0" lang="en-US" sz="3300" u="none" cap="none" strike="noStrike">
                <a:solidFill>
                  <a:srgbClr val="FF6D13"/>
                </a:solidFill>
                <a:latin typeface="Open Sans"/>
                <a:ea typeface="Open Sans"/>
                <a:cs typeface="Open Sans"/>
                <a:sym typeface="Open Sans"/>
              </a:rPr>
              <a:t> 1</a:t>
            </a:r>
            <a:endParaRPr b="1" i="0" sz="3300" u="none" cap="none" strike="noStrike">
              <a:solidFill>
                <a:srgbClr val="000000"/>
              </a:solidFill>
              <a:latin typeface="Open Sans"/>
              <a:ea typeface="Open Sans"/>
              <a:cs typeface="Open Sans"/>
              <a:sym typeface="Open Sans"/>
            </a:endParaRPr>
          </a:p>
        </p:txBody>
      </p:sp>
      <p:sp>
        <p:nvSpPr>
          <p:cNvPr id="227" name="Google Shape;227;p4"/>
          <p:cNvSpPr txBox="1"/>
          <p:nvPr/>
        </p:nvSpPr>
        <p:spPr>
          <a:xfrm>
            <a:off x="342200" y="296525"/>
            <a:ext cx="81771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US" sz="1500">
                <a:solidFill>
                  <a:schemeClr val="dk1"/>
                </a:solidFill>
                <a:latin typeface="Open Sans"/>
                <a:ea typeface="Open Sans"/>
                <a:cs typeface="Open Sans"/>
                <a:sym typeface="Open Sans"/>
              </a:rPr>
              <a:t>Empowering Students through Career Technical Education &amp; Career Advising</a:t>
            </a:r>
            <a:endParaRPr sz="1500">
              <a:latin typeface="Open Sans"/>
              <a:ea typeface="Open Sans"/>
              <a:cs typeface="Open Sans"/>
              <a:sym typeface="Open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25041183c7_0_30"/>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US" sz="4400" u="none">
                <a:solidFill>
                  <a:srgbClr val="000000"/>
                </a:solidFill>
                <a:latin typeface="Open Sans"/>
                <a:ea typeface="Open Sans"/>
                <a:cs typeface="Open Sans"/>
                <a:sym typeface="Open Sans"/>
              </a:rPr>
              <a:t>School Counselors </a:t>
            </a:r>
            <a:br>
              <a:rPr b="0" i="0" lang="en-US" sz="4400" u="none">
                <a:solidFill>
                  <a:srgbClr val="000000"/>
                </a:solidFill>
                <a:latin typeface="Open Sans"/>
                <a:ea typeface="Open Sans"/>
                <a:cs typeface="Open Sans"/>
                <a:sym typeface="Open Sans"/>
              </a:rPr>
            </a:br>
            <a:r>
              <a:rPr b="0" i="0" lang="en-US" sz="3300" u="none">
                <a:solidFill>
                  <a:srgbClr val="000000"/>
                </a:solidFill>
                <a:latin typeface="Open Sans"/>
                <a:ea typeface="Open Sans"/>
                <a:cs typeface="Open Sans"/>
                <a:sym typeface="Open Sans"/>
              </a:rPr>
              <a:t>Top Source for Information</a:t>
            </a:r>
            <a:endParaRPr/>
          </a:p>
        </p:txBody>
      </p:sp>
      <p:pic>
        <p:nvPicPr>
          <p:cNvPr id="303" name="Google Shape;303;g125041183c7_0_30" title="Chart"/>
          <p:cNvPicPr preferRelativeResize="0"/>
          <p:nvPr/>
        </p:nvPicPr>
        <p:blipFill rotWithShape="1">
          <a:blip r:embed="rId3">
            <a:alphaModFix/>
          </a:blip>
          <a:srcRect b="2325" l="0" r="0" t="2743"/>
          <a:stretch/>
        </p:blipFill>
        <p:spPr>
          <a:xfrm>
            <a:off x="1377800" y="1490425"/>
            <a:ext cx="6388398" cy="3653076"/>
          </a:xfrm>
          <a:prstGeom prst="rect">
            <a:avLst/>
          </a:prstGeom>
          <a:noFill/>
          <a:ln>
            <a:noFill/>
          </a:ln>
        </p:spPr>
      </p:pic>
      <p:sp>
        <p:nvSpPr>
          <p:cNvPr id="304" name="Google Shape;304;g125041183c7_0_30"/>
          <p:cNvSpPr txBox="1"/>
          <p:nvPr/>
        </p:nvSpPr>
        <p:spPr>
          <a:xfrm>
            <a:off x="6828425" y="1747363"/>
            <a:ext cx="17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Open Sans"/>
                <a:ea typeface="Open Sans"/>
                <a:cs typeface="Open Sans"/>
                <a:sym typeface="Open Sans"/>
              </a:rPr>
              <a:t>67</a:t>
            </a:r>
            <a:r>
              <a:rPr b="1" lang="en-US">
                <a:latin typeface="Open Sans"/>
                <a:ea typeface="Open Sans"/>
                <a:cs typeface="Open Sans"/>
                <a:sym typeface="Open Sans"/>
              </a:rPr>
              <a:t>% - #1 Learners</a:t>
            </a:r>
            <a:endParaRPr b="1">
              <a:latin typeface="Open Sans"/>
              <a:ea typeface="Open Sans"/>
              <a:cs typeface="Open Sans"/>
              <a:sym typeface="Open Sans"/>
            </a:endParaRPr>
          </a:p>
        </p:txBody>
      </p:sp>
      <p:sp>
        <p:nvSpPr>
          <p:cNvPr id="305" name="Google Shape;305;g125041183c7_0_30"/>
          <p:cNvSpPr txBox="1"/>
          <p:nvPr/>
        </p:nvSpPr>
        <p:spPr>
          <a:xfrm>
            <a:off x="7359900" y="2514950"/>
            <a:ext cx="178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Open Sans"/>
                <a:ea typeface="Open Sans"/>
                <a:cs typeface="Open Sans"/>
                <a:sym typeface="Open Sans"/>
              </a:rPr>
              <a:t>76% - #1 Parent/Guardian</a:t>
            </a:r>
            <a:endParaRPr b="1">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A picture containing shape&#10;&#10;Description automatically generated" id="311" name="Google Shape;311;g134aecf5518_0_3"/>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312" name="Google Shape;312;g134aecf5518_0_3"/>
          <p:cNvSpPr txBox="1"/>
          <p:nvPr>
            <p:ph type="title"/>
          </p:nvPr>
        </p:nvSpPr>
        <p:spPr>
          <a:xfrm>
            <a:off x="585107" y="141513"/>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US" sz="3000">
                <a:solidFill>
                  <a:srgbClr val="009BA5"/>
                </a:solidFill>
              </a:rPr>
              <a:t>Our Role </a:t>
            </a:r>
            <a:endParaRPr b="1" sz="3000">
              <a:solidFill>
                <a:srgbClr val="009BA5"/>
              </a:solidFill>
            </a:endParaRPr>
          </a:p>
        </p:txBody>
      </p:sp>
      <p:sp>
        <p:nvSpPr>
          <p:cNvPr id="313" name="Google Shape;313;g134aecf5518_0_3"/>
          <p:cNvSpPr txBox="1"/>
          <p:nvPr>
            <p:ph idx="12" type="sldNum"/>
          </p:nvPr>
        </p:nvSpPr>
        <p:spPr>
          <a:xfrm>
            <a:off x="7086600" y="6404295"/>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75"/>
              <a:buFont typeface="Arial"/>
              <a:buNone/>
            </a:pPr>
            <a:fld id="{00000000-1234-1234-1234-123412341234}" type="slidenum">
              <a:rPr lang="en-US"/>
              <a:t>‹#›</a:t>
            </a:fld>
            <a:endParaRPr/>
          </a:p>
        </p:txBody>
      </p:sp>
      <p:sp>
        <p:nvSpPr>
          <p:cNvPr id="314" name="Google Shape;314;g134aecf5518_0_3"/>
          <p:cNvSpPr txBox="1"/>
          <p:nvPr/>
        </p:nvSpPr>
        <p:spPr>
          <a:xfrm>
            <a:off x="377200" y="1403175"/>
            <a:ext cx="8302500" cy="3273900"/>
          </a:xfrm>
          <a:prstGeom prst="rect">
            <a:avLst/>
          </a:prstGeom>
          <a:solidFill>
            <a:schemeClr val="lt1"/>
          </a:solidFill>
          <a:ln cap="flat" cmpd="sng" w="762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i="0" lang="en-US" sz="2700" u="none">
                <a:solidFill>
                  <a:srgbClr val="FF6D13"/>
                </a:solidFill>
                <a:latin typeface="Open Sans"/>
                <a:ea typeface="Open Sans"/>
                <a:cs typeface="Open Sans"/>
                <a:sym typeface="Open Sans"/>
              </a:rPr>
              <a:t>Personal interests/aspirations/aptitudes</a:t>
            </a:r>
            <a:r>
              <a:rPr b="1" i="0" lang="en-US" sz="2700" u="none">
                <a:solidFill>
                  <a:srgbClr val="000000"/>
                </a:solidFill>
                <a:latin typeface="Open Sans"/>
                <a:ea typeface="Open Sans"/>
                <a:cs typeface="Open Sans"/>
                <a:sym typeface="Open Sans"/>
              </a:rPr>
              <a:t> </a:t>
            </a:r>
            <a:r>
              <a:rPr b="1" i="0" lang="en-US" sz="3400" u="none">
                <a:solidFill>
                  <a:srgbClr val="000000"/>
                </a:solidFill>
                <a:latin typeface="Open Sans"/>
                <a:ea typeface="Open Sans"/>
                <a:cs typeface="Open Sans"/>
                <a:sym typeface="Open Sans"/>
              </a:rPr>
              <a:t>+ </a:t>
            </a:r>
            <a:r>
              <a:rPr b="1" i="0" lang="en-US" sz="2700" u="none">
                <a:solidFill>
                  <a:srgbClr val="7AB800"/>
                </a:solidFill>
                <a:latin typeface="Open Sans"/>
                <a:ea typeface="Open Sans"/>
                <a:cs typeface="Open Sans"/>
                <a:sym typeface="Open Sans"/>
              </a:rPr>
              <a:t>Competencies/Skills</a:t>
            </a:r>
            <a:r>
              <a:rPr b="1" i="0" lang="en-US" sz="3300" u="none">
                <a:solidFill>
                  <a:srgbClr val="000000"/>
                </a:solidFill>
                <a:latin typeface="Open Sans"/>
                <a:ea typeface="Open Sans"/>
                <a:cs typeface="Open Sans"/>
                <a:sym typeface="Open Sans"/>
              </a:rPr>
              <a:t> +</a:t>
            </a:r>
            <a:r>
              <a:rPr b="1" i="0" lang="en-US" sz="2700" u="none">
                <a:solidFill>
                  <a:srgbClr val="000000"/>
                </a:solidFill>
                <a:latin typeface="Open Sans"/>
                <a:ea typeface="Open Sans"/>
                <a:cs typeface="Open Sans"/>
                <a:sym typeface="Open Sans"/>
              </a:rPr>
              <a:t> </a:t>
            </a:r>
            <a:endParaRPr b="1" i="0" sz="2700" u="none">
              <a:solidFill>
                <a:srgbClr val="000000"/>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rPr b="1" i="0" lang="en-US" sz="2700" u="none">
                <a:solidFill>
                  <a:srgbClr val="009AA6"/>
                </a:solidFill>
                <a:latin typeface="Open Sans"/>
                <a:ea typeface="Open Sans"/>
                <a:cs typeface="Open Sans"/>
                <a:sym typeface="Open Sans"/>
              </a:rPr>
              <a:t>Being informed on where</a:t>
            </a:r>
            <a:r>
              <a:rPr b="1" lang="en-US" sz="2700">
                <a:solidFill>
                  <a:srgbClr val="009AA6"/>
                </a:solidFill>
                <a:latin typeface="Open Sans"/>
                <a:ea typeface="Open Sans"/>
                <a:cs typeface="Open Sans"/>
                <a:sym typeface="Open Sans"/>
              </a:rPr>
              <a:t>/what</a:t>
            </a:r>
            <a:endParaRPr b="1" sz="2700">
              <a:solidFill>
                <a:srgbClr val="009AA6"/>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t/>
            </a:r>
            <a:endParaRPr b="1" sz="2700">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800"/>
              <a:buFont typeface="Open Sans"/>
              <a:buNone/>
            </a:pPr>
            <a:r>
              <a:rPr b="1" i="0" lang="en-US" sz="3600" u="none">
                <a:solidFill>
                  <a:srgbClr val="000000"/>
                </a:solidFill>
                <a:latin typeface="Open Sans"/>
                <a:ea typeface="Open Sans"/>
                <a:cs typeface="Open Sans"/>
                <a:sym typeface="Open Sans"/>
              </a:rPr>
              <a:t>=</a:t>
            </a:r>
            <a:r>
              <a:rPr b="1" i="0" lang="en-US" sz="3100" u="none">
                <a:solidFill>
                  <a:srgbClr val="000000"/>
                </a:solidFill>
                <a:latin typeface="Open Sans"/>
                <a:ea typeface="Open Sans"/>
                <a:cs typeface="Open Sans"/>
                <a:sym typeface="Open Sans"/>
              </a:rPr>
              <a:t> CTE Champion! </a:t>
            </a:r>
            <a:endParaRPr b="1" i="0" sz="3100" u="none">
              <a:solidFill>
                <a:srgbClr val="000000"/>
              </a:solidFill>
              <a:latin typeface="Open Sans"/>
              <a:ea typeface="Open Sans"/>
              <a:cs typeface="Open Sans"/>
              <a:sym typeface="Open Sans"/>
            </a:endParaRPr>
          </a:p>
          <a:p>
            <a:pPr indent="0" lvl="0" marL="0" marR="0" rtl="0" algn="l">
              <a:lnSpc>
                <a:spcPct val="110000"/>
              </a:lnSpc>
              <a:spcBef>
                <a:spcPts val="0"/>
              </a:spcBef>
              <a:spcAft>
                <a:spcPts val="0"/>
              </a:spcAft>
              <a:buClr>
                <a:srgbClr val="000000"/>
              </a:buClr>
              <a:buSzPts val="2800"/>
              <a:buFont typeface="Open Sans"/>
              <a:buNone/>
            </a:pPr>
            <a:r>
              <a:t/>
            </a:r>
            <a:endParaRPr b="1" sz="2800">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3ad74265c5_0_0"/>
          <p:cNvSpPr txBox="1"/>
          <p:nvPr>
            <p:ph type="title"/>
          </p:nvPr>
        </p:nvSpPr>
        <p:spPr>
          <a:xfrm>
            <a:off x="628650" y="273846"/>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Open Sans Light"/>
                <a:ea typeface="Open Sans Light"/>
                <a:cs typeface="Open Sans Light"/>
                <a:sym typeface="Open Sans Light"/>
              </a:rPr>
              <a:t>Activity 1</a:t>
            </a:r>
            <a:endParaRPr>
              <a:latin typeface="Open Sans Light"/>
              <a:ea typeface="Open Sans Light"/>
              <a:cs typeface="Open Sans Light"/>
              <a:sym typeface="Open Sans Light"/>
            </a:endParaRPr>
          </a:p>
        </p:txBody>
      </p:sp>
      <p:sp>
        <p:nvSpPr>
          <p:cNvPr id="321" name="Google Shape;321;g13ad74265c5_0_0"/>
          <p:cNvSpPr txBox="1"/>
          <p:nvPr>
            <p:ph idx="1" type="body"/>
          </p:nvPr>
        </p:nvSpPr>
        <p:spPr>
          <a:xfrm>
            <a:off x="668225" y="1908050"/>
            <a:ext cx="7886700" cy="1950300"/>
          </a:xfrm>
          <a:prstGeom prst="rect">
            <a:avLst/>
          </a:prstGeom>
        </p:spPr>
        <p:txBody>
          <a:bodyPr anchorCtr="0" anchor="t"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b="1" lang="en-US" sz="3100">
                <a:solidFill>
                  <a:srgbClr val="009BA5"/>
                </a:solidFill>
              </a:rPr>
              <a:t>Write at least three words or phrases that you think about when you hear “CTE.” </a:t>
            </a:r>
            <a:endParaRPr b="1" sz="4800">
              <a:solidFill>
                <a:srgbClr val="009BA5"/>
              </a:solidFill>
            </a:endParaRPr>
          </a:p>
        </p:txBody>
      </p:sp>
      <p:sp>
        <p:nvSpPr>
          <p:cNvPr id="322" name="Google Shape;322;g13ad74265c5_0_0"/>
          <p:cNvSpPr txBox="1"/>
          <p:nvPr>
            <p:ph idx="12" type="sldNum"/>
          </p:nvPr>
        </p:nvSpPr>
        <p:spPr>
          <a:xfrm>
            <a:off x="7086600" y="4803221"/>
            <a:ext cx="20574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75"/>
              <a:buFont typeface="Arial"/>
              <a:buNone/>
            </a:pPr>
            <a:fld id="{00000000-1234-1234-1234-123412341234}" type="slidenum">
              <a:rPr lang="en-US"/>
              <a:t>‹#›</a:t>
            </a:fld>
            <a:endParaRPr/>
          </a:p>
        </p:txBody>
      </p:sp>
      <p:pic>
        <p:nvPicPr>
          <p:cNvPr descr="Small Group Excercise Icon" id="323" name="Google Shape;323;g13ad74265c5_0_0"/>
          <p:cNvPicPr preferRelativeResize="0"/>
          <p:nvPr/>
        </p:nvPicPr>
        <p:blipFill>
          <a:blip r:embed="rId3">
            <a:alphaModFix/>
          </a:blip>
          <a:stretch>
            <a:fillRect/>
          </a:stretch>
        </p:blipFill>
        <p:spPr>
          <a:xfrm>
            <a:off x="4176863" y="3648800"/>
            <a:ext cx="869425" cy="86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8"/>
          <p:cNvSpPr/>
          <p:nvPr/>
        </p:nvSpPr>
        <p:spPr>
          <a:xfrm>
            <a:off x="0" y="0"/>
            <a:ext cx="9144000" cy="5356200"/>
          </a:xfrm>
          <a:prstGeom prst="rect">
            <a:avLst/>
          </a:prstGeom>
          <a:solidFill>
            <a:srgbClr val="009B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18"/>
          <p:cNvSpPr/>
          <p:nvPr/>
        </p:nvSpPr>
        <p:spPr>
          <a:xfrm>
            <a:off x="367862" y="573470"/>
            <a:ext cx="8376600" cy="3996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1" name="Google Shape;331;p18"/>
          <p:cNvSpPr txBox="1"/>
          <p:nvPr>
            <p:ph idx="1" type="body"/>
          </p:nvPr>
        </p:nvSpPr>
        <p:spPr>
          <a:xfrm>
            <a:off x="176048" y="2003402"/>
            <a:ext cx="7886700" cy="3140100"/>
          </a:xfrm>
          <a:prstGeom prst="rect">
            <a:avLst/>
          </a:prstGeom>
          <a:noFill/>
          <a:ln>
            <a:noFill/>
          </a:ln>
        </p:spPr>
        <p:txBody>
          <a:bodyPr anchorCtr="0" anchor="t" bIns="45700" lIns="91425" spcFirstLastPara="1" rIns="91425" wrap="square" tIns="45700">
            <a:normAutofit fontScale="62500" lnSpcReduction="20000"/>
          </a:bodyPr>
          <a:lstStyle/>
          <a:p>
            <a:pPr indent="-50800" lvl="0" marL="228600" rtl="0" algn="l">
              <a:lnSpc>
                <a:spcPct val="90000"/>
              </a:lnSpc>
              <a:spcBef>
                <a:spcPts val="0"/>
              </a:spcBef>
              <a:spcAft>
                <a:spcPts val="0"/>
              </a:spcAft>
              <a:buSzPct val="100000"/>
              <a:buNone/>
            </a:pPr>
            <a:r>
              <a:t/>
            </a:r>
            <a:endParaRPr>
              <a:solidFill>
                <a:schemeClr val="lt1"/>
              </a:solidFill>
            </a:endParaRPr>
          </a:p>
          <a:p>
            <a:pPr indent="-50800" lvl="0" marL="228600" rtl="0" algn="l">
              <a:lnSpc>
                <a:spcPct val="90000"/>
              </a:lnSpc>
              <a:spcBef>
                <a:spcPts val="1000"/>
              </a:spcBef>
              <a:spcAft>
                <a:spcPts val="0"/>
              </a:spcAft>
              <a:buSzPct val="100000"/>
              <a:buNone/>
            </a:pPr>
            <a:r>
              <a:t/>
            </a:r>
            <a:endParaRPr>
              <a:solidFill>
                <a:schemeClr val="lt1"/>
              </a:solidFill>
            </a:endParaRPr>
          </a:p>
          <a:p>
            <a:pPr indent="-50800" lvl="0" marL="228600" rtl="0" algn="l">
              <a:lnSpc>
                <a:spcPct val="90000"/>
              </a:lnSpc>
              <a:spcBef>
                <a:spcPts val="1000"/>
              </a:spcBef>
              <a:spcAft>
                <a:spcPts val="0"/>
              </a:spcAft>
              <a:buSzPct val="100000"/>
              <a:buNone/>
            </a:pPr>
            <a:r>
              <a:t/>
            </a:r>
            <a:endParaRPr>
              <a:solidFill>
                <a:schemeClr val="lt1"/>
              </a:solidFill>
            </a:endParaRPr>
          </a:p>
          <a:p>
            <a:pPr indent="-50800" lvl="0" marL="228600" rtl="0" algn="l">
              <a:lnSpc>
                <a:spcPct val="90000"/>
              </a:lnSpc>
              <a:spcBef>
                <a:spcPts val="1000"/>
              </a:spcBef>
              <a:spcAft>
                <a:spcPts val="0"/>
              </a:spcAft>
              <a:buSzPct val="100000"/>
              <a:buNone/>
            </a:pPr>
            <a:r>
              <a:t/>
            </a:r>
            <a:endParaRPr>
              <a:solidFill>
                <a:schemeClr val="lt1"/>
              </a:solidFill>
            </a:endParaRPr>
          </a:p>
          <a:p>
            <a:pPr indent="-50800" lvl="0" marL="228600" rtl="0" algn="l">
              <a:lnSpc>
                <a:spcPct val="90000"/>
              </a:lnSpc>
              <a:spcBef>
                <a:spcPts val="1000"/>
              </a:spcBef>
              <a:spcAft>
                <a:spcPts val="0"/>
              </a:spcAft>
              <a:buSzPct val="100000"/>
              <a:buNone/>
            </a:pPr>
            <a:r>
              <a:t/>
            </a:r>
            <a:endParaRPr>
              <a:solidFill>
                <a:schemeClr val="lt1"/>
              </a:solidFill>
            </a:endParaRPr>
          </a:p>
          <a:p>
            <a:pPr indent="-50800" lvl="0" marL="228600" rtl="0" algn="l">
              <a:lnSpc>
                <a:spcPct val="90000"/>
              </a:lnSpc>
              <a:spcBef>
                <a:spcPts val="1000"/>
              </a:spcBef>
              <a:spcAft>
                <a:spcPts val="0"/>
              </a:spcAft>
              <a:buSzPct val="100000"/>
              <a:buNone/>
            </a:pPr>
            <a:r>
              <a:t/>
            </a:r>
            <a:endParaRPr>
              <a:solidFill>
                <a:schemeClr val="lt1"/>
              </a:solidFill>
            </a:endParaRPr>
          </a:p>
          <a:p>
            <a:pPr indent="-50800" lvl="0" marL="228600" rtl="0" algn="l">
              <a:lnSpc>
                <a:spcPct val="90000"/>
              </a:lnSpc>
              <a:spcBef>
                <a:spcPts val="1000"/>
              </a:spcBef>
              <a:spcAft>
                <a:spcPts val="0"/>
              </a:spcAft>
              <a:buSzPct val="100000"/>
              <a:buNone/>
            </a:pPr>
            <a:r>
              <a:t/>
            </a:r>
            <a:endParaRPr>
              <a:solidFill>
                <a:schemeClr val="lt1"/>
              </a:solidFill>
            </a:endParaRPr>
          </a:p>
          <a:p>
            <a:pPr indent="0" lvl="0" marL="0" rtl="0" algn="l">
              <a:lnSpc>
                <a:spcPct val="90000"/>
              </a:lnSpc>
              <a:spcBef>
                <a:spcPts val="1000"/>
              </a:spcBef>
              <a:spcAft>
                <a:spcPts val="0"/>
              </a:spcAft>
              <a:buSzPct val="100000"/>
              <a:buNone/>
            </a:pPr>
            <a:r>
              <a:rPr lang="en-US" sz="1600">
                <a:solidFill>
                  <a:srgbClr val="D8D8D8"/>
                </a:solidFill>
              </a:rPr>
              <a:t>    </a:t>
            </a:r>
            <a:r>
              <a:rPr i="1" lang="en-US" sz="1600" u="sng">
                <a:solidFill>
                  <a:srgbClr val="D8D8D8"/>
                </a:solidFill>
                <a:hlinkClick r:id="rId3">
                  <a:extLst>
                    <a:ext uri="{A12FA001-AC4F-418D-AE19-62706E023703}">
                      <ahyp:hlinkClr val="tx"/>
                    </a:ext>
                  </a:extLst>
                </a:hlinkClick>
              </a:rPr>
              <a:t>https://youtu.be/nmmYOAUeoUM</a:t>
            </a:r>
            <a:endParaRPr i="1" sz="1600">
              <a:solidFill>
                <a:srgbClr val="D8D8D8"/>
              </a:solidFill>
            </a:endParaRPr>
          </a:p>
          <a:p>
            <a:pPr indent="-50800" lvl="0" marL="228600" rtl="0" algn="l">
              <a:lnSpc>
                <a:spcPct val="90000"/>
              </a:lnSpc>
              <a:spcBef>
                <a:spcPts val="1000"/>
              </a:spcBef>
              <a:spcAft>
                <a:spcPts val="0"/>
              </a:spcAft>
              <a:buSzPct val="100000"/>
              <a:buNone/>
            </a:pPr>
            <a:r>
              <a:t/>
            </a:r>
            <a:endParaRPr>
              <a:solidFill>
                <a:schemeClr val="lt1"/>
              </a:solidFill>
            </a:endParaRPr>
          </a:p>
          <a:p>
            <a:pPr indent="0" lvl="0" marL="0" rtl="0" algn="l">
              <a:lnSpc>
                <a:spcPct val="90000"/>
              </a:lnSpc>
              <a:spcBef>
                <a:spcPts val="1000"/>
              </a:spcBef>
              <a:spcAft>
                <a:spcPts val="0"/>
              </a:spcAft>
              <a:buSzPct val="100000"/>
              <a:buNone/>
            </a:pPr>
            <a:r>
              <a:t/>
            </a:r>
            <a:endParaRPr>
              <a:solidFill>
                <a:schemeClr val="lt1"/>
              </a:solidFill>
            </a:endParaRPr>
          </a:p>
        </p:txBody>
      </p:sp>
      <p:pic>
        <p:nvPicPr>
          <p:cNvPr id="332" name="Google Shape;332;p18">
            <a:hlinkClick r:id="rId4"/>
          </p:cNvPr>
          <p:cNvPicPr preferRelativeResize="0"/>
          <p:nvPr/>
        </p:nvPicPr>
        <p:blipFill rotWithShape="1">
          <a:blip r:embed="rId5">
            <a:alphaModFix/>
          </a:blip>
          <a:srcRect b="0" l="0" r="0" t="0"/>
          <a:stretch/>
        </p:blipFill>
        <p:spPr>
          <a:xfrm>
            <a:off x="533400" y="675433"/>
            <a:ext cx="8077199" cy="3792633"/>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3b4f02bde3_0_0"/>
          <p:cNvSpPr txBox="1"/>
          <p:nvPr>
            <p:ph type="title"/>
          </p:nvPr>
        </p:nvSpPr>
        <p:spPr>
          <a:xfrm>
            <a:off x="628650" y="273846"/>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Open Sans Light"/>
                <a:ea typeface="Open Sans Light"/>
                <a:cs typeface="Open Sans Light"/>
                <a:sym typeface="Open Sans Light"/>
              </a:rPr>
              <a:t>Activity 2</a:t>
            </a:r>
            <a:endParaRPr>
              <a:latin typeface="Open Sans Light"/>
              <a:ea typeface="Open Sans Light"/>
              <a:cs typeface="Open Sans Light"/>
              <a:sym typeface="Open Sans Light"/>
            </a:endParaRPr>
          </a:p>
        </p:txBody>
      </p:sp>
      <p:sp>
        <p:nvSpPr>
          <p:cNvPr id="339" name="Google Shape;339;g13b4f02bde3_0_0"/>
          <p:cNvSpPr txBox="1"/>
          <p:nvPr>
            <p:ph idx="1" type="body"/>
          </p:nvPr>
        </p:nvSpPr>
        <p:spPr>
          <a:xfrm>
            <a:off x="668225" y="1908050"/>
            <a:ext cx="7886700" cy="1950300"/>
          </a:xfrm>
          <a:prstGeom prst="rect">
            <a:avLst/>
          </a:prstGeom>
        </p:spPr>
        <p:txBody>
          <a:bodyPr anchorCtr="0" anchor="t"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b="1" lang="en-US" sz="3100">
                <a:solidFill>
                  <a:srgbClr val="009BA5"/>
                </a:solidFill>
              </a:rPr>
              <a:t>What are your reactions and reflections after watching the video? </a:t>
            </a:r>
            <a:endParaRPr b="1" sz="4800">
              <a:solidFill>
                <a:srgbClr val="009BA5"/>
              </a:solidFill>
            </a:endParaRPr>
          </a:p>
        </p:txBody>
      </p:sp>
      <p:sp>
        <p:nvSpPr>
          <p:cNvPr id="340" name="Google Shape;340;g13b4f02bde3_0_0"/>
          <p:cNvSpPr txBox="1"/>
          <p:nvPr>
            <p:ph idx="12" type="sldNum"/>
          </p:nvPr>
        </p:nvSpPr>
        <p:spPr>
          <a:xfrm>
            <a:off x="7086600" y="4803221"/>
            <a:ext cx="20574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75"/>
              <a:buFont typeface="Arial"/>
              <a:buNone/>
            </a:pPr>
            <a:fld id="{00000000-1234-1234-1234-123412341234}" type="slidenum">
              <a:rPr lang="en-US"/>
              <a:t>‹#›</a:t>
            </a:fld>
            <a:endParaRPr/>
          </a:p>
        </p:txBody>
      </p:sp>
      <p:pic>
        <p:nvPicPr>
          <p:cNvPr descr="Question Icon" id="341" name="Google Shape;341;g13b4f02bde3_0_0"/>
          <p:cNvPicPr preferRelativeResize="0"/>
          <p:nvPr/>
        </p:nvPicPr>
        <p:blipFill>
          <a:blip r:embed="rId3">
            <a:alphaModFix/>
          </a:blip>
          <a:stretch>
            <a:fillRect/>
          </a:stretch>
        </p:blipFill>
        <p:spPr>
          <a:xfrm>
            <a:off x="4153663" y="3704100"/>
            <a:ext cx="836675" cy="836675"/>
          </a:xfrm>
          <a:prstGeom prst="rect">
            <a:avLst/>
          </a:prstGeom>
          <a:noFill/>
          <a:ln>
            <a:noFill/>
          </a:ln>
        </p:spPr>
      </p:pic>
      <p:pic>
        <p:nvPicPr>
          <p:cNvPr descr="Video Icon" id="342" name="Google Shape;342;g13b4f02bde3_0_0"/>
          <p:cNvPicPr preferRelativeResize="0"/>
          <p:nvPr/>
        </p:nvPicPr>
        <p:blipFill>
          <a:blip r:embed="rId4">
            <a:alphaModFix/>
          </a:blip>
          <a:stretch>
            <a:fillRect/>
          </a:stretch>
        </p:blipFill>
        <p:spPr>
          <a:xfrm>
            <a:off x="3279450" y="3739275"/>
            <a:ext cx="766325" cy="766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2"/>
          <p:cNvSpPr txBox="1"/>
          <p:nvPr>
            <p:ph type="title"/>
          </p:nvPr>
        </p:nvSpPr>
        <p:spPr>
          <a:xfrm>
            <a:off x="628650" y="1943100"/>
            <a:ext cx="7886700" cy="2171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b="1" lang="en-US" sz="4800">
                <a:solidFill>
                  <a:srgbClr val="009BA5"/>
                </a:solidFill>
                <a:latin typeface="Open Sans"/>
                <a:ea typeface="Open Sans"/>
                <a:cs typeface="Open Sans"/>
                <a:sym typeface="Open Sans"/>
              </a:rPr>
              <a:t>Career and Technical Education: </a:t>
            </a:r>
            <a:br>
              <a:rPr b="1" lang="en-US" sz="4800">
                <a:solidFill>
                  <a:srgbClr val="009BA5"/>
                </a:solidFill>
                <a:latin typeface="Open Sans"/>
                <a:ea typeface="Open Sans"/>
                <a:cs typeface="Open Sans"/>
                <a:sym typeface="Open Sans"/>
              </a:rPr>
            </a:br>
            <a:r>
              <a:rPr b="1" i="1" lang="en-US" sz="4800">
                <a:solidFill>
                  <a:srgbClr val="009BA5"/>
                </a:solidFill>
                <a:latin typeface="Open Sans"/>
                <a:ea typeface="Open Sans"/>
                <a:cs typeface="Open Sans"/>
                <a:sym typeface="Open Sans"/>
              </a:rPr>
              <a:t>Perceptions of CTE</a:t>
            </a:r>
            <a:endParaRPr b="1" i="1" sz="4800">
              <a:solidFill>
                <a:srgbClr val="009BA5"/>
              </a:solidFill>
            </a:endParaRPr>
          </a:p>
        </p:txBody>
      </p:sp>
      <p:pic>
        <p:nvPicPr>
          <p:cNvPr descr="A picture containing shape&#10;&#10;Description automatically generated" id="349" name="Google Shape;349;p32"/>
          <p:cNvPicPr preferRelativeResize="0"/>
          <p:nvPr/>
        </p:nvPicPr>
        <p:blipFill rotWithShape="1">
          <a:blip r:embed="rId3">
            <a:alphaModFix/>
          </a:blip>
          <a:srcRect b="0" l="0" r="0" t="0"/>
          <a:stretch/>
        </p:blipFill>
        <p:spPr>
          <a:xfrm>
            <a:off x="0" y="0"/>
            <a:ext cx="9143999" cy="159315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9"/>
          <p:cNvSpPr txBox="1"/>
          <p:nvPr>
            <p:ph type="title"/>
          </p:nvPr>
        </p:nvSpPr>
        <p:spPr>
          <a:xfrm>
            <a:off x="1254837" y="340968"/>
            <a:ext cx="6936600" cy="642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Open Sans"/>
              <a:buNone/>
            </a:pPr>
            <a:r>
              <a:rPr lang="en-US">
                <a:latin typeface="Open Sans Light"/>
                <a:ea typeface="Open Sans Light"/>
                <a:cs typeface="Open Sans Light"/>
                <a:sym typeface="Open Sans Light"/>
              </a:rPr>
              <a:t>CTE: From Past to Present</a:t>
            </a:r>
            <a:endParaRPr>
              <a:latin typeface="Open Sans Light"/>
              <a:ea typeface="Open Sans Light"/>
              <a:cs typeface="Open Sans Light"/>
              <a:sym typeface="Open Sans Light"/>
            </a:endParaRPr>
          </a:p>
        </p:txBody>
      </p:sp>
      <p:pic>
        <p:nvPicPr>
          <p:cNvPr id="356" name="Google Shape;356;p19"/>
          <p:cNvPicPr preferRelativeResize="0"/>
          <p:nvPr/>
        </p:nvPicPr>
        <p:blipFill rotWithShape="1">
          <a:blip r:embed="rId3">
            <a:alphaModFix/>
          </a:blip>
          <a:srcRect b="40481" l="0" r="0" t="11367"/>
          <a:stretch/>
        </p:blipFill>
        <p:spPr>
          <a:xfrm>
            <a:off x="2819400" y="1461600"/>
            <a:ext cx="3839850" cy="3519974"/>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ecdcef2128_0_1"/>
          <p:cNvSpPr txBox="1"/>
          <p:nvPr>
            <p:ph type="title"/>
          </p:nvPr>
        </p:nvSpPr>
        <p:spPr>
          <a:xfrm>
            <a:off x="1254837" y="340968"/>
            <a:ext cx="6936600" cy="64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Open Sans"/>
              <a:buNone/>
            </a:pPr>
            <a:r>
              <a:rPr lang="en-US">
                <a:latin typeface="Open Sans Light"/>
                <a:ea typeface="Open Sans Light"/>
                <a:cs typeface="Open Sans Light"/>
                <a:sym typeface="Open Sans Light"/>
              </a:rPr>
              <a:t>CTE: From Past to Present</a:t>
            </a:r>
            <a:endParaRPr>
              <a:latin typeface="Open Sans Light"/>
              <a:ea typeface="Open Sans Light"/>
              <a:cs typeface="Open Sans Light"/>
              <a:sym typeface="Open Sans Light"/>
            </a:endParaRPr>
          </a:p>
        </p:txBody>
      </p:sp>
      <p:pic>
        <p:nvPicPr>
          <p:cNvPr id="363" name="Google Shape;363;gecdcef2128_0_1"/>
          <p:cNvPicPr preferRelativeResize="0"/>
          <p:nvPr/>
        </p:nvPicPr>
        <p:blipFill rotWithShape="1">
          <a:blip r:embed="rId3">
            <a:alphaModFix/>
          </a:blip>
          <a:srcRect b="80615" l="0" r="0" t="10754"/>
          <a:stretch/>
        </p:blipFill>
        <p:spPr>
          <a:xfrm>
            <a:off x="2762262" y="1466650"/>
            <a:ext cx="3854226" cy="643052"/>
          </a:xfrm>
          <a:prstGeom prst="rect">
            <a:avLst/>
          </a:prstGeom>
          <a:noFill/>
          <a:ln>
            <a:noFill/>
          </a:ln>
        </p:spPr>
      </p:pic>
      <p:pic>
        <p:nvPicPr>
          <p:cNvPr id="364" name="Google Shape;364;gecdcef2128_0_1"/>
          <p:cNvPicPr preferRelativeResize="0"/>
          <p:nvPr/>
        </p:nvPicPr>
        <p:blipFill rotWithShape="1">
          <a:blip r:embed="rId3">
            <a:alphaModFix/>
          </a:blip>
          <a:srcRect b="0" l="0" r="0" t="60466"/>
          <a:stretch/>
        </p:blipFill>
        <p:spPr>
          <a:xfrm>
            <a:off x="2762250" y="2109700"/>
            <a:ext cx="3854226" cy="2945377"/>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0"/>
          <p:cNvSpPr/>
          <p:nvPr/>
        </p:nvSpPr>
        <p:spPr>
          <a:xfrm flipH="1" rot="10800000">
            <a:off x="0" y="1110700"/>
            <a:ext cx="9144000" cy="19068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 name="Google Shape;371;p20"/>
          <p:cNvSpPr txBox="1"/>
          <p:nvPr>
            <p:ph type="title"/>
          </p:nvPr>
        </p:nvSpPr>
        <p:spPr>
          <a:xfrm>
            <a:off x="420832" y="101231"/>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Open Sans"/>
              <a:buNone/>
            </a:pPr>
            <a:r>
              <a:rPr b="1" lang="en-US">
                <a:extLst>
                  <a:ext uri="http://customooxmlschemas.google.com/">
                    <go:slidesCustomData xmlns:go="http://customooxmlschemas.google.com/" textRoundtripDataId="1"/>
                  </a:ext>
                </a:extLst>
              </a:rPr>
              <a:t>MYTH</a:t>
            </a:r>
            <a:r>
              <a:rPr b="1" lang="en-US"/>
              <a:t>      FACT</a:t>
            </a:r>
            <a:endParaRPr b="1" u="sng"/>
          </a:p>
        </p:txBody>
      </p:sp>
      <p:sp>
        <p:nvSpPr>
          <p:cNvPr id="372" name="Google Shape;372;p20"/>
          <p:cNvSpPr txBox="1"/>
          <p:nvPr>
            <p:ph idx="1" type="body"/>
          </p:nvPr>
        </p:nvSpPr>
        <p:spPr>
          <a:xfrm>
            <a:off x="205550" y="1363481"/>
            <a:ext cx="4055100" cy="7755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400"/>
              <a:buNone/>
            </a:pPr>
            <a:r>
              <a:rPr b="1" lang="en-US"/>
              <a:t>Myth</a:t>
            </a:r>
            <a:r>
              <a:rPr b="1" lang="en-US" sz="2400"/>
              <a:t> </a:t>
            </a:r>
            <a:endParaRPr/>
          </a:p>
          <a:p>
            <a:pPr indent="0" lvl="0" marL="0" rtl="0" algn="ctr">
              <a:lnSpc>
                <a:spcPct val="100000"/>
              </a:lnSpc>
              <a:spcBef>
                <a:spcPts val="1000"/>
              </a:spcBef>
              <a:spcAft>
                <a:spcPts val="0"/>
              </a:spcAft>
              <a:buSzPts val="2400"/>
              <a:buNone/>
            </a:pPr>
            <a:r>
              <a:rPr b="1" lang="en-US" sz="2400">
                <a:solidFill>
                  <a:schemeClr val="lt1"/>
                </a:solidFill>
              </a:rPr>
              <a:t>Only non-college-bound students take CTE classes.</a:t>
            </a:r>
            <a:endParaRPr b="1">
              <a:solidFill>
                <a:schemeClr val="lt1"/>
              </a:solidFill>
            </a:endParaRPr>
          </a:p>
        </p:txBody>
      </p:sp>
      <p:sp>
        <p:nvSpPr>
          <p:cNvPr id="373" name="Google Shape;373;p20"/>
          <p:cNvSpPr txBox="1"/>
          <p:nvPr>
            <p:ph idx="2" type="body"/>
          </p:nvPr>
        </p:nvSpPr>
        <p:spPr>
          <a:xfrm>
            <a:off x="4805745" y="1377041"/>
            <a:ext cx="3972000" cy="1249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400"/>
              <a:buNone/>
            </a:pPr>
            <a:r>
              <a:rPr b="1" lang="en-US"/>
              <a:t>    Fact</a:t>
            </a:r>
            <a:endParaRPr/>
          </a:p>
          <a:p>
            <a:pPr indent="0" lvl="0" marL="0" rtl="0" algn="ctr">
              <a:lnSpc>
                <a:spcPct val="100000"/>
              </a:lnSpc>
              <a:spcBef>
                <a:spcPts val="1000"/>
              </a:spcBef>
              <a:spcAft>
                <a:spcPts val="0"/>
              </a:spcAft>
              <a:buSzPts val="2400"/>
              <a:buNone/>
            </a:pPr>
            <a:r>
              <a:rPr b="1" lang="en-US" sz="2200">
                <a:solidFill>
                  <a:schemeClr val="lt1"/>
                </a:solidFill>
              </a:rPr>
              <a:t>CTE provides a seamless pathway to postsecondary education.</a:t>
            </a:r>
            <a:endParaRPr b="1" sz="2200">
              <a:solidFill>
                <a:schemeClr val="lt1"/>
              </a:solidFill>
            </a:endParaRPr>
          </a:p>
          <a:p>
            <a:pPr indent="-50800" lvl="0" marL="228600" rtl="0" algn="l">
              <a:lnSpc>
                <a:spcPct val="100000"/>
              </a:lnSpc>
              <a:spcBef>
                <a:spcPts val="1000"/>
              </a:spcBef>
              <a:spcAft>
                <a:spcPts val="0"/>
              </a:spcAft>
              <a:buSzPts val="2800"/>
              <a:buNone/>
            </a:pPr>
            <a:r>
              <a:t/>
            </a:r>
            <a:endParaRPr/>
          </a:p>
          <a:p>
            <a:pPr indent="-50800" lvl="0" marL="228600" rtl="0" algn="l">
              <a:lnSpc>
                <a:spcPct val="100000"/>
              </a:lnSpc>
              <a:spcBef>
                <a:spcPts val="1000"/>
              </a:spcBef>
              <a:spcAft>
                <a:spcPts val="0"/>
              </a:spcAft>
              <a:buSzPts val="2800"/>
              <a:buNone/>
            </a:pPr>
            <a:r>
              <a:t/>
            </a:r>
            <a:endParaRPr/>
          </a:p>
        </p:txBody>
      </p:sp>
      <p:sp>
        <p:nvSpPr>
          <p:cNvPr id="374" name="Google Shape;374;p20"/>
          <p:cNvSpPr txBox="1"/>
          <p:nvPr/>
        </p:nvSpPr>
        <p:spPr>
          <a:xfrm>
            <a:off x="317775" y="3032775"/>
            <a:ext cx="8508600" cy="21396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00000"/>
              </a:lnSpc>
              <a:spcBef>
                <a:spcPts val="0"/>
              </a:spcBef>
              <a:spcAft>
                <a:spcPts val="0"/>
              </a:spcAft>
              <a:buClr>
                <a:schemeClr val="dk1"/>
              </a:buClr>
              <a:buSzPts val="1800"/>
              <a:buFont typeface="Arial"/>
              <a:buChar char="•"/>
            </a:pPr>
            <a:r>
              <a:rPr b="0" i="0" lang="en-US" u="none" cap="none" strike="noStrike">
                <a:solidFill>
                  <a:schemeClr val="dk1"/>
                </a:solidFill>
                <a:latin typeface="Open Sans"/>
                <a:ea typeface="Open Sans"/>
                <a:cs typeface="Open Sans"/>
                <a:sym typeface="Open Sans"/>
              </a:rPr>
              <a:t>Nearly every state reports higher graduation rates for CTE concentrators compared to all students </a:t>
            </a:r>
            <a:endParaRPr b="0" i="0" u="none" cap="none" strike="noStrike">
              <a:solidFill>
                <a:schemeClr val="dk1"/>
              </a:solidFill>
              <a:latin typeface="Open Sans"/>
              <a:ea typeface="Open Sans"/>
              <a:cs typeface="Open Sans"/>
              <a:sym typeface="Open Sans"/>
            </a:endParaRPr>
          </a:p>
          <a:p>
            <a:pPr indent="-330200" lvl="0" marL="342900" marR="0" rtl="0" algn="l">
              <a:lnSpc>
                <a:spcPct val="100000"/>
              </a:lnSpc>
              <a:spcBef>
                <a:spcPts val="600"/>
              </a:spcBef>
              <a:spcAft>
                <a:spcPts val="0"/>
              </a:spcAft>
              <a:buClr>
                <a:schemeClr val="dk1"/>
              </a:buClr>
              <a:buSzPts val="1800"/>
              <a:buFont typeface="Arial"/>
              <a:buChar char="•"/>
            </a:pPr>
            <a:r>
              <a:rPr b="0" i="0" lang="en-US" u="none" cap="none" strike="noStrike">
                <a:solidFill>
                  <a:schemeClr val="dk1"/>
                </a:solidFill>
                <a:latin typeface="Open Sans"/>
                <a:ea typeface="Open Sans"/>
                <a:cs typeface="Open Sans"/>
                <a:sym typeface="Open Sans"/>
              </a:rPr>
              <a:t>72% of CTE concentrators enroll in postsecondary education full time immediately after graduating</a:t>
            </a:r>
            <a:endParaRPr b="0" i="0" u="none" cap="none" strike="noStrike">
              <a:solidFill>
                <a:srgbClr val="000000"/>
              </a:solidFill>
              <a:latin typeface="Arial"/>
              <a:ea typeface="Arial"/>
              <a:cs typeface="Arial"/>
              <a:sym typeface="Arial"/>
            </a:endParaRPr>
          </a:p>
          <a:p>
            <a:pPr indent="-330200" lvl="0" marL="342900" marR="0" rtl="0" algn="l">
              <a:lnSpc>
                <a:spcPct val="100000"/>
              </a:lnSpc>
              <a:spcBef>
                <a:spcPts val="600"/>
              </a:spcBef>
              <a:spcAft>
                <a:spcPts val="0"/>
              </a:spcAft>
              <a:buClr>
                <a:schemeClr val="dk1"/>
              </a:buClr>
              <a:buSzPts val="1800"/>
              <a:buFont typeface="Arial"/>
              <a:buChar char="•"/>
            </a:pPr>
            <a:r>
              <a:rPr b="0" i="0" lang="en-US" u="none" cap="none" strike="noStrike">
                <a:solidFill>
                  <a:schemeClr val="dk1"/>
                </a:solidFill>
                <a:latin typeface="Open Sans"/>
                <a:ea typeface="Open Sans"/>
                <a:cs typeface="Open Sans"/>
                <a:sym typeface="Open Sans"/>
              </a:rPr>
              <a:t>CTE students have many opportunities to earn college credit in high school through dual and concurrent enrollment  </a:t>
            </a:r>
            <a:br>
              <a:rPr lang="en-US">
                <a:solidFill>
                  <a:schemeClr val="dk1"/>
                </a:solidFill>
                <a:latin typeface="Open Sans"/>
                <a:ea typeface="Open Sans"/>
                <a:cs typeface="Open Sans"/>
                <a:sym typeface="Open Sans"/>
              </a:rPr>
            </a:br>
            <a:endParaRPr>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1" lang="en-US" sz="13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http://s3.amazonaws.com/PCRN/docs/NACTE_FinalReport2014.pdf</a:t>
            </a:r>
            <a:r>
              <a:rPr b="0" i="1" lang="en-US" sz="1300" u="none" cap="none" strike="noStrike">
                <a:solidFill>
                  <a:schemeClr val="dk1"/>
                </a:solidFill>
                <a:latin typeface="Open Sans"/>
                <a:ea typeface="Open Sans"/>
                <a:cs typeface="Open Sans"/>
                <a:sym typeface="Open Sans"/>
              </a:rPr>
              <a:t> </a:t>
            </a:r>
            <a:endParaRPr b="0" i="0" sz="1300" u="none" cap="none" strike="noStrike">
              <a:solidFill>
                <a:srgbClr val="000000"/>
              </a:solidFill>
              <a:latin typeface="Arial"/>
              <a:ea typeface="Arial"/>
              <a:cs typeface="Arial"/>
              <a:sym typeface="Arial"/>
            </a:endParaRPr>
          </a:p>
        </p:txBody>
      </p:sp>
      <p:pic>
        <p:nvPicPr>
          <p:cNvPr descr="Icon&#10;&#10;Description automatically generated" id="375" name="Google Shape;375;p20"/>
          <p:cNvPicPr preferRelativeResize="0"/>
          <p:nvPr/>
        </p:nvPicPr>
        <p:blipFill rotWithShape="1">
          <a:blip r:embed="rId4">
            <a:alphaModFix/>
          </a:blip>
          <a:srcRect b="0" l="0" r="0" t="0"/>
          <a:stretch/>
        </p:blipFill>
        <p:spPr>
          <a:xfrm>
            <a:off x="5954791" y="1349098"/>
            <a:ext cx="780288" cy="438912"/>
          </a:xfrm>
          <a:prstGeom prst="rect">
            <a:avLst/>
          </a:prstGeom>
          <a:noFill/>
          <a:ln>
            <a:noFill/>
          </a:ln>
        </p:spPr>
      </p:pic>
      <p:pic>
        <p:nvPicPr>
          <p:cNvPr descr="Icon&#10;&#10;Description automatically generated" id="376" name="Google Shape;376;p20"/>
          <p:cNvPicPr preferRelativeResize="0"/>
          <p:nvPr/>
        </p:nvPicPr>
        <p:blipFill rotWithShape="1">
          <a:blip r:embed="rId5">
            <a:alphaModFix/>
          </a:blip>
          <a:srcRect b="0" l="0" r="0" t="0"/>
          <a:stretch/>
        </p:blipFill>
        <p:spPr>
          <a:xfrm>
            <a:off x="2679447" y="1314808"/>
            <a:ext cx="902208" cy="507492"/>
          </a:xfrm>
          <a:prstGeom prst="rect">
            <a:avLst/>
          </a:prstGeom>
          <a:noFill/>
          <a:ln>
            <a:noFill/>
          </a:ln>
        </p:spPr>
      </p:pic>
      <p:pic>
        <p:nvPicPr>
          <p:cNvPr descr="Logo, icon&#10;&#10;Description automatically generated" id="377" name="Google Shape;377;p20"/>
          <p:cNvPicPr preferRelativeResize="0"/>
          <p:nvPr/>
        </p:nvPicPr>
        <p:blipFill rotWithShape="1">
          <a:blip r:embed="rId6">
            <a:alphaModFix/>
          </a:blip>
          <a:srcRect b="0" l="0" r="0" t="0"/>
          <a:stretch/>
        </p:blipFill>
        <p:spPr>
          <a:xfrm>
            <a:off x="3875867" y="211484"/>
            <a:ext cx="1153469" cy="648826"/>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1"/>
          <p:cNvSpPr/>
          <p:nvPr/>
        </p:nvSpPr>
        <p:spPr>
          <a:xfrm flipH="1" rot="10800000">
            <a:off x="0" y="1183445"/>
            <a:ext cx="9144000" cy="16221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4" name="Google Shape;384;p21"/>
          <p:cNvSpPr txBox="1"/>
          <p:nvPr>
            <p:ph idx="1" type="body"/>
          </p:nvPr>
        </p:nvSpPr>
        <p:spPr>
          <a:xfrm>
            <a:off x="681620" y="1546642"/>
            <a:ext cx="2965200" cy="604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b="1" lang="en-US">
                <a:solidFill>
                  <a:schemeClr val="dk1"/>
                </a:solidFill>
              </a:rPr>
              <a:t>Myth</a:t>
            </a:r>
            <a:r>
              <a:rPr lang="en-US" sz="2400">
                <a:solidFill>
                  <a:schemeClr val="lt1"/>
                </a:solidFill>
              </a:rPr>
              <a:t> </a:t>
            </a:r>
            <a:endParaRPr>
              <a:solidFill>
                <a:schemeClr val="lt1"/>
              </a:solidFill>
            </a:endParaRPr>
          </a:p>
          <a:p>
            <a:pPr indent="0" lvl="0" marL="0" rtl="0" algn="ctr">
              <a:lnSpc>
                <a:spcPct val="90000"/>
              </a:lnSpc>
              <a:spcBef>
                <a:spcPts val="1000"/>
              </a:spcBef>
              <a:spcAft>
                <a:spcPts val="0"/>
              </a:spcAft>
              <a:buSzPts val="2400"/>
              <a:buNone/>
            </a:pPr>
            <a:r>
              <a:rPr b="1" lang="en-US" sz="2200">
                <a:solidFill>
                  <a:schemeClr val="lt1"/>
                </a:solidFill>
              </a:rPr>
              <a:t>CTE is job training.</a:t>
            </a:r>
            <a:endParaRPr b="1" sz="2200">
              <a:solidFill>
                <a:schemeClr val="lt1"/>
              </a:solidFill>
            </a:endParaRPr>
          </a:p>
        </p:txBody>
      </p:sp>
      <p:sp>
        <p:nvSpPr>
          <p:cNvPr id="385" name="Google Shape;385;p21"/>
          <p:cNvSpPr txBox="1"/>
          <p:nvPr>
            <p:ph idx="2" type="body"/>
          </p:nvPr>
        </p:nvSpPr>
        <p:spPr>
          <a:xfrm>
            <a:off x="3866124" y="1546642"/>
            <a:ext cx="4878000" cy="994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b="1" lang="en-US">
                <a:solidFill>
                  <a:schemeClr val="dk1"/>
                </a:solidFill>
              </a:rPr>
              <a:t>Fact</a:t>
            </a:r>
            <a:endParaRPr>
              <a:solidFill>
                <a:schemeClr val="dk1"/>
              </a:solidFill>
            </a:endParaRPr>
          </a:p>
          <a:p>
            <a:pPr indent="0" lvl="0" marL="0" rtl="0" algn="ctr">
              <a:lnSpc>
                <a:spcPct val="90000"/>
              </a:lnSpc>
              <a:spcBef>
                <a:spcPts val="1000"/>
              </a:spcBef>
              <a:spcAft>
                <a:spcPts val="0"/>
              </a:spcAft>
              <a:buSzPts val="2400"/>
              <a:buNone/>
            </a:pPr>
            <a:r>
              <a:rPr b="1" lang="en-US" sz="2200">
                <a:solidFill>
                  <a:schemeClr val="lt1"/>
                </a:solidFill>
              </a:rPr>
              <a:t>CTE empowers learners to explore multiple </a:t>
            </a:r>
            <a:r>
              <a:rPr b="1" lang="en-US" sz="2200">
                <a:solidFill>
                  <a:schemeClr val="lt1"/>
                </a:solidFill>
                <a:extLst>
                  <a:ext uri="http://customooxmlschemas.google.com/">
                    <go:slidesCustomData xmlns:go="http://customooxmlschemas.google.com/" textRoundtripDataId="2"/>
                  </a:ext>
                </a:extLst>
              </a:rPr>
              <a:t>career</a:t>
            </a:r>
            <a:r>
              <a:rPr b="1" lang="en-US" sz="2200">
                <a:solidFill>
                  <a:schemeClr val="lt1"/>
                </a:solidFill>
              </a:rPr>
              <a:t> options.</a:t>
            </a:r>
            <a:endParaRPr b="1" sz="2200">
              <a:solidFill>
                <a:schemeClr val="lt1"/>
              </a:solidFill>
            </a:endParaRPr>
          </a:p>
          <a:p>
            <a:pPr indent="-25400" lvl="0" marL="228600" rtl="0" algn="l">
              <a:lnSpc>
                <a:spcPct val="90000"/>
              </a:lnSpc>
              <a:spcBef>
                <a:spcPts val="1000"/>
              </a:spcBef>
              <a:spcAft>
                <a:spcPts val="0"/>
              </a:spcAft>
              <a:buSzPts val="3200"/>
              <a:buNone/>
            </a:pPr>
            <a:r>
              <a:t/>
            </a:r>
            <a:endParaRPr b="1" sz="2200">
              <a:solidFill>
                <a:schemeClr val="lt1"/>
              </a:solidFill>
            </a:endParaRPr>
          </a:p>
          <a:p>
            <a:pPr indent="-25400" lvl="0" marL="228600" rtl="0" algn="l">
              <a:lnSpc>
                <a:spcPct val="90000"/>
              </a:lnSpc>
              <a:spcBef>
                <a:spcPts val="1000"/>
              </a:spcBef>
              <a:spcAft>
                <a:spcPts val="0"/>
              </a:spcAft>
              <a:buSzPts val="3200"/>
              <a:buNone/>
            </a:pPr>
            <a:r>
              <a:t/>
            </a:r>
            <a:endParaRPr sz="3200">
              <a:solidFill>
                <a:schemeClr val="lt1"/>
              </a:solidFill>
            </a:endParaRPr>
          </a:p>
        </p:txBody>
      </p:sp>
      <p:sp>
        <p:nvSpPr>
          <p:cNvPr id="386" name="Google Shape;386;p21"/>
          <p:cNvSpPr txBox="1"/>
          <p:nvPr/>
        </p:nvSpPr>
        <p:spPr>
          <a:xfrm>
            <a:off x="681633" y="2893574"/>
            <a:ext cx="8076300" cy="1877700"/>
          </a:xfrm>
          <a:prstGeom prst="rect">
            <a:avLst/>
          </a:prstGeom>
          <a:noFill/>
          <a:ln>
            <a:noFill/>
          </a:ln>
        </p:spPr>
        <p:txBody>
          <a:bodyPr anchorCtr="0" anchor="t" bIns="45700" lIns="91425" spcFirstLastPara="1" rIns="91425" wrap="square" tIns="45700">
            <a:spAutoFit/>
          </a:bodyPr>
          <a:lstStyle/>
          <a:p>
            <a:pPr indent="-234950" lvl="0" marL="285750" marR="0" rtl="0" algn="l">
              <a:lnSpc>
                <a:spcPct val="100000"/>
              </a:lnSpc>
              <a:spcBef>
                <a:spcPts val="0"/>
              </a:spcBef>
              <a:spcAft>
                <a:spcPts val="0"/>
              </a:spcAft>
              <a:buClr>
                <a:schemeClr val="dk1"/>
              </a:buClr>
              <a:buSzPts val="1600"/>
              <a:buFont typeface="Open Sans"/>
              <a:buChar char="•"/>
            </a:pPr>
            <a:r>
              <a:rPr i="0" lang="en-US" sz="1600" u="none" cap="none" strike="noStrike">
                <a:solidFill>
                  <a:schemeClr val="dk1"/>
                </a:solidFill>
                <a:latin typeface="Open Sans"/>
                <a:ea typeface="Open Sans"/>
                <a:cs typeface="Open Sans"/>
                <a:sym typeface="Open Sans"/>
              </a:rPr>
              <a:t>CTE programs of study start broad before providing career pathway-specific knowledge and skills</a:t>
            </a:r>
            <a:endParaRPr i="0" sz="1600" u="none" cap="none" strike="noStrike">
              <a:solidFill>
                <a:srgbClr val="000000"/>
              </a:solidFill>
              <a:latin typeface="Open Sans"/>
              <a:ea typeface="Open Sans"/>
              <a:cs typeface="Open Sans"/>
              <a:sym typeface="Open Sans"/>
            </a:endParaRPr>
          </a:p>
          <a:p>
            <a:pPr indent="-234950" lvl="0" marL="285750" marR="0" rtl="0" algn="l">
              <a:lnSpc>
                <a:spcPct val="100000"/>
              </a:lnSpc>
              <a:spcBef>
                <a:spcPts val="1200"/>
              </a:spcBef>
              <a:spcAft>
                <a:spcPts val="0"/>
              </a:spcAft>
              <a:buClr>
                <a:schemeClr val="dk1"/>
              </a:buClr>
              <a:buSzPts val="1600"/>
              <a:buFont typeface="Open Sans"/>
              <a:buChar char="•"/>
            </a:pPr>
            <a:r>
              <a:rPr i="0" lang="en-US" sz="1600" u="none" cap="none" strike="noStrike">
                <a:solidFill>
                  <a:schemeClr val="dk1"/>
                </a:solidFill>
                <a:latin typeface="Open Sans"/>
                <a:ea typeface="Open Sans"/>
                <a:cs typeface="Open Sans"/>
                <a:sym typeface="Open Sans"/>
              </a:rPr>
              <a:t>CTE provides hands-on training, mentoring and internships to expand professional networks</a:t>
            </a:r>
            <a:endParaRPr i="0" sz="1600" u="none" cap="none" strike="noStrike">
              <a:solidFill>
                <a:srgbClr val="000000"/>
              </a:solidFill>
              <a:latin typeface="Open Sans"/>
              <a:ea typeface="Open Sans"/>
              <a:cs typeface="Open Sans"/>
              <a:sym typeface="Open Sans"/>
            </a:endParaRPr>
          </a:p>
          <a:p>
            <a:pPr indent="-234950" lvl="0" marL="285750" marR="0" rtl="0" algn="l">
              <a:lnSpc>
                <a:spcPct val="100000"/>
              </a:lnSpc>
              <a:spcBef>
                <a:spcPts val="1200"/>
              </a:spcBef>
              <a:spcAft>
                <a:spcPts val="0"/>
              </a:spcAft>
              <a:buClr>
                <a:schemeClr val="dk1"/>
              </a:buClr>
              <a:buSzPts val="1600"/>
              <a:buFont typeface="Open Sans"/>
              <a:buChar char="•"/>
            </a:pPr>
            <a:r>
              <a:rPr i="0" lang="en-US" sz="1600" u="none" cap="none" strike="noStrike">
                <a:solidFill>
                  <a:schemeClr val="dk1"/>
                </a:solidFill>
                <a:latin typeface="Open Sans"/>
                <a:ea typeface="Open Sans"/>
                <a:cs typeface="Open Sans"/>
                <a:sym typeface="Open Sans"/>
              </a:rPr>
              <a:t>84% of CTE families are satisfied with their ability/their students ability to explore careers</a:t>
            </a:r>
            <a:endParaRPr i="0" sz="1600" u="none" cap="none" strike="noStrike">
              <a:solidFill>
                <a:schemeClr val="dk1"/>
              </a:solidFill>
              <a:latin typeface="Open Sans"/>
              <a:ea typeface="Open Sans"/>
              <a:cs typeface="Open Sans"/>
              <a:sym typeface="Open Sans"/>
            </a:endParaRPr>
          </a:p>
        </p:txBody>
      </p:sp>
      <p:pic>
        <p:nvPicPr>
          <p:cNvPr descr="Icon&#10;&#10;Description automatically generated" id="387" name="Google Shape;387;p21"/>
          <p:cNvPicPr preferRelativeResize="0"/>
          <p:nvPr/>
        </p:nvPicPr>
        <p:blipFill rotWithShape="1">
          <a:blip r:embed="rId3">
            <a:alphaModFix/>
          </a:blip>
          <a:srcRect b="0" l="0" r="0" t="0"/>
          <a:stretch/>
        </p:blipFill>
        <p:spPr>
          <a:xfrm>
            <a:off x="2548318" y="1469432"/>
            <a:ext cx="902208" cy="507492"/>
          </a:xfrm>
          <a:prstGeom prst="rect">
            <a:avLst/>
          </a:prstGeom>
          <a:noFill/>
          <a:ln>
            <a:noFill/>
          </a:ln>
        </p:spPr>
      </p:pic>
      <p:pic>
        <p:nvPicPr>
          <p:cNvPr descr="Icon&#10;&#10;Description automatically generated" id="388" name="Google Shape;388;p21"/>
          <p:cNvPicPr preferRelativeResize="0"/>
          <p:nvPr/>
        </p:nvPicPr>
        <p:blipFill rotWithShape="1">
          <a:blip r:embed="rId4">
            <a:alphaModFix/>
          </a:blip>
          <a:srcRect b="0" l="0" r="0" t="0"/>
          <a:stretch/>
        </p:blipFill>
        <p:spPr>
          <a:xfrm>
            <a:off x="5226473" y="1503722"/>
            <a:ext cx="780288" cy="438912"/>
          </a:xfrm>
          <a:prstGeom prst="rect">
            <a:avLst/>
          </a:prstGeom>
          <a:noFill/>
          <a:ln>
            <a:noFill/>
          </a:ln>
        </p:spPr>
      </p:pic>
      <p:sp>
        <p:nvSpPr>
          <p:cNvPr id="389" name="Google Shape;389;p21"/>
          <p:cNvSpPr txBox="1"/>
          <p:nvPr/>
        </p:nvSpPr>
        <p:spPr>
          <a:xfrm>
            <a:off x="420832" y="101231"/>
            <a:ext cx="7886700" cy="9942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Open Sans"/>
              <a:buNone/>
            </a:pPr>
            <a:r>
              <a:rPr b="1" i="0" lang="en-US" sz="4400" u="none" cap="none" strike="noStrike">
                <a:solidFill>
                  <a:schemeClr val="dk1"/>
                </a:solidFill>
                <a:latin typeface="Open Sans"/>
                <a:ea typeface="Open Sans"/>
                <a:cs typeface="Open Sans"/>
                <a:sym typeface="Open Sans"/>
              </a:rPr>
              <a:t>MYTH  </a:t>
            </a:r>
            <a:r>
              <a:rPr b="1" lang="en-US" sz="4400">
                <a:solidFill>
                  <a:schemeClr val="dk1"/>
                </a:solidFill>
                <a:latin typeface="Open Sans"/>
                <a:ea typeface="Open Sans"/>
                <a:cs typeface="Open Sans"/>
                <a:sym typeface="Open Sans"/>
              </a:rPr>
              <a:t>     </a:t>
            </a:r>
            <a:r>
              <a:rPr b="1" i="0" lang="en-US" sz="4400" u="none" cap="none" strike="noStrike">
                <a:solidFill>
                  <a:schemeClr val="dk1"/>
                </a:solidFill>
                <a:latin typeface="Open Sans"/>
                <a:ea typeface="Open Sans"/>
                <a:cs typeface="Open Sans"/>
                <a:sym typeface="Open Sans"/>
              </a:rPr>
              <a:t>FACT</a:t>
            </a:r>
            <a:endParaRPr b="1" i="0" sz="4400" u="sng" cap="none" strike="noStrike">
              <a:solidFill>
                <a:schemeClr val="dk1"/>
              </a:solidFill>
              <a:latin typeface="Open Sans"/>
              <a:ea typeface="Open Sans"/>
              <a:cs typeface="Open Sans"/>
              <a:sym typeface="Open Sans"/>
            </a:endParaRPr>
          </a:p>
        </p:txBody>
      </p:sp>
      <p:pic>
        <p:nvPicPr>
          <p:cNvPr descr="Logo, icon&#10;&#10;Description automatically generated" id="390" name="Google Shape;390;p21"/>
          <p:cNvPicPr preferRelativeResize="0"/>
          <p:nvPr/>
        </p:nvPicPr>
        <p:blipFill rotWithShape="1">
          <a:blip r:embed="rId5">
            <a:alphaModFix/>
          </a:blip>
          <a:srcRect b="0" l="0" r="0" t="0"/>
          <a:stretch/>
        </p:blipFill>
        <p:spPr>
          <a:xfrm>
            <a:off x="3935317" y="273909"/>
            <a:ext cx="1153469" cy="648826"/>
          </a:xfrm>
          <a:prstGeom prst="rect">
            <a:avLst/>
          </a:prstGeom>
          <a:noFill/>
          <a:ln>
            <a:noFill/>
          </a:ln>
        </p:spPr>
      </p:pic>
      <p:sp>
        <p:nvSpPr>
          <p:cNvPr id="391" name="Google Shape;391;p21"/>
          <p:cNvSpPr txBox="1"/>
          <p:nvPr/>
        </p:nvSpPr>
        <p:spPr>
          <a:xfrm>
            <a:off x="181475" y="4749694"/>
            <a:ext cx="733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chemeClr val="dk1"/>
              </a:buClr>
              <a:buSzPts val="1400"/>
              <a:buFont typeface="Arial"/>
              <a:buNone/>
            </a:pPr>
            <a:r>
              <a:rPr b="0" i="1" lang="en-US" sz="1400" u="none" cap="none" strike="noStrike">
                <a:solidFill>
                  <a:schemeClr val="dk1"/>
                </a:solidFill>
                <a:latin typeface="Open Sans"/>
                <a:ea typeface="Open Sans"/>
                <a:cs typeface="Open Sans"/>
                <a:sym typeface="Open Sans"/>
              </a:rPr>
              <a:t>https://cte.careertech.org/sites/default/files/AdvanceCTE_CommResearchReport_042721.pdf</a:t>
            </a:r>
            <a:endParaRPr b="0" i="0" sz="1400" u="none" cap="none" strike="noStrike">
              <a:solidFill>
                <a:srgbClr val="000000"/>
              </a:solidFill>
              <a:latin typeface="Open Sans"/>
              <a:ea typeface="Open Sans"/>
              <a:cs typeface="Open Sans"/>
              <a:sym typeface="Open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00d9a42dab_0_0"/>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US"/>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2"/>
          <p:cNvSpPr/>
          <p:nvPr/>
        </p:nvSpPr>
        <p:spPr>
          <a:xfrm flipH="1" rot="10800000">
            <a:off x="0" y="1183445"/>
            <a:ext cx="9144000" cy="16221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8" name="Google Shape;398;p22"/>
          <p:cNvSpPr txBox="1"/>
          <p:nvPr>
            <p:ph idx="1" type="body"/>
          </p:nvPr>
        </p:nvSpPr>
        <p:spPr>
          <a:xfrm>
            <a:off x="450550" y="1515056"/>
            <a:ext cx="4272300" cy="605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b="1" lang="en-US"/>
              <a:t>Myth</a:t>
            </a:r>
            <a:r>
              <a:rPr b="1" lang="en-US" sz="2400"/>
              <a:t>  </a:t>
            </a:r>
            <a:endParaRPr/>
          </a:p>
          <a:p>
            <a:pPr indent="0" lvl="0" marL="0" rtl="0" algn="ctr">
              <a:lnSpc>
                <a:spcPct val="90000"/>
              </a:lnSpc>
              <a:spcBef>
                <a:spcPts val="1000"/>
              </a:spcBef>
              <a:spcAft>
                <a:spcPts val="0"/>
              </a:spcAft>
              <a:buSzPts val="2400"/>
              <a:buNone/>
            </a:pPr>
            <a:r>
              <a:rPr b="1" lang="en-US" sz="2400">
                <a:solidFill>
                  <a:schemeClr val="lt1"/>
                </a:solidFill>
              </a:rPr>
              <a:t>CTE serves only “disadvantaged” students</a:t>
            </a:r>
            <a:r>
              <a:rPr lang="en-US" sz="2400"/>
              <a:t>.</a:t>
            </a:r>
            <a:endParaRPr/>
          </a:p>
        </p:txBody>
      </p:sp>
      <p:sp>
        <p:nvSpPr>
          <p:cNvPr id="399" name="Google Shape;399;p22"/>
          <p:cNvSpPr txBox="1"/>
          <p:nvPr/>
        </p:nvSpPr>
        <p:spPr>
          <a:xfrm>
            <a:off x="535050" y="3074224"/>
            <a:ext cx="8073900" cy="908100"/>
          </a:xfrm>
          <a:prstGeom prst="rect">
            <a:avLst/>
          </a:prstGeom>
          <a:noFill/>
          <a:ln>
            <a:noFill/>
          </a:ln>
        </p:spPr>
        <p:txBody>
          <a:bodyPr anchorCtr="0" anchor="t" bIns="45700" lIns="91425" spcFirstLastPara="1" rIns="91425" wrap="square" tIns="45700">
            <a:spAutoFit/>
          </a:bodyPr>
          <a:lstStyle/>
          <a:p>
            <a:pPr indent="-234950" lvl="0" marL="285750" marR="0" rtl="0" algn="l">
              <a:lnSpc>
                <a:spcPct val="100000"/>
              </a:lnSpc>
              <a:spcBef>
                <a:spcPts val="0"/>
              </a:spcBef>
              <a:spcAft>
                <a:spcPts val="0"/>
              </a:spcAft>
              <a:buClr>
                <a:schemeClr val="dk1"/>
              </a:buClr>
              <a:buSzPts val="1600"/>
              <a:buFont typeface="Open Sans"/>
              <a:buChar char="•"/>
            </a:pPr>
            <a:r>
              <a:rPr i="0" lang="en-US" sz="1600" u="none" cap="none" strike="noStrike">
                <a:solidFill>
                  <a:schemeClr val="dk1"/>
                </a:solidFill>
                <a:latin typeface="Open Sans"/>
                <a:ea typeface="Open Sans"/>
                <a:cs typeface="Open Sans"/>
                <a:sym typeface="Open Sans"/>
              </a:rPr>
              <a:t>92% of high school students take some form of CTE.</a:t>
            </a:r>
            <a:endParaRPr i="0" sz="1600" u="none" cap="none" strike="noStrike">
              <a:solidFill>
                <a:srgbClr val="000000"/>
              </a:solidFill>
              <a:latin typeface="Open Sans"/>
              <a:ea typeface="Open Sans"/>
              <a:cs typeface="Open Sans"/>
              <a:sym typeface="Open Sans"/>
            </a:endParaRPr>
          </a:p>
          <a:p>
            <a:pPr indent="-234950" lvl="0" marL="285750" marR="0" rtl="0" algn="l">
              <a:lnSpc>
                <a:spcPct val="100000"/>
              </a:lnSpc>
              <a:spcBef>
                <a:spcPts val="600"/>
              </a:spcBef>
              <a:spcAft>
                <a:spcPts val="0"/>
              </a:spcAft>
              <a:buClr>
                <a:schemeClr val="dk1"/>
              </a:buClr>
              <a:buSzPts val="1600"/>
              <a:buFont typeface="Open Sans"/>
              <a:buChar char="•"/>
            </a:pPr>
            <a:r>
              <a:rPr i="0" lang="en-US" sz="1600" u="none" cap="none" strike="noStrike">
                <a:solidFill>
                  <a:schemeClr val="dk1"/>
                </a:solidFill>
                <a:latin typeface="Open Sans"/>
                <a:ea typeface="Open Sans"/>
                <a:cs typeface="Open Sans"/>
                <a:sym typeface="Open Sans"/>
              </a:rPr>
              <a:t>77% of high school students earn at least one CTE course credit including 80% White, 75% Black and 74% Latinx learners. </a:t>
            </a:r>
            <a:endParaRPr i="0" sz="1600" u="none" cap="none" strike="noStrike">
              <a:solidFill>
                <a:schemeClr val="dk1"/>
              </a:solidFill>
              <a:latin typeface="Open Sans"/>
              <a:ea typeface="Open Sans"/>
              <a:cs typeface="Open Sans"/>
              <a:sym typeface="Open Sans"/>
            </a:endParaRPr>
          </a:p>
        </p:txBody>
      </p:sp>
      <p:sp>
        <p:nvSpPr>
          <p:cNvPr id="400" name="Google Shape;400;p22"/>
          <p:cNvSpPr txBox="1"/>
          <p:nvPr>
            <p:ph idx="2" type="body"/>
          </p:nvPr>
        </p:nvSpPr>
        <p:spPr>
          <a:xfrm>
            <a:off x="4722750" y="1515051"/>
            <a:ext cx="3886200" cy="1218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rPr b="1" lang="en-US"/>
              <a:t>Fact</a:t>
            </a:r>
            <a:endParaRPr/>
          </a:p>
          <a:p>
            <a:pPr indent="0" lvl="0" marL="0" rtl="0" algn="ctr">
              <a:lnSpc>
                <a:spcPct val="90000"/>
              </a:lnSpc>
              <a:spcBef>
                <a:spcPts val="1000"/>
              </a:spcBef>
              <a:spcAft>
                <a:spcPts val="0"/>
              </a:spcAft>
              <a:buSzPts val="2400"/>
              <a:buNone/>
            </a:pPr>
            <a:r>
              <a:rPr b="1" lang="en-US" sz="2400">
                <a:solidFill>
                  <a:schemeClr val="lt1"/>
                </a:solidFill>
              </a:rPr>
              <a:t>CTE is for each learner. </a:t>
            </a:r>
            <a:endParaRPr b="1">
              <a:solidFill>
                <a:schemeClr val="lt1"/>
              </a:solidFill>
            </a:endParaRPr>
          </a:p>
        </p:txBody>
      </p:sp>
      <p:pic>
        <p:nvPicPr>
          <p:cNvPr id="401" name="Google Shape;401;p22"/>
          <p:cNvPicPr preferRelativeResize="0"/>
          <p:nvPr/>
        </p:nvPicPr>
        <p:blipFill rotWithShape="1">
          <a:blip r:embed="rId3">
            <a:alphaModFix/>
          </a:blip>
          <a:srcRect b="0" l="0" r="0" t="0"/>
          <a:stretch/>
        </p:blipFill>
        <p:spPr>
          <a:xfrm>
            <a:off x="3074010" y="1426306"/>
            <a:ext cx="902208" cy="507492"/>
          </a:xfrm>
          <a:prstGeom prst="rect">
            <a:avLst/>
          </a:prstGeom>
          <a:noFill/>
          <a:ln>
            <a:noFill/>
          </a:ln>
        </p:spPr>
      </p:pic>
      <p:pic>
        <p:nvPicPr>
          <p:cNvPr descr="Icon&#10;&#10;Description automatically generated" id="402" name="Google Shape;402;p22"/>
          <p:cNvPicPr preferRelativeResize="0"/>
          <p:nvPr/>
        </p:nvPicPr>
        <p:blipFill rotWithShape="1">
          <a:blip r:embed="rId4">
            <a:alphaModFix/>
          </a:blip>
          <a:srcRect b="0" l="0" r="0" t="0"/>
          <a:stretch/>
        </p:blipFill>
        <p:spPr>
          <a:xfrm>
            <a:off x="5658201" y="1460596"/>
            <a:ext cx="780288" cy="438912"/>
          </a:xfrm>
          <a:prstGeom prst="rect">
            <a:avLst/>
          </a:prstGeom>
          <a:noFill/>
          <a:ln>
            <a:noFill/>
          </a:ln>
        </p:spPr>
      </p:pic>
      <p:sp>
        <p:nvSpPr>
          <p:cNvPr id="403" name="Google Shape;403;p22"/>
          <p:cNvSpPr txBox="1"/>
          <p:nvPr>
            <p:ph type="title"/>
          </p:nvPr>
        </p:nvSpPr>
        <p:spPr>
          <a:xfrm>
            <a:off x="498477" y="210632"/>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MYTH vs. FACT</a:t>
            </a:r>
            <a:endParaRPr/>
          </a:p>
        </p:txBody>
      </p:sp>
      <p:pic>
        <p:nvPicPr>
          <p:cNvPr descr="Logo, icon&#10;&#10;Description automatically generated" id="404" name="Google Shape;404;p22"/>
          <p:cNvPicPr preferRelativeResize="0"/>
          <p:nvPr/>
        </p:nvPicPr>
        <p:blipFill rotWithShape="1">
          <a:blip r:embed="rId5">
            <a:alphaModFix/>
          </a:blip>
          <a:srcRect b="0" l="0" r="0" t="0"/>
          <a:stretch/>
        </p:blipFill>
        <p:spPr>
          <a:xfrm>
            <a:off x="3806680" y="313098"/>
            <a:ext cx="1153469" cy="648826"/>
          </a:xfrm>
          <a:prstGeom prst="rect">
            <a:avLst/>
          </a:prstGeom>
          <a:noFill/>
          <a:ln>
            <a:noFill/>
          </a:ln>
        </p:spPr>
      </p:pic>
      <p:sp>
        <p:nvSpPr>
          <p:cNvPr id="405" name="Google Shape;405;p22"/>
          <p:cNvSpPr txBox="1"/>
          <p:nvPr/>
        </p:nvSpPr>
        <p:spPr>
          <a:xfrm>
            <a:off x="145300" y="4588013"/>
            <a:ext cx="7581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1" lang="en-US" sz="1400" cap="none" strike="noStrike">
                <a:solidFill>
                  <a:schemeClr val="dk1"/>
                </a:solidFill>
                <a:uFill>
                  <a:noFill/>
                </a:uFill>
                <a:latin typeface="Open Sans"/>
                <a:ea typeface="Open Sans"/>
                <a:cs typeface="Open Sans"/>
                <a:sym typeface="Open Sans"/>
                <a:hlinkClick r:id="rId6">
                  <a:extLst>
                    <a:ext uri="{A12FA001-AC4F-418D-AE19-62706E023703}">
                      <ahyp:hlinkClr val="tx"/>
                    </a:ext>
                  </a:extLst>
                </a:hlinkClick>
              </a:rPr>
              <a:t>http://www.nrccte.org/sites/default/files/publication-files/nrccte_cte_typology.pdf</a:t>
            </a:r>
            <a:endParaRPr b="0" i="1" sz="1400"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400"/>
              <a:buFont typeface="Arial"/>
              <a:buNone/>
            </a:pPr>
            <a:r>
              <a:rPr b="0" i="1" lang="en-US" sz="1400" cap="none" strike="noStrike">
                <a:solidFill>
                  <a:schemeClr val="dk1"/>
                </a:solidFill>
                <a:latin typeface="Open Sans"/>
                <a:ea typeface="Open Sans"/>
                <a:cs typeface="Open Sans"/>
                <a:sym typeface="Open Sans"/>
              </a:rPr>
              <a:t>https://cte.careertech.org/sites/default/files/documents/fact-sheets/CTE_Myths_Facts_2020.pdf</a:t>
            </a:r>
            <a:r>
              <a:rPr b="0" i="1" lang="en-US" sz="14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Open Sans"/>
              <a:ea typeface="Open Sans"/>
              <a:cs typeface="Open Sans"/>
              <a:sym typeface="Open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3"/>
          <p:cNvSpPr/>
          <p:nvPr/>
        </p:nvSpPr>
        <p:spPr>
          <a:xfrm flipH="1" rot="10800000">
            <a:off x="0" y="1183466"/>
            <a:ext cx="9144000" cy="1826700"/>
          </a:xfrm>
          <a:prstGeom prst="rect">
            <a:avLst/>
          </a:prstGeom>
          <a:solidFill>
            <a:srgbClr val="0099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2" name="Google Shape;412;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a:t>MYTH      FACT</a:t>
            </a:r>
            <a:endParaRPr b="1" u="sng"/>
          </a:p>
        </p:txBody>
      </p:sp>
      <p:sp>
        <p:nvSpPr>
          <p:cNvPr id="413" name="Google Shape;413;p23"/>
          <p:cNvSpPr txBox="1"/>
          <p:nvPr>
            <p:ph idx="1" type="body"/>
          </p:nvPr>
        </p:nvSpPr>
        <p:spPr>
          <a:xfrm>
            <a:off x="255882" y="1346890"/>
            <a:ext cx="3886200" cy="604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b="1" lang="en-US"/>
              <a:t>Myth</a:t>
            </a:r>
            <a:r>
              <a:rPr lang="en-US" sz="2400"/>
              <a:t> </a:t>
            </a:r>
            <a:endParaRPr/>
          </a:p>
          <a:p>
            <a:pPr indent="0" lvl="0" marL="0" rtl="0" algn="ctr">
              <a:lnSpc>
                <a:spcPct val="90000"/>
              </a:lnSpc>
              <a:spcBef>
                <a:spcPts val="1000"/>
              </a:spcBef>
              <a:spcAft>
                <a:spcPts val="0"/>
              </a:spcAft>
              <a:buSzPts val="2400"/>
              <a:buNone/>
            </a:pPr>
            <a:r>
              <a:rPr b="1" lang="en-US" sz="2400">
                <a:solidFill>
                  <a:schemeClr val="lt1"/>
                </a:solidFill>
              </a:rPr>
              <a:t>CTE doesn’t build academic skills.</a:t>
            </a:r>
            <a:endParaRPr b="1">
              <a:solidFill>
                <a:schemeClr val="lt1"/>
              </a:solidFill>
            </a:endParaRPr>
          </a:p>
          <a:p>
            <a:pPr indent="0" lvl="0" marL="0" rtl="0" algn="l">
              <a:lnSpc>
                <a:spcPct val="90000"/>
              </a:lnSpc>
              <a:spcBef>
                <a:spcPts val="1000"/>
              </a:spcBef>
              <a:spcAft>
                <a:spcPts val="0"/>
              </a:spcAft>
              <a:buSzPts val="2400"/>
              <a:buNone/>
            </a:pPr>
            <a:r>
              <a:t/>
            </a:r>
            <a:endParaRPr sz="2400"/>
          </a:p>
        </p:txBody>
      </p:sp>
      <p:sp>
        <p:nvSpPr>
          <p:cNvPr id="414" name="Google Shape;414;p23"/>
          <p:cNvSpPr txBox="1"/>
          <p:nvPr>
            <p:ph idx="2" type="body"/>
          </p:nvPr>
        </p:nvSpPr>
        <p:spPr>
          <a:xfrm>
            <a:off x="4290267" y="1346890"/>
            <a:ext cx="4383300" cy="813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b="1" lang="en-US"/>
              <a:t>Fact</a:t>
            </a:r>
            <a:r>
              <a:rPr b="1" lang="en-US" sz="2400"/>
              <a:t> </a:t>
            </a:r>
            <a:endParaRPr/>
          </a:p>
          <a:p>
            <a:pPr indent="0" lvl="0" marL="0" rtl="0" algn="ctr">
              <a:lnSpc>
                <a:spcPct val="90000"/>
              </a:lnSpc>
              <a:spcBef>
                <a:spcPts val="1000"/>
              </a:spcBef>
              <a:spcAft>
                <a:spcPts val="0"/>
              </a:spcAft>
              <a:buSzPts val="2400"/>
              <a:buNone/>
            </a:pPr>
            <a:r>
              <a:rPr b="1" lang="en-US" sz="2400">
                <a:solidFill>
                  <a:schemeClr val="lt1"/>
                </a:solidFill>
              </a:rPr>
              <a:t>CTE blends academic and technical skills to enhance the learning experience.</a:t>
            </a:r>
            <a:endParaRPr b="1">
              <a:solidFill>
                <a:schemeClr val="lt1"/>
              </a:solidFill>
            </a:endParaRPr>
          </a:p>
          <a:p>
            <a:pPr indent="-76200" lvl="0" marL="228600" rtl="0" algn="l">
              <a:lnSpc>
                <a:spcPct val="90000"/>
              </a:lnSpc>
              <a:spcBef>
                <a:spcPts val="1000"/>
              </a:spcBef>
              <a:spcAft>
                <a:spcPts val="0"/>
              </a:spcAft>
              <a:buSzPts val="2400"/>
              <a:buNone/>
            </a:pPr>
            <a:r>
              <a:t/>
            </a:r>
            <a:endParaRPr b="1" sz="2400">
              <a:solidFill>
                <a:schemeClr val="lt1"/>
              </a:solidFill>
            </a:endParaRPr>
          </a:p>
          <a:p>
            <a:pPr indent="-76200" lvl="0" marL="228600" rtl="0" algn="l">
              <a:lnSpc>
                <a:spcPct val="90000"/>
              </a:lnSpc>
              <a:spcBef>
                <a:spcPts val="1000"/>
              </a:spcBef>
              <a:spcAft>
                <a:spcPts val="0"/>
              </a:spcAft>
              <a:buSzPts val="2400"/>
              <a:buNone/>
            </a:pPr>
            <a:r>
              <a:t/>
            </a:r>
            <a:endParaRPr sz="2400"/>
          </a:p>
        </p:txBody>
      </p:sp>
      <p:sp>
        <p:nvSpPr>
          <p:cNvPr id="415" name="Google Shape;415;p23"/>
          <p:cNvSpPr txBox="1"/>
          <p:nvPr/>
        </p:nvSpPr>
        <p:spPr>
          <a:xfrm>
            <a:off x="394964" y="3108689"/>
            <a:ext cx="8238600" cy="1877700"/>
          </a:xfrm>
          <a:prstGeom prst="rect">
            <a:avLst/>
          </a:prstGeom>
          <a:noFill/>
          <a:ln>
            <a:noFill/>
          </a:ln>
        </p:spPr>
        <p:txBody>
          <a:bodyPr anchorCtr="0" anchor="t" bIns="45700" lIns="91425" spcFirstLastPara="1" rIns="91425" wrap="square" tIns="45700">
            <a:spAutoFit/>
          </a:bodyPr>
          <a:lstStyle/>
          <a:p>
            <a:pPr indent="-330200" lvl="0" marL="457200" marR="0" rtl="0" algn="l">
              <a:lnSpc>
                <a:spcPct val="100000"/>
              </a:lnSpc>
              <a:spcBef>
                <a:spcPts val="0"/>
              </a:spcBef>
              <a:spcAft>
                <a:spcPts val="0"/>
              </a:spcAft>
              <a:buClr>
                <a:schemeClr val="dk1"/>
              </a:buClr>
              <a:buSzPts val="1600"/>
              <a:buFont typeface="Open Sans"/>
              <a:buChar char="●"/>
            </a:pPr>
            <a:r>
              <a:rPr i="0" lang="en-US" sz="1600" u="none" cap="none" strike="noStrike">
                <a:solidFill>
                  <a:schemeClr val="dk1"/>
                </a:solidFill>
                <a:latin typeface="Open Sans"/>
                <a:ea typeface="Open Sans"/>
                <a:cs typeface="Open Sans"/>
                <a:sym typeface="Open Sans"/>
              </a:rPr>
              <a:t>80% of families currently in CTE are satisfied with opportunities to earn college credit compared to only 60% of prospective families</a:t>
            </a:r>
            <a:endParaRPr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400"/>
              <a:buFont typeface="Arial"/>
              <a:buNone/>
            </a:pPr>
            <a:r>
              <a:t/>
            </a:r>
            <a:endParaRPr i="0" sz="1600" u="none" cap="none" strike="noStrike">
              <a:solidFill>
                <a:schemeClr val="dk1"/>
              </a:solidFill>
              <a:latin typeface="Open Sans"/>
              <a:ea typeface="Open Sans"/>
              <a:cs typeface="Open Sans"/>
              <a:sym typeface="Open Sans"/>
            </a:endParaRPr>
          </a:p>
          <a:p>
            <a:pPr indent="-330200" lvl="0" marL="457200" marR="0" rtl="0" algn="l">
              <a:lnSpc>
                <a:spcPct val="100000"/>
              </a:lnSpc>
              <a:spcBef>
                <a:spcPts val="0"/>
              </a:spcBef>
              <a:spcAft>
                <a:spcPts val="0"/>
              </a:spcAft>
              <a:buClr>
                <a:schemeClr val="dk1"/>
              </a:buClr>
              <a:buSzPts val="1600"/>
              <a:buFont typeface="Open Sans"/>
              <a:buChar char="●"/>
            </a:pPr>
            <a:r>
              <a:rPr i="0" lang="en-US" sz="1600" u="none" cap="none" strike="noStrike">
                <a:solidFill>
                  <a:schemeClr val="dk1"/>
                </a:solidFill>
                <a:latin typeface="Open Sans"/>
                <a:ea typeface="Open Sans"/>
                <a:cs typeface="Open Sans"/>
                <a:sym typeface="Open Sans"/>
              </a:rPr>
              <a:t>CTE programs, technical coursework reinforce core academics, enabling learners to strengthen their academic studies with real-world learning.</a:t>
            </a:r>
            <a:endParaRPr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a:ea typeface="Open Sans"/>
              <a:cs typeface="Open Sans"/>
              <a:sym typeface="Open Sans"/>
            </a:endParaRPr>
          </a:p>
        </p:txBody>
      </p:sp>
      <p:pic>
        <p:nvPicPr>
          <p:cNvPr descr="Logo, icon&#10;&#10;Description automatically generated" id="416" name="Google Shape;416;p23"/>
          <p:cNvPicPr preferRelativeResize="0"/>
          <p:nvPr/>
        </p:nvPicPr>
        <p:blipFill rotWithShape="1">
          <a:blip r:embed="rId3">
            <a:alphaModFix/>
          </a:blip>
          <a:srcRect b="0" l="0" r="0" t="0"/>
          <a:stretch/>
        </p:blipFill>
        <p:spPr>
          <a:xfrm>
            <a:off x="4142069" y="436112"/>
            <a:ext cx="1153469" cy="648826"/>
          </a:xfrm>
          <a:prstGeom prst="rect">
            <a:avLst/>
          </a:prstGeom>
          <a:noFill/>
          <a:ln>
            <a:noFill/>
          </a:ln>
        </p:spPr>
      </p:pic>
      <p:pic>
        <p:nvPicPr>
          <p:cNvPr id="417" name="Google Shape;417;p23"/>
          <p:cNvPicPr preferRelativeResize="0"/>
          <p:nvPr/>
        </p:nvPicPr>
        <p:blipFill rotWithShape="1">
          <a:blip r:embed="rId4">
            <a:alphaModFix/>
          </a:blip>
          <a:srcRect b="0" l="0" r="0" t="0"/>
          <a:stretch/>
        </p:blipFill>
        <p:spPr>
          <a:xfrm>
            <a:off x="2788690" y="1312608"/>
            <a:ext cx="902208" cy="507492"/>
          </a:xfrm>
          <a:prstGeom prst="rect">
            <a:avLst/>
          </a:prstGeom>
          <a:noFill/>
          <a:ln>
            <a:noFill/>
          </a:ln>
        </p:spPr>
      </p:pic>
      <p:pic>
        <p:nvPicPr>
          <p:cNvPr descr="Icon&#10;&#10;Description automatically generated" id="418" name="Google Shape;418;p23"/>
          <p:cNvPicPr preferRelativeResize="0"/>
          <p:nvPr/>
        </p:nvPicPr>
        <p:blipFill rotWithShape="1">
          <a:blip r:embed="rId5">
            <a:alphaModFix/>
          </a:blip>
          <a:srcRect b="0" l="0" r="0" t="0"/>
          <a:stretch/>
        </p:blipFill>
        <p:spPr>
          <a:xfrm>
            <a:off x="5526051" y="1346911"/>
            <a:ext cx="780288" cy="438912"/>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5"/>
          <p:cNvSpPr txBox="1"/>
          <p:nvPr>
            <p:ph type="title"/>
          </p:nvPr>
        </p:nvSpPr>
        <p:spPr>
          <a:xfrm>
            <a:off x="628650" y="149152"/>
            <a:ext cx="7886700" cy="994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Open Sans"/>
              <a:buNone/>
            </a:pPr>
            <a:r>
              <a:rPr lang="en-US"/>
              <a:t>CTE Prepares Students for Careers of Their Choice</a:t>
            </a:r>
            <a:endParaRPr/>
          </a:p>
        </p:txBody>
      </p:sp>
      <p:sp>
        <p:nvSpPr>
          <p:cNvPr id="425" name="Google Shape;425;p25"/>
          <p:cNvSpPr txBox="1"/>
          <p:nvPr>
            <p:ph idx="1" type="body"/>
          </p:nvPr>
        </p:nvSpPr>
        <p:spPr>
          <a:xfrm>
            <a:off x="464058" y="1606077"/>
            <a:ext cx="7886700" cy="2742000"/>
          </a:xfrm>
          <a:prstGeom prst="rect">
            <a:avLst/>
          </a:prstGeom>
          <a:noFill/>
          <a:ln>
            <a:noFill/>
          </a:ln>
        </p:spPr>
        <p:txBody>
          <a:bodyPr anchorCtr="0" anchor="t" bIns="45700" lIns="91425" spcFirstLastPara="1" rIns="91425" wrap="square" tIns="45700">
            <a:normAutofit fontScale="62500"/>
          </a:bodyPr>
          <a:lstStyle/>
          <a:p>
            <a:pPr indent="-188595" lvl="0" marL="228600" rtl="0" algn="l">
              <a:lnSpc>
                <a:spcPct val="110000"/>
              </a:lnSpc>
              <a:spcBef>
                <a:spcPts val="0"/>
              </a:spcBef>
              <a:spcAft>
                <a:spcPts val="0"/>
              </a:spcAft>
              <a:buSzPct val="100000"/>
              <a:buChar char="•"/>
            </a:pPr>
            <a:r>
              <a:rPr lang="en-US"/>
              <a:t>Career Technical Education is an educational option that provides learners with the knowledge, experiences and skills they need to explore career and be prepared for college and career success. </a:t>
            </a:r>
            <a:endParaRPr/>
          </a:p>
          <a:p>
            <a:pPr indent="-188595" lvl="0" marL="228600" rtl="0" algn="l">
              <a:lnSpc>
                <a:spcPct val="110000"/>
              </a:lnSpc>
              <a:spcBef>
                <a:spcPts val="1000"/>
              </a:spcBef>
              <a:spcAft>
                <a:spcPts val="0"/>
              </a:spcAft>
              <a:buSzPct val="100000"/>
              <a:buChar char="•"/>
            </a:pPr>
            <a:r>
              <a:rPr lang="en-US"/>
              <a:t>CTE gives </a:t>
            </a:r>
            <a:r>
              <a:rPr b="1" lang="en-US"/>
              <a:t>purpose</a:t>
            </a:r>
            <a:r>
              <a:rPr lang="en-US"/>
              <a:t> to learning by empower learners to gain </a:t>
            </a:r>
            <a:r>
              <a:rPr b="1" lang="en-US"/>
              <a:t>real-world skills</a:t>
            </a:r>
            <a:r>
              <a:rPr lang="en-US"/>
              <a:t> </a:t>
            </a:r>
            <a:r>
              <a:rPr lang="en-US"/>
              <a:t>and practical knowledge within a selected </a:t>
            </a:r>
            <a:r>
              <a:rPr b="1" lang="en-US"/>
              <a:t>career focus</a:t>
            </a:r>
            <a:endParaRPr/>
          </a:p>
          <a:p>
            <a:pPr indent="-183984" lvl="0" marL="228600" rtl="0" algn="l">
              <a:lnSpc>
                <a:spcPct val="110000"/>
              </a:lnSpc>
              <a:spcBef>
                <a:spcPts val="1000"/>
              </a:spcBef>
              <a:spcAft>
                <a:spcPts val="0"/>
              </a:spcAft>
              <a:buSzPct val="115656"/>
              <a:buChar char="•"/>
            </a:pPr>
            <a:r>
              <a:rPr lang="en-US"/>
              <a:t>Students in CTE pathways take specialized courses, in addition to required core courses, at the secondary and postsecondary/adult levels. </a:t>
            </a:r>
            <a:endParaRPr sz="27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g1365d37193e_0_253"/>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432" name="Google Shape;432;g1365d37193e_0_253"/>
          <p:cNvGrpSpPr/>
          <p:nvPr/>
        </p:nvGrpSpPr>
        <p:grpSpPr>
          <a:xfrm>
            <a:off x="-13274" y="2503170"/>
            <a:ext cx="9157539" cy="137976"/>
            <a:chOff x="-13274" y="3337560"/>
            <a:chExt cx="9157539" cy="183968"/>
          </a:xfrm>
        </p:grpSpPr>
        <p:grpSp>
          <p:nvGrpSpPr>
            <p:cNvPr id="433" name="Google Shape;433;g1365d37193e_0_253"/>
            <p:cNvGrpSpPr/>
            <p:nvPr/>
          </p:nvGrpSpPr>
          <p:grpSpPr>
            <a:xfrm>
              <a:off x="-13274" y="3337560"/>
              <a:ext cx="3108725" cy="182915"/>
              <a:chOff x="4018" y="0"/>
              <a:chExt cx="3474600" cy="326400"/>
            </a:xfrm>
          </p:grpSpPr>
          <p:sp>
            <p:nvSpPr>
              <p:cNvPr id="434" name="Google Shape;434;g1365d37193e_0_253"/>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1365d37193e_0_253"/>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436" name="Google Shape;436;g1365d37193e_0_253"/>
            <p:cNvGrpSpPr/>
            <p:nvPr/>
          </p:nvGrpSpPr>
          <p:grpSpPr>
            <a:xfrm>
              <a:off x="3011725" y="3337560"/>
              <a:ext cx="3109099" cy="182915"/>
              <a:chOff x="2815083" y="0"/>
              <a:chExt cx="3513900" cy="326400"/>
            </a:xfrm>
          </p:grpSpPr>
          <p:sp>
            <p:nvSpPr>
              <p:cNvPr id="437" name="Google Shape;437;g1365d37193e_0_253"/>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1365d37193e_0_253"/>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439" name="Google Shape;439;g1365d37193e_0_253"/>
            <p:cNvGrpSpPr/>
            <p:nvPr/>
          </p:nvGrpSpPr>
          <p:grpSpPr>
            <a:xfrm>
              <a:off x="6035166" y="3338613"/>
              <a:ext cx="3109099" cy="182915"/>
              <a:chOff x="5626149" y="0"/>
              <a:chExt cx="3513900" cy="326400"/>
            </a:xfrm>
          </p:grpSpPr>
          <p:sp>
            <p:nvSpPr>
              <p:cNvPr id="440" name="Google Shape;440;g1365d37193e_0_253"/>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1365d37193e_0_253"/>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442" name="Google Shape;442;g1365d37193e_0_25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picture containing text, pool ball&#10;&#10;Description automatically generated" id="443" name="Google Shape;443;g1365d37193e_0_253"/>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444" name="Google Shape;444;g1365d37193e_0_253"/>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750"/>
                                        <p:tgtEl>
                                          <p:spTgt spid="443"/>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75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13a9f447c90_0_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Open Sans"/>
              <a:buNone/>
            </a:pPr>
            <a:r>
              <a:rPr lang="en-US"/>
              <a:t>NEXT: Shifting Perceptions</a:t>
            </a:r>
            <a:endParaRPr/>
          </a:p>
        </p:txBody>
      </p:sp>
      <p:sp>
        <p:nvSpPr>
          <p:cNvPr id="451" name="Google Shape;451;g13a9f447c90_0_0"/>
          <p:cNvSpPr txBox="1"/>
          <p:nvPr>
            <p:ph idx="1" type="body"/>
          </p:nvPr>
        </p:nvSpPr>
        <p:spPr>
          <a:xfrm>
            <a:off x="628650" y="1945631"/>
            <a:ext cx="7886700" cy="2563800"/>
          </a:xfrm>
          <a:prstGeom prst="rect">
            <a:avLst/>
          </a:prstGeom>
          <a:noFill/>
          <a:ln>
            <a:noFill/>
          </a:ln>
        </p:spPr>
        <p:txBody>
          <a:bodyPr anchorCtr="0" anchor="t" bIns="45700" lIns="91425" spcFirstLastPara="1" rIns="91425" wrap="square" tIns="45700">
            <a:normAutofit fontScale="70000" lnSpcReduction="10000"/>
          </a:bodyPr>
          <a:lstStyle/>
          <a:p>
            <a:pPr indent="-175260" lvl="0" marL="228600" rtl="0" algn="l">
              <a:lnSpc>
                <a:spcPct val="115000"/>
              </a:lnSpc>
              <a:spcBef>
                <a:spcPts val="0"/>
              </a:spcBef>
              <a:spcAft>
                <a:spcPts val="0"/>
              </a:spcAft>
              <a:buSzPct val="100000"/>
              <a:buChar char="•"/>
            </a:pPr>
            <a:r>
              <a:rPr b="1" lang="en-US"/>
              <a:t>Resources: </a:t>
            </a:r>
            <a:r>
              <a:rPr lang="en-US"/>
              <a:t>Do your current resources communicating CTE perpetuate any of the myths or facts shared today? </a:t>
            </a:r>
            <a:endParaRPr/>
          </a:p>
          <a:p>
            <a:pPr indent="-175260" lvl="0" marL="228600" rtl="0" algn="l">
              <a:lnSpc>
                <a:spcPct val="115000"/>
              </a:lnSpc>
              <a:spcBef>
                <a:spcPts val="1000"/>
              </a:spcBef>
              <a:spcAft>
                <a:spcPts val="0"/>
              </a:spcAft>
              <a:buSzPct val="100000"/>
              <a:buChar char="•"/>
            </a:pPr>
            <a:r>
              <a:rPr b="1" lang="en-US"/>
              <a:t>Stakeholders:</a:t>
            </a:r>
            <a:r>
              <a:rPr lang="en-US"/>
              <a:t> Who do you need to leverage in your community or state to change perceptions of CTE? </a:t>
            </a:r>
            <a:r>
              <a:rPr lang="en-US"/>
              <a:t>What</a:t>
            </a:r>
            <a:r>
              <a:rPr lang="en-US"/>
              <a:t> new </a:t>
            </a:r>
            <a:r>
              <a:rPr lang="en-US"/>
              <a:t>relationships</a:t>
            </a:r>
            <a:r>
              <a:rPr lang="en-US"/>
              <a:t> need to be made? </a:t>
            </a:r>
            <a:endParaRPr/>
          </a:p>
          <a:p>
            <a:pPr indent="-130810" lvl="0" marL="228600" rtl="0" algn="l">
              <a:lnSpc>
                <a:spcPct val="115000"/>
              </a:lnSpc>
              <a:spcBef>
                <a:spcPts val="1000"/>
              </a:spcBef>
              <a:spcAft>
                <a:spcPts val="0"/>
              </a:spcAft>
              <a:buSzPct val="64285"/>
              <a:buChar char="•"/>
            </a:pPr>
            <a:r>
              <a:rPr b="1" lang="en-US"/>
              <a:t>NEXT: </a:t>
            </a:r>
            <a:r>
              <a:rPr lang="en-US"/>
              <a:t>What is one step you can make in the tomorrow, next week, 30 days and 60 days to shift perceptions of CTE? </a:t>
            </a:r>
            <a:endParaRPr/>
          </a:p>
        </p:txBody>
      </p:sp>
      <p:pic>
        <p:nvPicPr>
          <p:cNvPr id="452" name="Google Shape;452;g13a9f447c90_0_0"/>
          <p:cNvPicPr preferRelativeResize="0"/>
          <p:nvPr/>
        </p:nvPicPr>
        <p:blipFill>
          <a:blip r:embed="rId3">
            <a:alphaModFix/>
          </a:blip>
          <a:stretch>
            <a:fillRect/>
          </a:stretch>
        </p:blipFill>
        <p:spPr>
          <a:xfrm>
            <a:off x="7412675" y="4199905"/>
            <a:ext cx="726625" cy="726625"/>
          </a:xfrm>
          <a:prstGeom prst="rect">
            <a:avLst/>
          </a:prstGeom>
          <a:noFill/>
          <a:ln>
            <a:noFill/>
          </a:ln>
        </p:spPr>
      </p:pic>
      <p:pic>
        <p:nvPicPr>
          <p:cNvPr descr="Small Group Excercise Icon" id="453" name="Google Shape;453;g13a9f447c90_0_0"/>
          <p:cNvPicPr preferRelativeResize="0"/>
          <p:nvPr/>
        </p:nvPicPr>
        <p:blipFill>
          <a:blip r:embed="rId4">
            <a:alphaModFix/>
          </a:blip>
          <a:stretch>
            <a:fillRect/>
          </a:stretch>
        </p:blipFill>
        <p:spPr>
          <a:xfrm>
            <a:off x="8204750" y="4199900"/>
            <a:ext cx="772300" cy="772300"/>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1365d37193e_0_118"/>
          <p:cNvSpPr txBox="1"/>
          <p:nvPr>
            <p:ph type="title"/>
          </p:nvPr>
        </p:nvSpPr>
        <p:spPr>
          <a:xfrm>
            <a:off x="628650" y="1595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US" sz="4400" u="none">
                <a:solidFill>
                  <a:srgbClr val="000000"/>
                </a:solidFill>
                <a:latin typeface="Open Sans Light"/>
                <a:ea typeface="Open Sans Light"/>
                <a:cs typeface="Open Sans Light"/>
                <a:sym typeface="Open Sans Light"/>
              </a:rPr>
              <a:t>Learning That Works </a:t>
            </a:r>
            <a:br>
              <a:rPr b="0" i="0" lang="en-US" sz="4400" u="none">
                <a:solidFill>
                  <a:srgbClr val="000000"/>
                </a:solidFill>
                <a:latin typeface="Open Sans Light"/>
                <a:ea typeface="Open Sans Light"/>
                <a:cs typeface="Open Sans Light"/>
                <a:sym typeface="Open Sans Light"/>
              </a:rPr>
            </a:br>
            <a:r>
              <a:rPr b="0" i="0" lang="en-US" sz="4400" u="none">
                <a:solidFill>
                  <a:srgbClr val="000000"/>
                </a:solidFill>
                <a:latin typeface="Open Sans Light"/>
                <a:ea typeface="Open Sans Light"/>
                <a:cs typeface="Open Sans Light"/>
                <a:sym typeface="Open Sans Light"/>
              </a:rPr>
              <a:t>Resource Center</a:t>
            </a:r>
            <a:endParaRPr/>
          </a:p>
        </p:txBody>
      </p:sp>
      <p:sp>
        <p:nvSpPr>
          <p:cNvPr id="460" name="Google Shape;460;g1365d37193e_0_118"/>
          <p:cNvSpPr txBox="1"/>
          <p:nvPr>
            <p:ph idx="1" type="body"/>
          </p:nvPr>
        </p:nvSpPr>
        <p:spPr>
          <a:xfrm>
            <a:off x="1085850" y="1663303"/>
            <a:ext cx="7886700" cy="313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0" i="0" lang="en-US" sz="2800" u="sng">
                <a:solidFill>
                  <a:schemeClr val="hlink"/>
                </a:solidFill>
                <a:hlinkClick r:id="rId3"/>
              </a:rPr>
              <a:t>https://www.careertech.org/resource-center</a:t>
            </a:r>
            <a:endParaRPr b="0" i="0" sz="28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461" name="Google Shape;461;g1365d37193e_0_118"/>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US" sz="1300" u="none">
                <a:solidFill>
                  <a:srgbClr val="888888"/>
                </a:solidFill>
                <a:latin typeface="Open Sans"/>
                <a:ea typeface="Open Sans"/>
                <a:cs typeface="Open Sans"/>
                <a:sym typeface="Open Sans"/>
              </a:rPr>
              <a:t>‹#›</a:t>
            </a:fld>
            <a:endParaRPr/>
          </a:p>
        </p:txBody>
      </p:sp>
      <p:pic>
        <p:nvPicPr>
          <p:cNvPr descr="Text&#10;&#10;Description automatically generated with low confidence" id="462" name="Google Shape;462;g1365d37193e_0_118"/>
          <p:cNvPicPr preferRelativeResize="0"/>
          <p:nvPr/>
        </p:nvPicPr>
        <p:blipFill rotWithShape="1">
          <a:blip r:embed="rId4">
            <a:alphaModFix/>
          </a:blip>
          <a:srcRect b="0" l="0" r="0" t="0"/>
          <a:stretch/>
        </p:blipFill>
        <p:spPr>
          <a:xfrm>
            <a:off x="2698750" y="2119313"/>
            <a:ext cx="4216399" cy="2750345"/>
          </a:xfrm>
          <a:prstGeom prst="rect">
            <a:avLst/>
          </a:prstGeom>
          <a:noFill/>
          <a:ln>
            <a:noFill/>
          </a:ln>
        </p:spPr>
      </p:pic>
      <p:pic>
        <p:nvPicPr>
          <p:cNvPr id="463" name="Google Shape;463;g1365d37193e_0_118"/>
          <p:cNvPicPr preferRelativeResize="0"/>
          <p:nvPr/>
        </p:nvPicPr>
        <p:blipFill rotWithShape="1">
          <a:blip r:embed="rId5">
            <a:alphaModFix/>
          </a:blip>
          <a:srcRect b="0" l="0" r="0" t="0"/>
          <a:stretch/>
        </p:blipFill>
        <p:spPr>
          <a:xfrm>
            <a:off x="3094125" y="2331250"/>
            <a:ext cx="3445751" cy="1707200"/>
          </a:xfrm>
          <a:prstGeom prst="rect">
            <a:avLst/>
          </a:prstGeom>
          <a:noFill/>
          <a:ln>
            <a:noFill/>
          </a:ln>
        </p:spPr>
      </p:pic>
      <p:sp>
        <p:nvSpPr>
          <p:cNvPr id="464" name="Google Shape;464;g1365d37193e_0_118"/>
          <p:cNvSpPr/>
          <p:nvPr/>
        </p:nvSpPr>
        <p:spPr>
          <a:xfrm>
            <a:off x="7294562" y="3780234"/>
            <a:ext cx="1677996" cy="994248"/>
          </a:xfrm>
          <a:custGeom>
            <a:rect b="b" l="l" r="r" t="t"/>
            <a:pathLst>
              <a:path extrusionOk="0" h="43200" w="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extrusionOk="0" fill="none" h="43200" w="4320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5" name="Google Shape;465;g1365d37193e_0_118"/>
          <p:cNvSpPr txBox="1"/>
          <p:nvPr/>
        </p:nvSpPr>
        <p:spPr>
          <a:xfrm>
            <a:off x="7535862" y="3925490"/>
            <a:ext cx="11637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Open Sans"/>
              <a:buNone/>
            </a:pPr>
            <a:r>
              <a:rPr b="1" i="0" lang="en-US" sz="1700" u="none">
                <a:solidFill>
                  <a:srgbClr val="000000"/>
                </a:solidFill>
                <a:latin typeface="Open Sans"/>
                <a:ea typeface="Open Sans"/>
                <a:cs typeface="Open Sans"/>
                <a:sym typeface="Open Sans"/>
              </a:rPr>
              <a:t>Handout Hub</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137e0a636d2_0_135"/>
          <p:cNvSpPr txBox="1"/>
          <p:nvPr>
            <p:ph type="title"/>
          </p:nvPr>
        </p:nvSpPr>
        <p:spPr>
          <a:xfrm>
            <a:off x="746226" y="29764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US" sz="5000">
                <a:solidFill>
                  <a:srgbClr val="009BA5"/>
                </a:solidFill>
              </a:rPr>
              <a:t>Post-Workshop Survey</a:t>
            </a:r>
            <a:endParaRPr b="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lang="en-US" sz="5000">
                <a:solidFill>
                  <a:srgbClr val="009BA5"/>
                </a:solidFill>
              </a:rPr>
              <a:t>&amp;</a:t>
            </a:r>
            <a:endParaRPr b="1" sz="5000">
              <a:solidFill>
                <a:srgbClr val="009BA5"/>
              </a:solidFill>
            </a:endParaRPr>
          </a:p>
          <a:p>
            <a:pPr indent="0" lvl="0" marL="0" rtl="0" algn="ctr">
              <a:lnSpc>
                <a:spcPct val="90000"/>
              </a:lnSpc>
              <a:spcBef>
                <a:spcPts val="0"/>
              </a:spcBef>
              <a:spcAft>
                <a:spcPts val="0"/>
              </a:spcAft>
              <a:buClr>
                <a:schemeClr val="dk1"/>
              </a:buClr>
              <a:buSzPct val="120000"/>
              <a:buFont typeface="Open Sans"/>
              <a:buNone/>
            </a:pPr>
            <a:r>
              <a:rPr b="1" lang="en-US" sz="5000">
                <a:solidFill>
                  <a:srgbClr val="009BA5"/>
                </a:solidFill>
              </a:rPr>
              <a:t>Collective Commitment</a:t>
            </a:r>
            <a:endParaRPr b="1" sz="5000">
              <a:solidFill>
                <a:srgbClr val="009BA5"/>
              </a:solidFill>
            </a:endParaRPr>
          </a:p>
          <a:p>
            <a:pPr indent="0" lvl="0" marL="0" rtl="0" algn="ctr">
              <a:spcBef>
                <a:spcPts val="0"/>
              </a:spcBef>
              <a:spcAft>
                <a:spcPts val="0"/>
              </a:spcAft>
              <a:buClr>
                <a:schemeClr val="dk1"/>
              </a:buClr>
              <a:buSzPct val="168749"/>
              <a:buFont typeface="Open Sans"/>
              <a:buNone/>
            </a:pPr>
            <a:r>
              <a:rPr b="1" lang="en-US" sz="3555">
                <a:solidFill>
                  <a:srgbClr val="009BA5"/>
                </a:solidFill>
              </a:rPr>
              <a:t>(add link or QR code)</a:t>
            </a:r>
            <a:endParaRPr b="1" sz="5000">
              <a:solidFill>
                <a:srgbClr val="009BA5"/>
              </a:solidFill>
            </a:endParaRPr>
          </a:p>
        </p:txBody>
      </p:sp>
      <p:pic>
        <p:nvPicPr>
          <p:cNvPr descr="A picture containing shape&#10;&#10;Description automatically generated" id="472" name="Google Shape;472;g137e0a636d2_0_135"/>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365d37193e_0_0"/>
          <p:cNvSpPr txBox="1"/>
          <p:nvPr>
            <p:ph type="title"/>
          </p:nvPr>
        </p:nvSpPr>
        <p:spPr>
          <a:xfrm>
            <a:off x="628650" y="86557"/>
            <a:ext cx="78867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400"/>
              <a:t>Thank you!</a:t>
            </a:r>
            <a:endParaRPr sz="4400"/>
          </a:p>
        </p:txBody>
      </p:sp>
      <p:pic>
        <p:nvPicPr>
          <p:cNvPr id="478" name="Google Shape;478;g1365d37193e_0_0"/>
          <p:cNvPicPr preferRelativeResize="0"/>
          <p:nvPr/>
        </p:nvPicPr>
        <p:blipFill>
          <a:blip r:embed="rId3">
            <a:alphaModFix/>
          </a:blip>
          <a:stretch>
            <a:fillRect/>
          </a:stretch>
        </p:blipFill>
        <p:spPr>
          <a:xfrm>
            <a:off x="6948350" y="3391681"/>
            <a:ext cx="1571625" cy="1635919"/>
          </a:xfrm>
          <a:prstGeom prst="rect">
            <a:avLst/>
          </a:prstGeom>
          <a:noFill/>
          <a:ln>
            <a:noFill/>
          </a:ln>
        </p:spPr>
      </p:pic>
      <p:sp>
        <p:nvSpPr>
          <p:cNvPr id="479" name="Google Shape;479;g1365d37193e_0_0"/>
          <p:cNvSpPr txBox="1"/>
          <p:nvPr>
            <p:ph idx="1" type="body"/>
          </p:nvPr>
        </p:nvSpPr>
        <p:spPr>
          <a:xfrm>
            <a:off x="57200" y="1412250"/>
            <a:ext cx="89838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i="1" lang="en-US" sz="2400">
                <a:solidFill>
                  <a:srgbClr val="009BA5"/>
                </a:solidFill>
              </a:rPr>
              <a:t>Congratulations on beginning to become a CTE Champion! </a:t>
            </a:r>
            <a:endParaRPr b="1" i="1" sz="2400">
              <a:solidFill>
                <a:srgbClr val="009BA5"/>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i="1" lang="en-US" sz="2700"/>
              <a:t>Insert contact info here:</a:t>
            </a:r>
            <a:endParaRPr i="1" sz="2700"/>
          </a:p>
          <a:p>
            <a:pPr indent="0" lvl="0" marL="0" rtl="0" algn="l">
              <a:spcBef>
                <a:spcPts val="1000"/>
              </a:spcBef>
              <a:spcAft>
                <a:spcPts val="0"/>
              </a:spcAft>
              <a:buNone/>
            </a:pPr>
            <a:r>
              <a:rPr i="1" lang="en-US" sz="2700"/>
              <a:t>Insert local resource links here: </a:t>
            </a:r>
            <a:endParaRPr i="1" sz="2700"/>
          </a:p>
          <a:p>
            <a:pPr indent="0" lvl="0" marL="0" rtl="0" algn="l">
              <a:spcBef>
                <a:spcPts val="1000"/>
              </a:spcBef>
              <a:spcAft>
                <a:spcPts val="0"/>
              </a:spcAft>
              <a:buNone/>
            </a:pPr>
            <a:r>
              <a:rPr i="1" lang="en-US" sz="2700"/>
              <a:t>Insert next steps or other last thoughts here:</a:t>
            </a:r>
            <a:endParaRPr i="1" sz="2700"/>
          </a:p>
          <a:p>
            <a:pPr indent="0" lvl="0" marL="0" rtl="0" algn="l">
              <a:spcBef>
                <a:spcPts val="1000"/>
              </a:spcBef>
              <a:spcAft>
                <a:spcPts val="0"/>
              </a:spcAft>
              <a:buNone/>
            </a:pPr>
            <a:r>
              <a:rPr i="1" lang="en-US" sz="2700"/>
              <a:t>Insert CEU option here: </a:t>
            </a:r>
            <a:endParaRPr i="1"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365d37193e_0_387"/>
          <p:cNvSpPr txBox="1"/>
          <p:nvPr>
            <p:ph type="title"/>
          </p:nvPr>
        </p:nvSpPr>
        <p:spPr>
          <a:xfrm>
            <a:off x="655951" y="1995055"/>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US" sz="5000">
                <a:solidFill>
                  <a:srgbClr val="009BA5"/>
                </a:solidFill>
              </a:rPr>
              <a:t>Pre-Workshop Survey</a:t>
            </a:r>
            <a:endParaRPr b="1" sz="5000">
              <a:solidFill>
                <a:srgbClr val="009BA5"/>
              </a:solidFill>
            </a:endParaRPr>
          </a:p>
          <a:p>
            <a:pPr indent="0" lvl="0" marL="0" rtl="0" algn="ctr">
              <a:lnSpc>
                <a:spcPct val="90000"/>
              </a:lnSpc>
              <a:spcBef>
                <a:spcPts val="0"/>
              </a:spcBef>
              <a:spcAft>
                <a:spcPts val="0"/>
              </a:spcAft>
              <a:buClr>
                <a:schemeClr val="dk1"/>
              </a:buClr>
              <a:buSzPct val="163636"/>
              <a:buFont typeface="Open Sans"/>
              <a:buNone/>
            </a:pPr>
            <a:r>
              <a:rPr b="1" lang="en-US" sz="3666">
                <a:solidFill>
                  <a:srgbClr val="009BA5"/>
                </a:solidFill>
              </a:rPr>
              <a:t>[Insert link or QR code here] </a:t>
            </a:r>
            <a:endParaRPr b="1" sz="3666">
              <a:solidFill>
                <a:srgbClr val="009BA5"/>
              </a:solidFill>
            </a:endParaRPr>
          </a:p>
        </p:txBody>
      </p:sp>
      <p:pic>
        <p:nvPicPr>
          <p:cNvPr descr="A picture containing shape&#10;&#10;Description automatically generated" id="240" name="Google Shape;240;g1365d37193e_0_387"/>
          <p:cNvPicPr preferRelativeResize="0"/>
          <p:nvPr/>
        </p:nvPicPr>
        <p:blipFill rotWithShape="1">
          <a:blip r:embed="rId3">
            <a:alphaModFix/>
          </a:blip>
          <a:srcRect b="0" l="0" r="0" t="0"/>
          <a:stretch/>
        </p:blipFill>
        <p:spPr>
          <a:xfrm>
            <a:off x="0" y="1"/>
            <a:ext cx="9143999" cy="147447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25041183c7_0_0"/>
          <p:cNvSpPr txBox="1"/>
          <p:nvPr>
            <p:ph type="title"/>
          </p:nvPr>
        </p:nvSpPr>
        <p:spPr>
          <a:xfrm>
            <a:off x="628651" y="2537530"/>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US" sz="5000">
                <a:solidFill>
                  <a:srgbClr val="009BA5"/>
                </a:solidFill>
              </a:rPr>
              <a:t>Community Agreements</a:t>
            </a:r>
            <a:endParaRPr b="1" sz="5000">
              <a:solidFill>
                <a:srgbClr val="009BA5"/>
              </a:solidFill>
            </a:endParaRPr>
          </a:p>
          <a:p>
            <a:pPr indent="0" lvl="0" marL="0" rtl="0" algn="ctr">
              <a:lnSpc>
                <a:spcPct val="90000"/>
              </a:lnSpc>
              <a:spcBef>
                <a:spcPts val="0"/>
              </a:spcBef>
              <a:spcAft>
                <a:spcPts val="0"/>
              </a:spcAft>
              <a:buClr>
                <a:schemeClr val="dk1"/>
              </a:buClr>
              <a:buSzPct val="180000"/>
              <a:buFont typeface="Open Sans"/>
              <a:buNone/>
            </a:pPr>
            <a:r>
              <a:rPr b="1" lang="en-US" sz="3333">
                <a:solidFill>
                  <a:srgbClr val="009BA5"/>
                </a:solidFill>
              </a:rPr>
              <a:t>(see module worksheet)</a:t>
            </a:r>
            <a:endParaRPr b="1" sz="3333">
              <a:solidFill>
                <a:srgbClr val="009BA5"/>
              </a:solidFill>
            </a:endParaRPr>
          </a:p>
          <a:p>
            <a:pPr indent="0" lvl="0" marL="0" rtl="0" algn="l">
              <a:lnSpc>
                <a:spcPct val="90000"/>
              </a:lnSpc>
              <a:spcBef>
                <a:spcPts val="0"/>
              </a:spcBef>
              <a:spcAft>
                <a:spcPts val="0"/>
              </a:spcAft>
              <a:buClr>
                <a:schemeClr val="dk1"/>
              </a:buClr>
              <a:buSzPct val="120000"/>
              <a:buFont typeface="Open Sans"/>
              <a:buNone/>
            </a:pPr>
            <a:r>
              <a:t/>
            </a:r>
            <a:endParaRPr b="1" sz="5000">
              <a:solidFill>
                <a:srgbClr val="009BA5"/>
              </a:solidFill>
            </a:endParaRPr>
          </a:p>
        </p:txBody>
      </p:sp>
      <p:pic>
        <p:nvPicPr>
          <p:cNvPr descr="A picture containing shape&#10;&#10;Description automatically generated" id="247" name="Google Shape;247;g125041183c7_0_0"/>
          <p:cNvPicPr preferRelativeResize="0"/>
          <p:nvPr/>
        </p:nvPicPr>
        <p:blipFill rotWithShape="1">
          <a:blip r:embed="rId3">
            <a:alphaModFix/>
          </a:blip>
          <a:srcRect b="0" l="0" r="0" t="0"/>
          <a:stretch/>
        </p:blipFill>
        <p:spPr>
          <a:xfrm>
            <a:off x="0" y="1"/>
            <a:ext cx="9143999" cy="1474470"/>
          </a:xfrm>
          <a:prstGeom prst="rect">
            <a:avLst/>
          </a:prstGeom>
          <a:noFill/>
          <a:ln>
            <a:noFill/>
          </a:ln>
        </p:spPr>
      </p:pic>
      <p:pic>
        <p:nvPicPr>
          <p:cNvPr descr="Small Group Excercise Icon" id="248" name="Google Shape;248;g125041183c7_0_0"/>
          <p:cNvPicPr preferRelativeResize="0"/>
          <p:nvPr/>
        </p:nvPicPr>
        <p:blipFill>
          <a:blip r:embed="rId4">
            <a:alphaModFix/>
          </a:blip>
          <a:stretch>
            <a:fillRect/>
          </a:stretch>
        </p:blipFill>
        <p:spPr>
          <a:xfrm>
            <a:off x="4117350" y="3197396"/>
            <a:ext cx="909300" cy="90930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g1297eec9ece_0_35"/>
          <p:cNvPicPr preferRelativeResize="0"/>
          <p:nvPr/>
        </p:nvPicPr>
        <p:blipFill rotWithShape="1">
          <a:blip r:embed="rId3">
            <a:alphaModFix/>
          </a:blip>
          <a:srcRect b="0" l="0" r="0" t="0"/>
          <a:stretch/>
        </p:blipFill>
        <p:spPr>
          <a:xfrm>
            <a:off x="6350" y="0"/>
            <a:ext cx="9131300" cy="5143500"/>
          </a:xfrm>
          <a:prstGeom prst="rect">
            <a:avLst/>
          </a:prstGeom>
          <a:noFill/>
          <a:ln>
            <a:noFill/>
          </a:ln>
        </p:spPr>
      </p:pic>
      <p:pic>
        <p:nvPicPr>
          <p:cNvPr descr="Shape&#10;&#10;Description automatically generated" id="255" name="Google Shape;255;g1297eec9ece_0_35"/>
          <p:cNvPicPr preferRelativeResize="0"/>
          <p:nvPr/>
        </p:nvPicPr>
        <p:blipFill rotWithShape="1">
          <a:blip r:embed="rId4">
            <a:alphaModFix/>
          </a:blip>
          <a:srcRect b="0" l="0" r="0" t="0"/>
          <a:stretch/>
        </p:blipFill>
        <p:spPr>
          <a:xfrm rot="5400000">
            <a:off x="2336086" y="-26298"/>
            <a:ext cx="4471827" cy="9131298"/>
          </a:xfrm>
          <a:prstGeom prst="rect">
            <a:avLst/>
          </a:prstGeom>
          <a:noFill/>
          <a:ln>
            <a:noFill/>
          </a:ln>
        </p:spPr>
      </p:pic>
      <p:sp>
        <p:nvSpPr>
          <p:cNvPr id="256" name="Google Shape;256;g1297eec9ece_0_35"/>
          <p:cNvSpPr txBox="1"/>
          <p:nvPr>
            <p:ph type="title"/>
          </p:nvPr>
        </p:nvSpPr>
        <p:spPr>
          <a:xfrm>
            <a:off x="628649" y="372330"/>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US" sz="4400">
                <a:solidFill>
                  <a:schemeClr val="lt1"/>
                </a:solidFill>
                <a:latin typeface="Open Sans Light"/>
                <a:ea typeface="Open Sans Light"/>
                <a:cs typeface="Open Sans Light"/>
                <a:sym typeface="Open Sans Light"/>
              </a:rPr>
              <a:t>Introductions</a:t>
            </a:r>
            <a:endParaRPr sz="4400">
              <a:latin typeface="Open Sans Light"/>
              <a:ea typeface="Open Sans Light"/>
              <a:cs typeface="Open Sans Light"/>
              <a:sym typeface="Open Sans Light"/>
            </a:endParaRPr>
          </a:p>
        </p:txBody>
      </p:sp>
      <p:sp>
        <p:nvSpPr>
          <p:cNvPr id="257" name="Google Shape;257;g1297eec9ece_0_35"/>
          <p:cNvSpPr txBox="1"/>
          <p:nvPr>
            <p:ph idx="1" type="body"/>
          </p:nvPr>
        </p:nvSpPr>
        <p:spPr>
          <a:xfrm>
            <a:off x="165450" y="2868394"/>
            <a:ext cx="8978700" cy="2715000"/>
          </a:xfrm>
          <a:prstGeom prst="rect">
            <a:avLst/>
          </a:prstGeom>
          <a:noFill/>
          <a:ln>
            <a:noFill/>
          </a:ln>
        </p:spPr>
        <p:txBody>
          <a:bodyPr anchorCtr="0" anchor="t" bIns="45700" lIns="91425" spcFirstLastPara="1" rIns="91425" wrap="square" tIns="45700">
            <a:normAutofit fontScale="85000" lnSpcReduction="10000"/>
          </a:bodyPr>
          <a:lstStyle/>
          <a:p>
            <a:pPr indent="0" lvl="1" marL="0" rtl="0" algn="l">
              <a:lnSpc>
                <a:spcPct val="90000"/>
              </a:lnSpc>
              <a:spcBef>
                <a:spcPts val="500"/>
              </a:spcBef>
              <a:spcAft>
                <a:spcPts val="0"/>
              </a:spcAft>
              <a:buSzPct val="85714"/>
              <a:buNone/>
            </a:pPr>
            <a:r>
              <a:rPr i="1" lang="en-US" sz="2100">
                <a:solidFill>
                  <a:srgbClr val="1B8D95"/>
                </a:solidFill>
              </a:rPr>
              <a:t>*perceptions = the way people view the world and correlate it to their experiences. </a:t>
            </a:r>
            <a:endParaRPr i="1" sz="2100">
              <a:solidFill>
                <a:srgbClr val="1B8D95"/>
              </a:solidFill>
            </a:endParaRPr>
          </a:p>
          <a:p>
            <a:pPr indent="0" lvl="1" marL="0" rtl="0" algn="l">
              <a:lnSpc>
                <a:spcPct val="90000"/>
              </a:lnSpc>
              <a:spcBef>
                <a:spcPts val="500"/>
              </a:spcBef>
              <a:spcAft>
                <a:spcPts val="0"/>
              </a:spcAft>
              <a:buSzPct val="85714"/>
              <a:buNone/>
            </a:pPr>
            <a:r>
              <a:t/>
            </a:r>
            <a:endParaRPr i="1" sz="2100">
              <a:solidFill>
                <a:srgbClr val="1B8D95"/>
              </a:solidFill>
            </a:endParaRPr>
          </a:p>
          <a:p>
            <a:pPr indent="0" lvl="1" marL="0" rtl="0" algn="l">
              <a:lnSpc>
                <a:spcPct val="90000"/>
              </a:lnSpc>
              <a:spcBef>
                <a:spcPts val="500"/>
              </a:spcBef>
              <a:spcAft>
                <a:spcPts val="0"/>
              </a:spcAft>
              <a:buSzPct val="85714"/>
              <a:buNone/>
            </a:pPr>
            <a:r>
              <a:t/>
            </a:r>
            <a:endParaRPr i="1" sz="2100">
              <a:solidFill>
                <a:srgbClr val="1B8D95"/>
              </a:solidFill>
            </a:endParaRPr>
          </a:p>
          <a:p>
            <a:pPr indent="0" lvl="1" marL="0" rtl="0" algn="ctr">
              <a:lnSpc>
                <a:spcPct val="90000"/>
              </a:lnSpc>
              <a:spcBef>
                <a:spcPts val="500"/>
              </a:spcBef>
              <a:spcAft>
                <a:spcPts val="0"/>
              </a:spcAft>
              <a:buSzPct val="58064"/>
              <a:buNone/>
            </a:pPr>
            <a:r>
              <a:rPr lang="en-US" sz="3100">
                <a:solidFill>
                  <a:srgbClr val="1B8D95"/>
                </a:solidFill>
              </a:rPr>
              <a:t>When I’m at a summer outdoor family/friend gathering, my favorite way to talk to about CTE with people who don’t know about it is___________________________</a:t>
            </a:r>
            <a:endParaRPr sz="3100">
              <a:solidFill>
                <a:srgbClr val="1B8D95"/>
              </a:solidFill>
            </a:endParaRPr>
          </a:p>
          <a:p>
            <a:pPr indent="0" lvl="1" marL="0" rtl="0" algn="l">
              <a:lnSpc>
                <a:spcPct val="90000"/>
              </a:lnSpc>
              <a:spcBef>
                <a:spcPts val="500"/>
              </a:spcBef>
              <a:spcAft>
                <a:spcPts val="0"/>
              </a:spcAft>
              <a:buSzPct val="112500"/>
              <a:buNone/>
            </a:pPr>
            <a:r>
              <a:t/>
            </a:r>
            <a:endParaRPr i="1" sz="1600">
              <a:solidFill>
                <a:srgbClr val="1B8D95"/>
              </a:solidFill>
            </a:endParaRPr>
          </a:p>
          <a:p>
            <a:pPr indent="0" lvl="1" marL="0" rtl="0" algn="l">
              <a:lnSpc>
                <a:spcPct val="90000"/>
              </a:lnSpc>
              <a:spcBef>
                <a:spcPts val="500"/>
              </a:spcBef>
              <a:spcAft>
                <a:spcPts val="0"/>
              </a:spcAft>
              <a:buSzPct val="112500"/>
              <a:buNone/>
            </a:pPr>
            <a:r>
              <a:t/>
            </a:r>
            <a:endParaRPr i="1" sz="1600">
              <a:solidFill>
                <a:srgbClr val="1B8D95"/>
              </a:solidFill>
            </a:endParaRPr>
          </a:p>
          <a:p>
            <a:pPr indent="0" lvl="1" marL="0" rtl="0" algn="l">
              <a:lnSpc>
                <a:spcPct val="90000"/>
              </a:lnSpc>
              <a:spcBef>
                <a:spcPts val="500"/>
              </a:spcBef>
              <a:spcAft>
                <a:spcPts val="0"/>
              </a:spcAft>
              <a:buSzPct val="112500"/>
              <a:buNone/>
            </a:pPr>
            <a:r>
              <a:t/>
            </a:r>
            <a:endParaRPr i="1" sz="1600">
              <a:solidFill>
                <a:srgbClr val="1B8D95"/>
              </a:solidFill>
            </a:endParaRPr>
          </a:p>
        </p:txBody>
      </p:sp>
      <p:sp>
        <p:nvSpPr>
          <p:cNvPr id="258" name="Google Shape;258;g1297eec9ece_0_35"/>
          <p:cNvSpPr/>
          <p:nvPr/>
        </p:nvSpPr>
        <p:spPr>
          <a:xfrm>
            <a:off x="400342" y="1366533"/>
            <a:ext cx="8508900" cy="5310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In the spirit of shifting </a:t>
            </a:r>
            <a:r>
              <a:rPr b="1" lang="en-US" sz="2000">
                <a:solidFill>
                  <a:schemeClr val="lt1"/>
                </a:solidFill>
                <a:latin typeface="Open Sans"/>
                <a:ea typeface="Open Sans"/>
                <a:cs typeface="Open Sans"/>
                <a:sym typeface="Open Sans"/>
              </a:rPr>
              <a:t>perceptions of CTE </a:t>
            </a:r>
            <a:r>
              <a:rPr b="1" i="1" lang="en-US" sz="2000">
                <a:solidFill>
                  <a:schemeClr val="lt1"/>
                </a:solidFill>
                <a:latin typeface="Open Sans"/>
                <a:ea typeface="Open Sans"/>
                <a:cs typeface="Open Sans"/>
                <a:sym typeface="Open Sans"/>
              </a:rPr>
              <a:t>(see friendly reminder note below)</a:t>
            </a:r>
            <a:r>
              <a:rPr b="1" lang="en-US" sz="2000">
                <a:solidFill>
                  <a:schemeClr val="lt1"/>
                </a:solidFill>
                <a:latin typeface="Open Sans"/>
                <a:ea typeface="Open Sans"/>
                <a:cs typeface="Open Sans"/>
                <a:sym typeface="Open Sans"/>
              </a:rPr>
              <a:t>, </a:t>
            </a:r>
            <a:r>
              <a:rPr b="1" i="0" lang="en-US" sz="2000" u="none" cap="none" strike="noStrike">
                <a:solidFill>
                  <a:schemeClr val="lt1"/>
                </a:solidFill>
                <a:latin typeface="Open Sans"/>
                <a:ea typeface="Open Sans"/>
                <a:cs typeface="Open Sans"/>
                <a:sym typeface="Open Sans"/>
              </a:rPr>
              <a:t>finish this sentence in chat: </a:t>
            </a:r>
            <a:endParaRPr i="0" sz="1400" u="none" cap="none" strike="noStrike">
              <a:solidFill>
                <a:srgbClr val="000000"/>
              </a:solidFill>
              <a:latin typeface="Open Sans"/>
              <a:ea typeface="Open Sans"/>
              <a:cs typeface="Open Sans"/>
              <a:sym typeface="Open Sans"/>
            </a:endParaRPr>
          </a:p>
        </p:txBody>
      </p:sp>
      <p:pic>
        <p:nvPicPr>
          <p:cNvPr descr="Small Group Excercise Icon" id="259" name="Google Shape;259;g1297eec9ece_0_35"/>
          <p:cNvPicPr preferRelativeResize="0"/>
          <p:nvPr/>
        </p:nvPicPr>
        <p:blipFill>
          <a:blip r:embed="rId5">
            <a:alphaModFix/>
          </a:blip>
          <a:stretch>
            <a:fillRect/>
          </a:stretch>
        </p:blipFill>
        <p:spPr>
          <a:xfrm>
            <a:off x="8071350" y="5675375"/>
            <a:ext cx="837900" cy="8379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3a04875340_0_0"/>
          <p:cNvSpPr txBox="1"/>
          <p:nvPr>
            <p:ph type="title"/>
          </p:nvPr>
        </p:nvSpPr>
        <p:spPr>
          <a:xfrm>
            <a:off x="628650" y="149965"/>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Open Sans"/>
              <a:buNone/>
            </a:pPr>
            <a:r>
              <a:rPr lang="en-US"/>
              <a:t>Learning Objectives</a:t>
            </a:r>
            <a:endParaRPr/>
          </a:p>
        </p:txBody>
      </p:sp>
      <p:sp>
        <p:nvSpPr>
          <p:cNvPr id="266" name="Google Shape;266;g13a04875340_0_0"/>
          <p:cNvSpPr txBox="1"/>
          <p:nvPr>
            <p:ph idx="1" type="body"/>
          </p:nvPr>
        </p:nvSpPr>
        <p:spPr>
          <a:xfrm>
            <a:off x="628650" y="1642936"/>
            <a:ext cx="7886700" cy="3140100"/>
          </a:xfrm>
          <a:prstGeom prst="rect">
            <a:avLst/>
          </a:prstGeom>
          <a:noFill/>
          <a:ln>
            <a:noFill/>
          </a:ln>
        </p:spPr>
        <p:txBody>
          <a:bodyPr anchorCtr="0" anchor="t" bIns="45700" lIns="91425" spcFirstLastPara="1" rIns="91425" wrap="square" tIns="45700">
            <a:normAutofit fontScale="85000" lnSpcReduction="20000"/>
          </a:bodyPr>
          <a:lstStyle/>
          <a:p>
            <a:pPr indent="-390525" lvl="0" marL="457200" rtl="0" algn="l">
              <a:lnSpc>
                <a:spcPct val="115000"/>
              </a:lnSpc>
              <a:spcBef>
                <a:spcPts val="0"/>
              </a:spcBef>
              <a:spcAft>
                <a:spcPts val="0"/>
              </a:spcAft>
              <a:buSzPct val="100000"/>
              <a:buChar char="•"/>
            </a:pPr>
            <a:r>
              <a:rPr lang="en-US" sz="3000"/>
              <a:t>Explore personal &amp; cultural perceptions of </a:t>
            </a:r>
            <a:r>
              <a:rPr lang="en-US" sz="3000">
                <a:extLst>
                  <a:ext uri="http://customooxmlschemas.google.com/">
                    <go:slidesCustomData xmlns:go="http://customooxmlschemas.google.com/" textRoundtripDataId="0"/>
                  </a:ext>
                </a:extLst>
              </a:rPr>
              <a:t>CTE</a:t>
            </a:r>
            <a:r>
              <a:rPr lang="en-US" sz="3000"/>
              <a:t> </a:t>
            </a:r>
            <a:endParaRPr sz="3000"/>
          </a:p>
          <a:p>
            <a:pPr indent="-390525" lvl="0" marL="457200" rtl="0" algn="l">
              <a:lnSpc>
                <a:spcPct val="115000"/>
              </a:lnSpc>
              <a:spcBef>
                <a:spcPts val="1000"/>
              </a:spcBef>
              <a:spcAft>
                <a:spcPts val="0"/>
              </a:spcAft>
              <a:buSzPct val="100000"/>
              <a:buChar char="•"/>
            </a:pPr>
            <a:r>
              <a:rPr lang="en-US" sz="3000"/>
              <a:t>Understand how CTE has evolved over the past few decades </a:t>
            </a:r>
            <a:endParaRPr sz="3000"/>
          </a:p>
          <a:p>
            <a:pPr indent="-390525" lvl="0" marL="457200" rtl="0" algn="l">
              <a:lnSpc>
                <a:spcPct val="115000"/>
              </a:lnSpc>
              <a:spcBef>
                <a:spcPts val="1000"/>
              </a:spcBef>
              <a:spcAft>
                <a:spcPts val="0"/>
              </a:spcAft>
              <a:buSzPct val="100000"/>
              <a:buChar char="•"/>
            </a:pPr>
            <a:r>
              <a:rPr lang="en-US" sz="3000"/>
              <a:t>Explore myths and facts about CTE </a:t>
            </a:r>
            <a:endParaRPr sz="3000"/>
          </a:p>
          <a:p>
            <a:pPr indent="-390525" lvl="0" marL="457200" rtl="0" algn="l">
              <a:lnSpc>
                <a:spcPct val="115000"/>
              </a:lnSpc>
              <a:spcBef>
                <a:spcPts val="1000"/>
              </a:spcBef>
              <a:spcAft>
                <a:spcPts val="1000"/>
              </a:spcAft>
              <a:buSzPct val="100000"/>
              <a:buChar char="•"/>
            </a:pPr>
            <a:r>
              <a:rPr lang="en-US" sz="3000"/>
              <a:t>Identify related national, state, and local outcomes data to incorporate in career advisement </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g137e0a636d2_0_0"/>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273" name="Google Shape;273;g137e0a636d2_0_0"/>
          <p:cNvGrpSpPr/>
          <p:nvPr/>
        </p:nvGrpSpPr>
        <p:grpSpPr>
          <a:xfrm>
            <a:off x="-13274" y="2503170"/>
            <a:ext cx="9157539" cy="137976"/>
            <a:chOff x="-13274" y="3337560"/>
            <a:chExt cx="9157539" cy="183968"/>
          </a:xfrm>
        </p:grpSpPr>
        <p:grpSp>
          <p:nvGrpSpPr>
            <p:cNvPr id="274" name="Google Shape;274;g137e0a636d2_0_0"/>
            <p:cNvGrpSpPr/>
            <p:nvPr/>
          </p:nvGrpSpPr>
          <p:grpSpPr>
            <a:xfrm>
              <a:off x="-13274" y="3337560"/>
              <a:ext cx="3108725" cy="182915"/>
              <a:chOff x="4018" y="0"/>
              <a:chExt cx="3474600" cy="326400"/>
            </a:xfrm>
          </p:grpSpPr>
          <p:sp>
            <p:nvSpPr>
              <p:cNvPr id="275" name="Google Shape;275;g137e0a636d2_0_0"/>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137e0a636d2_0_0"/>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77" name="Google Shape;277;g137e0a636d2_0_0"/>
            <p:cNvGrpSpPr/>
            <p:nvPr/>
          </p:nvGrpSpPr>
          <p:grpSpPr>
            <a:xfrm>
              <a:off x="3011725" y="3337560"/>
              <a:ext cx="3109099" cy="182915"/>
              <a:chOff x="2815083" y="0"/>
              <a:chExt cx="3513900" cy="326400"/>
            </a:xfrm>
          </p:grpSpPr>
          <p:sp>
            <p:nvSpPr>
              <p:cNvPr id="278" name="Google Shape;278;g137e0a636d2_0_0"/>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137e0a636d2_0_0"/>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80" name="Google Shape;280;g137e0a636d2_0_0"/>
            <p:cNvGrpSpPr/>
            <p:nvPr/>
          </p:nvGrpSpPr>
          <p:grpSpPr>
            <a:xfrm>
              <a:off x="6035166" y="3338613"/>
              <a:ext cx="3109099" cy="182915"/>
              <a:chOff x="5626149" y="0"/>
              <a:chExt cx="3513900" cy="326400"/>
            </a:xfrm>
          </p:grpSpPr>
          <p:sp>
            <p:nvSpPr>
              <p:cNvPr id="281" name="Google Shape;281;g137e0a636d2_0_0"/>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137e0a636d2_0_0"/>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283" name="Google Shape;283;g137e0a636d2_0_0"/>
          <p:cNvSpPr txBox="1"/>
          <p:nvPr>
            <p:ph idx="12" type="sldNum"/>
          </p:nvPr>
        </p:nvSpPr>
        <p:spPr>
          <a:xfrm>
            <a:off x="7086600" y="6404293"/>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descr="A picture containing text, pool ball&#10;&#10;Description automatically generated" id="284" name="Google Shape;284;g137e0a636d2_0_0"/>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285" name="Google Shape;285;g137e0a636d2_0_0"/>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750"/>
                                        <p:tgtEl>
                                          <p:spTgt spid="284"/>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75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297eec9ece_0_3"/>
          <p:cNvSpPr txBox="1"/>
          <p:nvPr>
            <p:ph type="title"/>
          </p:nvPr>
        </p:nvSpPr>
        <p:spPr>
          <a:xfrm>
            <a:off x="471488" y="99159"/>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US"/>
              <a:t>Speakers </a:t>
            </a:r>
            <a:endParaRPr/>
          </a:p>
        </p:txBody>
      </p:sp>
      <p:pic>
        <p:nvPicPr>
          <p:cNvPr id="295" name="Google Shape;295;g1297eec9ece_0_3"/>
          <p:cNvPicPr preferRelativeResize="0"/>
          <p:nvPr/>
        </p:nvPicPr>
        <p:blipFill rotWithShape="1">
          <a:blip r:embed="rId3">
            <a:alphaModFix/>
          </a:blip>
          <a:srcRect b="0" l="0" r="0" t="0"/>
          <a:stretch/>
        </p:blipFill>
        <p:spPr>
          <a:xfrm>
            <a:off x="0" y="206663"/>
            <a:ext cx="9144000" cy="4273800"/>
          </a:xfrm>
          <a:prstGeom prst="rect">
            <a:avLst/>
          </a:prstGeom>
          <a:noFill/>
          <a:ln>
            <a:noFill/>
          </a:ln>
        </p:spPr>
      </p:pic>
      <p:sp>
        <p:nvSpPr>
          <p:cNvPr id="296" name="Google Shape;296;g1297eec9ece_0_3"/>
          <p:cNvSpPr txBox="1"/>
          <p:nvPr/>
        </p:nvSpPr>
        <p:spPr>
          <a:xfrm>
            <a:off x="150675" y="4480473"/>
            <a:ext cx="8933100" cy="945900"/>
          </a:xfrm>
          <a:prstGeom prst="rect">
            <a:avLst/>
          </a:prstGeom>
          <a:solidFill>
            <a:schemeClr val="lt1"/>
          </a:solidFill>
          <a:ln>
            <a:noFill/>
          </a:ln>
        </p:spPr>
        <p:txBody>
          <a:bodyPr anchorCtr="0" anchor="t" bIns="91425" lIns="91425" spcFirstLastPara="1" rIns="91425" wrap="square" tIns="91425">
            <a:spAutoFit/>
          </a:bodyPr>
          <a:lstStyle/>
          <a:p>
            <a:pPr indent="0" lvl="0" marL="457200" rtl="0" algn="l">
              <a:lnSpc>
                <a:spcPct val="90000"/>
              </a:lnSpc>
              <a:spcBef>
                <a:spcPts val="750"/>
              </a:spcBef>
              <a:spcAft>
                <a:spcPts val="0"/>
              </a:spcAft>
              <a:buNone/>
            </a:pPr>
            <a:r>
              <a:rPr lang="en-US" sz="2200">
                <a:solidFill>
                  <a:schemeClr val="dk1"/>
                </a:solidFill>
                <a:latin typeface="Open Sans"/>
                <a:ea typeface="Open Sans"/>
                <a:cs typeface="Open Sans"/>
                <a:sym typeface="Open Sans"/>
              </a:rPr>
              <a:t>Explore more by visiting: </a:t>
            </a:r>
            <a:r>
              <a:rPr lang="en-US" sz="2200" u="sng">
                <a:solidFill>
                  <a:schemeClr val="hlink"/>
                </a:solidFill>
                <a:latin typeface="Open Sans"/>
                <a:ea typeface="Open Sans"/>
                <a:cs typeface="Open Sans"/>
                <a:sym typeface="Open Sans"/>
                <a:hlinkClick r:id="rId4"/>
              </a:rPr>
              <a:t>https://careertech.org/without-limits</a:t>
            </a:r>
            <a:endParaRPr sz="2600">
              <a:solidFill>
                <a:schemeClr val="dk1"/>
              </a:solidFill>
              <a:latin typeface="Open Sans"/>
              <a:ea typeface="Open Sans"/>
              <a:cs typeface="Open Sans"/>
              <a:sym typeface="Open Sans"/>
            </a:endParaRPr>
          </a:p>
          <a:p>
            <a:pPr indent="0" lvl="0" marL="457200" rtl="0" algn="l">
              <a:lnSpc>
                <a:spcPct val="90000"/>
              </a:lnSpc>
              <a:spcBef>
                <a:spcPts val="750"/>
              </a:spcBef>
              <a:spcAft>
                <a:spcPts val="0"/>
              </a:spcAft>
              <a:buNone/>
            </a:pPr>
            <a:r>
              <a:rPr lang="en-US" sz="2600">
                <a:solidFill>
                  <a:schemeClr val="dk1"/>
                </a:solidFill>
                <a:latin typeface="Open Sans"/>
                <a:ea typeface="Open Sans"/>
                <a:cs typeface="Open Sans"/>
                <a:sym typeface="Open Sans"/>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2016-08-30T17:38:33Z</dcterms:created>
  <dc:creator>Caty A. Solace</dc:creator>
</cp:coreProperties>
</file>