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 id="214748368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y="5143500" cx="9144000"/>
  <p:notesSz cx="6858000" cy="9144000"/>
  <p:embeddedFontLst>
    <p:embeddedFont>
      <p:font typeface="Roboto"/>
      <p:regular r:id="rId51"/>
      <p:bold r:id="rId52"/>
      <p:italic r:id="rId53"/>
      <p:boldItalic r:id="rId54"/>
    </p:embeddedFont>
    <p:embeddedFont>
      <p:font typeface="Open Sans Light"/>
      <p:regular r:id="rId55"/>
      <p:bold r:id="rId56"/>
      <p:italic r:id="rId57"/>
      <p:boldItalic r:id="rId58"/>
    </p:embeddedFont>
    <p:embeddedFont>
      <p:font typeface="Open Sans"/>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4F49C99-80B8-409E-81E6-A2FDFA244DF0}">
  <a:tblStyle styleId="{F4F49C99-80B8-409E-81E6-A2FDFA244DF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OpenSans-boldItalic.fntdata"/><Relationship Id="rId61" Type="http://schemas.openxmlformats.org/officeDocument/2006/relationships/font" Target="fonts/OpenSans-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OpenSans-bold.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oboto-regular.fntdata"/><Relationship Id="rId50" Type="http://schemas.openxmlformats.org/officeDocument/2006/relationships/slide" Target="slides/slide43.xml"/><Relationship Id="rId53" Type="http://schemas.openxmlformats.org/officeDocument/2006/relationships/font" Target="fonts/Roboto-italic.fntdata"/><Relationship Id="rId52" Type="http://schemas.openxmlformats.org/officeDocument/2006/relationships/font" Target="fonts/Roboto-bold.fntdata"/><Relationship Id="rId11" Type="http://schemas.openxmlformats.org/officeDocument/2006/relationships/slide" Target="slides/slide4.xml"/><Relationship Id="rId55" Type="http://schemas.openxmlformats.org/officeDocument/2006/relationships/font" Target="fonts/OpenSansLight-regular.fntdata"/><Relationship Id="rId10" Type="http://schemas.openxmlformats.org/officeDocument/2006/relationships/slide" Target="slides/slide3.xml"/><Relationship Id="rId54" Type="http://schemas.openxmlformats.org/officeDocument/2006/relationships/font" Target="fonts/Roboto-boldItalic.fntdata"/><Relationship Id="rId13" Type="http://schemas.openxmlformats.org/officeDocument/2006/relationships/slide" Target="slides/slide6.xml"/><Relationship Id="rId57" Type="http://schemas.openxmlformats.org/officeDocument/2006/relationships/font" Target="fonts/OpenSansLight-italic.fntdata"/><Relationship Id="rId12" Type="http://schemas.openxmlformats.org/officeDocument/2006/relationships/slide" Target="slides/slide5.xml"/><Relationship Id="rId56" Type="http://schemas.openxmlformats.org/officeDocument/2006/relationships/font" Target="fonts/OpenSansLight-bold.fntdata"/><Relationship Id="rId15" Type="http://schemas.openxmlformats.org/officeDocument/2006/relationships/slide" Target="slides/slide8.xml"/><Relationship Id="rId59" Type="http://schemas.openxmlformats.org/officeDocument/2006/relationships/font" Target="fonts/OpenSans-regular.fntdata"/><Relationship Id="rId14" Type="http://schemas.openxmlformats.org/officeDocument/2006/relationships/slide" Target="slides/slide7.xml"/><Relationship Id="rId58" Type="http://schemas.openxmlformats.org/officeDocument/2006/relationships/font" Target="fonts/OpenSansLight-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g0dyV9yzKGc" TargetMode="External"/><Relationship Id="rId3" Type="http://schemas.openxmlformats.org/officeDocument/2006/relationships/hyperlink" Target="https://www.youtube.com/watch?v=zs6nQpVI164" TargetMode="External"/><Relationship Id="rId4" Type="http://schemas.openxmlformats.org/officeDocument/2006/relationships/hyperlink" Target="https://www.youtube.com/watch?v=bauDp4NdPK8"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ynextmove.org/"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resource-center" TargetMode="External"/><Relationship Id="rId3" Type="http://schemas.openxmlformats.org/officeDocument/2006/relationships/hyperlink" Target="http://www.careertech.org"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without-limits" TargetMode="External"/><Relationship Id="rId3" Type="http://schemas.openxmlformats.org/officeDocument/2006/relationships/hyperlink" Target="https://careertech.org/without-limit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3ab6a0617d_0_0:notes"/>
          <p:cNvSpPr/>
          <p:nvPr>
            <p:ph idx="2" type="sldImg"/>
          </p:nvPr>
        </p:nvSpPr>
        <p:spPr>
          <a:xfrm>
            <a:off x="694990" y="1142608"/>
            <a:ext cx="54678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13ab6a0617d_0_0: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lnSpc>
                <a:spcPct val="100000"/>
              </a:lnSpc>
              <a:spcBef>
                <a:spcPts val="0"/>
              </a:spcBef>
              <a:spcAft>
                <a:spcPts val="0"/>
              </a:spcAft>
              <a:buSzPts val="1400"/>
              <a:buNone/>
            </a:pPr>
            <a:r>
              <a:t/>
            </a:r>
            <a:endParaRPr/>
          </a:p>
        </p:txBody>
      </p:sp>
      <p:sp>
        <p:nvSpPr>
          <p:cNvPr id="220" name="Google Shape;220;g13ab6a0617d_0_0: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231b731570_0_0:notes"/>
          <p:cNvSpPr/>
          <p:nvPr>
            <p:ph idx="2" type="sldImg"/>
          </p:nvPr>
        </p:nvSpPr>
        <p:spPr>
          <a:xfrm>
            <a:off x="639225" y="1143000"/>
            <a:ext cx="55797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6" name="Google Shape;296;g1231b731570_0_0: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AS A FRIENDLY REMINDER…..School Counselors are the top trusted messengers for students and families when it comes to conveying information about CTE.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We will review more about the survey in this workshop, but the reason for the development of this specific training is because of this finding: </a:t>
            </a:r>
            <a:r>
              <a:rPr b="1" lang="en" sz="1200">
                <a:solidFill>
                  <a:schemeClr val="dk1"/>
                </a:solidFill>
                <a:latin typeface="Calibri"/>
                <a:ea typeface="Calibri"/>
                <a:cs typeface="Calibri"/>
                <a:sym typeface="Calibri"/>
              </a:rPr>
              <a:t>We learned that school counselors and teachers are the most trusted source of information about CTE for students and parents.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b="1" lang="en" sz="1200">
                <a:solidFill>
                  <a:schemeClr val="dk1"/>
                </a:solidFill>
                <a:latin typeface="Calibri"/>
                <a:ea typeface="Calibri"/>
                <a:cs typeface="Calibri"/>
                <a:sym typeface="Calibri"/>
              </a:rPr>
              <a:t>Let’s say that outloud again!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b="1" lang="en" sz="1200">
                <a:solidFill>
                  <a:schemeClr val="dk1"/>
                </a:solidFill>
                <a:latin typeface="Calibri"/>
                <a:ea typeface="Calibri"/>
                <a:cs typeface="Calibri"/>
                <a:sym typeface="Calibri"/>
              </a:rPr>
              <a:t>YES! What a useful and helpful finding!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Yet it seemed, through this national survey, that school counselors needed support in how to speak about CTE and career advising strategies.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Advance CTE and Siemens discussed strategies for activating school counselors to have an impact on as many counselors throughout the country as possible. The goal was to create an off-the-shelf training in partnership with ASCA and ACTE and guided by the input of an advisory committee. The advisory committee consisted of members of ASCA and ACTE as well as a few State CTE Directors, State Directors of School Counseling, and national experts in school counseling and career development. The members had the opportunity to weigh in and make recommendations throughout the development of the training.  The training was first completed in 2019 and updated in 2021</a:t>
            </a:r>
            <a:r>
              <a:rPr i="1" lang="en" sz="1200">
                <a:solidFill>
                  <a:schemeClr val="dk1"/>
                </a:solidFill>
                <a:latin typeface="Calibri"/>
                <a:ea typeface="Calibri"/>
                <a:cs typeface="Calibri"/>
                <a:sym typeface="Calibri"/>
              </a:rPr>
              <a:t>. Now here we are in 2022 at it again! Kudos to you each for being a part of this.</a:t>
            </a:r>
            <a:r>
              <a:rPr lang="en" sz="12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
                <a:solidFill>
                  <a:schemeClr val="dk1"/>
                </a:solidFill>
                <a:latin typeface="Calibri"/>
                <a:ea typeface="Calibri"/>
                <a:cs typeface="Calibri"/>
                <a:sym typeface="Calibri"/>
              </a:rPr>
              <a:t>NOTE: The percentage is lower among students because historically marginalized learners (learners of color and low income) ranked them lower. It is unknown if this is a result of the pandemic or larger trust issues.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297" name="Google Shape;297;g1231b731570_0_0: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3ab6a0617d_0_225:notes"/>
          <p:cNvSpPr/>
          <p:nvPr>
            <p:ph idx="2" type="sldImg"/>
          </p:nvPr>
        </p:nvSpPr>
        <p:spPr>
          <a:xfrm>
            <a:off x="69495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13ab6a0617d_0_225: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The formula for becoming a CTE champion involves the following:</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When we help our students/learners get to know their own personal interests, future aspirations and understand their aptitude for future work paired with the competencies and skills they may already have or gain as they continue along their education and employment journeys paired again by knowing what their opportunities for career success in their state, community or anywhere.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When these three areas are focused on with EACH student/learner then that makes us a CTE Champion who remains in touch with economic needs, labor market resources, CTE happenings and changes.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CTE Champions also maintain good connections and collaboration with CTE educators and leaders.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CTE Champions also do not have to be the experts on specific career areas although they DO need to know who does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CTE Champions check their bias at the door. CTE Champions know just enough of CTE logistics, compliance and requirements to be official AND keep apprised of programming, economic, industry (hot jobs) changes. CTE Champions see EACH student as an individual pathway participant, supporting EACH learner obtain what learning and experience fits them best.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How would you describe a CTE Champion?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Are you looking forward to this title?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06" name="Google Shape;306;g13ab6a0617d_0_225: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231b731570_0_59:notes"/>
          <p:cNvSpPr/>
          <p:nvPr>
            <p:ph idx="2" type="sldImg"/>
          </p:nvPr>
        </p:nvSpPr>
        <p:spPr>
          <a:xfrm>
            <a:off x="639225" y="1143000"/>
            <a:ext cx="55797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4" name="Google Shape;314;g1231b731570_0_59: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Friendly</a:t>
            </a:r>
            <a:r>
              <a:rPr lang="en" sz="1200">
                <a:latin typeface="Calibri"/>
                <a:ea typeface="Calibri"/>
                <a:cs typeface="Calibri"/>
                <a:sym typeface="Calibri"/>
              </a:rPr>
              <a:t> and quick review of one particular Myth buster in </a:t>
            </a:r>
            <a:r>
              <a:rPr lang="en" sz="1200">
                <a:latin typeface="Calibri"/>
                <a:ea typeface="Calibri"/>
                <a:cs typeface="Calibri"/>
                <a:sym typeface="Calibri"/>
              </a:rPr>
              <a:t>reaction</a:t>
            </a:r>
            <a:r>
              <a:rPr lang="en" sz="1200">
                <a:latin typeface="Calibri"/>
                <a:ea typeface="Calibri"/>
                <a:cs typeface="Calibri"/>
                <a:sym typeface="Calibri"/>
              </a:rPr>
              <a:t> to our topic today.</a:t>
            </a:r>
            <a:endParaRPr sz="1200">
              <a:latin typeface="Calibri"/>
              <a:ea typeface="Calibri"/>
              <a:cs typeface="Calibri"/>
              <a:sym typeface="Calibri"/>
            </a:endParaRPr>
          </a:p>
          <a:p>
            <a:pPr indent="0" lvl="0" marL="0" rtl="0" algn="l">
              <a:spcBef>
                <a:spcPts val="0"/>
              </a:spcBef>
              <a:spcAft>
                <a:spcPts val="0"/>
              </a:spcAft>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Students in CTE have opportunities to learn broadly about a career pathway through job shadowing, mentoring and other opportunities to engage with business and industry experts. It should not be equated to on-the-job training for specific skills only. Hands-on training and real-world learning are key values of CTE.</a:t>
            </a:r>
            <a:endParaRPr/>
          </a:p>
        </p:txBody>
      </p:sp>
      <p:sp>
        <p:nvSpPr>
          <p:cNvPr id="315" name="Google Shape;315;g1231b731570_0_59: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231b731570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231b731570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What is most unique about high-quality CTE is how programming is responsive to workforce needs and tied to up to date labor market information.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One way to remember this is to think about CTE as being:  Connected, Responsive and Real.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Connected to the needs/aspirations of students and community industries/businesses.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Responsive to both as well including labor market.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Real as in contextual and hands-on. </a:t>
            </a:r>
            <a:endParaRPr sz="1800">
              <a:solidFill>
                <a:schemeClr val="dk1"/>
              </a:solidFill>
            </a:endParaRPr>
          </a:p>
          <a:p>
            <a:pPr indent="0" lvl="0" marL="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It is important that CTE programs are indeed preparing students for current and emerging careers and not preparing students for careers of the past or careers with limited career mobility.   </a:t>
            </a:r>
            <a:endParaRPr sz="1800">
              <a:solidFill>
                <a:schemeClr val="dk1"/>
              </a:solidFill>
            </a:endParaRPr>
          </a:p>
          <a:p>
            <a:pPr indent="0" lvl="0" marL="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231b731570_0_117:notes"/>
          <p:cNvSpPr/>
          <p:nvPr>
            <p:ph idx="2" type="sldImg"/>
          </p:nvPr>
        </p:nvSpPr>
        <p:spPr>
          <a:xfrm>
            <a:off x="639225" y="1143000"/>
            <a:ext cx="55797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5" name="Google Shape;335;g1231b731570_0_117: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We now use the following statements as a definition for CTE </a:t>
            </a:r>
            <a:r>
              <a:rPr lang="en" sz="1200">
                <a:solidFill>
                  <a:schemeClr val="accent3"/>
                </a:solidFill>
                <a:latin typeface="Calibri"/>
                <a:ea typeface="Calibri"/>
                <a:cs typeface="Calibri"/>
                <a:sym typeface="Calibri"/>
              </a:rPr>
              <a:t>(these are animated so ‘click next’) </a:t>
            </a:r>
            <a:endParaRPr sz="1800">
              <a:solidFill>
                <a:schemeClr val="accent3"/>
              </a:solidFill>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CTE is indeed an option that prepares students for </a:t>
            </a:r>
            <a:r>
              <a:rPr b="1" lang="en" sz="1200">
                <a:latin typeface="Calibri"/>
                <a:ea typeface="Calibri"/>
                <a:cs typeface="Calibri"/>
                <a:sym typeface="Calibri"/>
              </a:rPr>
              <a:t>both</a:t>
            </a:r>
            <a:r>
              <a:rPr lang="en" sz="1200">
                <a:latin typeface="Calibri"/>
                <a:ea typeface="Calibri"/>
                <a:cs typeface="Calibri"/>
                <a:sym typeface="Calibri"/>
              </a:rPr>
              <a:t> college (postsecondary) and careers.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Note the key words in this definition —</a:t>
            </a:r>
            <a:r>
              <a:rPr b="1" lang="en" sz="1200">
                <a:latin typeface="Calibri"/>
                <a:ea typeface="Calibri"/>
                <a:cs typeface="Calibri"/>
                <a:sym typeface="Calibri"/>
              </a:rPr>
              <a:t> purpose to learning </a:t>
            </a:r>
            <a:r>
              <a:rPr lang="en" sz="1200">
                <a:latin typeface="Calibri"/>
                <a:ea typeface="Calibri"/>
                <a:cs typeface="Calibri"/>
                <a:sym typeface="Calibri"/>
              </a:rPr>
              <a:t>— r</a:t>
            </a:r>
            <a:r>
              <a:rPr b="1" lang="en" sz="1200">
                <a:latin typeface="Calibri"/>
                <a:ea typeface="Calibri"/>
                <a:cs typeface="Calibri"/>
                <a:sym typeface="Calibri"/>
              </a:rPr>
              <a:t>eal-world skills</a:t>
            </a:r>
            <a:r>
              <a:rPr lang="en" sz="1200">
                <a:latin typeface="Calibri"/>
                <a:ea typeface="Calibri"/>
                <a:cs typeface="Calibri"/>
                <a:sym typeface="Calibri"/>
              </a:rPr>
              <a:t> and </a:t>
            </a:r>
            <a:r>
              <a:rPr b="1" lang="en" sz="1200">
                <a:latin typeface="Calibri"/>
                <a:ea typeface="Calibri"/>
                <a:cs typeface="Calibri"/>
                <a:sym typeface="Calibri"/>
              </a:rPr>
              <a:t>career focus</a:t>
            </a:r>
            <a:r>
              <a:rPr lang="en" sz="1200">
                <a:latin typeface="Calibri"/>
                <a:ea typeface="Calibri"/>
                <a:cs typeface="Calibri"/>
                <a:sym typeface="Calibri"/>
              </a:rPr>
              <a:t>.</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 It is NOW not just about “future training” students and preparing them for work. This is the shift.</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These statements are beneficial to copy and paste to use them in messaging and any efforts you have for promoting CTE</a:t>
            </a:r>
            <a:endParaRPr/>
          </a:p>
        </p:txBody>
      </p:sp>
      <p:sp>
        <p:nvSpPr>
          <p:cNvPr id="336" name="Google Shape;336;g1231b731570_0_117: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231b731570_0_140:notes"/>
          <p:cNvSpPr/>
          <p:nvPr>
            <p:ph idx="2" type="sldImg"/>
          </p:nvPr>
        </p:nvSpPr>
        <p:spPr>
          <a:xfrm>
            <a:off x="639225" y="1143000"/>
            <a:ext cx="55797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2" name="Google Shape;342;g1231b731570_0_140: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Although maybe not the most culturally relevant to some states, this metaphor works to supply the perspective that CTE is really  about being a combination of the two……career AND college…..surf n turf….hence the value of LMI and communicating the world of work</a:t>
            </a:r>
            <a:endParaRPr/>
          </a:p>
        </p:txBody>
      </p:sp>
      <p:sp>
        <p:nvSpPr>
          <p:cNvPr id="343" name="Google Shape;343;g1231b731570_0_140: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231b731570_0_242:notes"/>
          <p:cNvSpPr/>
          <p:nvPr>
            <p:ph idx="2" type="sldImg"/>
          </p:nvPr>
        </p:nvSpPr>
        <p:spPr>
          <a:xfrm>
            <a:off x="639225" y="1143000"/>
            <a:ext cx="55797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9" name="Google Shape;349;g1231b731570_0_242: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Transformational shifts in learning and work have occurred since the beginning of the 21</a:t>
            </a:r>
            <a:r>
              <a:rPr baseline="30000" lang="en" sz="1200">
                <a:latin typeface="Calibri"/>
                <a:ea typeface="Calibri"/>
                <a:cs typeface="Calibri"/>
                <a:sym typeface="Calibri"/>
              </a:rPr>
              <a:t>st</a:t>
            </a:r>
            <a:r>
              <a:rPr lang="en" sz="1200">
                <a:latin typeface="Calibri"/>
                <a:ea typeface="Calibri"/>
                <a:cs typeface="Calibri"/>
                <a:sym typeface="Calibri"/>
              </a:rPr>
              <a:t> century. A high school diploma is no longer sufficient, and while more options for postsecondary education through credentials and microcredentials has been increasing, unfortunately the COVID-19 pandemic has created even more barriers to accessing and completing postsecondary education. Those without a college degree suffered significantly higher job loss and continue to lag behind in recovery efforts, as well as Black and Latinx workers, female workers, and those without any postsecondary education.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The industry transformation that have occurred during the pandemic and the rapidly changing nature of work make our vision for a skills-based hiring process that lends itself for lifelong learning is even more urgent </a:t>
            </a:r>
            <a:endParaRPr sz="1800"/>
          </a:p>
          <a:p>
            <a:pPr indent="0" lvl="0" marL="0" rtl="0" algn="l">
              <a:spcBef>
                <a:spcPts val="0"/>
              </a:spcBef>
              <a:spcAft>
                <a:spcPts val="0"/>
              </a:spcAft>
              <a:buSzPts val="1200"/>
              <a:buFont typeface="Calibri"/>
              <a:buNone/>
            </a:pPr>
            <a:r>
              <a:rPr lang="en" sz="1200">
                <a:latin typeface="Calibri"/>
                <a:ea typeface="Calibri"/>
                <a:cs typeface="Calibri"/>
                <a:sym typeface="Calibri"/>
              </a:rPr>
              <a:t> </a:t>
            </a:r>
            <a:endParaRPr/>
          </a:p>
        </p:txBody>
      </p:sp>
      <p:sp>
        <p:nvSpPr>
          <p:cNvPr id="350" name="Google Shape;350;g1231b731570_0_242: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231b731570_0_265:notes"/>
          <p:cNvSpPr/>
          <p:nvPr>
            <p:ph idx="2" type="sldImg"/>
          </p:nvPr>
        </p:nvSpPr>
        <p:spPr>
          <a:xfrm>
            <a:off x="639225" y="1143000"/>
            <a:ext cx="55797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0" name="Google Shape;360;g1231b731570_0_265: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These are terms that we often hear in CTE. All are tied to labor market needs. CTE programs must be responsive to labor market needs.  Programs that do not meet these needs are not truly serving students and families. </a:t>
            </a:r>
            <a:endParaRPr sz="1800"/>
          </a:p>
          <a:p>
            <a:pPr indent="0" lvl="0" marL="0" rtl="0" algn="l">
              <a:spcBef>
                <a:spcPts val="0"/>
              </a:spcBef>
              <a:spcAft>
                <a:spcPts val="0"/>
              </a:spcAft>
              <a:buSzPts val="1200"/>
              <a:buFont typeface="Calibri"/>
              <a:buNone/>
            </a:pPr>
            <a:r>
              <a:rPr lang="en" sz="1200">
                <a:latin typeface="Calibri"/>
                <a:ea typeface="Calibri"/>
                <a:cs typeface="Calibri"/>
                <a:sym typeface="Calibri"/>
              </a:rPr>
              <a:t>Career Pathways within CTE programs are responsive to these four indicators.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This information is helpful as we become Champions for CTE. We now know that CTE teachers are held accountable to these four indicators when they recruit, retain and promote their programming. As School Counselors, this is great information to honor so that our CTE teacher colleagues know that ‘we’ get it. As other staff, it helps to know this too so that we can each be ‘allys’ for CTE programs, CTE teacher requirements and event CTE leaders in a building or district. </a:t>
            </a:r>
            <a:endParaRPr/>
          </a:p>
        </p:txBody>
      </p:sp>
      <p:sp>
        <p:nvSpPr>
          <p:cNvPr id="361" name="Google Shape;361;g1231b731570_0_265: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231b731570_0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231b731570_0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terms overview we just did, let’s have four attendees share how they would define or teach or </a:t>
            </a:r>
            <a:r>
              <a:rPr lang="en"/>
              <a:t>describe</a:t>
            </a:r>
            <a:r>
              <a:rPr lang="en"/>
              <a:t> these terms (in their own words). </a:t>
            </a:r>
            <a:endParaRPr/>
          </a:p>
          <a:p>
            <a:pPr indent="0" lvl="0" marL="0" rtl="0" algn="l">
              <a:spcBef>
                <a:spcPts val="0"/>
              </a:spcBef>
              <a:spcAft>
                <a:spcPts val="0"/>
              </a:spcAft>
              <a:buNone/>
            </a:pPr>
            <a:r>
              <a:rPr lang="en"/>
              <a:t>Let’s do a quick interactive activity.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Without thinking too hard about it, come off mute or raise hand or speak outloud to answer any of the following:</a:t>
            </a:r>
            <a:endParaRPr/>
          </a:p>
          <a:p>
            <a:pPr indent="0" lvl="0" marL="0" rtl="0" algn="l">
              <a:spcBef>
                <a:spcPts val="0"/>
              </a:spcBef>
              <a:spcAft>
                <a:spcPts val="0"/>
              </a:spcAft>
              <a:buNone/>
            </a:pPr>
            <a:r>
              <a:rPr lang="en"/>
              <a:t>How would you OR in what ways would you teach someone about the term OR describe in your own words: In Demand.</a:t>
            </a:r>
            <a:endParaRPr/>
          </a:p>
          <a:p>
            <a:pPr indent="0" lvl="0" marL="0" rtl="0" algn="l">
              <a:spcBef>
                <a:spcPts val="0"/>
              </a:spcBef>
              <a:spcAft>
                <a:spcPts val="0"/>
              </a:spcAft>
              <a:buNone/>
            </a:pPr>
            <a:r>
              <a:rPr lang="en"/>
              <a:t>How about the term, High Wage</a:t>
            </a:r>
            <a:endParaRPr/>
          </a:p>
          <a:p>
            <a:pPr indent="0" lvl="0" marL="0" rtl="0" algn="l">
              <a:spcBef>
                <a:spcPts val="0"/>
              </a:spcBef>
              <a:spcAft>
                <a:spcPts val="0"/>
              </a:spcAft>
              <a:buNone/>
            </a:pPr>
            <a:r>
              <a:rPr lang="en"/>
              <a:t>Now, High Skill - how would you teach it to someone or describe it</a:t>
            </a:r>
            <a:endParaRPr/>
          </a:p>
          <a:p>
            <a:pPr indent="0" lvl="0" marL="0" rtl="0" algn="l">
              <a:spcBef>
                <a:spcPts val="0"/>
              </a:spcBef>
              <a:spcAft>
                <a:spcPts val="0"/>
              </a:spcAft>
              <a:buNone/>
            </a:pPr>
            <a:r>
              <a:rPr lang="en"/>
              <a:t>What about Labor Market Information (LMI) - how does that get taught or described to students or parents or your peers?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254d3991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254d3991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333333"/>
                </a:solidFill>
                <a:highlight>
                  <a:srgbClr val="FFFFFF"/>
                </a:highlight>
                <a:latin typeface="Roboto"/>
                <a:ea typeface="Roboto"/>
                <a:cs typeface="Roboto"/>
                <a:sym typeface="Roboto"/>
              </a:rPr>
              <a:t>Slides 19-20can be an OPTIONAL Discussion experience…… if facilitators feel they are important to have attendees discuss in small groups, reflection or even as 'homework' they can. </a:t>
            </a:r>
            <a:endParaRPr sz="105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33333"/>
                </a:solidFill>
                <a:highlight>
                  <a:srgbClr val="FFFFFF"/>
                </a:highlight>
                <a:latin typeface="Roboto"/>
                <a:ea typeface="Roboto"/>
                <a:cs typeface="Roboto"/>
                <a:sym typeface="Roboto"/>
              </a:rPr>
              <a:t>As facilitator, gauge your audience and think about the intentions you have for this modules outcome. If time permits and if these points are worth taking time to reflect on, discuss and use as guides for increasing CTE championship, then please do as you’d like with them! </a:t>
            </a:r>
            <a:endParaRPr sz="105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a:t>Let attendees know to u</a:t>
            </a:r>
            <a:r>
              <a:rPr lang="en"/>
              <a:t>se your worksheet to silently reflect on these guiding questions. Take some notes. Anyone want to come off mute or share </a:t>
            </a:r>
            <a:r>
              <a:rPr lang="en"/>
              <a:t>out loud</a:t>
            </a:r>
            <a:r>
              <a:rPr lang="en"/>
              <a:t> their responses to these questions? Anyone have any questions or statements they feel compelled to make? We welcome a brief discussion at this moment. If time is tight then make these two slides a silent reflection for attendees.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362cbbfd4f_0_0: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1362cbbfd4f_0_0: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lnSpc>
                <a:spcPct val="100000"/>
              </a:lnSpc>
              <a:spcBef>
                <a:spcPts val="0"/>
              </a:spcBef>
              <a:spcAft>
                <a:spcPts val="0"/>
              </a:spcAft>
              <a:buSzPts val="1400"/>
              <a:buNone/>
            </a:pPr>
            <a:r>
              <a:rPr lang="en"/>
              <a:t>Use this slide as a space saver for the CTE State Lead (or State Lead who is the main contact for this training )to kick off the training with introductions, a welcome and/or a kick off statement encouraging folks to stay engaged in the content and know that it is valued.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While attendees are logging in, prompt them to begin introducing themselves in the chat with: Name, Title, School/District Name</a:t>
            </a:r>
            <a:endParaRPr/>
          </a:p>
          <a:p>
            <a:pPr indent="0" lvl="0" marL="0" rtl="0" algn="l">
              <a:spcBef>
                <a:spcPts val="0"/>
              </a:spcBef>
              <a:spcAft>
                <a:spcPts val="0"/>
              </a:spcAft>
              <a:buSzPts val="1400"/>
              <a:buNone/>
            </a:pPr>
            <a:r>
              <a:rPr lang="en">
                <a:solidFill>
                  <a:schemeClr val="dk1"/>
                </a:solidFill>
              </a:rPr>
              <a:t>If in-person, wait until slide #5 for introductions of attendees.</a:t>
            </a:r>
            <a:endParaRPr/>
          </a:p>
        </p:txBody>
      </p:sp>
      <p:sp>
        <p:nvSpPr>
          <p:cNvPr id="229" name="Google Shape;229;g1362cbbfd4f_0_0: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sz="1400"/>
              <a:t>‹#›</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341733343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341733343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333333"/>
                </a:solidFill>
                <a:highlight>
                  <a:srgbClr val="FFFFFF"/>
                </a:highlight>
                <a:latin typeface="Roboto"/>
                <a:ea typeface="Roboto"/>
                <a:cs typeface="Roboto"/>
                <a:sym typeface="Roboto"/>
              </a:rPr>
              <a:t>Slides 19-20can be an OPTIONAL Discussion experience…… if facilitators feel they are important to have attendees discuss in small groups, reflection or even as 'homework' they can. </a:t>
            </a:r>
            <a:endParaRPr sz="105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33333"/>
                </a:solidFill>
                <a:highlight>
                  <a:srgbClr val="FFFFFF"/>
                </a:highlight>
                <a:latin typeface="Roboto"/>
                <a:ea typeface="Roboto"/>
                <a:cs typeface="Roboto"/>
                <a:sym typeface="Roboto"/>
              </a:rPr>
              <a:t>As facilitator, gauge your audience and think about the intentions you have for this modules outcome. If time permits and if these points are worth taking time to reflect on, discuss and use as guides for increasing CTE championship, then please do as you’d like with them! </a:t>
            </a:r>
            <a:endParaRPr sz="105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a:solidFill>
                  <a:schemeClr val="dk1"/>
                </a:solidFill>
              </a:rPr>
              <a:t>Let attendees know to use your worksheet to silently reflect on these guiding questions. Take some notes. Anyone want to come off mute or share out loud their responses to these questions? Anyone have any questions or statements they feel compelled to make? We welcome a brief discussion at this moment. If time is tight then make these two slides a silent reflection for attendees.</a:t>
            </a:r>
            <a:endParaRPr sz="900">
              <a:solidFill>
                <a:srgbClr val="5F6368"/>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5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a:solidFill>
                  <a:schemeClr val="dk1"/>
                </a:solidFill>
              </a:rPr>
              <a:t>Or use this script: Now how about these points to consider?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Please pause again and u</a:t>
            </a:r>
            <a:r>
              <a:rPr lang="en">
                <a:solidFill>
                  <a:schemeClr val="dk1"/>
                </a:solidFill>
              </a:rPr>
              <a:t>se your worksheet to silently reflect on these guiding questions. Take some notes. Anyone want to come off mute or share out loud their responses to these questions? Anyone have any questions or statements they feel compelled to make? We welcome a brief discussion at this moment.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Track some responses from others too. Anything compelling that you’d want to learn more about or try out? Take note on your worksheet.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231b731570_0_288:notes"/>
          <p:cNvSpPr/>
          <p:nvPr>
            <p:ph idx="2" type="sldImg"/>
          </p:nvPr>
        </p:nvSpPr>
        <p:spPr>
          <a:xfrm>
            <a:off x="639225" y="1143000"/>
            <a:ext cx="55797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8" name="Google Shape;388;g1231b731570_0_288: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Who here has watched or heard Dr. Kevin Flemings’ Success in the New Economy video or speech?</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If so, what stood out to you most in his message?</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If not, let’s take a quick moment to watch a snippet of the video that pertains to communicating the world of work to our students with an economic driver as the lens. </a:t>
            </a:r>
            <a:endParaRPr sz="1200">
              <a:latin typeface="Calibri"/>
              <a:ea typeface="Calibri"/>
              <a:cs typeface="Calibri"/>
              <a:sym typeface="Calibri"/>
            </a:endParaRPr>
          </a:p>
          <a:p>
            <a:pPr indent="0" lvl="0" marL="0" rtl="0" algn="l">
              <a:spcBef>
                <a:spcPts val="0"/>
              </a:spcBef>
              <a:spcAft>
                <a:spcPts val="0"/>
              </a:spcAft>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Technical and transferable skills and competencies are valued greater in today’s economy versus just the name or type of degree.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Video is 10:30 minutes long, no need to play the whole thing. </a:t>
            </a:r>
            <a:r>
              <a:rPr lang="en" sz="1200">
                <a:latin typeface="Calibri"/>
                <a:ea typeface="Calibri"/>
                <a:cs typeface="Calibri"/>
                <a:sym typeface="Calibri"/>
              </a:rPr>
              <a:t>Perhaps</a:t>
            </a:r>
            <a:r>
              <a:rPr lang="en" sz="1200">
                <a:latin typeface="Calibri"/>
                <a:ea typeface="Calibri"/>
                <a:cs typeface="Calibri"/>
                <a:sym typeface="Calibri"/>
              </a:rPr>
              <a:t> familiarize yourself with the parts you identify best with. Play whole thing too is also a meaningful option. </a:t>
            </a:r>
            <a:endParaRPr sz="1200">
              <a:latin typeface="Calibri"/>
              <a:ea typeface="Calibri"/>
              <a:cs typeface="Calibri"/>
              <a:sym typeface="Calibri"/>
            </a:endParaRPr>
          </a:p>
          <a:p>
            <a:pPr indent="0" lvl="0" marL="0" rtl="0" algn="l">
              <a:spcBef>
                <a:spcPts val="0"/>
              </a:spcBef>
              <a:spcAft>
                <a:spcPts val="0"/>
              </a:spcAft>
              <a:buSzPts val="1200"/>
              <a:buNone/>
            </a:pPr>
            <a:r>
              <a:rPr lang="en" sz="1200">
                <a:latin typeface="Calibri"/>
                <a:ea typeface="Calibri"/>
                <a:cs typeface="Calibri"/>
                <a:sym typeface="Calibri"/>
              </a:rPr>
              <a:t>Put link into chat: </a:t>
            </a:r>
            <a:r>
              <a:rPr lang="en" u="sng">
                <a:solidFill>
                  <a:schemeClr val="hlink"/>
                </a:solidFill>
                <a:hlinkClick r:id="rId2"/>
              </a:rPr>
              <a:t>Success in the new economy - Citrus College - YouTube</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highlight>
                  <a:srgbClr val="FFFF00"/>
                </a:highlight>
                <a:latin typeface="Calibri"/>
                <a:ea typeface="Calibri"/>
                <a:cs typeface="Calibri"/>
                <a:sym typeface="Calibri"/>
              </a:rPr>
              <a:t>Reference the 1:2:7 ratio re: video link below (begins at minute 3:12 - 4:00)</a:t>
            </a:r>
            <a:endParaRPr sz="1200">
              <a:highlight>
                <a:srgbClr val="FFFF00"/>
              </a:highlight>
              <a:latin typeface="Calibri"/>
              <a:ea typeface="Calibri"/>
              <a:cs typeface="Calibri"/>
              <a:sym typeface="Calibri"/>
            </a:endParaRPr>
          </a:p>
          <a:p>
            <a:pPr indent="0" lvl="0" marL="0" rtl="0" algn="l">
              <a:spcBef>
                <a:spcPts val="0"/>
              </a:spcBef>
              <a:spcAft>
                <a:spcPts val="0"/>
              </a:spcAft>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Skills/Competencies + Career Exploration &amp; Career Planning  = In and Outside Training Options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b="1" lang="en" sz="1200">
                <a:latin typeface="Calibri"/>
                <a:ea typeface="Calibri"/>
                <a:cs typeface="Calibri"/>
                <a:sym typeface="Calibri"/>
              </a:rPr>
              <a:t>Repeat from last slide if it didn’t come up: </a:t>
            </a:r>
            <a:endParaRPr sz="1800"/>
          </a:p>
          <a:p>
            <a:pPr indent="0" lvl="0" marL="0" rtl="0" algn="l">
              <a:spcBef>
                <a:spcPts val="0"/>
              </a:spcBef>
              <a:spcAft>
                <a:spcPts val="0"/>
              </a:spcAft>
              <a:buSzPts val="1200"/>
              <a:buFont typeface="Calibri"/>
              <a:buNone/>
            </a:pPr>
            <a:r>
              <a:rPr lang="en" sz="1200">
                <a:latin typeface="Calibri"/>
                <a:ea typeface="Calibri"/>
                <a:cs typeface="Calibri"/>
                <a:sym typeface="Calibri"/>
              </a:rPr>
              <a:t>Check out the informative and engaging video Success in a New Economy by Dr. Kevin fleming for more data supports: </a:t>
            </a:r>
            <a:r>
              <a:rPr lang="en" sz="1200" u="sng">
                <a:solidFill>
                  <a:srgbClr val="000000"/>
                </a:solidFill>
                <a:hlinkClick r:id="rId3">
                  <a:extLst>
                    <a:ext uri="{A12FA001-AC4F-418D-AE19-62706E023703}">
                      <ahyp:hlinkClr val="tx"/>
                    </a:ext>
                  </a:extLst>
                </a:hlinkClick>
              </a:rPr>
              <a:t>https://www.youtube.com/watch?v=zs6nQpVI164</a:t>
            </a:r>
            <a:r>
              <a:rPr lang="en" sz="1200">
                <a:latin typeface="Calibri"/>
                <a:ea typeface="Calibri"/>
                <a:cs typeface="Calibri"/>
                <a:sym typeface="Calibri"/>
              </a:rPr>
              <a:t> and updated one:</a:t>
            </a:r>
            <a:r>
              <a:rPr lang="en" sz="1200" u="sng">
                <a:solidFill>
                  <a:srgbClr val="000000"/>
                </a:solidFill>
                <a:hlinkClick r:id="rId4">
                  <a:extLst>
                    <a:ext uri="{A12FA001-AC4F-418D-AE19-62706E023703}">
                      <ahyp:hlinkClr val="tx"/>
                    </a:ext>
                  </a:extLst>
                </a:hlinkClick>
              </a:rPr>
              <a:t>https://www.youtube.com/watch?v=bauDp4NdPK8</a:t>
            </a:r>
            <a:r>
              <a:rPr lang="en" sz="1200">
                <a:latin typeface="Calibri"/>
                <a:ea typeface="Calibri"/>
                <a:cs typeface="Calibri"/>
                <a:sym typeface="Calibri"/>
              </a:rPr>
              <a:t>  </a:t>
            </a:r>
            <a:endParaRPr sz="1800"/>
          </a:p>
          <a:p>
            <a:pPr indent="0" lvl="0" marL="0" rtl="0" algn="l">
              <a:spcBef>
                <a:spcPts val="0"/>
              </a:spcBef>
              <a:spcAft>
                <a:spcPts val="0"/>
              </a:spcAft>
              <a:buSzPts val="1200"/>
              <a:buFont typeface="Calibri"/>
              <a:buNone/>
            </a:pPr>
            <a:r>
              <a:rPr lang="en" sz="1200">
                <a:latin typeface="Calibri"/>
                <a:ea typeface="Calibri"/>
                <a:cs typeface="Calibri"/>
                <a:sym typeface="Calibri"/>
              </a:rPr>
              <a:t>*If time, feel free to play this video or put the link in the chat so folkx can watch at their convenience. </a:t>
            </a:r>
            <a:r>
              <a:rPr i="1" lang="en" sz="1200">
                <a:latin typeface="Calibri"/>
                <a:ea typeface="Calibri"/>
                <a:cs typeface="Calibri"/>
                <a:sym typeface="Calibri"/>
              </a:rPr>
              <a:t>Note: video is 10:30 mins.</a:t>
            </a:r>
            <a:endParaRPr/>
          </a:p>
        </p:txBody>
      </p:sp>
      <p:sp>
        <p:nvSpPr>
          <p:cNvPr id="389" name="Google Shape;389;g1231b731570_0_288: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231b731570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1231b731570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another national report and compelling video that helps us get comfortable with communicating the </a:t>
            </a:r>
            <a:r>
              <a:rPr lang="en"/>
              <a:t>world</a:t>
            </a:r>
            <a:r>
              <a:rPr lang="en"/>
              <a:t> of work with students and families and how CTE supports navigating college and career paths </a:t>
            </a:r>
            <a:r>
              <a:rPr lang="en"/>
              <a:t>successfully</a:t>
            </a:r>
            <a:r>
              <a:rPr lang="en"/>
              <a:t>. Specifically, there is a great connection to Programs of Study or course sequence taking of CTE programs and the </a:t>
            </a:r>
            <a:r>
              <a:rPr lang="en"/>
              <a:t>understanding</a:t>
            </a:r>
            <a:r>
              <a:rPr lang="en"/>
              <a:t> of higher education majors.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Has anyone read this report? Seen this video? Used either as part of their messaging strategies with students and families? </a:t>
            </a:r>
            <a:endParaRPr/>
          </a:p>
          <a:p>
            <a:pPr indent="0" lvl="0" marL="0" rtl="0" algn="l">
              <a:spcBef>
                <a:spcPts val="0"/>
              </a:spcBef>
              <a:spcAft>
                <a:spcPts val="0"/>
              </a:spcAft>
              <a:buNone/>
            </a:pPr>
            <a:r>
              <a:rPr lang="en"/>
              <a:t>If so, tell us what you heard or know or what is your greatest take-away from either.</a:t>
            </a:r>
            <a:endParaRPr/>
          </a:p>
          <a:p>
            <a:pPr indent="0" lvl="0" marL="0" rtl="0" algn="l">
              <a:spcBef>
                <a:spcPts val="0"/>
              </a:spcBef>
              <a:spcAft>
                <a:spcPts val="0"/>
              </a:spcAft>
              <a:buNone/>
            </a:pPr>
            <a:r>
              <a:rPr lang="en"/>
              <a:t>If not, we can take a moment to watch it (the entire video is 1:55)</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2d4fef717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2d4fef717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no one has spoken up yet either off mute, in the room or in the chat, have the group silently reflect for a moment and then pose again the permission to share answers outloud, in the chate or in a small group.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231b731570_0_339:notes"/>
          <p:cNvSpPr/>
          <p:nvPr>
            <p:ph idx="2" type="sldImg"/>
          </p:nvPr>
        </p:nvSpPr>
        <p:spPr>
          <a:xfrm>
            <a:off x="639225" y="1143000"/>
            <a:ext cx="55797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3" name="Google Shape;413;g1231b731570_0_339: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Data is a critical component to providing learners with information about in-demand fields, expected job growth, college costs, future training, etc. for career paths that they may be considering. The following slides will provide resources to find and communicate this data to learners.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This section can/will also highlight representational gaps in careers in the region/state that are important to understand when considering the barriers students may perceive or face in deciding on and pursuing the career path of their choice.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Perfect permission to help emulate/reiterate the efforts of CTE Without Limits initiative. </a:t>
            </a:r>
            <a:endParaRPr sz="1800"/>
          </a:p>
          <a:p>
            <a:pPr indent="0" lvl="0" marL="0" rtl="0" algn="l">
              <a:spcBef>
                <a:spcPts val="0"/>
              </a:spcBef>
              <a:spcAft>
                <a:spcPts val="0"/>
              </a:spcAft>
              <a:buNone/>
            </a:pPr>
            <a:r>
              <a:t/>
            </a:r>
            <a:endParaRPr sz="1800"/>
          </a:p>
        </p:txBody>
      </p:sp>
      <p:sp>
        <p:nvSpPr>
          <p:cNvPr id="414" name="Google Shape;414;g1231b731570_0_339: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221b38bc28_0_546: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g1221b38bc28_0_546: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lnSpc>
                <a:spcPct val="100000"/>
              </a:lnSpc>
              <a:spcBef>
                <a:spcPts val="0"/>
              </a:spcBef>
              <a:spcAft>
                <a:spcPts val="0"/>
              </a:spcAft>
              <a:buSzPts val="1400"/>
              <a:buNone/>
            </a:pPr>
            <a:r>
              <a:t/>
            </a:r>
            <a:endParaRPr/>
          </a:p>
        </p:txBody>
      </p:sp>
      <p:sp>
        <p:nvSpPr>
          <p:cNvPr id="421" name="Google Shape;421;g1221b38bc28_0_546: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24a3203a7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24a3203a7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Chat or go off-mute to answer &amp; brainstorm</a:t>
            </a:r>
            <a:endParaRPr/>
          </a:p>
          <a:p>
            <a:pPr indent="0" lvl="0" marL="0" rtl="0" algn="l">
              <a:spcBef>
                <a:spcPts val="0"/>
              </a:spcBef>
              <a:spcAft>
                <a:spcPts val="0"/>
              </a:spcAft>
              <a:buNone/>
            </a:pPr>
            <a:r>
              <a:rPr lang="en"/>
              <a:t>If no one is talking, have attendees silent reflect answers for the worksheet</a:t>
            </a:r>
            <a:endParaRPr/>
          </a:p>
          <a:p>
            <a:pPr indent="0" lvl="0" marL="0" rtl="0" algn="l">
              <a:spcBef>
                <a:spcPts val="0"/>
              </a:spcBef>
              <a:spcAft>
                <a:spcPts val="0"/>
              </a:spcAft>
              <a:buNone/>
            </a:pPr>
            <a:r>
              <a:rPr lang="en"/>
              <a:t>If time and interested, break group into small </a:t>
            </a:r>
            <a:r>
              <a:rPr lang="en"/>
              <a:t>breakouts</a:t>
            </a:r>
            <a:r>
              <a:rPr lang="en"/>
              <a:t> for attendees to have deeper conversations with their teams or others they may not know. </a:t>
            </a:r>
            <a:endParaRPr/>
          </a:p>
          <a:p>
            <a:pPr indent="0" lvl="0" marL="0" rtl="0" algn="l">
              <a:spcBef>
                <a:spcPts val="0"/>
              </a:spcBef>
              <a:spcAft>
                <a:spcPts val="0"/>
              </a:spcAft>
              <a:buNone/>
            </a:pPr>
            <a:r>
              <a:rPr lang="en"/>
              <a:t>If breakouts, have attendees return and do a quick share out.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231b731570_0_420:notes"/>
          <p:cNvSpPr/>
          <p:nvPr>
            <p:ph idx="2" type="sldImg"/>
          </p:nvPr>
        </p:nvSpPr>
        <p:spPr>
          <a:xfrm>
            <a:off x="639225" y="1143000"/>
            <a:ext cx="55797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4" name="Google Shape;434;g1231b731570_0_420: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High-quality CTE is responsive to workforce needs and tied to labor market information. It is important that CTE programs are indeed preparing students for current and emerging careers and not preparing students for careers of the past or careers with limited career mobility.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School counselors must have understanding and familiarity with workforce needs and how to access labor market information to guide students and families. Having said this, School Counselors are not required to become experts in each of the career fields. As noted in moments prior today, we are simply helping each other become better ‘informants’ for career pathways specific to those that are high growth and  in demand for our communities and match our students’ aspirations. </a:t>
            </a:r>
            <a:endParaRPr/>
          </a:p>
        </p:txBody>
      </p:sp>
      <p:sp>
        <p:nvSpPr>
          <p:cNvPr id="435" name="Google Shape;435;g1231b731570_0_420: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34b93a3be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134b93a3be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 to the worksheet. Have attendees do a silent reflection, take notes, then share out and hear from one another.</a:t>
            </a:r>
            <a:endParaRPr/>
          </a:p>
          <a:p>
            <a:pPr indent="0" lvl="0" marL="0" rtl="0" algn="l">
              <a:spcBef>
                <a:spcPts val="0"/>
              </a:spcBef>
              <a:spcAft>
                <a:spcPts val="0"/>
              </a:spcAft>
              <a:buNone/>
            </a:pPr>
            <a:r>
              <a:rPr lang="en"/>
              <a:t>For fun, begin with a quick speed round of call-out/popcorn style for the whole group to list the current LMI information resources they currently use.</a:t>
            </a:r>
            <a:endParaRPr/>
          </a:p>
          <a:p>
            <a:pPr indent="0" lvl="0" marL="0" rtl="0" algn="l">
              <a:spcBef>
                <a:spcPts val="0"/>
              </a:spcBef>
              <a:spcAft>
                <a:spcPts val="0"/>
              </a:spcAft>
              <a:buNone/>
            </a:pPr>
            <a:r>
              <a:rPr lang="en"/>
              <a:t>Menti and Jamboard can be used to track this list too. If attendees aren’t interacting or prefer autonomy, these tools can also help with </a:t>
            </a:r>
            <a:r>
              <a:rPr lang="en"/>
              <a:t>increasing</a:t>
            </a:r>
            <a:r>
              <a:rPr lang="en"/>
              <a:t> engagement and still get good information.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24a3203a7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124a3203a7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ask the group the question in BOLD…..see what answers you get. If nothing, jump right to the list animated next. If so, expand on it with the animated list after.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221b38bc28_0_0: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1221b38bc28_0_0: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a:solidFill>
                  <a:schemeClr val="dk1"/>
                </a:solidFill>
              </a:rPr>
              <a:t>Instructions in Worksheet for attendees to follow.</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See Facilitator Guide for recommendations.</a:t>
            </a:r>
            <a:endParaRPr/>
          </a:p>
        </p:txBody>
      </p:sp>
      <p:sp>
        <p:nvSpPr>
          <p:cNvPr id="235" name="Google Shape;235;g1221b38bc28_0_0: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231b731570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1231b731570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add as many slides as necessary to help attendees know what state level and local level resources exist for them to be GREAT CTE, LMI and World of Work communicators!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231b731570_0_471:notes"/>
          <p:cNvSpPr/>
          <p:nvPr>
            <p:ph idx="2" type="sldImg"/>
          </p:nvPr>
        </p:nvSpPr>
        <p:spPr>
          <a:xfrm>
            <a:off x="639225" y="1143000"/>
            <a:ext cx="55797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9" name="Google Shape;459;g1231b731570_0_471: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Here are few labor market information resources that serve nationwide an are common amongst career development professionals (that us!). We won’t go through each of them today though we can put them in the chat box and you can peruse them at your convenience.</a:t>
            </a:r>
            <a:endParaRPr sz="1800"/>
          </a:p>
          <a:p>
            <a:pPr indent="0" lvl="0" marL="0" rtl="0" algn="l">
              <a:spcBef>
                <a:spcPts val="0"/>
              </a:spcBef>
              <a:spcAft>
                <a:spcPts val="0"/>
              </a:spcAft>
              <a:buSzPts val="1200"/>
              <a:buFont typeface="Calibri"/>
              <a:buNone/>
            </a:pPr>
            <a:r>
              <a:rPr lang="en" sz="1200">
                <a:latin typeface="Calibri"/>
                <a:ea typeface="Calibri"/>
                <a:cs typeface="Calibri"/>
                <a:sym typeface="Calibri"/>
              </a:rPr>
              <a:t>With a raise of emoji hand, who here is familiar with one or more of these resources already?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Career one stop: Information includes: Interest assessments; skill assessment; occupation profiles; career videos; fastest-growing careers; declining employment; state profiles; resume writing; and more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Some states have their own variation of these types of website.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O*net: This is the electronic version of the Occupational Outlook Handbook. Basically, every occupational in the world is coded.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The nation's primary source of occupational information. The O*NET database contains hundreds of standardized and occupation-specific descriptors on almost 1,000 occupations covering the entire U.S. economy. The database, which is available to the public at no cost, is continually updated from input by a broad range of workers in each occupation. The data have proven vital in helping people find the training and jobs they need and employers the skilled workers necessary to be competitive in the marketplace.</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 student-friendly version of O*Net may be found to be enjoyable.</a:t>
            </a:r>
            <a:r>
              <a:rPr lang="en" sz="1200" u="sng">
                <a:solidFill>
                  <a:srgbClr val="000000"/>
                </a:solidFill>
                <a:hlinkClick r:id="rId2">
                  <a:extLst>
                    <a:ext uri="{A12FA001-AC4F-418D-AE19-62706E023703}">
                      <ahyp:hlinkClr val="tx"/>
                    </a:ext>
                  </a:extLst>
                </a:hlinkClick>
              </a:rPr>
              <a:t>https://www.mynextmove.org/</a:t>
            </a:r>
            <a:r>
              <a:rPr lang="en" sz="1200">
                <a:latin typeface="Calibri"/>
                <a:ea typeface="Calibri"/>
                <a:cs typeface="Calibri"/>
                <a:sym typeface="Calibri"/>
              </a:rPr>
              <a:t> It asks students to describe their ‘dream jobs’ which then helps them expand their ideas for what they thought they wanted to be. Example: Rock Star does indeed give music performer and music producer as an option though it also includes Astrologer, Astronomer, Astronaut and Mineral Engineer, etc...</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US Bureau of labor &amp; statistics may feel daunting though some folkx really enjoy researching deep into careers and many of our CTE teachers might too. The link provided is one for k12 educators and is more classroom activity oriented.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460" name="Google Shape;460;g1231b731570_0_471: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3ab6a0617d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13ab6a0617d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 to the worksheet. Have attendees do a silent reflection, take notes, then share out and hear from one another.</a:t>
            </a:r>
            <a:endParaRPr/>
          </a:p>
          <a:p>
            <a:pPr indent="0" lvl="0" marL="0" rtl="0" algn="l">
              <a:spcBef>
                <a:spcPts val="0"/>
              </a:spcBef>
              <a:spcAft>
                <a:spcPts val="0"/>
              </a:spcAft>
              <a:buNone/>
            </a:pPr>
            <a:r>
              <a:rPr lang="en"/>
              <a:t>For fun, begin with a quick speed round of call-out/popcorn style for the whole group to list the current LMI information resources they currently use.</a:t>
            </a:r>
            <a:endParaRPr/>
          </a:p>
          <a:p>
            <a:pPr indent="0" lvl="0" marL="0" rtl="0" algn="l">
              <a:spcBef>
                <a:spcPts val="0"/>
              </a:spcBef>
              <a:spcAft>
                <a:spcPts val="0"/>
              </a:spcAft>
              <a:buNone/>
            </a:pPr>
            <a:r>
              <a:rPr lang="en"/>
              <a:t>Menti and Jamboard can be used to track this list too. If attendees aren’t interacting or prefer autonomy, these tools can also help with increasing engagement and still get good information.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34b93a3be9_0_12:notes"/>
          <p:cNvSpPr/>
          <p:nvPr>
            <p:ph idx="2" type="sldImg"/>
          </p:nvPr>
        </p:nvSpPr>
        <p:spPr>
          <a:xfrm>
            <a:off x="639225" y="1143000"/>
            <a:ext cx="55797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3" name="Google Shape;473;g134b93a3be9_0_12: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Now let’s take what we’ve learned, heard about and shared and dive deeper into applying it into action. </a:t>
            </a:r>
            <a:endParaRPr/>
          </a:p>
        </p:txBody>
      </p:sp>
      <p:sp>
        <p:nvSpPr>
          <p:cNvPr id="474" name="Google Shape;474;g134b93a3be9_0_12: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2d4fef7170_0_0:notes"/>
          <p:cNvSpPr/>
          <p:nvPr>
            <p:ph idx="2" type="sldImg"/>
          </p:nvPr>
        </p:nvSpPr>
        <p:spPr>
          <a:xfrm>
            <a:off x="639225" y="1143000"/>
            <a:ext cx="55797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0" name="Google Shape;480;g12d4fef7170_0_0: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Let’s visit the worksheet.</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There are three guiding questions to consider and reflect on. #2 is one that we’ll do as a full group.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Pause for a </a:t>
            </a:r>
            <a:r>
              <a:rPr lang="en" sz="1200">
                <a:latin typeface="Calibri"/>
                <a:ea typeface="Calibri"/>
                <a:cs typeface="Calibri"/>
                <a:sym typeface="Calibri"/>
              </a:rPr>
              <a:t>silent</a:t>
            </a:r>
            <a:r>
              <a:rPr lang="en" sz="1200">
                <a:latin typeface="Calibri"/>
                <a:ea typeface="Calibri"/>
                <a:cs typeface="Calibri"/>
                <a:sym typeface="Calibri"/>
              </a:rPr>
              <a:t> reflection to </a:t>
            </a:r>
            <a:r>
              <a:rPr lang="en" sz="1200">
                <a:latin typeface="Calibri"/>
                <a:ea typeface="Calibri"/>
                <a:cs typeface="Calibri"/>
                <a:sym typeface="Calibri"/>
              </a:rPr>
              <a:t>answer</a:t>
            </a:r>
            <a:r>
              <a:rPr lang="en" sz="1200">
                <a:latin typeface="Calibri"/>
                <a:ea typeface="Calibri"/>
                <a:cs typeface="Calibri"/>
                <a:sym typeface="Calibri"/>
              </a:rPr>
              <a:t> question #2.</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When ready, let’s share out either via chat, off mute, in-person small group then large group.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If engagement is low, try applying breakouts and thendo a full round of full group share out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Optional - track the share outs in jamboard or menti so the group can access them later.</a:t>
            </a:r>
            <a:endParaRPr sz="1200">
              <a:latin typeface="Calibri"/>
              <a:ea typeface="Calibri"/>
              <a:cs typeface="Calibri"/>
              <a:sym typeface="Calibri"/>
            </a:endParaRPr>
          </a:p>
          <a:p>
            <a:pPr indent="0" lvl="0" marL="0" rtl="0" algn="l">
              <a:spcBef>
                <a:spcPts val="0"/>
              </a:spcBef>
              <a:spcAft>
                <a:spcPts val="0"/>
              </a:spcAft>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If attendees have answers for the other two questions, let them chat about them, come off mute, share out loud and have a brief conversation if there is interest and time.</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481" name="Google Shape;481;g12d4fef7170_0_0: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3b4c474863_0_0:notes"/>
          <p:cNvSpPr/>
          <p:nvPr>
            <p:ph idx="2" type="sldImg"/>
          </p:nvPr>
        </p:nvSpPr>
        <p:spPr>
          <a:xfrm>
            <a:off x="639225" y="1143000"/>
            <a:ext cx="55797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8" name="Google Shape;488;g13b4c474863_0_0: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Let’s visit the worksheet.</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There are three guiding questions to consider and reflect on. #2 is one that we’ll do as a full group.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Pause for a silent reflection to answer question #2.</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When ready, let’s share out either via chat, off mute, in-person small group then large group.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If engagement is low, try applying breakouts and thendo a full round of full group share out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Optional - track the share outs in jamboard or menti so the group can access them later.</a:t>
            </a:r>
            <a:endParaRPr sz="1200">
              <a:latin typeface="Calibri"/>
              <a:ea typeface="Calibri"/>
              <a:cs typeface="Calibri"/>
              <a:sym typeface="Calibri"/>
            </a:endParaRPr>
          </a:p>
          <a:p>
            <a:pPr indent="0" lvl="0" marL="0" rtl="0" algn="l">
              <a:spcBef>
                <a:spcPts val="0"/>
              </a:spcBef>
              <a:spcAft>
                <a:spcPts val="0"/>
              </a:spcAft>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If attendees have answers for the other two questions, let them chat about them, come off mute, share out loud and have a brief conversation if there is interest and time.</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489" name="Google Shape;489;g13b4c474863_0_0: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24a3203a7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24a3203a7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Since we can’t do this good work alone, let’s take a moment to have our counseling and CTE </a:t>
            </a:r>
            <a:r>
              <a:rPr lang="en"/>
              <a:t>progressions</a:t>
            </a:r>
            <a:r>
              <a:rPr lang="en"/>
              <a:t> in the room </a:t>
            </a:r>
            <a:r>
              <a:rPr lang="en"/>
              <a:t>communication</a:t>
            </a:r>
            <a:r>
              <a:rPr lang="en"/>
              <a:t> with each other about what ways our two roles can collaborate further, team up, advocate and/or learn from one another. </a:t>
            </a:r>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2d4fef717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12d4fef717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time, leave this slide deck and begin navigating the slew of resources </a:t>
            </a:r>
            <a:r>
              <a:rPr lang="en"/>
              <a:t>and</a:t>
            </a:r>
            <a:r>
              <a:rPr lang="en"/>
              <a:t> </a:t>
            </a:r>
            <a:r>
              <a:rPr lang="en"/>
              <a:t>tools that have been listed and shared so that attendees can practice getting familiar with them and navigating them, asking questions and getting clarity as one whole group. If not time or if no one is interested, this can also be a ‘homework’ item. Either way the intention is to help attendees feel comfortable and confident in LMI navigation and communicating CTE and world of work.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134b93a3be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134b93a3be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time, this can be an optional activity or make time to </a:t>
            </a:r>
            <a:r>
              <a:rPr lang="en"/>
              <a:t>incorporate</a:t>
            </a:r>
            <a:r>
              <a:rPr lang="en"/>
              <a:t> it.</a:t>
            </a:r>
            <a:endParaRPr/>
          </a:p>
          <a:p>
            <a:pPr indent="0" lvl="0" marL="0" rtl="0" algn="l">
              <a:spcBef>
                <a:spcPts val="0"/>
              </a:spcBef>
              <a:spcAft>
                <a:spcPts val="0"/>
              </a:spcAft>
              <a:buNone/>
            </a:pPr>
            <a:r>
              <a:rPr lang="en"/>
              <a:t>The </a:t>
            </a:r>
            <a:r>
              <a:rPr lang="en"/>
              <a:t>intention</a:t>
            </a:r>
            <a:r>
              <a:rPr lang="en"/>
              <a:t> is to again help attendees feel </a:t>
            </a:r>
            <a:r>
              <a:rPr lang="en"/>
              <a:t>comfortable</a:t>
            </a:r>
            <a:r>
              <a:rPr lang="en"/>
              <a:t> and confident in </a:t>
            </a:r>
            <a:r>
              <a:rPr lang="en"/>
              <a:t>messaging</a:t>
            </a:r>
            <a:r>
              <a:rPr lang="en"/>
              <a:t> CTE and the world of work with learners </a:t>
            </a:r>
            <a:r>
              <a:rPr lang="en"/>
              <a:t>and</a:t>
            </a:r>
            <a:r>
              <a:rPr lang="en"/>
              <a:t> families. Again, like the last activity, this can also be turned into ‘homework’ and even serve as evidence of professional development to help attendees earn addition CEUs or other equivalent benefits.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134b93a3be9_0_29: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g134b93a3be9_0_29: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228600" lvl="0" marL="457200" rtl="0" algn="l">
              <a:spcBef>
                <a:spcPts val="0"/>
              </a:spcBef>
              <a:spcAft>
                <a:spcPts val="0"/>
              </a:spcAft>
              <a:buClr>
                <a:schemeClr val="dk1"/>
              </a:buClr>
              <a:buSzPts val="1400"/>
              <a:buFont typeface="Arial"/>
              <a:buNone/>
            </a:pPr>
            <a:r>
              <a:rPr lang="en">
                <a:solidFill>
                  <a:schemeClr val="dk1"/>
                </a:solidFill>
              </a:rPr>
              <a:t>Remember, NOW NEW NEXT is a main theme for the session and will guide how we reflect about the information shared and make plans to act on it after the workshop.</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NOW indicates a reflective moment around what is in place. NOW is an indicator of what you can quickly recite and would share in the metaphorical ‘elevator’ or ‘sidewalk chat’ or ‘dinner party’ or ‘family reunion’ or ‘water cooler’ etc…..[insert whatever is most culturally relevant for you and/or the group here] </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NEW will be the space where something is pulled from today's information. An idea, an initiative, new program implementation. A-Ha’s! New nuggets of knowledge. Big or small, the details that are NEW can live here for reference at the end and into session 2. </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NEXT is use for looking to the future. What will you try? What will you implement? What will you take action on? What will you want to learn more about? Who else do you need with you to make it happen? ETC…. Structure and strategy around these ideas will accompany you a the end of the session </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Again, let’s pause just as we begin to conclude our training: circle back on your NOW NEW NEXT that we did in the beginning. What changed? What can be added? What is different?</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Anyone want to share either any of their now, new or next?! Please do. Come off mute, raise hand, put in chat, circle up in small group, popcorn style share out (try to hear from at least 3 people minimum) </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Reference Page 2 of the Worksheet</a:t>
            </a:r>
            <a:endParaRPr/>
          </a:p>
        </p:txBody>
      </p:sp>
      <p:sp>
        <p:nvSpPr>
          <p:cNvPr id="517" name="Google Shape;517;g134b93a3be9_0_29: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3b1f643673_0_3: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13b1f643673_0_3: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a:solidFill>
                  <a:schemeClr val="dk1"/>
                </a:solidFill>
              </a:rPr>
              <a:t>These are a list of norms for attendees to interact with one another, set as the norm for either in-person or virtual trainings - in fact, it was originally designed as a list for virtual training environments.</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Optional slide for Facilitators: Knowing that you likely know your audience best, utilize this sample list of training norms, edit and add/delete accordingly. Also apply what norms/agreements are best for in-person or virtual training environments. </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The list is hyperlinked in the training worksheet listed in the module folder.</a:t>
            </a:r>
            <a:endParaRPr/>
          </a:p>
        </p:txBody>
      </p:sp>
      <p:sp>
        <p:nvSpPr>
          <p:cNvPr id="242" name="Google Shape;242;g13b1f643673_0_3: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34b93a3be9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134b93a3be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1362cbbfd4f_0_440:notes"/>
          <p:cNvSpPr/>
          <p:nvPr>
            <p:ph idx="2" type="sldImg"/>
          </p:nvPr>
        </p:nvSpPr>
        <p:spPr>
          <a:xfrm>
            <a:off x="639202" y="1143000"/>
            <a:ext cx="55800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1" name="Google Shape;541;g1362cbbfd4f_0_440: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Before we conclude for today, please find more information and lots of great borrow-able resources at the Learning the Works Resource Center on Advance CTE’s website</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Put the Link in the chat: </a:t>
            </a:r>
            <a:r>
              <a:rPr lang="en" sz="1200" u="sng">
                <a:solidFill>
                  <a:srgbClr val="000000"/>
                </a:solidFill>
                <a:hlinkClick r:id="rId2">
                  <a:extLst>
                    <a:ext uri="{A12FA001-AC4F-418D-AE19-62706E023703}">
                      <ahyp:hlinkClr val="tx"/>
                    </a:ext>
                  </a:extLst>
                </a:hlinkClick>
              </a:rPr>
              <a:t>https://careertech.org/resource-center</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Also, you’ll find the Handout Hub in your materials too. If you haven’t already, explore what is in there. We aim to make sure you have what you need to be the best CTE Champion you can and to have this training be as productive and meaningful as possible too.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Put Handout Hub link in chat</a:t>
            </a:r>
            <a:r>
              <a:rPr lang="en"/>
              <a:t>. It is found in the module folder.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Note the additional page of additional resources and tools </a:t>
            </a:r>
            <a:r>
              <a:rPr lang="en"/>
              <a:t>on Advance CTE’s homepage. Stay connected to the latest and most up to date reports, initiatives, efforts and more: </a:t>
            </a:r>
            <a:r>
              <a:rPr lang="en" u="sng">
                <a:solidFill>
                  <a:schemeClr val="hlink"/>
                </a:solidFill>
                <a:hlinkClick r:id="rId3"/>
              </a:rPr>
              <a:t>www.careertech.org</a:t>
            </a:r>
            <a:r>
              <a:rPr lang="en"/>
              <a:t> </a:t>
            </a:r>
            <a:endParaRPr/>
          </a:p>
        </p:txBody>
      </p:sp>
      <p:sp>
        <p:nvSpPr>
          <p:cNvPr id="542" name="Google Shape;542;g1362cbbfd4f_0_440: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1bd360883b_0_271: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g11bd360883b_0_271: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a:solidFill>
                  <a:schemeClr val="dk1"/>
                </a:solidFill>
              </a:rPr>
              <a:t>Survey descriptions is in Facilitator Guide - option to add it to the attendees worksheet.</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Collective Commitment is also detailed out in the worksheet. It is not an actual form, more like an option for attendees to keep accountable with their action steps and action planning and take-aways from this training. </a:t>
            </a:r>
            <a:endParaRPr/>
          </a:p>
        </p:txBody>
      </p:sp>
      <p:sp>
        <p:nvSpPr>
          <p:cNvPr id="554" name="Google Shape;554;g11bd360883b_0_271: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124a3203a7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124a3203a7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1bd360883b_0_180: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11bd360883b_0_180: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228600" lvl="0" marL="457200" marR="0" rtl="0" algn="l">
              <a:lnSpc>
                <a:spcPct val="100000"/>
              </a:lnSpc>
              <a:spcBef>
                <a:spcPts val="0"/>
              </a:spcBef>
              <a:spcAft>
                <a:spcPts val="0"/>
              </a:spcAft>
              <a:buSzPts val="1400"/>
              <a:buNone/>
            </a:pPr>
            <a:r>
              <a:rPr lang="en"/>
              <a:t>While we gather and attendees trickle in...remind them to introduce themselves in the chat with their Name, Title (mention grade level if relevant), School/District Name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Since we will be talking about the world of work and communicating to students and families about it today, share with the group what work/employee attribute made you  good at your job - it can be answered as a present day perspective OR have </a:t>
            </a:r>
            <a:r>
              <a:rPr lang="en"/>
              <a:t>attendees</a:t>
            </a:r>
            <a:r>
              <a:rPr lang="en"/>
              <a:t> reflect back on when they were a younger person (middle school, high </a:t>
            </a:r>
            <a:r>
              <a:rPr lang="en"/>
              <a:t>school</a:t>
            </a:r>
            <a:r>
              <a:rPr lang="en"/>
              <a:t> aged or so).</a:t>
            </a:r>
            <a:endParaRPr/>
          </a:p>
          <a:p>
            <a:pPr indent="-228600" lvl="0" marL="457200" marR="0" rtl="0" algn="l">
              <a:lnSpc>
                <a:spcPct val="100000"/>
              </a:lnSpc>
              <a:spcBef>
                <a:spcPts val="0"/>
              </a:spcBef>
              <a:spcAft>
                <a:spcPts val="0"/>
              </a:spcAft>
              <a:buSzPts val="1400"/>
              <a:buNone/>
            </a:pPr>
            <a:r>
              <a:rPr lang="en"/>
              <a:t>The intention of this question is to help us dive back into the attributes, competencies, skills and practices of employment, being an employee and </a:t>
            </a:r>
            <a:r>
              <a:rPr lang="en"/>
              <a:t>committing</a:t>
            </a:r>
            <a:r>
              <a:rPr lang="en"/>
              <a:t> to being an active </a:t>
            </a:r>
            <a:r>
              <a:rPr lang="en"/>
              <a:t>contributor</a:t>
            </a:r>
            <a:r>
              <a:rPr lang="en"/>
              <a:t> to the world of work. This inevitably will help us be CTE Champions too!</a:t>
            </a:r>
            <a:endParaRPr/>
          </a:p>
          <a:p>
            <a:pPr indent="0" lvl="0" marL="2286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Modeling aspiration, reflection and maybe humor do a quick synopsis of what people put in the chat. See if anyone wants to go off mute and share more about their answer. Anyone find anything surprising?</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This is a great guiding question for when you take this training experience back to more of your colleagues. Since many of you will be the ‘messenger’ for communicating the world of work and CTE, this question helps folks/x feel more at ease with the topic. </a:t>
            </a:r>
            <a:endParaRPr/>
          </a:p>
          <a:p>
            <a:pPr indent="-228600" lvl="0" marL="457200" marR="0" rtl="0" algn="l">
              <a:lnSpc>
                <a:spcPct val="100000"/>
              </a:lnSpc>
              <a:spcBef>
                <a:spcPts val="0"/>
              </a:spcBef>
              <a:spcAft>
                <a:spcPts val="0"/>
              </a:spcAft>
              <a:buSzPts val="1400"/>
              <a:buNone/>
            </a:pPr>
            <a:r>
              <a:t/>
            </a:r>
            <a:endParaRPr/>
          </a:p>
          <a:p>
            <a:pPr indent="0" lvl="0" marL="228600" marR="0" rtl="0" algn="l">
              <a:lnSpc>
                <a:spcPct val="100000"/>
              </a:lnSpc>
              <a:spcBef>
                <a:spcPts val="0"/>
              </a:spcBef>
              <a:spcAft>
                <a:spcPts val="0"/>
              </a:spcAft>
              <a:buSzPts val="1400"/>
              <a:buNone/>
            </a:pPr>
            <a:r>
              <a:t/>
            </a:r>
            <a:endParaRPr/>
          </a:p>
        </p:txBody>
      </p:sp>
      <p:sp>
        <p:nvSpPr>
          <p:cNvPr id="250" name="Google Shape;250;g11bd360883b_0_180: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24a3203a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24a3203a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module has a few main objectives we’ll be diving deeper into throughout our time.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Advance CTE paired down each module to reflect 5 or less learning objectives. As a facilitator, you may add more if you know you want to with your training group. Double check that these objectives match or align to those listed in the facilitator guide for this module.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highlight>
                  <a:srgbClr val="FFFF00"/>
                </a:highlight>
                <a:latin typeface="Calibri"/>
                <a:ea typeface="Calibri"/>
                <a:cs typeface="Calibri"/>
                <a:sym typeface="Calibri"/>
              </a:rPr>
              <a:t>**Pro-Tip</a:t>
            </a:r>
            <a:r>
              <a:rPr lang="en" sz="1200">
                <a:solidFill>
                  <a:schemeClr val="dk1"/>
                </a:solidFill>
                <a:latin typeface="Calibri"/>
                <a:ea typeface="Calibri"/>
                <a:cs typeface="Calibri"/>
                <a:sym typeface="Calibri"/>
              </a:rPr>
              <a:t>: animate each bullet point so to emphasize each objective with attendees - less text on the screen at first.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a:solidFill>
                  <a:schemeClr val="dk1"/>
                </a:solidFill>
              </a:rPr>
              <a:t>*If you feel so inclined, feel free to take a long pause once done with the last objective and ask attendees: What learning objective would you add to this list because it is a learning moment you hope to gain today? </a:t>
            </a:r>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2d4fef7170_0_17: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12d4fef7170_0_17: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228600" lvl="0" marL="457200" marR="0" rtl="0" algn="l">
              <a:lnSpc>
                <a:spcPct val="100000"/>
              </a:lnSpc>
              <a:spcBef>
                <a:spcPts val="0"/>
              </a:spcBef>
              <a:spcAft>
                <a:spcPts val="0"/>
              </a:spcAft>
              <a:buSzPts val="1400"/>
              <a:buNone/>
            </a:pPr>
            <a:r>
              <a:rPr lang="en"/>
              <a:t>NOW NEW NEXT is a main theme for the session and will guide how we reflect about the information shared and make plans to act on it after the workshop. </a:t>
            </a:r>
            <a:endParaRPr/>
          </a:p>
          <a:p>
            <a:pPr indent="-228600" lvl="0" marL="457200" marR="0" rtl="0" algn="l">
              <a:lnSpc>
                <a:spcPct val="100000"/>
              </a:lnSpc>
              <a:spcBef>
                <a:spcPts val="0"/>
              </a:spcBef>
              <a:spcAft>
                <a:spcPts val="0"/>
              </a:spcAft>
              <a:buSzPts val="1400"/>
              <a:buNone/>
            </a:pPr>
            <a:r>
              <a:t/>
            </a:r>
            <a:endParaRPr/>
          </a:p>
          <a:p>
            <a:pPr indent="-228600" lvl="0" marL="45720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Call out the worksheet.  We will reference NOW NEW NEXT at least twice in this module.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NOW indicates a reflective moment around what is in place. NOW is an indicator of what you can quickly recite and would share in the metaphorical ‘elevator’ or ‘sidewalk chat’ or ‘dinner party’ or ‘family reunion’ or ‘water cooler’ etc…..[insert whatever is most culturally relevant for you and/or the group here]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NEW will be the space where something is pulled from today's information. An idea, an initiative, new program implementation. A-Ha’s! New nuggets of knowledge. Big or small, the details that are NEW can live here for reference at the end of the module.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
              <a:t>NEXT is use for looking to the future. What will you try? What will you implement? What will you take action on? What will you want to learn more about? Who else do you need with you to make it happen? ETC…. Structure and strategy around these ideas will accompany you a the end of the module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Again, we’ll be revisiting during NOW NEW NEXT conversation at the conclusion of this module.</a:t>
            </a:r>
            <a:endParaRPr/>
          </a:p>
        </p:txBody>
      </p:sp>
      <p:sp>
        <p:nvSpPr>
          <p:cNvPr id="267" name="Google Shape;267;g12d4fef7170_0_17: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362cbbfd4f_0_21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050">
                <a:solidFill>
                  <a:srgbClr val="333333"/>
                </a:solidFill>
                <a:highlight>
                  <a:schemeClr val="lt1"/>
                </a:highlight>
                <a:latin typeface="Open Sans"/>
                <a:ea typeface="Open Sans"/>
                <a:cs typeface="Open Sans"/>
                <a:sym typeface="Open Sans"/>
              </a:rPr>
              <a:t>ut the link in the chat: </a:t>
            </a:r>
            <a:endParaRPr i="1" sz="1050">
              <a:solidFill>
                <a:srgbClr val="333333"/>
              </a:solidFill>
              <a:highlight>
                <a:schemeClr val="lt1"/>
              </a:highlight>
              <a:latin typeface="Open Sans"/>
              <a:ea typeface="Open Sans"/>
              <a:cs typeface="Open Sans"/>
              <a:sym typeface="Open Sans"/>
            </a:endParaRPr>
          </a:p>
          <a:p>
            <a:pPr indent="0" lvl="0" marL="0" rtl="0" algn="l">
              <a:lnSpc>
                <a:spcPct val="115000"/>
              </a:lnSpc>
              <a:spcBef>
                <a:spcPts val="800"/>
              </a:spcBef>
              <a:spcAft>
                <a:spcPts val="0"/>
              </a:spcAft>
              <a:buNone/>
            </a:pPr>
            <a:r>
              <a:rPr lang="en" u="sng">
                <a:solidFill>
                  <a:srgbClr val="0563C1"/>
                </a:solidFill>
                <a:hlinkClick r:id="rId2">
                  <a:extLst>
                    <a:ext uri="{A12FA001-AC4F-418D-AE19-62706E023703}">
                      <ahyp:hlinkClr val="tx"/>
                    </a:ext>
                  </a:extLst>
                </a:hlinkClick>
              </a:rPr>
              <a:t>A Shared Vision | Advance CTE (careertech.org)</a:t>
            </a:r>
            <a:endParaRPr i="1" sz="1050">
              <a:solidFill>
                <a:srgbClr val="333333"/>
              </a:solidFill>
              <a:highlight>
                <a:schemeClr val="lt1"/>
              </a:highlight>
              <a:latin typeface="Open Sans"/>
              <a:ea typeface="Open Sans"/>
              <a:cs typeface="Open Sans"/>
              <a:sym typeface="Open Sans"/>
            </a:endParaRPr>
          </a:p>
          <a:p>
            <a:pPr indent="0" lvl="0" marL="0" rtl="0" algn="l">
              <a:lnSpc>
                <a:spcPct val="115000"/>
              </a:lnSpc>
              <a:spcBef>
                <a:spcPts val="800"/>
              </a:spcBef>
              <a:spcAft>
                <a:spcPts val="0"/>
              </a:spcAft>
              <a:buNone/>
            </a:pPr>
            <a:r>
              <a:rPr i="1" lang="en" sz="1050">
                <a:solidFill>
                  <a:srgbClr val="333333"/>
                </a:solidFill>
                <a:highlight>
                  <a:schemeClr val="lt1"/>
                </a:highlight>
                <a:latin typeface="Open Sans"/>
                <a:ea typeface="Open Sans"/>
                <a:cs typeface="Open Sans"/>
                <a:sym typeface="Open Sans"/>
              </a:rPr>
              <a:t>Include the link for attendees to access or navigate away from this slide to the webpage to explain this section and the next slide too: </a:t>
            </a:r>
            <a:endParaRPr i="1" sz="1050">
              <a:solidFill>
                <a:srgbClr val="333333"/>
              </a:solidFill>
              <a:highlight>
                <a:schemeClr val="lt1"/>
              </a:highlight>
              <a:latin typeface="Open Sans"/>
              <a:ea typeface="Open Sans"/>
              <a:cs typeface="Open Sans"/>
              <a:sym typeface="Open Sans"/>
            </a:endParaRPr>
          </a:p>
          <a:p>
            <a:pPr indent="0" lvl="0" marL="0" rtl="0" algn="l">
              <a:lnSpc>
                <a:spcPct val="115000"/>
              </a:lnSpc>
              <a:spcBef>
                <a:spcPts val="800"/>
              </a:spcBef>
              <a:spcAft>
                <a:spcPts val="0"/>
              </a:spcAft>
              <a:buNone/>
            </a:pPr>
            <a:r>
              <a:rPr lang="en" u="sng">
                <a:solidFill>
                  <a:srgbClr val="0563C1"/>
                </a:solidFill>
                <a:hlinkClick r:id="rId3">
                  <a:extLst>
                    <a:ext uri="{A12FA001-AC4F-418D-AE19-62706E023703}">
                      <ahyp:hlinkClr val="tx"/>
                    </a:ext>
                  </a:extLst>
                </a:hlinkClick>
              </a:rPr>
              <a:t>A Shared Vision | Advance CTE (careertech.org)</a:t>
            </a:r>
            <a:endParaRPr i="1" sz="1050">
              <a:solidFill>
                <a:srgbClr val="333333"/>
              </a:solidFill>
              <a:highlight>
                <a:schemeClr val="lt1"/>
              </a:highlight>
              <a:latin typeface="Open Sans"/>
              <a:ea typeface="Open Sans"/>
              <a:cs typeface="Open Sans"/>
              <a:sym typeface="Open Sans"/>
            </a:endParaRPr>
          </a:p>
          <a:p>
            <a:pPr indent="0" lvl="0" marL="0" rtl="0" algn="l">
              <a:lnSpc>
                <a:spcPct val="115000"/>
              </a:lnSpc>
              <a:spcBef>
                <a:spcPts val="800"/>
              </a:spcBef>
              <a:spcAft>
                <a:spcPts val="0"/>
              </a:spcAft>
              <a:buNone/>
            </a:pPr>
            <a:r>
              <a:rPr i="1" lang="en" sz="1050">
                <a:solidFill>
                  <a:srgbClr val="333333"/>
                </a:solidFill>
                <a:highlight>
                  <a:schemeClr val="lt1"/>
                </a:highlight>
                <a:latin typeface="Open Sans"/>
                <a:ea typeface="Open Sans"/>
                <a:cs typeface="Open Sans"/>
                <a:sym typeface="Open Sans"/>
              </a:rPr>
              <a:t>Without Limits: A Shared Vision for the Future of Career Technical Education</a:t>
            </a:r>
            <a:r>
              <a:rPr lang="en" sz="1050">
                <a:solidFill>
                  <a:srgbClr val="333333"/>
                </a:solidFill>
                <a:highlight>
                  <a:schemeClr val="lt1"/>
                </a:highlight>
                <a:latin typeface="Open Sans"/>
                <a:ea typeface="Open Sans"/>
                <a:cs typeface="Open Sans"/>
                <a:sym typeface="Open Sans"/>
              </a:rPr>
              <a:t> (CTE Without Limits) puts forth a bold vision for a cohesive, flexible, and responsive career preparation ecosystem that will close equity gaps in educational outcomes and workforce readiness, and leverage CTE as a catalyst for ensuring each learner can reach success in the career of their choice. </a:t>
            </a:r>
            <a:endParaRPr sz="1050">
              <a:solidFill>
                <a:srgbClr val="333333"/>
              </a:solidFill>
              <a:highlight>
                <a:schemeClr val="lt1"/>
              </a:highlight>
              <a:latin typeface="Open Sans"/>
              <a:ea typeface="Open Sans"/>
              <a:cs typeface="Open Sans"/>
              <a:sym typeface="Open Sans"/>
            </a:endParaRPr>
          </a:p>
          <a:p>
            <a:pPr indent="0" lvl="0" marL="0" rtl="0" algn="l">
              <a:lnSpc>
                <a:spcPct val="115000"/>
              </a:lnSpc>
              <a:spcBef>
                <a:spcPts val="800"/>
              </a:spcBef>
              <a:spcAft>
                <a:spcPts val="0"/>
              </a:spcAft>
              <a:buNone/>
            </a:pPr>
            <a:r>
              <a:rPr lang="en" sz="1050">
                <a:solidFill>
                  <a:srgbClr val="333333"/>
                </a:solidFill>
                <a:highlight>
                  <a:schemeClr val="lt1"/>
                </a:highlight>
                <a:latin typeface="Open Sans"/>
                <a:ea typeface="Open Sans"/>
                <a:cs typeface="Open Sans"/>
                <a:sym typeface="Open Sans"/>
              </a:rPr>
              <a:t>Developed with input from nearly 200 national, state and local education and workforce development leaders and supported by 42 national organizations, </a:t>
            </a:r>
            <a:r>
              <a:rPr i="1" lang="en" sz="1050">
                <a:solidFill>
                  <a:srgbClr val="333333"/>
                </a:solidFill>
                <a:highlight>
                  <a:schemeClr val="lt1"/>
                </a:highlight>
                <a:latin typeface="Open Sans"/>
                <a:ea typeface="Open Sans"/>
                <a:cs typeface="Open Sans"/>
                <a:sym typeface="Open Sans"/>
              </a:rPr>
              <a:t>CTE Without Limits</a:t>
            </a:r>
            <a:r>
              <a:rPr lang="en" sz="1050">
                <a:solidFill>
                  <a:srgbClr val="333333"/>
                </a:solidFill>
                <a:highlight>
                  <a:schemeClr val="lt1"/>
                </a:highlight>
                <a:latin typeface="Open Sans"/>
                <a:ea typeface="Open Sans"/>
                <a:cs typeface="Open Sans"/>
                <a:sym typeface="Open Sans"/>
              </a:rPr>
              <a:t> lays out five inter-connected and equally critical principles. </a:t>
            </a:r>
            <a:endParaRPr sz="1050">
              <a:solidFill>
                <a:srgbClr val="333333"/>
              </a:solidFill>
              <a:highlight>
                <a:schemeClr val="lt1"/>
              </a:highlight>
              <a:latin typeface="Open Sans"/>
              <a:ea typeface="Open Sans"/>
              <a:cs typeface="Open Sans"/>
              <a:sym typeface="Open Sans"/>
            </a:endParaRPr>
          </a:p>
          <a:p>
            <a:pPr indent="0" lvl="0" marL="0" rtl="0" algn="l">
              <a:lnSpc>
                <a:spcPct val="115000"/>
              </a:lnSpc>
              <a:spcBef>
                <a:spcPts val="800"/>
              </a:spcBef>
              <a:spcAft>
                <a:spcPts val="0"/>
              </a:spcAft>
              <a:buNone/>
            </a:pPr>
            <a:r>
              <a:rPr b="1" lang="en" sz="1050">
                <a:solidFill>
                  <a:srgbClr val="333333"/>
                </a:solidFill>
                <a:highlight>
                  <a:schemeClr val="lt1"/>
                </a:highlight>
                <a:latin typeface="Open Sans"/>
                <a:ea typeface="Open Sans"/>
                <a:cs typeface="Open Sans"/>
                <a:sym typeface="Open Sans"/>
              </a:rPr>
              <a:t>CTE Without Limits is ambitious and forward looking. It puts equity at the center and recognizes that our country needs a CTE system that works for each learner, wherever they are in their career journey and whatever their background. </a:t>
            </a:r>
            <a:endParaRPr b="1" sz="1050">
              <a:solidFill>
                <a:srgbClr val="333333"/>
              </a:solidFill>
              <a:highlight>
                <a:schemeClr val="lt1"/>
              </a:highlight>
              <a:latin typeface="Open Sans"/>
              <a:ea typeface="Open Sans"/>
              <a:cs typeface="Open Sans"/>
              <a:sym typeface="Open Sans"/>
            </a:endParaRPr>
          </a:p>
          <a:p>
            <a:pPr indent="0" lvl="0" marL="0" rtl="0" algn="l">
              <a:lnSpc>
                <a:spcPct val="115000"/>
              </a:lnSpc>
              <a:spcBef>
                <a:spcPts val="800"/>
              </a:spcBef>
              <a:spcAft>
                <a:spcPts val="0"/>
              </a:spcAft>
              <a:buNone/>
            </a:pPr>
            <a:r>
              <a:rPr lang="en" sz="1050">
                <a:solidFill>
                  <a:srgbClr val="333333"/>
                </a:solidFill>
                <a:highlight>
                  <a:schemeClr val="lt1"/>
                </a:highlight>
                <a:latin typeface="Open Sans"/>
                <a:ea typeface="Open Sans"/>
                <a:cs typeface="Open Sans"/>
                <a:sym typeface="Open Sans"/>
              </a:rPr>
              <a:t>This vision is not just calling for updates to our CTE, education and workforce systems. Rather, it is calling for a more cohesive, flexible and responsive career preparation ecosystem, with CTE at its nexus, that draws on the capacity of each existing system; leverages these systems’ greatest assets; and pushes for new models of collaboration, learner-centric design and delivery, funding and accountability that create the right incentives and supports.</a:t>
            </a:r>
            <a:endParaRPr sz="1050">
              <a:solidFill>
                <a:srgbClr val="333333"/>
              </a:solidFill>
              <a:highlight>
                <a:schemeClr val="lt1"/>
              </a:highlight>
              <a:latin typeface="Open Sans"/>
              <a:ea typeface="Open Sans"/>
              <a:cs typeface="Open Sans"/>
              <a:sym typeface="Open Sans"/>
            </a:endParaRPr>
          </a:p>
          <a:p>
            <a:pPr indent="0" lvl="0" marL="0" rtl="0" algn="l">
              <a:lnSpc>
                <a:spcPct val="115000"/>
              </a:lnSpc>
              <a:spcBef>
                <a:spcPts val="800"/>
              </a:spcBef>
              <a:spcAft>
                <a:spcPts val="0"/>
              </a:spcAft>
              <a:buNone/>
            </a:pPr>
            <a:r>
              <a:rPr lang="en" sz="1050">
                <a:solidFill>
                  <a:srgbClr val="333333"/>
                </a:solidFill>
                <a:highlight>
                  <a:schemeClr val="lt1"/>
                </a:highlight>
                <a:latin typeface="Open Sans"/>
                <a:ea typeface="Open Sans"/>
                <a:cs typeface="Open Sans"/>
                <a:sym typeface="Open Sans"/>
              </a:rPr>
              <a:t>Only through shared commitment and shared ownership among leaders and practitioners at all levels can we realize the possibility and aspiration of a new career preparation ecosystem that provides each learner with limitless opportunity.</a:t>
            </a:r>
            <a:endParaRPr sz="1050">
              <a:solidFill>
                <a:srgbClr val="333333"/>
              </a:solidFill>
              <a:highlight>
                <a:schemeClr val="lt1"/>
              </a:highlight>
              <a:latin typeface="Open Sans"/>
              <a:ea typeface="Open Sans"/>
              <a:cs typeface="Open Sans"/>
              <a:sym typeface="Open Sans"/>
            </a:endParaRPr>
          </a:p>
          <a:p>
            <a:pPr indent="0" lvl="0" marL="0" rtl="0" algn="l">
              <a:lnSpc>
                <a:spcPct val="90000"/>
              </a:lnSpc>
              <a:spcBef>
                <a:spcPts val="800"/>
              </a:spcBef>
              <a:spcAft>
                <a:spcPts val="0"/>
              </a:spcAft>
              <a:buNone/>
            </a:pPr>
            <a:r>
              <a:t/>
            </a:r>
            <a:endParaRPr>
              <a:solidFill>
                <a:schemeClr val="dk1"/>
              </a:solidFill>
              <a:latin typeface="Open Sans"/>
              <a:ea typeface="Open Sans"/>
              <a:cs typeface="Open Sans"/>
              <a:sym typeface="Open Sans"/>
            </a:endParaRPr>
          </a:p>
          <a:p>
            <a:pPr indent="0" lvl="0" marL="0" rtl="0" algn="l">
              <a:lnSpc>
                <a:spcPct val="90000"/>
              </a:lnSpc>
              <a:spcBef>
                <a:spcPts val="0"/>
              </a:spcBef>
              <a:spcAft>
                <a:spcPts val="0"/>
              </a:spcAft>
              <a:buNone/>
            </a:pPr>
            <a:r>
              <a:rPr lang="en">
                <a:solidFill>
                  <a:schemeClr val="dk1"/>
                </a:solidFill>
                <a:latin typeface="Open Sans"/>
                <a:ea typeface="Open Sans"/>
                <a:cs typeface="Open Sans"/>
                <a:sym typeface="Open Sans"/>
              </a:rPr>
              <a:t>Each learner must have access to and the means to be successful in the career of their choice and will require: </a:t>
            </a:r>
            <a:endParaRPr>
              <a:solidFill>
                <a:schemeClr val="dk1"/>
              </a:solidFill>
              <a:latin typeface="Open Sans"/>
              <a:ea typeface="Open Sans"/>
              <a:cs typeface="Open Sans"/>
              <a:sym typeface="Open Sans"/>
            </a:endParaRPr>
          </a:p>
          <a:p>
            <a:pPr indent="-184150" lvl="1" marL="685800" rtl="0" algn="l">
              <a:lnSpc>
                <a:spcPct val="90000"/>
              </a:lnSpc>
              <a:spcBef>
                <a:spcPts val="500"/>
              </a:spcBef>
              <a:spcAft>
                <a:spcPts val="0"/>
              </a:spcAft>
              <a:buClr>
                <a:schemeClr val="dk1"/>
              </a:buClr>
              <a:buSzPts val="1100"/>
              <a:buChar char="•"/>
            </a:pPr>
            <a:r>
              <a:rPr lang="en">
                <a:solidFill>
                  <a:schemeClr val="dk1"/>
                </a:solidFill>
                <a:latin typeface="Open Sans"/>
                <a:ea typeface="Open Sans"/>
                <a:cs typeface="Open Sans"/>
                <a:sym typeface="Open Sans"/>
              </a:rPr>
              <a:t>All systems working in concert </a:t>
            </a:r>
            <a:endParaRPr>
              <a:solidFill>
                <a:schemeClr val="dk1"/>
              </a:solidFill>
              <a:latin typeface="Open Sans"/>
              <a:ea typeface="Open Sans"/>
              <a:cs typeface="Open Sans"/>
              <a:sym typeface="Open Sans"/>
            </a:endParaRPr>
          </a:p>
          <a:p>
            <a:pPr indent="-184150" lvl="1" marL="685800" rtl="0" algn="l">
              <a:lnSpc>
                <a:spcPct val="90000"/>
              </a:lnSpc>
              <a:spcBef>
                <a:spcPts val="500"/>
              </a:spcBef>
              <a:spcAft>
                <a:spcPts val="0"/>
              </a:spcAft>
              <a:buClr>
                <a:schemeClr val="dk1"/>
              </a:buClr>
              <a:buSzPts val="1100"/>
              <a:buChar char="•"/>
            </a:pPr>
            <a:r>
              <a:rPr lang="en">
                <a:solidFill>
                  <a:schemeClr val="dk1"/>
                </a:solidFill>
                <a:latin typeface="Open Sans"/>
                <a:ea typeface="Open Sans"/>
                <a:cs typeface="Open Sans"/>
                <a:sym typeface="Open Sans"/>
              </a:rPr>
              <a:t>A commitment to tearing down the barriers that limit opportunity</a:t>
            </a:r>
            <a:endParaRPr>
              <a:solidFill>
                <a:schemeClr val="dk1"/>
              </a:solidFill>
              <a:latin typeface="Open Sans"/>
              <a:ea typeface="Open Sans"/>
              <a:cs typeface="Open Sans"/>
              <a:sym typeface="Open Sans"/>
            </a:endParaRPr>
          </a:p>
          <a:p>
            <a:pPr indent="-184150" lvl="1" marL="685800" rtl="0" algn="l">
              <a:lnSpc>
                <a:spcPct val="90000"/>
              </a:lnSpc>
              <a:spcBef>
                <a:spcPts val="500"/>
              </a:spcBef>
              <a:spcAft>
                <a:spcPts val="0"/>
              </a:spcAft>
              <a:buClr>
                <a:schemeClr val="dk1"/>
              </a:buClr>
              <a:buSzPts val="1100"/>
              <a:buChar char="•"/>
            </a:pPr>
            <a:r>
              <a:rPr lang="en">
                <a:solidFill>
                  <a:schemeClr val="dk1"/>
                </a:solidFill>
                <a:latin typeface="Open Sans"/>
                <a:ea typeface="Open Sans"/>
                <a:cs typeface="Open Sans"/>
                <a:sym typeface="Open Sans"/>
              </a:rPr>
              <a:t>CTE to serve as the catalyst to make this vision a reality</a:t>
            </a:r>
            <a:endParaRPr>
              <a:solidFill>
                <a:schemeClr val="dk1"/>
              </a:solidFill>
              <a:latin typeface="Calibri"/>
              <a:ea typeface="Calibri"/>
              <a:cs typeface="Calibri"/>
              <a:sym typeface="Calibri"/>
            </a:endParaRPr>
          </a:p>
          <a:p>
            <a:pPr indent="0" lvl="0" marL="685800" rtl="0" algn="l">
              <a:lnSpc>
                <a:spcPct val="90000"/>
              </a:lnSpc>
              <a:spcBef>
                <a:spcPts val="500"/>
              </a:spcBef>
              <a:spcAft>
                <a:spcPts val="0"/>
              </a:spcAft>
              <a:buNone/>
            </a:pPr>
            <a:r>
              <a:t/>
            </a:r>
            <a:endParaRPr i="1" sz="1000">
              <a:solidFill>
                <a:srgbClr val="333333"/>
              </a:solidFill>
              <a:highlight>
                <a:srgbClr val="FFFFFF"/>
              </a:highlight>
              <a:latin typeface="Open Sans"/>
              <a:ea typeface="Open Sans"/>
              <a:cs typeface="Open Sans"/>
              <a:sym typeface="Open Sans"/>
            </a:endParaRPr>
          </a:p>
        </p:txBody>
      </p:sp>
      <p:sp>
        <p:nvSpPr>
          <p:cNvPr id="285" name="Google Shape;285;g1362cbbfd4f_0_218:notes"/>
          <p:cNvSpPr/>
          <p:nvPr>
            <p:ph idx="2" type="sldImg"/>
          </p:nvPr>
        </p:nvSpPr>
        <p:spPr>
          <a:xfrm>
            <a:off x="685807"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1bd360883b_0_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Inform attendees that this vision is foundational to the content we’ll be exploring in this module. </a:t>
            </a:r>
            <a:r>
              <a:rPr i="1" lang="en">
                <a:solidFill>
                  <a:schemeClr val="dk1"/>
                </a:solidFill>
                <a:latin typeface="Open Sans"/>
                <a:ea typeface="Open Sans"/>
                <a:cs typeface="Open Sans"/>
                <a:sym typeface="Open Sans"/>
              </a:rPr>
              <a:t>CTE Without Limits </a:t>
            </a:r>
            <a:r>
              <a:rPr lang="en">
                <a:solidFill>
                  <a:schemeClr val="dk1"/>
                </a:solidFill>
                <a:latin typeface="Open Sans"/>
                <a:ea typeface="Open Sans"/>
                <a:cs typeface="Open Sans"/>
                <a:sym typeface="Open Sans"/>
              </a:rPr>
              <a:t>is organized into five principles (*= especially relevant to this module): </a:t>
            </a:r>
            <a:endParaRPr>
              <a:solidFill>
                <a:schemeClr val="dk1"/>
              </a:solidFill>
              <a:latin typeface="Open Sans"/>
              <a:ea typeface="Open Sans"/>
              <a:cs typeface="Open Sans"/>
              <a:sym typeface="Open Sans"/>
            </a:endParaRPr>
          </a:p>
          <a:p>
            <a:pPr indent="-298450" lvl="1" marL="914400" rtl="0" algn="l">
              <a:lnSpc>
                <a:spcPct val="90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Principle 1: Each learner engages in a cohesive, flexible, and responsive career preparation ecosystem </a:t>
            </a:r>
            <a:endParaRPr>
              <a:solidFill>
                <a:schemeClr val="dk1"/>
              </a:solidFill>
              <a:latin typeface="Open Sans"/>
              <a:ea typeface="Open Sans"/>
              <a:cs typeface="Open Sans"/>
              <a:sym typeface="Open Sans"/>
            </a:endParaRPr>
          </a:p>
          <a:p>
            <a:pPr indent="-298450" lvl="1" marL="914400" rtl="0" algn="l">
              <a:lnSpc>
                <a:spcPct val="90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Principle 2: Each learner feels welcome in, is supported by, and has the means to succeed in the career preparation ecosystem</a:t>
            </a:r>
            <a:endParaRPr>
              <a:solidFill>
                <a:schemeClr val="dk1"/>
              </a:solidFill>
              <a:latin typeface="Open Sans"/>
              <a:ea typeface="Open Sans"/>
              <a:cs typeface="Open Sans"/>
              <a:sym typeface="Open Sans"/>
            </a:endParaRPr>
          </a:p>
          <a:p>
            <a:pPr indent="-298450" lvl="1" marL="914400" rtl="0" algn="l">
              <a:lnSpc>
                <a:spcPct val="90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Principle 3: Each learner skillfully navigates their own career journey</a:t>
            </a:r>
            <a:endParaRPr>
              <a:solidFill>
                <a:schemeClr val="dk1"/>
              </a:solidFill>
              <a:latin typeface="Open Sans"/>
              <a:ea typeface="Open Sans"/>
              <a:cs typeface="Open Sans"/>
              <a:sym typeface="Open Sans"/>
            </a:endParaRPr>
          </a:p>
          <a:p>
            <a:pPr indent="-298450" lvl="1" marL="914400" rtl="0" algn="l">
              <a:lnSpc>
                <a:spcPct val="90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Principle 4: Each learner’s skills are counted, valued, and portable</a:t>
            </a:r>
            <a:endParaRPr>
              <a:solidFill>
                <a:schemeClr val="dk1"/>
              </a:solidFill>
              <a:latin typeface="Open Sans"/>
              <a:ea typeface="Open Sans"/>
              <a:cs typeface="Open Sans"/>
              <a:sym typeface="Open Sans"/>
            </a:endParaRPr>
          </a:p>
          <a:p>
            <a:pPr indent="-298450" lvl="1" marL="914400" rtl="0" algn="l">
              <a:lnSpc>
                <a:spcPct val="90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Principle 5: Each learner can access CTE without borders</a:t>
            </a:r>
            <a:endParaRPr>
              <a:solidFill>
                <a:schemeClr val="dk1"/>
              </a:solidFill>
              <a:latin typeface="Open Sans"/>
              <a:ea typeface="Open Sans"/>
              <a:cs typeface="Open Sans"/>
              <a:sym typeface="Open Sans"/>
            </a:endParaRPr>
          </a:p>
          <a:p>
            <a:pPr indent="0" lvl="0" marL="914400" rtl="0" algn="l">
              <a:lnSpc>
                <a:spcPct val="90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a:solidFill>
                  <a:schemeClr val="dk1"/>
                </a:solidFill>
              </a:rPr>
              <a:t>If applicable to your audience, ask which principle stands out to them the most, which one seems the easiest/hardest, which one(s) are they already doing, etc….</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289" name="Google Shape;289;g11bd360883b_0_1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6.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6.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8" name="Shape 18"/>
        <p:cNvGrpSpPr/>
        <p:nvPr/>
      </p:nvGrpSpPr>
      <p:grpSpPr>
        <a:xfrm>
          <a:off x="0" y="0"/>
          <a:ext cx="0" cy="0"/>
          <a:chOff x="0" y="0"/>
          <a:chExt cx="0" cy="0"/>
        </a:xfrm>
      </p:grpSpPr>
      <p:sp>
        <p:nvSpPr>
          <p:cNvPr id="19" name="Google Shape;19;p2"/>
          <p:cNvSpPr/>
          <p:nvPr/>
        </p:nvSpPr>
        <p:spPr>
          <a:xfrm>
            <a:off x="203200" y="2828925"/>
            <a:ext cx="361950" cy="67866"/>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20" name="Google Shape;20;p2"/>
          <p:cNvSpPr/>
          <p:nvPr/>
        </p:nvSpPr>
        <p:spPr>
          <a:xfrm>
            <a:off x="560388" y="2900363"/>
            <a:ext cx="61913" cy="60722"/>
          </a:xfrm>
          <a:custGeom>
            <a:rect b="b" l="l" r="r" t="t"/>
            <a:pathLst>
              <a:path extrusionOk="0" h="51" w="39">
                <a:moveTo>
                  <a:pt x="0" y="0"/>
                </a:moveTo>
                <a:lnTo>
                  <a:pt x="39" y="51"/>
                </a:lnTo>
                <a:lnTo>
                  <a:pt x="3" y="0"/>
                </a:lnTo>
                <a:lnTo>
                  <a:pt x="0" y="0"/>
                </a:lnTo>
                <a:close/>
              </a:path>
            </a:pathLst>
          </a:custGeom>
          <a:solidFill>
            <a:srgbClr val="29ABE2"/>
          </a:solidFill>
          <a:ln>
            <a:noFill/>
          </a:ln>
        </p:spPr>
      </p:sp>
      <p:grpSp>
        <p:nvGrpSpPr>
          <p:cNvPr id="21" name="Google Shape;21;p2"/>
          <p:cNvGrpSpPr/>
          <p:nvPr/>
        </p:nvGrpSpPr>
        <p:grpSpPr>
          <a:xfrm flipH="1">
            <a:off x="5363176" y="0"/>
            <a:ext cx="3778250" cy="5143500"/>
            <a:chOff x="203200" y="0"/>
            <a:chExt cx="3778250" cy="6858000"/>
          </a:xfrm>
        </p:grpSpPr>
        <p:sp>
          <p:nvSpPr>
            <p:cNvPr id="22" name="Google Shape;22;p2"/>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rgbClr val="7AB800"/>
            </a:solidFill>
            <a:ln>
              <a:noFill/>
            </a:ln>
          </p:spPr>
        </p:sp>
        <p:sp>
          <p:nvSpPr>
            <p:cNvPr id="23" name="Google Shape;23;p2"/>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009AA6"/>
            </a:solidFill>
            <a:ln>
              <a:noFill/>
            </a:ln>
          </p:spPr>
        </p:sp>
        <p:sp>
          <p:nvSpPr>
            <p:cNvPr id="24" name="Google Shape;24;p2"/>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25" name="Google Shape;25;p2"/>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1E4E79"/>
            </a:solidFill>
            <a:ln>
              <a:noFill/>
            </a:ln>
          </p:spPr>
        </p:sp>
        <p:sp>
          <p:nvSpPr>
            <p:cNvPr id="26" name="Google Shape;26;p2"/>
            <p:cNvSpPr/>
            <p:nvPr/>
          </p:nvSpPr>
          <p:spPr>
            <a:xfrm>
              <a:off x="641350" y="3871913"/>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7AB800"/>
            </a:solidFill>
            <a:ln>
              <a:noFill/>
            </a:ln>
          </p:spPr>
        </p:sp>
        <p:sp>
          <p:nvSpPr>
            <p:cNvPr id="27" name="Google Shape;27;p2"/>
            <p:cNvSpPr/>
            <p:nvPr/>
          </p:nvSpPr>
          <p:spPr>
            <a:xfrm>
              <a:off x="203200" y="3762375"/>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28" name="Google Shape;28;p2"/>
          <p:cNvSpPr/>
          <p:nvPr/>
        </p:nvSpPr>
        <p:spPr>
          <a:xfrm flipH="1">
            <a:off x="6829230" y="-7105"/>
            <a:ext cx="1431874" cy="3081636"/>
          </a:xfrm>
          <a:custGeom>
            <a:rect b="b" l="l" r="r" t="t"/>
            <a:pathLst>
              <a:path extrusionOk="0" h="9908" w="10488">
                <a:moveTo>
                  <a:pt x="0" y="9657"/>
                </a:moveTo>
                <a:lnTo>
                  <a:pt x="3139" y="9908"/>
                </a:lnTo>
                <a:lnTo>
                  <a:pt x="10488" y="23"/>
                </a:lnTo>
                <a:lnTo>
                  <a:pt x="7557" y="0"/>
                </a:lnTo>
                <a:lnTo>
                  <a:pt x="0" y="9657"/>
                </a:lnTo>
                <a:close/>
              </a:path>
            </a:pathLst>
          </a:custGeom>
          <a:solidFill>
            <a:srgbClr val="FF6D14"/>
          </a:solidFill>
          <a:ln>
            <a:noFill/>
          </a:ln>
        </p:spPr>
      </p:sp>
      <p:sp>
        <p:nvSpPr>
          <p:cNvPr id="29" name="Google Shape;29;p2"/>
          <p:cNvSpPr/>
          <p:nvPr/>
        </p:nvSpPr>
        <p:spPr>
          <a:xfrm flipH="1">
            <a:off x="4456640" y="2986049"/>
            <a:ext cx="3804464" cy="2162819"/>
          </a:xfrm>
          <a:custGeom>
            <a:rect b="b" l="l" r="r" t="t"/>
            <a:pathLst>
              <a:path extrusionOk="0" h="10169" w="10234">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
          <p:cNvSpPr/>
          <p:nvPr/>
        </p:nvSpPr>
        <p:spPr>
          <a:xfrm>
            <a:off x="226246" y="4636046"/>
            <a:ext cx="2264700" cy="36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
          <p:cNvSpPr txBox="1"/>
          <p:nvPr>
            <p:ph type="title"/>
          </p:nvPr>
        </p:nvSpPr>
        <p:spPr>
          <a:xfrm>
            <a:off x="972608" y="1421607"/>
            <a:ext cx="5647200" cy="1485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Open Sans"/>
              <a:buNone/>
              <a:defRPr b="1">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8" name="Shape 68"/>
        <p:cNvGrpSpPr/>
        <p:nvPr/>
      </p:nvGrpSpPr>
      <p:grpSpPr>
        <a:xfrm>
          <a:off x="0" y="0"/>
          <a:ext cx="0" cy="0"/>
          <a:chOff x="0" y="0"/>
          <a:chExt cx="0" cy="0"/>
        </a:xfrm>
      </p:grpSpPr>
      <p:sp>
        <p:nvSpPr>
          <p:cNvPr id="69" name="Google Shape;69;p11"/>
          <p:cNvSpPr txBox="1"/>
          <p:nvPr>
            <p:ph type="ctrTitle"/>
          </p:nvPr>
        </p:nvSpPr>
        <p:spPr>
          <a:xfrm>
            <a:off x="676273" y="1487232"/>
            <a:ext cx="77724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subTitle"/>
          </p:nvPr>
        </p:nvSpPr>
        <p:spPr>
          <a:xfrm>
            <a:off x="1133473" y="3360383"/>
            <a:ext cx="6858000" cy="1241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1" name="Google Shape;71;p11"/>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12"/>
          <p:cNvSpPr txBox="1"/>
          <p:nvPr>
            <p:ph type="title"/>
          </p:nvPr>
        </p:nvSpPr>
        <p:spPr>
          <a:xfrm>
            <a:off x="629841" y="342900"/>
            <a:ext cx="2949300" cy="12000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400"/>
              <a:buFont typeface="Open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2"/>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SzPts val="2400"/>
              <a:buChar char="•"/>
              <a:defRPr sz="2400"/>
            </a:lvl1pPr>
            <a:lvl2pPr indent="-361950" lvl="1" marL="914400" algn="l">
              <a:lnSpc>
                <a:spcPct val="90000"/>
              </a:lnSpc>
              <a:spcBef>
                <a:spcPts val="500"/>
              </a:spcBef>
              <a:spcAft>
                <a:spcPts val="0"/>
              </a:spcAft>
              <a:buSzPts val="2100"/>
              <a:buChar char="•"/>
              <a:defRPr sz="2100"/>
            </a:lvl2pPr>
            <a:lvl3pPr indent="-342900" lvl="2" marL="1371600" algn="l">
              <a:lnSpc>
                <a:spcPct val="90000"/>
              </a:lnSpc>
              <a:spcBef>
                <a:spcPts val="500"/>
              </a:spcBef>
              <a:spcAft>
                <a:spcPts val="0"/>
              </a:spcAft>
              <a:buSzPts val="1800"/>
              <a:buChar char="•"/>
              <a:defRPr sz="1800"/>
            </a:lvl3pPr>
            <a:lvl4pPr indent="-323850" lvl="3" marL="1828800" algn="l">
              <a:lnSpc>
                <a:spcPct val="90000"/>
              </a:lnSpc>
              <a:spcBef>
                <a:spcPts val="500"/>
              </a:spcBef>
              <a:spcAft>
                <a:spcPts val="0"/>
              </a:spcAft>
              <a:buSzPts val="1500"/>
              <a:buChar char="•"/>
              <a:defRPr sz="1500"/>
            </a:lvl4pPr>
            <a:lvl5pPr indent="-323850" lvl="4" marL="2286000" algn="l">
              <a:lnSpc>
                <a:spcPct val="90000"/>
              </a:lnSpc>
              <a:spcBef>
                <a:spcPts val="500"/>
              </a:spcBef>
              <a:spcAft>
                <a:spcPts val="0"/>
              </a:spcAft>
              <a:buSzPts val="1500"/>
              <a:buChar char="•"/>
              <a:defRPr sz="1500"/>
            </a:lvl5pPr>
            <a:lvl6pPr indent="-323850" lvl="5" marL="2743200" algn="l">
              <a:lnSpc>
                <a:spcPct val="90000"/>
              </a:lnSpc>
              <a:spcBef>
                <a:spcPts val="500"/>
              </a:spcBef>
              <a:spcAft>
                <a:spcPts val="0"/>
              </a:spcAft>
              <a:buClr>
                <a:schemeClr val="dk1"/>
              </a:buClr>
              <a:buSzPts val="1500"/>
              <a:buChar char="•"/>
              <a:defRPr sz="1500"/>
            </a:lvl6pPr>
            <a:lvl7pPr indent="-323850" lvl="6" marL="3200400" algn="l">
              <a:lnSpc>
                <a:spcPct val="90000"/>
              </a:lnSpc>
              <a:spcBef>
                <a:spcPts val="500"/>
              </a:spcBef>
              <a:spcAft>
                <a:spcPts val="0"/>
              </a:spcAft>
              <a:buClr>
                <a:schemeClr val="dk1"/>
              </a:buClr>
              <a:buSzPts val="1500"/>
              <a:buChar char="•"/>
              <a:defRPr sz="1500"/>
            </a:lvl7pPr>
            <a:lvl8pPr indent="-323850" lvl="7" marL="3657600" algn="l">
              <a:lnSpc>
                <a:spcPct val="90000"/>
              </a:lnSpc>
              <a:spcBef>
                <a:spcPts val="500"/>
              </a:spcBef>
              <a:spcAft>
                <a:spcPts val="0"/>
              </a:spcAft>
              <a:buClr>
                <a:schemeClr val="dk1"/>
              </a:buClr>
              <a:buSzPts val="1500"/>
              <a:buChar char="•"/>
              <a:defRPr sz="1500"/>
            </a:lvl8pPr>
            <a:lvl9pPr indent="-323850" lvl="8" marL="4114800" algn="l">
              <a:lnSpc>
                <a:spcPct val="90000"/>
              </a:lnSpc>
              <a:spcBef>
                <a:spcPts val="500"/>
              </a:spcBef>
              <a:spcAft>
                <a:spcPts val="0"/>
              </a:spcAft>
              <a:buClr>
                <a:schemeClr val="dk1"/>
              </a:buClr>
              <a:buSzPts val="1500"/>
              <a:buChar char="•"/>
              <a:defRPr sz="1500"/>
            </a:lvl9pPr>
          </a:lstStyle>
          <a:p/>
        </p:txBody>
      </p:sp>
      <p:sp>
        <p:nvSpPr>
          <p:cNvPr id="75" name="Google Shape;75;p12"/>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sz="1200"/>
            </a:lvl1pPr>
            <a:lvl2pPr indent="-228600" lvl="1" marL="914400" algn="l">
              <a:lnSpc>
                <a:spcPct val="90000"/>
              </a:lnSpc>
              <a:spcBef>
                <a:spcPts val="500"/>
              </a:spcBef>
              <a:spcAft>
                <a:spcPts val="0"/>
              </a:spcAft>
              <a:buSzPts val="1050"/>
              <a:buNone/>
              <a:defRPr sz="1050"/>
            </a:lvl2pPr>
            <a:lvl3pPr indent="-228600" lvl="2" marL="1371600" algn="l">
              <a:lnSpc>
                <a:spcPct val="90000"/>
              </a:lnSpc>
              <a:spcBef>
                <a:spcPts val="500"/>
              </a:spcBef>
              <a:spcAft>
                <a:spcPts val="0"/>
              </a:spcAft>
              <a:buSzPts val="900"/>
              <a:buNone/>
              <a:defRPr sz="900"/>
            </a:lvl3pPr>
            <a:lvl4pPr indent="-228600" lvl="3" marL="1828800" algn="l">
              <a:lnSpc>
                <a:spcPct val="90000"/>
              </a:lnSpc>
              <a:spcBef>
                <a:spcPts val="500"/>
              </a:spcBef>
              <a:spcAft>
                <a:spcPts val="0"/>
              </a:spcAft>
              <a:buSzPts val="750"/>
              <a:buNone/>
              <a:defRPr sz="750"/>
            </a:lvl4pPr>
            <a:lvl5pPr indent="-228600" lvl="4" marL="2286000" algn="l">
              <a:lnSpc>
                <a:spcPct val="90000"/>
              </a:lnSpc>
              <a:spcBef>
                <a:spcPts val="500"/>
              </a:spcBef>
              <a:spcAft>
                <a:spcPts val="0"/>
              </a:spcAft>
              <a:buSzPts val="750"/>
              <a:buNone/>
              <a:defRPr sz="750"/>
            </a:lvl5pPr>
            <a:lvl6pPr indent="-228600" lvl="5" marL="2743200" algn="l">
              <a:lnSpc>
                <a:spcPct val="90000"/>
              </a:lnSpc>
              <a:spcBef>
                <a:spcPts val="500"/>
              </a:spcBef>
              <a:spcAft>
                <a:spcPts val="0"/>
              </a:spcAft>
              <a:buClr>
                <a:schemeClr val="dk1"/>
              </a:buClr>
              <a:buSzPts val="750"/>
              <a:buNone/>
              <a:defRPr sz="750"/>
            </a:lvl6pPr>
            <a:lvl7pPr indent="-228600" lvl="6" marL="3200400" algn="l">
              <a:lnSpc>
                <a:spcPct val="90000"/>
              </a:lnSpc>
              <a:spcBef>
                <a:spcPts val="500"/>
              </a:spcBef>
              <a:spcAft>
                <a:spcPts val="0"/>
              </a:spcAft>
              <a:buClr>
                <a:schemeClr val="dk1"/>
              </a:buClr>
              <a:buSzPts val="750"/>
              <a:buNone/>
              <a:defRPr sz="750"/>
            </a:lvl7pPr>
            <a:lvl8pPr indent="-228600" lvl="7" marL="3657600" algn="l">
              <a:lnSpc>
                <a:spcPct val="90000"/>
              </a:lnSpc>
              <a:spcBef>
                <a:spcPts val="500"/>
              </a:spcBef>
              <a:spcAft>
                <a:spcPts val="0"/>
              </a:spcAft>
              <a:buClr>
                <a:schemeClr val="dk1"/>
              </a:buClr>
              <a:buSzPts val="750"/>
              <a:buNone/>
              <a:defRPr sz="750"/>
            </a:lvl8pPr>
            <a:lvl9pPr indent="-228600" lvl="8" marL="4114800" algn="l">
              <a:lnSpc>
                <a:spcPct val="90000"/>
              </a:lnSpc>
              <a:spcBef>
                <a:spcPts val="500"/>
              </a:spcBef>
              <a:spcAft>
                <a:spcPts val="0"/>
              </a:spcAft>
              <a:buClr>
                <a:schemeClr val="dk1"/>
              </a:buClr>
              <a:buSzPts val="750"/>
              <a:buNone/>
              <a:defRPr sz="750"/>
            </a:lvl9pPr>
          </a:lstStyle>
          <a:p/>
        </p:txBody>
      </p:sp>
      <p:sp>
        <p:nvSpPr>
          <p:cNvPr id="76" name="Google Shape;76;p12"/>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7" name="Google Shape;77;p12"/>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2" type="sldNum"/>
          </p:nvPr>
        </p:nvSpPr>
        <p:spPr>
          <a:xfrm>
            <a:off x="8509299" y="4838178"/>
            <a:ext cx="6348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9" name="Shape 79"/>
        <p:cNvGrpSpPr/>
        <p:nvPr/>
      </p:nvGrpSpPr>
      <p:grpSpPr>
        <a:xfrm>
          <a:off x="0" y="0"/>
          <a:ext cx="0" cy="0"/>
          <a:chOff x="0" y="0"/>
          <a:chExt cx="0" cy="0"/>
        </a:xfrm>
      </p:grpSpPr>
      <p:sp>
        <p:nvSpPr>
          <p:cNvPr id="80" name="Google Shape;80;p13"/>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3"/>
          <p:cNvSpPr txBox="1"/>
          <p:nvPr>
            <p:ph idx="1" type="body"/>
          </p:nvPr>
        </p:nvSpPr>
        <p:spPr>
          <a:xfrm>
            <a:off x="629841" y="1454514"/>
            <a:ext cx="38682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2" name="Google Shape;82;p13"/>
          <p:cNvSpPr txBox="1"/>
          <p:nvPr>
            <p:ph idx="2" type="body"/>
          </p:nvPr>
        </p:nvSpPr>
        <p:spPr>
          <a:xfrm>
            <a:off x="629842" y="2072448"/>
            <a:ext cx="38682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3" type="body"/>
          </p:nvPr>
        </p:nvSpPr>
        <p:spPr>
          <a:xfrm>
            <a:off x="4629150" y="1454514"/>
            <a:ext cx="38874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4" name="Google Shape;84;p13"/>
          <p:cNvSpPr txBox="1"/>
          <p:nvPr>
            <p:ph idx="4" type="body"/>
          </p:nvPr>
        </p:nvSpPr>
        <p:spPr>
          <a:xfrm>
            <a:off x="4629150" y="2072448"/>
            <a:ext cx="38874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3"/>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B">
  <p:cSld name="1_Divider B">
    <p:bg>
      <p:bgPr>
        <a:blipFill>
          <a:blip r:embed="rId2">
            <a:alphaModFix/>
          </a:blip>
          <a:stretch>
            <a:fillRect/>
          </a:stretch>
        </a:blipFill>
      </p:bgPr>
    </p:bg>
    <p:spTree>
      <p:nvGrpSpPr>
        <p:cNvPr id="86" name="Shape 8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87" name="Shape 87"/>
        <p:cNvGrpSpPr/>
        <p:nvPr/>
      </p:nvGrpSpPr>
      <p:grpSpPr>
        <a:xfrm>
          <a:off x="0" y="0"/>
          <a:ext cx="0" cy="0"/>
          <a:chOff x="0" y="0"/>
          <a:chExt cx="0" cy="0"/>
        </a:xfrm>
      </p:grpSpPr>
      <p:sp>
        <p:nvSpPr>
          <p:cNvPr id="88" name="Google Shape;88;p15"/>
          <p:cNvSpPr/>
          <p:nvPr/>
        </p:nvSpPr>
        <p:spPr>
          <a:xfrm>
            <a:off x="203200" y="2828925"/>
            <a:ext cx="361950" cy="67866"/>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89" name="Google Shape;89;p15"/>
          <p:cNvSpPr/>
          <p:nvPr/>
        </p:nvSpPr>
        <p:spPr>
          <a:xfrm>
            <a:off x="560388" y="2900363"/>
            <a:ext cx="61913" cy="60722"/>
          </a:xfrm>
          <a:custGeom>
            <a:rect b="b" l="l" r="r" t="t"/>
            <a:pathLst>
              <a:path extrusionOk="0" h="51" w="39">
                <a:moveTo>
                  <a:pt x="0" y="0"/>
                </a:moveTo>
                <a:lnTo>
                  <a:pt x="39" y="51"/>
                </a:lnTo>
                <a:lnTo>
                  <a:pt x="3" y="0"/>
                </a:lnTo>
                <a:lnTo>
                  <a:pt x="0" y="0"/>
                </a:lnTo>
                <a:close/>
              </a:path>
            </a:pathLst>
          </a:custGeom>
          <a:solidFill>
            <a:srgbClr val="29ABE2"/>
          </a:solidFill>
          <a:ln>
            <a:noFill/>
          </a:ln>
        </p:spPr>
      </p:sp>
      <p:grpSp>
        <p:nvGrpSpPr>
          <p:cNvPr id="90" name="Google Shape;90;p15"/>
          <p:cNvGrpSpPr/>
          <p:nvPr/>
        </p:nvGrpSpPr>
        <p:grpSpPr>
          <a:xfrm flipH="1">
            <a:off x="5363176" y="0"/>
            <a:ext cx="3778250" cy="5143500"/>
            <a:chOff x="203200" y="0"/>
            <a:chExt cx="3778250" cy="6858000"/>
          </a:xfrm>
        </p:grpSpPr>
        <p:sp>
          <p:nvSpPr>
            <p:cNvPr id="91" name="Google Shape;91;p15"/>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rgbClr val="7AB800"/>
            </a:solidFill>
            <a:ln>
              <a:noFill/>
            </a:ln>
          </p:spPr>
        </p:sp>
        <p:sp>
          <p:nvSpPr>
            <p:cNvPr id="92" name="Google Shape;92;p15"/>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009AA6"/>
            </a:solidFill>
            <a:ln>
              <a:noFill/>
            </a:ln>
          </p:spPr>
        </p:sp>
        <p:sp>
          <p:nvSpPr>
            <p:cNvPr id="93" name="Google Shape;93;p15"/>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94" name="Google Shape;94;p15"/>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1E4E79"/>
            </a:solidFill>
            <a:ln>
              <a:noFill/>
            </a:ln>
          </p:spPr>
        </p:sp>
        <p:sp>
          <p:nvSpPr>
            <p:cNvPr id="95" name="Google Shape;95;p15"/>
            <p:cNvSpPr/>
            <p:nvPr/>
          </p:nvSpPr>
          <p:spPr>
            <a:xfrm>
              <a:off x="641350" y="3871913"/>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7AB800"/>
            </a:solidFill>
            <a:ln>
              <a:noFill/>
            </a:ln>
          </p:spPr>
        </p:sp>
        <p:sp>
          <p:nvSpPr>
            <p:cNvPr id="96" name="Google Shape;96;p15"/>
            <p:cNvSpPr/>
            <p:nvPr/>
          </p:nvSpPr>
          <p:spPr>
            <a:xfrm>
              <a:off x="203200" y="3762375"/>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97" name="Google Shape;97;p15"/>
          <p:cNvSpPr/>
          <p:nvPr/>
        </p:nvSpPr>
        <p:spPr>
          <a:xfrm flipH="1">
            <a:off x="6829230" y="-7105"/>
            <a:ext cx="1431874" cy="3081636"/>
          </a:xfrm>
          <a:custGeom>
            <a:rect b="b" l="l" r="r" t="t"/>
            <a:pathLst>
              <a:path extrusionOk="0" h="9908" w="10488">
                <a:moveTo>
                  <a:pt x="0" y="9657"/>
                </a:moveTo>
                <a:lnTo>
                  <a:pt x="3139" y="9908"/>
                </a:lnTo>
                <a:lnTo>
                  <a:pt x="10488" y="23"/>
                </a:lnTo>
                <a:lnTo>
                  <a:pt x="7557" y="0"/>
                </a:lnTo>
                <a:lnTo>
                  <a:pt x="0" y="9657"/>
                </a:lnTo>
                <a:close/>
              </a:path>
            </a:pathLst>
          </a:custGeom>
          <a:solidFill>
            <a:srgbClr val="FF6D14"/>
          </a:solidFill>
          <a:ln>
            <a:noFill/>
          </a:ln>
        </p:spPr>
      </p:sp>
      <p:sp>
        <p:nvSpPr>
          <p:cNvPr id="98" name="Google Shape;98;p15"/>
          <p:cNvSpPr/>
          <p:nvPr/>
        </p:nvSpPr>
        <p:spPr>
          <a:xfrm flipH="1">
            <a:off x="4456640" y="2986049"/>
            <a:ext cx="3804464" cy="2162819"/>
          </a:xfrm>
          <a:custGeom>
            <a:rect b="b" l="l" r="r" t="t"/>
            <a:pathLst>
              <a:path extrusionOk="0" h="10169" w="10234">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5"/>
          <p:cNvSpPr/>
          <p:nvPr/>
        </p:nvSpPr>
        <p:spPr>
          <a:xfrm>
            <a:off x="226246" y="4636046"/>
            <a:ext cx="2264700" cy="36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5"/>
          <p:cNvSpPr txBox="1"/>
          <p:nvPr>
            <p:ph type="title"/>
          </p:nvPr>
        </p:nvSpPr>
        <p:spPr>
          <a:xfrm>
            <a:off x="972608" y="1421607"/>
            <a:ext cx="5647200" cy="1485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Open Sans"/>
              <a:buNone/>
              <a:defRPr b="1">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ree Form Content">
  <p:cSld name="Title and Free Form Content">
    <p:bg>
      <p:bgPr>
        <a:solidFill>
          <a:schemeClr val="lt1"/>
        </a:solidFill>
      </p:bgPr>
    </p:bg>
    <p:spTree>
      <p:nvGrpSpPr>
        <p:cNvPr id="101" name="Shape 101"/>
        <p:cNvGrpSpPr/>
        <p:nvPr/>
      </p:nvGrpSpPr>
      <p:grpSpPr>
        <a:xfrm>
          <a:off x="0" y="0"/>
          <a:ext cx="0" cy="0"/>
          <a:chOff x="0" y="0"/>
          <a:chExt cx="0" cy="0"/>
        </a:xfrm>
      </p:grpSpPr>
      <p:sp>
        <p:nvSpPr>
          <p:cNvPr id="102" name="Google Shape;102;p16"/>
          <p:cNvSpPr txBox="1"/>
          <p:nvPr>
            <p:ph type="title"/>
          </p:nvPr>
        </p:nvSpPr>
        <p:spPr>
          <a:xfrm>
            <a:off x="504826" y="0"/>
            <a:ext cx="7164300" cy="724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4400"/>
              <a:buFont typeface="Arial"/>
              <a:buNone/>
              <a:defRPr>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6"/>
          <p:cNvSpPr txBox="1"/>
          <p:nvPr>
            <p:ph idx="12" type="sldNum"/>
          </p:nvPr>
        </p:nvSpPr>
        <p:spPr>
          <a:xfrm>
            <a:off x="8291125" y="4707923"/>
            <a:ext cx="672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04" name="Google Shape;104;p16"/>
          <p:cNvSpPr txBox="1"/>
          <p:nvPr>
            <p:ph idx="1" type="body"/>
          </p:nvPr>
        </p:nvSpPr>
        <p:spPr>
          <a:xfrm>
            <a:off x="503238" y="724515"/>
            <a:ext cx="7886700" cy="644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Clr>
                <a:schemeClr val="accent5"/>
              </a:buClr>
              <a:buSzPts val="1800"/>
              <a:buFont typeface="Arial"/>
              <a:buChar char="•"/>
              <a:defRPr sz="18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5" name="Google Shape;105;p16"/>
          <p:cNvPicPr preferRelativeResize="0"/>
          <p:nvPr/>
        </p:nvPicPr>
        <p:blipFill rotWithShape="1">
          <a:blip r:embed="rId2">
            <a:alphaModFix/>
          </a:blip>
          <a:srcRect b="0" l="0" r="0" t="0"/>
          <a:stretch/>
        </p:blipFill>
        <p:spPr>
          <a:xfrm>
            <a:off x="7815377" y="179952"/>
            <a:ext cx="861364" cy="364609"/>
          </a:xfrm>
          <a:prstGeom prst="rect">
            <a:avLst/>
          </a:prstGeom>
          <a:noFill/>
          <a:ln>
            <a:noFill/>
          </a:ln>
        </p:spPr>
      </p:pic>
      <p:pic>
        <p:nvPicPr>
          <p:cNvPr id="106" name="Google Shape;106;p16"/>
          <p:cNvPicPr preferRelativeResize="0"/>
          <p:nvPr/>
        </p:nvPicPr>
        <p:blipFill rotWithShape="1">
          <a:blip r:embed="rId3">
            <a:alphaModFix/>
          </a:blip>
          <a:srcRect b="88172" l="91338" r="7742" t="215"/>
          <a:stretch/>
        </p:blipFill>
        <p:spPr>
          <a:xfrm>
            <a:off x="8347587" y="4546190"/>
            <a:ext cx="84065" cy="59731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2">
    <p:spTree>
      <p:nvGrpSpPr>
        <p:cNvPr id="107" name="Shape 107"/>
        <p:cNvGrpSpPr/>
        <p:nvPr/>
      </p:nvGrpSpPr>
      <p:grpSpPr>
        <a:xfrm>
          <a:off x="0" y="0"/>
          <a:ext cx="0" cy="0"/>
          <a:chOff x="0" y="0"/>
          <a:chExt cx="0" cy="0"/>
        </a:xfrm>
      </p:grpSpPr>
      <p:sp>
        <p:nvSpPr>
          <p:cNvPr id="108" name="Google Shape;108;p17"/>
          <p:cNvSpPr txBox="1"/>
          <p:nvPr>
            <p:ph type="title"/>
          </p:nvPr>
        </p:nvSpPr>
        <p:spPr>
          <a:xfrm>
            <a:off x="623888" y="1541033"/>
            <a:ext cx="7886700" cy="188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Open Sans"/>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 name="Google Shape;109;p17"/>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SzPts val="2400"/>
              <a:buNone/>
              <a:defRPr sz="2400">
                <a:solidFill>
                  <a:schemeClr val="dk1"/>
                </a:solidFill>
              </a:defRPr>
            </a:lvl1pPr>
            <a:lvl2pPr indent="-228600" lvl="1" marL="914400" rtl="0" algn="l">
              <a:lnSpc>
                <a:spcPct val="90000"/>
              </a:lnSpc>
              <a:spcBef>
                <a:spcPts val="500"/>
              </a:spcBef>
              <a:spcAft>
                <a:spcPts val="0"/>
              </a:spcAft>
              <a:buSzPts val="2000"/>
              <a:buNone/>
              <a:defRPr sz="2000">
                <a:solidFill>
                  <a:srgbClr val="888888"/>
                </a:solidFill>
              </a:defRPr>
            </a:lvl2pPr>
            <a:lvl3pPr indent="-228600" lvl="2" marL="1371600" rtl="0" algn="l">
              <a:lnSpc>
                <a:spcPct val="90000"/>
              </a:lnSpc>
              <a:spcBef>
                <a:spcPts val="500"/>
              </a:spcBef>
              <a:spcAft>
                <a:spcPts val="0"/>
              </a:spcAft>
              <a:buSzPts val="1800"/>
              <a:buNone/>
              <a:defRPr sz="1800">
                <a:solidFill>
                  <a:srgbClr val="888888"/>
                </a:solidFill>
              </a:defRPr>
            </a:lvl3pPr>
            <a:lvl4pPr indent="-228600" lvl="3" marL="1828800" rtl="0" algn="l">
              <a:lnSpc>
                <a:spcPct val="90000"/>
              </a:lnSpc>
              <a:spcBef>
                <a:spcPts val="500"/>
              </a:spcBef>
              <a:spcAft>
                <a:spcPts val="0"/>
              </a:spcAft>
              <a:buSzPts val="1600"/>
              <a:buNone/>
              <a:defRPr sz="1600">
                <a:solidFill>
                  <a:srgbClr val="888888"/>
                </a:solidFill>
              </a:defRPr>
            </a:lvl4pPr>
            <a:lvl5pPr indent="-228600" lvl="4" marL="2286000" rtl="0" algn="l">
              <a:lnSpc>
                <a:spcPct val="90000"/>
              </a:lnSpc>
              <a:spcBef>
                <a:spcPts val="500"/>
              </a:spcBef>
              <a:spcAft>
                <a:spcPts val="0"/>
              </a:spcAft>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0" name="Google Shape;110;p17"/>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18"/>
          <p:cNvSpPr txBox="1"/>
          <p:nvPr>
            <p:ph idx="1" type="subTitle"/>
          </p:nvPr>
        </p:nvSpPr>
        <p:spPr>
          <a:xfrm>
            <a:off x="1143000" y="3799285"/>
            <a:ext cx="6858000" cy="5025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lt1"/>
              </a:buClr>
              <a:buSzPts val="1800"/>
              <a:buNone/>
              <a:defRPr b="1" sz="18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13" name="Shape 113"/>
        <p:cNvGrpSpPr/>
        <p:nvPr/>
      </p:nvGrpSpPr>
      <p:grpSpPr>
        <a:xfrm>
          <a:off x="0" y="0"/>
          <a:ext cx="0" cy="0"/>
          <a:chOff x="0" y="0"/>
          <a:chExt cx="0" cy="0"/>
        </a:xfrm>
      </p:grpSpPr>
      <p:sp>
        <p:nvSpPr>
          <p:cNvPr id="114" name="Google Shape;114;p19"/>
          <p:cNvSpPr txBox="1"/>
          <p:nvPr>
            <p:ph type="title"/>
          </p:nvPr>
        </p:nvSpPr>
        <p:spPr>
          <a:xfrm>
            <a:off x="623888" y="1541033"/>
            <a:ext cx="7886700" cy="188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Open Sans"/>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 name="Google Shape;115;p19"/>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SzPts val="2400"/>
              <a:buNone/>
              <a:defRPr sz="2400">
                <a:solidFill>
                  <a:schemeClr val="dk1"/>
                </a:solidFill>
              </a:defRPr>
            </a:lvl1pPr>
            <a:lvl2pPr indent="-228600" lvl="1" marL="914400" rtl="0" algn="l">
              <a:lnSpc>
                <a:spcPct val="90000"/>
              </a:lnSpc>
              <a:spcBef>
                <a:spcPts val="500"/>
              </a:spcBef>
              <a:spcAft>
                <a:spcPts val="0"/>
              </a:spcAft>
              <a:buSzPts val="2000"/>
              <a:buNone/>
              <a:defRPr sz="2000">
                <a:solidFill>
                  <a:srgbClr val="888888"/>
                </a:solidFill>
              </a:defRPr>
            </a:lvl2pPr>
            <a:lvl3pPr indent="-228600" lvl="2" marL="1371600" rtl="0" algn="l">
              <a:lnSpc>
                <a:spcPct val="90000"/>
              </a:lnSpc>
              <a:spcBef>
                <a:spcPts val="500"/>
              </a:spcBef>
              <a:spcAft>
                <a:spcPts val="0"/>
              </a:spcAft>
              <a:buSzPts val="1800"/>
              <a:buNone/>
              <a:defRPr sz="1800">
                <a:solidFill>
                  <a:srgbClr val="888888"/>
                </a:solidFill>
              </a:defRPr>
            </a:lvl3pPr>
            <a:lvl4pPr indent="-228600" lvl="3" marL="1828800" rtl="0" algn="l">
              <a:lnSpc>
                <a:spcPct val="90000"/>
              </a:lnSpc>
              <a:spcBef>
                <a:spcPts val="500"/>
              </a:spcBef>
              <a:spcAft>
                <a:spcPts val="0"/>
              </a:spcAft>
              <a:buSzPts val="1600"/>
              <a:buNone/>
              <a:defRPr sz="1600">
                <a:solidFill>
                  <a:srgbClr val="888888"/>
                </a:solidFill>
              </a:defRPr>
            </a:lvl4pPr>
            <a:lvl5pPr indent="-228600" lvl="4" marL="2286000" rtl="0" algn="l">
              <a:lnSpc>
                <a:spcPct val="90000"/>
              </a:lnSpc>
              <a:spcBef>
                <a:spcPts val="500"/>
              </a:spcBef>
              <a:spcAft>
                <a:spcPts val="0"/>
              </a:spcAft>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6" name="Google Shape;116;p19"/>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3" name="Shape 133"/>
        <p:cNvGrpSpPr/>
        <p:nvPr/>
      </p:nvGrpSpPr>
      <p:grpSpPr>
        <a:xfrm>
          <a:off x="0" y="0"/>
          <a:ext cx="0" cy="0"/>
          <a:chOff x="0" y="0"/>
          <a:chExt cx="0" cy="0"/>
        </a:xfrm>
      </p:grpSpPr>
      <p:sp>
        <p:nvSpPr>
          <p:cNvPr id="134" name="Google Shape;134;p21"/>
          <p:cNvSpPr txBox="1"/>
          <p:nvPr>
            <p:ph type="title"/>
          </p:nvPr>
        </p:nvSpPr>
        <p:spPr>
          <a:xfrm>
            <a:off x="628650" y="273846"/>
            <a:ext cx="7886700" cy="9942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5" name="Google Shape;135;p21"/>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SzPts val="1800"/>
              <a:buChar char="•"/>
              <a:defRPr/>
            </a:lvl1pPr>
            <a:lvl2pPr indent="-342900" lvl="1" marL="914400" rtl="0" algn="l">
              <a:lnSpc>
                <a:spcPct val="90000"/>
              </a:lnSpc>
              <a:spcBef>
                <a:spcPts val="375"/>
              </a:spcBef>
              <a:spcAft>
                <a:spcPts val="0"/>
              </a:spcAft>
              <a:buSzPts val="1800"/>
              <a:buChar char="•"/>
              <a:defRPr/>
            </a:lvl2pPr>
            <a:lvl3pPr indent="-342900" lvl="2" marL="1371600" rtl="0" algn="l">
              <a:lnSpc>
                <a:spcPct val="90000"/>
              </a:lnSpc>
              <a:spcBef>
                <a:spcPts val="375"/>
              </a:spcBef>
              <a:spcAft>
                <a:spcPts val="0"/>
              </a:spcAft>
              <a:buSzPts val="1800"/>
              <a:buChar char="•"/>
              <a:defRPr/>
            </a:lvl3pPr>
            <a:lvl4pPr indent="-342900" lvl="3" marL="1828800" rtl="0" algn="l">
              <a:lnSpc>
                <a:spcPct val="90000"/>
              </a:lnSpc>
              <a:spcBef>
                <a:spcPts val="375"/>
              </a:spcBef>
              <a:spcAft>
                <a:spcPts val="0"/>
              </a:spcAft>
              <a:buSzPts val="1800"/>
              <a:buChar char="•"/>
              <a:defRPr/>
            </a:lvl4pPr>
            <a:lvl5pPr indent="-342900" lvl="4" marL="2286000" rtl="0" algn="l">
              <a:lnSpc>
                <a:spcPct val="90000"/>
              </a:lnSpc>
              <a:spcBef>
                <a:spcPts val="375"/>
              </a:spcBef>
              <a:spcAft>
                <a:spcPts val="0"/>
              </a:spcAft>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36" name="Google Shape;136;p21"/>
          <p:cNvSpPr txBox="1"/>
          <p:nvPr>
            <p:ph idx="12" type="sldNum"/>
          </p:nvPr>
        </p:nvSpPr>
        <p:spPr>
          <a:xfrm>
            <a:off x="7086600" y="4803221"/>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3"/>
          <p:cNvSpPr txBox="1"/>
          <p:nvPr>
            <p:ph type="title"/>
          </p:nvPr>
        </p:nvSpPr>
        <p:spPr>
          <a:xfrm>
            <a:off x="623888" y="1541033"/>
            <a:ext cx="7886700" cy="188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chemeClr val="dk1"/>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3"/>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7" name="Shape 137"/>
        <p:cNvGrpSpPr/>
        <p:nvPr/>
      </p:nvGrpSpPr>
      <p:grpSpPr>
        <a:xfrm>
          <a:off x="0" y="0"/>
          <a:ext cx="0" cy="0"/>
          <a:chOff x="0" y="0"/>
          <a:chExt cx="0" cy="0"/>
        </a:xfrm>
      </p:grpSpPr>
      <p:sp>
        <p:nvSpPr>
          <p:cNvPr id="138" name="Google Shape;138;p22"/>
          <p:cNvSpPr txBox="1"/>
          <p:nvPr>
            <p:ph type="ctrTitle"/>
          </p:nvPr>
        </p:nvSpPr>
        <p:spPr>
          <a:xfrm>
            <a:off x="676273" y="1487232"/>
            <a:ext cx="7772400" cy="179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Open Sans"/>
              <a:buNone/>
              <a:defRPr sz="45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9" name="Google Shape;139;p22"/>
          <p:cNvSpPr txBox="1"/>
          <p:nvPr>
            <p:ph idx="1" type="subTitle"/>
          </p:nvPr>
        </p:nvSpPr>
        <p:spPr>
          <a:xfrm>
            <a:off x="1133473" y="3360383"/>
            <a:ext cx="6858000" cy="1241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750"/>
              </a:spcBef>
              <a:spcAft>
                <a:spcPts val="0"/>
              </a:spcAft>
              <a:buSzPts val="2400"/>
              <a:buNone/>
              <a:defRPr sz="1800"/>
            </a:lvl1pPr>
            <a:lvl2pPr lvl="1" rtl="0" algn="ctr">
              <a:lnSpc>
                <a:spcPct val="90000"/>
              </a:lnSpc>
              <a:spcBef>
                <a:spcPts val="375"/>
              </a:spcBef>
              <a:spcAft>
                <a:spcPts val="0"/>
              </a:spcAft>
              <a:buSzPts val="2000"/>
              <a:buNone/>
              <a:defRPr sz="1500"/>
            </a:lvl2pPr>
            <a:lvl3pPr lvl="2" rtl="0" algn="ctr">
              <a:lnSpc>
                <a:spcPct val="90000"/>
              </a:lnSpc>
              <a:spcBef>
                <a:spcPts val="375"/>
              </a:spcBef>
              <a:spcAft>
                <a:spcPts val="0"/>
              </a:spcAft>
              <a:buSzPts val="1800"/>
              <a:buNone/>
              <a:defRPr sz="1350"/>
            </a:lvl3pPr>
            <a:lvl4pPr lvl="3" rtl="0" algn="ctr">
              <a:lnSpc>
                <a:spcPct val="90000"/>
              </a:lnSpc>
              <a:spcBef>
                <a:spcPts val="375"/>
              </a:spcBef>
              <a:spcAft>
                <a:spcPts val="0"/>
              </a:spcAft>
              <a:buSzPts val="1600"/>
              <a:buNone/>
              <a:defRPr sz="1200"/>
            </a:lvl4pPr>
            <a:lvl5pPr lvl="4" rtl="0" algn="ctr">
              <a:lnSpc>
                <a:spcPct val="90000"/>
              </a:lnSpc>
              <a:spcBef>
                <a:spcPts val="375"/>
              </a:spcBef>
              <a:spcAft>
                <a:spcPts val="0"/>
              </a:spcAft>
              <a:buSzPts val="1600"/>
              <a:buNone/>
              <a:defRPr sz="1200"/>
            </a:lvl5pPr>
            <a:lvl6pPr lvl="5" rtl="0" algn="ctr">
              <a:lnSpc>
                <a:spcPct val="90000"/>
              </a:lnSpc>
              <a:spcBef>
                <a:spcPts val="375"/>
              </a:spcBef>
              <a:spcAft>
                <a:spcPts val="0"/>
              </a:spcAft>
              <a:buClr>
                <a:schemeClr val="dk1"/>
              </a:buClr>
              <a:buSzPts val="1600"/>
              <a:buNone/>
              <a:defRPr sz="1200"/>
            </a:lvl6pPr>
            <a:lvl7pPr lvl="6" rtl="0" algn="ctr">
              <a:lnSpc>
                <a:spcPct val="90000"/>
              </a:lnSpc>
              <a:spcBef>
                <a:spcPts val="375"/>
              </a:spcBef>
              <a:spcAft>
                <a:spcPts val="0"/>
              </a:spcAft>
              <a:buClr>
                <a:schemeClr val="dk1"/>
              </a:buClr>
              <a:buSzPts val="1600"/>
              <a:buNone/>
              <a:defRPr sz="1200"/>
            </a:lvl7pPr>
            <a:lvl8pPr lvl="7" rtl="0" algn="ctr">
              <a:lnSpc>
                <a:spcPct val="90000"/>
              </a:lnSpc>
              <a:spcBef>
                <a:spcPts val="375"/>
              </a:spcBef>
              <a:spcAft>
                <a:spcPts val="0"/>
              </a:spcAft>
              <a:buClr>
                <a:schemeClr val="dk1"/>
              </a:buClr>
              <a:buSzPts val="1600"/>
              <a:buNone/>
              <a:defRPr sz="1200"/>
            </a:lvl8pPr>
            <a:lvl9pPr lvl="8" rtl="0" algn="ctr">
              <a:lnSpc>
                <a:spcPct val="90000"/>
              </a:lnSpc>
              <a:spcBef>
                <a:spcPts val="375"/>
              </a:spcBef>
              <a:spcAft>
                <a:spcPts val="0"/>
              </a:spcAft>
              <a:buClr>
                <a:schemeClr val="dk1"/>
              </a:buClr>
              <a:buSzPts val="1600"/>
              <a:buNone/>
              <a:defRPr sz="1200"/>
            </a:lvl9pPr>
          </a:lstStyle>
          <a:p/>
        </p:txBody>
      </p:sp>
      <p:sp>
        <p:nvSpPr>
          <p:cNvPr id="140" name="Google Shape;140;p22"/>
          <p:cNvSpPr txBox="1"/>
          <p:nvPr>
            <p:ph idx="12" type="sldNum"/>
          </p:nvPr>
        </p:nvSpPr>
        <p:spPr>
          <a:xfrm>
            <a:off x="7086600" y="4803221"/>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1" name="Shape 141"/>
        <p:cNvGrpSpPr/>
        <p:nvPr/>
      </p:nvGrpSpPr>
      <p:grpSpPr>
        <a:xfrm>
          <a:off x="0" y="0"/>
          <a:ext cx="0" cy="0"/>
          <a:chOff x="0" y="0"/>
          <a:chExt cx="0" cy="0"/>
        </a:xfrm>
      </p:grpSpPr>
      <p:sp>
        <p:nvSpPr>
          <p:cNvPr id="142" name="Google Shape;142;p23"/>
          <p:cNvSpPr txBox="1"/>
          <p:nvPr>
            <p:ph type="title"/>
          </p:nvPr>
        </p:nvSpPr>
        <p:spPr>
          <a:xfrm>
            <a:off x="623888" y="1541035"/>
            <a:ext cx="7886700" cy="188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Open Sans"/>
              <a:buNone/>
              <a:defRPr sz="45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3" name="Google Shape;143;p23"/>
          <p:cNvSpPr txBox="1"/>
          <p:nvPr>
            <p:ph idx="1" type="body"/>
          </p:nvPr>
        </p:nvSpPr>
        <p:spPr>
          <a:xfrm>
            <a:off x="623888" y="3442100"/>
            <a:ext cx="7886700" cy="11250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SzPts val="2400"/>
              <a:buNone/>
              <a:defRPr sz="1800">
                <a:solidFill>
                  <a:schemeClr val="dk1"/>
                </a:solidFill>
              </a:defRPr>
            </a:lvl1pPr>
            <a:lvl2pPr indent="-228600" lvl="1" marL="914400" rtl="0" algn="l">
              <a:lnSpc>
                <a:spcPct val="90000"/>
              </a:lnSpc>
              <a:spcBef>
                <a:spcPts val="375"/>
              </a:spcBef>
              <a:spcAft>
                <a:spcPts val="0"/>
              </a:spcAft>
              <a:buSzPts val="2000"/>
              <a:buNone/>
              <a:defRPr sz="1500">
                <a:solidFill>
                  <a:srgbClr val="888888"/>
                </a:solidFill>
              </a:defRPr>
            </a:lvl2pPr>
            <a:lvl3pPr indent="-228600" lvl="2" marL="1371600" rtl="0" algn="l">
              <a:lnSpc>
                <a:spcPct val="90000"/>
              </a:lnSpc>
              <a:spcBef>
                <a:spcPts val="375"/>
              </a:spcBef>
              <a:spcAft>
                <a:spcPts val="0"/>
              </a:spcAft>
              <a:buSzPts val="1800"/>
              <a:buNone/>
              <a:defRPr sz="1350">
                <a:solidFill>
                  <a:srgbClr val="888888"/>
                </a:solidFill>
              </a:defRPr>
            </a:lvl3pPr>
            <a:lvl4pPr indent="-228600" lvl="3" marL="1828800" rtl="0" algn="l">
              <a:lnSpc>
                <a:spcPct val="90000"/>
              </a:lnSpc>
              <a:spcBef>
                <a:spcPts val="375"/>
              </a:spcBef>
              <a:spcAft>
                <a:spcPts val="0"/>
              </a:spcAft>
              <a:buSzPts val="1600"/>
              <a:buNone/>
              <a:defRPr sz="1200">
                <a:solidFill>
                  <a:srgbClr val="888888"/>
                </a:solidFill>
              </a:defRPr>
            </a:lvl4pPr>
            <a:lvl5pPr indent="-228600" lvl="4" marL="2286000" rtl="0" algn="l">
              <a:lnSpc>
                <a:spcPct val="90000"/>
              </a:lnSpc>
              <a:spcBef>
                <a:spcPts val="375"/>
              </a:spcBef>
              <a:spcAft>
                <a:spcPts val="0"/>
              </a:spcAft>
              <a:buSzPts val="1600"/>
              <a:buNone/>
              <a:defRPr sz="1200">
                <a:solidFill>
                  <a:srgbClr val="888888"/>
                </a:solidFill>
              </a:defRPr>
            </a:lvl5pPr>
            <a:lvl6pPr indent="-228600" lvl="5" marL="2743200" rtl="0" algn="l">
              <a:lnSpc>
                <a:spcPct val="90000"/>
              </a:lnSpc>
              <a:spcBef>
                <a:spcPts val="375"/>
              </a:spcBef>
              <a:spcAft>
                <a:spcPts val="0"/>
              </a:spcAft>
              <a:buClr>
                <a:srgbClr val="888888"/>
              </a:buClr>
              <a:buSzPts val="1600"/>
              <a:buNone/>
              <a:defRPr sz="1200">
                <a:solidFill>
                  <a:srgbClr val="888888"/>
                </a:solidFill>
              </a:defRPr>
            </a:lvl6pPr>
            <a:lvl7pPr indent="-228600" lvl="6" marL="3200400" rtl="0" algn="l">
              <a:lnSpc>
                <a:spcPct val="90000"/>
              </a:lnSpc>
              <a:spcBef>
                <a:spcPts val="375"/>
              </a:spcBef>
              <a:spcAft>
                <a:spcPts val="0"/>
              </a:spcAft>
              <a:buClr>
                <a:srgbClr val="888888"/>
              </a:buClr>
              <a:buSzPts val="1600"/>
              <a:buNone/>
              <a:defRPr sz="1200">
                <a:solidFill>
                  <a:srgbClr val="888888"/>
                </a:solidFill>
              </a:defRPr>
            </a:lvl7pPr>
            <a:lvl8pPr indent="-228600" lvl="7" marL="3657600" rtl="0" algn="l">
              <a:lnSpc>
                <a:spcPct val="90000"/>
              </a:lnSpc>
              <a:spcBef>
                <a:spcPts val="375"/>
              </a:spcBef>
              <a:spcAft>
                <a:spcPts val="0"/>
              </a:spcAft>
              <a:buClr>
                <a:srgbClr val="888888"/>
              </a:buClr>
              <a:buSzPts val="1600"/>
              <a:buNone/>
              <a:defRPr sz="1200">
                <a:solidFill>
                  <a:srgbClr val="888888"/>
                </a:solidFill>
              </a:defRPr>
            </a:lvl8pPr>
            <a:lvl9pPr indent="-228600" lvl="8" marL="4114800" rtl="0" algn="l">
              <a:lnSpc>
                <a:spcPct val="90000"/>
              </a:lnSpc>
              <a:spcBef>
                <a:spcPts val="375"/>
              </a:spcBef>
              <a:spcAft>
                <a:spcPts val="0"/>
              </a:spcAft>
              <a:buClr>
                <a:srgbClr val="888888"/>
              </a:buClr>
              <a:buSzPts val="1600"/>
              <a:buNone/>
              <a:defRPr sz="1200">
                <a:solidFill>
                  <a:srgbClr val="888888"/>
                </a:solidFill>
              </a:defRPr>
            </a:lvl9pPr>
          </a:lstStyle>
          <a:p/>
        </p:txBody>
      </p:sp>
      <p:sp>
        <p:nvSpPr>
          <p:cNvPr id="144" name="Google Shape;144;p23"/>
          <p:cNvSpPr txBox="1"/>
          <p:nvPr>
            <p:ph idx="12" type="sldNum"/>
          </p:nvPr>
        </p:nvSpPr>
        <p:spPr>
          <a:xfrm>
            <a:off x="7086600" y="4803221"/>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5" name="Shape 145"/>
        <p:cNvGrpSpPr/>
        <p:nvPr/>
      </p:nvGrpSpPr>
      <p:grpSpPr>
        <a:xfrm>
          <a:off x="0" y="0"/>
          <a:ext cx="0" cy="0"/>
          <a:chOff x="0" y="0"/>
          <a:chExt cx="0" cy="0"/>
        </a:xfrm>
      </p:grpSpPr>
      <p:sp>
        <p:nvSpPr>
          <p:cNvPr id="146" name="Google Shape;146;p24"/>
          <p:cNvSpPr txBox="1"/>
          <p:nvPr>
            <p:ph type="title"/>
          </p:nvPr>
        </p:nvSpPr>
        <p:spPr>
          <a:xfrm>
            <a:off x="628650" y="273846"/>
            <a:ext cx="7886700" cy="9942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7" name="Google Shape;147;p24"/>
          <p:cNvSpPr txBox="1"/>
          <p:nvPr>
            <p:ph idx="12" type="sldNum"/>
          </p:nvPr>
        </p:nvSpPr>
        <p:spPr>
          <a:xfrm>
            <a:off x="7086600" y="4803221"/>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8" name="Shape 148"/>
        <p:cNvGrpSpPr/>
        <p:nvPr/>
      </p:nvGrpSpPr>
      <p:grpSpPr>
        <a:xfrm>
          <a:off x="0" y="0"/>
          <a:ext cx="0" cy="0"/>
          <a:chOff x="0" y="0"/>
          <a:chExt cx="0" cy="0"/>
        </a:xfrm>
      </p:grpSpPr>
      <p:sp>
        <p:nvSpPr>
          <p:cNvPr id="149" name="Google Shape;149;p25"/>
          <p:cNvSpPr txBox="1"/>
          <p:nvPr>
            <p:ph type="title"/>
          </p:nvPr>
        </p:nvSpPr>
        <p:spPr>
          <a:xfrm>
            <a:off x="628650" y="273846"/>
            <a:ext cx="7886700" cy="9942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0" name="Google Shape;150;p25"/>
          <p:cNvSpPr txBox="1"/>
          <p:nvPr>
            <p:ph idx="1" type="body"/>
          </p:nvPr>
        </p:nvSpPr>
        <p:spPr>
          <a:xfrm>
            <a:off x="628650" y="1506381"/>
            <a:ext cx="38862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SzPts val="1800"/>
              <a:buChar char="•"/>
              <a:defRPr/>
            </a:lvl1pPr>
            <a:lvl2pPr indent="-342900" lvl="1" marL="914400" rtl="0" algn="l">
              <a:lnSpc>
                <a:spcPct val="90000"/>
              </a:lnSpc>
              <a:spcBef>
                <a:spcPts val="375"/>
              </a:spcBef>
              <a:spcAft>
                <a:spcPts val="0"/>
              </a:spcAft>
              <a:buSzPts val="1800"/>
              <a:buChar char="•"/>
              <a:defRPr/>
            </a:lvl2pPr>
            <a:lvl3pPr indent="-342900" lvl="2" marL="1371600" rtl="0" algn="l">
              <a:lnSpc>
                <a:spcPct val="90000"/>
              </a:lnSpc>
              <a:spcBef>
                <a:spcPts val="375"/>
              </a:spcBef>
              <a:spcAft>
                <a:spcPts val="0"/>
              </a:spcAft>
              <a:buSzPts val="1800"/>
              <a:buChar char="•"/>
              <a:defRPr/>
            </a:lvl3pPr>
            <a:lvl4pPr indent="-342900" lvl="3" marL="1828800" rtl="0" algn="l">
              <a:lnSpc>
                <a:spcPct val="90000"/>
              </a:lnSpc>
              <a:spcBef>
                <a:spcPts val="375"/>
              </a:spcBef>
              <a:spcAft>
                <a:spcPts val="0"/>
              </a:spcAft>
              <a:buSzPts val="1800"/>
              <a:buChar char="•"/>
              <a:defRPr/>
            </a:lvl4pPr>
            <a:lvl5pPr indent="-342900" lvl="4" marL="2286000" rtl="0" algn="l">
              <a:lnSpc>
                <a:spcPct val="90000"/>
              </a:lnSpc>
              <a:spcBef>
                <a:spcPts val="375"/>
              </a:spcBef>
              <a:spcAft>
                <a:spcPts val="0"/>
              </a:spcAft>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51" name="Google Shape;151;p25"/>
          <p:cNvSpPr txBox="1"/>
          <p:nvPr>
            <p:ph idx="2" type="body"/>
          </p:nvPr>
        </p:nvSpPr>
        <p:spPr>
          <a:xfrm>
            <a:off x="4629150" y="1506381"/>
            <a:ext cx="38862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SzPts val="1800"/>
              <a:buChar char="•"/>
              <a:defRPr/>
            </a:lvl1pPr>
            <a:lvl2pPr indent="-342900" lvl="1" marL="914400" rtl="0" algn="l">
              <a:lnSpc>
                <a:spcPct val="90000"/>
              </a:lnSpc>
              <a:spcBef>
                <a:spcPts val="375"/>
              </a:spcBef>
              <a:spcAft>
                <a:spcPts val="0"/>
              </a:spcAft>
              <a:buSzPts val="1800"/>
              <a:buChar char="•"/>
              <a:defRPr/>
            </a:lvl2pPr>
            <a:lvl3pPr indent="-342900" lvl="2" marL="1371600" rtl="0" algn="l">
              <a:lnSpc>
                <a:spcPct val="90000"/>
              </a:lnSpc>
              <a:spcBef>
                <a:spcPts val="375"/>
              </a:spcBef>
              <a:spcAft>
                <a:spcPts val="0"/>
              </a:spcAft>
              <a:buSzPts val="1800"/>
              <a:buChar char="•"/>
              <a:defRPr/>
            </a:lvl3pPr>
            <a:lvl4pPr indent="-342900" lvl="3" marL="1828800" rtl="0" algn="l">
              <a:lnSpc>
                <a:spcPct val="90000"/>
              </a:lnSpc>
              <a:spcBef>
                <a:spcPts val="375"/>
              </a:spcBef>
              <a:spcAft>
                <a:spcPts val="0"/>
              </a:spcAft>
              <a:buSzPts val="1800"/>
              <a:buChar char="•"/>
              <a:defRPr/>
            </a:lvl4pPr>
            <a:lvl5pPr indent="-342900" lvl="4" marL="2286000" rtl="0" algn="l">
              <a:lnSpc>
                <a:spcPct val="90000"/>
              </a:lnSpc>
              <a:spcBef>
                <a:spcPts val="375"/>
              </a:spcBef>
              <a:spcAft>
                <a:spcPts val="0"/>
              </a:spcAft>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52" name="Google Shape;152;p25"/>
          <p:cNvSpPr txBox="1"/>
          <p:nvPr>
            <p:ph idx="12" type="sldNum"/>
          </p:nvPr>
        </p:nvSpPr>
        <p:spPr>
          <a:xfrm>
            <a:off x="7086600" y="4803221"/>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3" name="Shape 153"/>
        <p:cNvGrpSpPr/>
        <p:nvPr/>
      </p:nvGrpSpPr>
      <p:grpSpPr>
        <a:xfrm>
          <a:off x="0" y="0"/>
          <a:ext cx="0" cy="0"/>
          <a:chOff x="0" y="0"/>
          <a:chExt cx="0" cy="0"/>
        </a:xfrm>
      </p:grpSpPr>
      <p:sp>
        <p:nvSpPr>
          <p:cNvPr id="154" name="Google Shape;154;p26"/>
          <p:cNvSpPr txBox="1"/>
          <p:nvPr>
            <p:ph idx="12" type="sldNum"/>
          </p:nvPr>
        </p:nvSpPr>
        <p:spPr>
          <a:xfrm>
            <a:off x="7086600" y="4803221"/>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5" name="Shape 155"/>
        <p:cNvGrpSpPr/>
        <p:nvPr/>
      </p:nvGrpSpPr>
      <p:grpSpPr>
        <a:xfrm>
          <a:off x="0" y="0"/>
          <a:ext cx="0" cy="0"/>
          <a:chOff x="0" y="0"/>
          <a:chExt cx="0" cy="0"/>
        </a:xfrm>
      </p:grpSpPr>
      <p:sp>
        <p:nvSpPr>
          <p:cNvPr id="156" name="Google Shape;156;p27"/>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2400"/>
              <a:buFont typeface="Open Sans"/>
              <a:buNone/>
              <a:defRPr sz="18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7" name="Google Shape;157;p27"/>
          <p:cNvSpPr txBox="1"/>
          <p:nvPr>
            <p:ph idx="1" type="body"/>
          </p:nvPr>
        </p:nvSpPr>
        <p:spPr>
          <a:xfrm>
            <a:off x="3887391" y="740571"/>
            <a:ext cx="4629300" cy="3655200"/>
          </a:xfrm>
          <a:prstGeom prst="rect">
            <a:avLst/>
          </a:prstGeom>
          <a:noFill/>
          <a:ln>
            <a:noFill/>
          </a:ln>
        </p:spPr>
        <p:txBody>
          <a:bodyPr anchorCtr="0" anchor="t" bIns="45700" lIns="91425" spcFirstLastPara="1" rIns="91425" wrap="square" tIns="45700">
            <a:normAutofit/>
          </a:bodyPr>
          <a:lstStyle>
            <a:lvl1pPr indent="-381000" lvl="0" marL="457200" rtl="0" algn="l">
              <a:lnSpc>
                <a:spcPct val="90000"/>
              </a:lnSpc>
              <a:spcBef>
                <a:spcPts val="750"/>
              </a:spcBef>
              <a:spcAft>
                <a:spcPts val="0"/>
              </a:spcAft>
              <a:buSzPts val="2400"/>
              <a:buChar char="•"/>
              <a:defRPr sz="1800"/>
            </a:lvl1pPr>
            <a:lvl2pPr indent="-361950" lvl="1" marL="914400" rtl="0" algn="l">
              <a:lnSpc>
                <a:spcPct val="90000"/>
              </a:lnSpc>
              <a:spcBef>
                <a:spcPts val="375"/>
              </a:spcBef>
              <a:spcAft>
                <a:spcPts val="0"/>
              </a:spcAft>
              <a:buSzPts val="2100"/>
              <a:buChar char="•"/>
              <a:defRPr sz="1575"/>
            </a:lvl2pPr>
            <a:lvl3pPr indent="-342900" lvl="2" marL="1371600" rtl="0" algn="l">
              <a:lnSpc>
                <a:spcPct val="90000"/>
              </a:lnSpc>
              <a:spcBef>
                <a:spcPts val="375"/>
              </a:spcBef>
              <a:spcAft>
                <a:spcPts val="0"/>
              </a:spcAft>
              <a:buSzPts val="1800"/>
              <a:buChar char="•"/>
              <a:defRPr sz="1350"/>
            </a:lvl3pPr>
            <a:lvl4pPr indent="-323850" lvl="3" marL="1828800" rtl="0" algn="l">
              <a:lnSpc>
                <a:spcPct val="90000"/>
              </a:lnSpc>
              <a:spcBef>
                <a:spcPts val="375"/>
              </a:spcBef>
              <a:spcAft>
                <a:spcPts val="0"/>
              </a:spcAft>
              <a:buSzPts val="1500"/>
              <a:buChar char="•"/>
              <a:defRPr sz="1125"/>
            </a:lvl4pPr>
            <a:lvl5pPr indent="-323850" lvl="4" marL="2286000" rtl="0" algn="l">
              <a:lnSpc>
                <a:spcPct val="90000"/>
              </a:lnSpc>
              <a:spcBef>
                <a:spcPts val="375"/>
              </a:spcBef>
              <a:spcAft>
                <a:spcPts val="0"/>
              </a:spcAft>
              <a:buSzPts val="1500"/>
              <a:buChar char="•"/>
              <a:defRPr sz="1125"/>
            </a:lvl5pPr>
            <a:lvl6pPr indent="-323850" lvl="5" marL="2743200" rtl="0" algn="l">
              <a:lnSpc>
                <a:spcPct val="90000"/>
              </a:lnSpc>
              <a:spcBef>
                <a:spcPts val="375"/>
              </a:spcBef>
              <a:spcAft>
                <a:spcPts val="0"/>
              </a:spcAft>
              <a:buClr>
                <a:schemeClr val="dk1"/>
              </a:buClr>
              <a:buSzPts val="1500"/>
              <a:buChar char="•"/>
              <a:defRPr sz="1125"/>
            </a:lvl6pPr>
            <a:lvl7pPr indent="-323850" lvl="6" marL="3200400" rtl="0" algn="l">
              <a:lnSpc>
                <a:spcPct val="90000"/>
              </a:lnSpc>
              <a:spcBef>
                <a:spcPts val="375"/>
              </a:spcBef>
              <a:spcAft>
                <a:spcPts val="0"/>
              </a:spcAft>
              <a:buClr>
                <a:schemeClr val="dk1"/>
              </a:buClr>
              <a:buSzPts val="1500"/>
              <a:buChar char="•"/>
              <a:defRPr sz="1125"/>
            </a:lvl7pPr>
            <a:lvl8pPr indent="-323850" lvl="7" marL="3657600" rtl="0" algn="l">
              <a:lnSpc>
                <a:spcPct val="90000"/>
              </a:lnSpc>
              <a:spcBef>
                <a:spcPts val="375"/>
              </a:spcBef>
              <a:spcAft>
                <a:spcPts val="0"/>
              </a:spcAft>
              <a:buClr>
                <a:schemeClr val="dk1"/>
              </a:buClr>
              <a:buSzPts val="1500"/>
              <a:buChar char="•"/>
              <a:defRPr sz="1125"/>
            </a:lvl8pPr>
            <a:lvl9pPr indent="-323850" lvl="8" marL="4114800" rtl="0" algn="l">
              <a:lnSpc>
                <a:spcPct val="90000"/>
              </a:lnSpc>
              <a:spcBef>
                <a:spcPts val="375"/>
              </a:spcBef>
              <a:spcAft>
                <a:spcPts val="0"/>
              </a:spcAft>
              <a:buClr>
                <a:schemeClr val="dk1"/>
              </a:buClr>
              <a:buSzPts val="1500"/>
              <a:buChar char="•"/>
              <a:defRPr sz="1125"/>
            </a:lvl9pPr>
          </a:lstStyle>
          <a:p/>
        </p:txBody>
      </p:sp>
      <p:sp>
        <p:nvSpPr>
          <p:cNvPr id="158" name="Google Shape;158;p27"/>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SzPts val="1200"/>
              <a:buNone/>
              <a:defRPr sz="900"/>
            </a:lvl1pPr>
            <a:lvl2pPr indent="-228600" lvl="1" marL="914400" rtl="0" algn="l">
              <a:lnSpc>
                <a:spcPct val="90000"/>
              </a:lnSpc>
              <a:spcBef>
                <a:spcPts val="375"/>
              </a:spcBef>
              <a:spcAft>
                <a:spcPts val="0"/>
              </a:spcAft>
              <a:buSzPts val="1050"/>
              <a:buNone/>
              <a:defRPr sz="788"/>
            </a:lvl2pPr>
            <a:lvl3pPr indent="-228600" lvl="2" marL="1371600" rtl="0" algn="l">
              <a:lnSpc>
                <a:spcPct val="90000"/>
              </a:lnSpc>
              <a:spcBef>
                <a:spcPts val="375"/>
              </a:spcBef>
              <a:spcAft>
                <a:spcPts val="0"/>
              </a:spcAft>
              <a:buSzPts val="900"/>
              <a:buNone/>
              <a:defRPr sz="675"/>
            </a:lvl3pPr>
            <a:lvl4pPr indent="-228600" lvl="3" marL="1828800" rtl="0" algn="l">
              <a:lnSpc>
                <a:spcPct val="90000"/>
              </a:lnSpc>
              <a:spcBef>
                <a:spcPts val="375"/>
              </a:spcBef>
              <a:spcAft>
                <a:spcPts val="0"/>
              </a:spcAft>
              <a:buSzPts val="750"/>
              <a:buNone/>
              <a:defRPr sz="563"/>
            </a:lvl4pPr>
            <a:lvl5pPr indent="-228600" lvl="4" marL="2286000" rtl="0" algn="l">
              <a:lnSpc>
                <a:spcPct val="90000"/>
              </a:lnSpc>
              <a:spcBef>
                <a:spcPts val="375"/>
              </a:spcBef>
              <a:spcAft>
                <a:spcPts val="0"/>
              </a:spcAft>
              <a:buSzPts val="750"/>
              <a:buNone/>
              <a:defRPr sz="563"/>
            </a:lvl5pPr>
            <a:lvl6pPr indent="-228600" lvl="5" marL="2743200" rtl="0" algn="l">
              <a:lnSpc>
                <a:spcPct val="90000"/>
              </a:lnSpc>
              <a:spcBef>
                <a:spcPts val="375"/>
              </a:spcBef>
              <a:spcAft>
                <a:spcPts val="0"/>
              </a:spcAft>
              <a:buClr>
                <a:schemeClr val="dk1"/>
              </a:buClr>
              <a:buSzPts val="750"/>
              <a:buNone/>
              <a:defRPr sz="563"/>
            </a:lvl6pPr>
            <a:lvl7pPr indent="-228600" lvl="6" marL="3200400" rtl="0" algn="l">
              <a:lnSpc>
                <a:spcPct val="90000"/>
              </a:lnSpc>
              <a:spcBef>
                <a:spcPts val="375"/>
              </a:spcBef>
              <a:spcAft>
                <a:spcPts val="0"/>
              </a:spcAft>
              <a:buClr>
                <a:schemeClr val="dk1"/>
              </a:buClr>
              <a:buSzPts val="750"/>
              <a:buNone/>
              <a:defRPr sz="563"/>
            </a:lvl7pPr>
            <a:lvl8pPr indent="-228600" lvl="7" marL="3657600" rtl="0" algn="l">
              <a:lnSpc>
                <a:spcPct val="90000"/>
              </a:lnSpc>
              <a:spcBef>
                <a:spcPts val="375"/>
              </a:spcBef>
              <a:spcAft>
                <a:spcPts val="0"/>
              </a:spcAft>
              <a:buClr>
                <a:schemeClr val="dk1"/>
              </a:buClr>
              <a:buSzPts val="750"/>
              <a:buNone/>
              <a:defRPr sz="563"/>
            </a:lvl8pPr>
            <a:lvl9pPr indent="-228600" lvl="8" marL="4114800" rtl="0" algn="l">
              <a:lnSpc>
                <a:spcPct val="90000"/>
              </a:lnSpc>
              <a:spcBef>
                <a:spcPts val="375"/>
              </a:spcBef>
              <a:spcAft>
                <a:spcPts val="0"/>
              </a:spcAft>
              <a:buClr>
                <a:schemeClr val="dk1"/>
              </a:buClr>
              <a:buSzPts val="750"/>
              <a:buNone/>
              <a:defRPr sz="563"/>
            </a:lvl9pPr>
          </a:lstStyle>
          <a:p/>
        </p:txBody>
      </p:sp>
      <p:sp>
        <p:nvSpPr>
          <p:cNvPr id="159" name="Google Shape;159;p27"/>
          <p:cNvSpPr txBox="1"/>
          <p:nvPr>
            <p:ph idx="10" type="dt"/>
          </p:nvPr>
        </p:nvSpPr>
        <p:spPr>
          <a:xfrm>
            <a:off x="628650" y="4767265"/>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160" name="Google Shape;160;p27"/>
          <p:cNvSpPr txBox="1"/>
          <p:nvPr>
            <p:ph idx="11" type="ftr"/>
          </p:nvPr>
        </p:nvSpPr>
        <p:spPr>
          <a:xfrm>
            <a:off x="3028950" y="4767265"/>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161" name="Google Shape;161;p27"/>
          <p:cNvSpPr txBox="1"/>
          <p:nvPr>
            <p:ph idx="12" type="sldNum"/>
          </p:nvPr>
        </p:nvSpPr>
        <p:spPr>
          <a:xfrm>
            <a:off x="8509300" y="4838180"/>
            <a:ext cx="6348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2" name="Shape 162"/>
        <p:cNvGrpSpPr/>
        <p:nvPr/>
      </p:nvGrpSpPr>
      <p:grpSpPr>
        <a:xfrm>
          <a:off x="0" y="0"/>
          <a:ext cx="0" cy="0"/>
          <a:chOff x="0" y="0"/>
          <a:chExt cx="0" cy="0"/>
        </a:xfrm>
      </p:grpSpPr>
      <p:sp>
        <p:nvSpPr>
          <p:cNvPr id="163" name="Google Shape;163;p28"/>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2400"/>
              <a:buFont typeface="Open Sans"/>
              <a:buNone/>
              <a:defRPr sz="18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4" name="Google Shape;164;p28"/>
          <p:cNvSpPr/>
          <p:nvPr>
            <p:ph idx="2" type="pic"/>
          </p:nvPr>
        </p:nvSpPr>
        <p:spPr>
          <a:xfrm>
            <a:off x="3887391" y="740571"/>
            <a:ext cx="4629300" cy="3655200"/>
          </a:xfrm>
          <a:prstGeom prst="rect">
            <a:avLst/>
          </a:prstGeom>
          <a:noFill/>
          <a:ln>
            <a:noFill/>
          </a:ln>
        </p:spPr>
      </p:sp>
      <p:sp>
        <p:nvSpPr>
          <p:cNvPr id="165" name="Google Shape;165;p28"/>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SzPts val="1200"/>
              <a:buNone/>
              <a:defRPr sz="900"/>
            </a:lvl1pPr>
            <a:lvl2pPr indent="-228600" lvl="1" marL="914400" rtl="0" algn="l">
              <a:lnSpc>
                <a:spcPct val="90000"/>
              </a:lnSpc>
              <a:spcBef>
                <a:spcPts val="375"/>
              </a:spcBef>
              <a:spcAft>
                <a:spcPts val="0"/>
              </a:spcAft>
              <a:buSzPts val="1050"/>
              <a:buNone/>
              <a:defRPr sz="788"/>
            </a:lvl2pPr>
            <a:lvl3pPr indent="-228600" lvl="2" marL="1371600" rtl="0" algn="l">
              <a:lnSpc>
                <a:spcPct val="90000"/>
              </a:lnSpc>
              <a:spcBef>
                <a:spcPts val="375"/>
              </a:spcBef>
              <a:spcAft>
                <a:spcPts val="0"/>
              </a:spcAft>
              <a:buSzPts val="900"/>
              <a:buNone/>
              <a:defRPr sz="675"/>
            </a:lvl3pPr>
            <a:lvl4pPr indent="-228600" lvl="3" marL="1828800" rtl="0" algn="l">
              <a:lnSpc>
                <a:spcPct val="90000"/>
              </a:lnSpc>
              <a:spcBef>
                <a:spcPts val="375"/>
              </a:spcBef>
              <a:spcAft>
                <a:spcPts val="0"/>
              </a:spcAft>
              <a:buSzPts val="750"/>
              <a:buNone/>
              <a:defRPr sz="563"/>
            </a:lvl4pPr>
            <a:lvl5pPr indent="-228600" lvl="4" marL="2286000" rtl="0" algn="l">
              <a:lnSpc>
                <a:spcPct val="90000"/>
              </a:lnSpc>
              <a:spcBef>
                <a:spcPts val="375"/>
              </a:spcBef>
              <a:spcAft>
                <a:spcPts val="0"/>
              </a:spcAft>
              <a:buSzPts val="750"/>
              <a:buNone/>
              <a:defRPr sz="563"/>
            </a:lvl5pPr>
            <a:lvl6pPr indent="-228600" lvl="5" marL="2743200" rtl="0" algn="l">
              <a:lnSpc>
                <a:spcPct val="90000"/>
              </a:lnSpc>
              <a:spcBef>
                <a:spcPts val="375"/>
              </a:spcBef>
              <a:spcAft>
                <a:spcPts val="0"/>
              </a:spcAft>
              <a:buClr>
                <a:schemeClr val="dk1"/>
              </a:buClr>
              <a:buSzPts val="750"/>
              <a:buNone/>
              <a:defRPr sz="563"/>
            </a:lvl6pPr>
            <a:lvl7pPr indent="-228600" lvl="6" marL="3200400" rtl="0" algn="l">
              <a:lnSpc>
                <a:spcPct val="90000"/>
              </a:lnSpc>
              <a:spcBef>
                <a:spcPts val="375"/>
              </a:spcBef>
              <a:spcAft>
                <a:spcPts val="0"/>
              </a:spcAft>
              <a:buClr>
                <a:schemeClr val="dk1"/>
              </a:buClr>
              <a:buSzPts val="750"/>
              <a:buNone/>
              <a:defRPr sz="563"/>
            </a:lvl7pPr>
            <a:lvl8pPr indent="-228600" lvl="7" marL="3657600" rtl="0" algn="l">
              <a:lnSpc>
                <a:spcPct val="90000"/>
              </a:lnSpc>
              <a:spcBef>
                <a:spcPts val="375"/>
              </a:spcBef>
              <a:spcAft>
                <a:spcPts val="0"/>
              </a:spcAft>
              <a:buClr>
                <a:schemeClr val="dk1"/>
              </a:buClr>
              <a:buSzPts val="750"/>
              <a:buNone/>
              <a:defRPr sz="563"/>
            </a:lvl8pPr>
            <a:lvl9pPr indent="-228600" lvl="8" marL="4114800" rtl="0" algn="l">
              <a:lnSpc>
                <a:spcPct val="90000"/>
              </a:lnSpc>
              <a:spcBef>
                <a:spcPts val="375"/>
              </a:spcBef>
              <a:spcAft>
                <a:spcPts val="0"/>
              </a:spcAft>
              <a:buClr>
                <a:schemeClr val="dk1"/>
              </a:buClr>
              <a:buSzPts val="750"/>
              <a:buNone/>
              <a:defRPr sz="563"/>
            </a:lvl9pPr>
          </a:lstStyle>
          <a:p/>
        </p:txBody>
      </p:sp>
      <p:sp>
        <p:nvSpPr>
          <p:cNvPr id="166" name="Google Shape;166;p28"/>
          <p:cNvSpPr txBox="1"/>
          <p:nvPr>
            <p:ph idx="10" type="dt"/>
          </p:nvPr>
        </p:nvSpPr>
        <p:spPr>
          <a:xfrm>
            <a:off x="628650" y="4767265"/>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167" name="Google Shape;167;p28"/>
          <p:cNvSpPr txBox="1"/>
          <p:nvPr>
            <p:ph idx="11" type="ftr"/>
          </p:nvPr>
        </p:nvSpPr>
        <p:spPr>
          <a:xfrm>
            <a:off x="3028950" y="4767265"/>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168" name="Google Shape;168;p28"/>
          <p:cNvSpPr txBox="1"/>
          <p:nvPr>
            <p:ph idx="12" type="sldNum"/>
          </p:nvPr>
        </p:nvSpPr>
        <p:spPr>
          <a:xfrm>
            <a:off x="8509300" y="4838180"/>
            <a:ext cx="6348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9" name="Shape 169"/>
        <p:cNvGrpSpPr/>
        <p:nvPr/>
      </p:nvGrpSpPr>
      <p:grpSpPr>
        <a:xfrm>
          <a:off x="0" y="0"/>
          <a:ext cx="0" cy="0"/>
          <a:chOff x="0" y="0"/>
          <a:chExt cx="0" cy="0"/>
        </a:xfrm>
      </p:grpSpPr>
      <p:sp>
        <p:nvSpPr>
          <p:cNvPr id="170" name="Google Shape;170;p29"/>
          <p:cNvSpPr txBox="1"/>
          <p:nvPr>
            <p:ph type="title"/>
          </p:nvPr>
        </p:nvSpPr>
        <p:spPr>
          <a:xfrm>
            <a:off x="629841" y="273846"/>
            <a:ext cx="7886700" cy="9942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1" name="Google Shape;171;p29"/>
          <p:cNvSpPr txBox="1"/>
          <p:nvPr>
            <p:ph idx="1" type="body"/>
          </p:nvPr>
        </p:nvSpPr>
        <p:spPr>
          <a:xfrm>
            <a:off x="629842" y="1454514"/>
            <a:ext cx="3868200" cy="6180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750"/>
              </a:spcBef>
              <a:spcAft>
                <a:spcPts val="0"/>
              </a:spcAft>
              <a:buSzPts val="2400"/>
              <a:buNone/>
              <a:defRPr b="1" sz="1800"/>
            </a:lvl1pPr>
            <a:lvl2pPr indent="-228600" lvl="1" marL="914400" rtl="0" algn="l">
              <a:lnSpc>
                <a:spcPct val="90000"/>
              </a:lnSpc>
              <a:spcBef>
                <a:spcPts val="375"/>
              </a:spcBef>
              <a:spcAft>
                <a:spcPts val="0"/>
              </a:spcAft>
              <a:buSzPts val="2000"/>
              <a:buNone/>
              <a:defRPr b="1" sz="1500"/>
            </a:lvl2pPr>
            <a:lvl3pPr indent="-228600" lvl="2" marL="1371600" rtl="0" algn="l">
              <a:lnSpc>
                <a:spcPct val="90000"/>
              </a:lnSpc>
              <a:spcBef>
                <a:spcPts val="375"/>
              </a:spcBef>
              <a:spcAft>
                <a:spcPts val="0"/>
              </a:spcAft>
              <a:buSzPts val="1800"/>
              <a:buNone/>
              <a:defRPr b="1" sz="1350"/>
            </a:lvl3pPr>
            <a:lvl4pPr indent="-228600" lvl="3" marL="1828800" rtl="0" algn="l">
              <a:lnSpc>
                <a:spcPct val="90000"/>
              </a:lnSpc>
              <a:spcBef>
                <a:spcPts val="375"/>
              </a:spcBef>
              <a:spcAft>
                <a:spcPts val="0"/>
              </a:spcAft>
              <a:buSzPts val="1600"/>
              <a:buNone/>
              <a:defRPr b="1" sz="1200"/>
            </a:lvl4pPr>
            <a:lvl5pPr indent="-228600" lvl="4" marL="2286000" rtl="0" algn="l">
              <a:lnSpc>
                <a:spcPct val="90000"/>
              </a:lnSpc>
              <a:spcBef>
                <a:spcPts val="375"/>
              </a:spcBef>
              <a:spcAft>
                <a:spcPts val="0"/>
              </a:spcAft>
              <a:buSzPts val="1600"/>
              <a:buNone/>
              <a:defRPr b="1" sz="1200"/>
            </a:lvl5pPr>
            <a:lvl6pPr indent="-228600" lvl="5" marL="2743200" rtl="0" algn="l">
              <a:lnSpc>
                <a:spcPct val="90000"/>
              </a:lnSpc>
              <a:spcBef>
                <a:spcPts val="375"/>
              </a:spcBef>
              <a:spcAft>
                <a:spcPts val="0"/>
              </a:spcAft>
              <a:buClr>
                <a:schemeClr val="dk1"/>
              </a:buClr>
              <a:buSzPts val="1600"/>
              <a:buNone/>
              <a:defRPr b="1" sz="1200"/>
            </a:lvl6pPr>
            <a:lvl7pPr indent="-228600" lvl="6" marL="3200400" rtl="0" algn="l">
              <a:lnSpc>
                <a:spcPct val="90000"/>
              </a:lnSpc>
              <a:spcBef>
                <a:spcPts val="375"/>
              </a:spcBef>
              <a:spcAft>
                <a:spcPts val="0"/>
              </a:spcAft>
              <a:buClr>
                <a:schemeClr val="dk1"/>
              </a:buClr>
              <a:buSzPts val="1600"/>
              <a:buNone/>
              <a:defRPr b="1" sz="1200"/>
            </a:lvl7pPr>
            <a:lvl8pPr indent="-228600" lvl="7" marL="3657600" rtl="0" algn="l">
              <a:lnSpc>
                <a:spcPct val="90000"/>
              </a:lnSpc>
              <a:spcBef>
                <a:spcPts val="375"/>
              </a:spcBef>
              <a:spcAft>
                <a:spcPts val="0"/>
              </a:spcAft>
              <a:buClr>
                <a:schemeClr val="dk1"/>
              </a:buClr>
              <a:buSzPts val="1600"/>
              <a:buNone/>
              <a:defRPr b="1" sz="1200"/>
            </a:lvl8pPr>
            <a:lvl9pPr indent="-228600" lvl="8" marL="4114800" rtl="0" algn="l">
              <a:lnSpc>
                <a:spcPct val="90000"/>
              </a:lnSpc>
              <a:spcBef>
                <a:spcPts val="375"/>
              </a:spcBef>
              <a:spcAft>
                <a:spcPts val="0"/>
              </a:spcAft>
              <a:buClr>
                <a:schemeClr val="dk1"/>
              </a:buClr>
              <a:buSzPts val="1600"/>
              <a:buNone/>
              <a:defRPr b="1" sz="1200"/>
            </a:lvl9pPr>
          </a:lstStyle>
          <a:p/>
        </p:txBody>
      </p:sp>
      <p:sp>
        <p:nvSpPr>
          <p:cNvPr id="172" name="Google Shape;172;p29"/>
          <p:cNvSpPr txBox="1"/>
          <p:nvPr>
            <p:ph idx="2" type="body"/>
          </p:nvPr>
        </p:nvSpPr>
        <p:spPr>
          <a:xfrm>
            <a:off x="629842" y="2072448"/>
            <a:ext cx="3868200" cy="2763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SzPts val="1800"/>
              <a:buChar char="•"/>
              <a:defRPr/>
            </a:lvl1pPr>
            <a:lvl2pPr indent="-342900" lvl="1" marL="914400" rtl="0" algn="l">
              <a:lnSpc>
                <a:spcPct val="90000"/>
              </a:lnSpc>
              <a:spcBef>
                <a:spcPts val="375"/>
              </a:spcBef>
              <a:spcAft>
                <a:spcPts val="0"/>
              </a:spcAft>
              <a:buSzPts val="1800"/>
              <a:buChar char="•"/>
              <a:defRPr/>
            </a:lvl2pPr>
            <a:lvl3pPr indent="-342900" lvl="2" marL="1371600" rtl="0" algn="l">
              <a:lnSpc>
                <a:spcPct val="90000"/>
              </a:lnSpc>
              <a:spcBef>
                <a:spcPts val="375"/>
              </a:spcBef>
              <a:spcAft>
                <a:spcPts val="0"/>
              </a:spcAft>
              <a:buSzPts val="1800"/>
              <a:buChar char="•"/>
              <a:defRPr/>
            </a:lvl3pPr>
            <a:lvl4pPr indent="-342900" lvl="3" marL="1828800" rtl="0" algn="l">
              <a:lnSpc>
                <a:spcPct val="90000"/>
              </a:lnSpc>
              <a:spcBef>
                <a:spcPts val="375"/>
              </a:spcBef>
              <a:spcAft>
                <a:spcPts val="0"/>
              </a:spcAft>
              <a:buSzPts val="1800"/>
              <a:buChar char="•"/>
              <a:defRPr/>
            </a:lvl4pPr>
            <a:lvl5pPr indent="-342900" lvl="4" marL="2286000" rtl="0" algn="l">
              <a:lnSpc>
                <a:spcPct val="90000"/>
              </a:lnSpc>
              <a:spcBef>
                <a:spcPts val="375"/>
              </a:spcBef>
              <a:spcAft>
                <a:spcPts val="0"/>
              </a:spcAft>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73" name="Google Shape;173;p29"/>
          <p:cNvSpPr txBox="1"/>
          <p:nvPr>
            <p:ph idx="3" type="body"/>
          </p:nvPr>
        </p:nvSpPr>
        <p:spPr>
          <a:xfrm>
            <a:off x="4629151" y="1454514"/>
            <a:ext cx="3887400" cy="6180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750"/>
              </a:spcBef>
              <a:spcAft>
                <a:spcPts val="0"/>
              </a:spcAft>
              <a:buSzPts val="2400"/>
              <a:buNone/>
              <a:defRPr b="1" sz="1800"/>
            </a:lvl1pPr>
            <a:lvl2pPr indent="-228600" lvl="1" marL="914400" rtl="0" algn="l">
              <a:lnSpc>
                <a:spcPct val="90000"/>
              </a:lnSpc>
              <a:spcBef>
                <a:spcPts val="375"/>
              </a:spcBef>
              <a:spcAft>
                <a:spcPts val="0"/>
              </a:spcAft>
              <a:buSzPts val="2000"/>
              <a:buNone/>
              <a:defRPr b="1" sz="1500"/>
            </a:lvl2pPr>
            <a:lvl3pPr indent="-228600" lvl="2" marL="1371600" rtl="0" algn="l">
              <a:lnSpc>
                <a:spcPct val="90000"/>
              </a:lnSpc>
              <a:spcBef>
                <a:spcPts val="375"/>
              </a:spcBef>
              <a:spcAft>
                <a:spcPts val="0"/>
              </a:spcAft>
              <a:buSzPts val="1800"/>
              <a:buNone/>
              <a:defRPr b="1" sz="1350"/>
            </a:lvl3pPr>
            <a:lvl4pPr indent="-228600" lvl="3" marL="1828800" rtl="0" algn="l">
              <a:lnSpc>
                <a:spcPct val="90000"/>
              </a:lnSpc>
              <a:spcBef>
                <a:spcPts val="375"/>
              </a:spcBef>
              <a:spcAft>
                <a:spcPts val="0"/>
              </a:spcAft>
              <a:buSzPts val="1600"/>
              <a:buNone/>
              <a:defRPr b="1" sz="1200"/>
            </a:lvl4pPr>
            <a:lvl5pPr indent="-228600" lvl="4" marL="2286000" rtl="0" algn="l">
              <a:lnSpc>
                <a:spcPct val="90000"/>
              </a:lnSpc>
              <a:spcBef>
                <a:spcPts val="375"/>
              </a:spcBef>
              <a:spcAft>
                <a:spcPts val="0"/>
              </a:spcAft>
              <a:buSzPts val="1600"/>
              <a:buNone/>
              <a:defRPr b="1" sz="1200"/>
            </a:lvl5pPr>
            <a:lvl6pPr indent="-228600" lvl="5" marL="2743200" rtl="0" algn="l">
              <a:lnSpc>
                <a:spcPct val="90000"/>
              </a:lnSpc>
              <a:spcBef>
                <a:spcPts val="375"/>
              </a:spcBef>
              <a:spcAft>
                <a:spcPts val="0"/>
              </a:spcAft>
              <a:buClr>
                <a:schemeClr val="dk1"/>
              </a:buClr>
              <a:buSzPts val="1600"/>
              <a:buNone/>
              <a:defRPr b="1" sz="1200"/>
            </a:lvl6pPr>
            <a:lvl7pPr indent="-228600" lvl="6" marL="3200400" rtl="0" algn="l">
              <a:lnSpc>
                <a:spcPct val="90000"/>
              </a:lnSpc>
              <a:spcBef>
                <a:spcPts val="375"/>
              </a:spcBef>
              <a:spcAft>
                <a:spcPts val="0"/>
              </a:spcAft>
              <a:buClr>
                <a:schemeClr val="dk1"/>
              </a:buClr>
              <a:buSzPts val="1600"/>
              <a:buNone/>
              <a:defRPr b="1" sz="1200"/>
            </a:lvl7pPr>
            <a:lvl8pPr indent="-228600" lvl="7" marL="3657600" rtl="0" algn="l">
              <a:lnSpc>
                <a:spcPct val="90000"/>
              </a:lnSpc>
              <a:spcBef>
                <a:spcPts val="375"/>
              </a:spcBef>
              <a:spcAft>
                <a:spcPts val="0"/>
              </a:spcAft>
              <a:buClr>
                <a:schemeClr val="dk1"/>
              </a:buClr>
              <a:buSzPts val="1600"/>
              <a:buNone/>
              <a:defRPr b="1" sz="1200"/>
            </a:lvl8pPr>
            <a:lvl9pPr indent="-228600" lvl="8" marL="4114800" rtl="0" algn="l">
              <a:lnSpc>
                <a:spcPct val="90000"/>
              </a:lnSpc>
              <a:spcBef>
                <a:spcPts val="375"/>
              </a:spcBef>
              <a:spcAft>
                <a:spcPts val="0"/>
              </a:spcAft>
              <a:buClr>
                <a:schemeClr val="dk1"/>
              </a:buClr>
              <a:buSzPts val="1600"/>
              <a:buNone/>
              <a:defRPr b="1" sz="1200"/>
            </a:lvl9pPr>
          </a:lstStyle>
          <a:p/>
        </p:txBody>
      </p:sp>
      <p:sp>
        <p:nvSpPr>
          <p:cNvPr id="174" name="Google Shape;174;p29"/>
          <p:cNvSpPr txBox="1"/>
          <p:nvPr>
            <p:ph idx="4" type="body"/>
          </p:nvPr>
        </p:nvSpPr>
        <p:spPr>
          <a:xfrm>
            <a:off x="4629151" y="2072448"/>
            <a:ext cx="3887400" cy="2763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SzPts val="1800"/>
              <a:buChar char="•"/>
              <a:defRPr/>
            </a:lvl1pPr>
            <a:lvl2pPr indent="-342900" lvl="1" marL="914400" rtl="0" algn="l">
              <a:lnSpc>
                <a:spcPct val="90000"/>
              </a:lnSpc>
              <a:spcBef>
                <a:spcPts val="375"/>
              </a:spcBef>
              <a:spcAft>
                <a:spcPts val="0"/>
              </a:spcAft>
              <a:buSzPts val="1800"/>
              <a:buChar char="•"/>
              <a:defRPr/>
            </a:lvl2pPr>
            <a:lvl3pPr indent="-342900" lvl="2" marL="1371600" rtl="0" algn="l">
              <a:lnSpc>
                <a:spcPct val="90000"/>
              </a:lnSpc>
              <a:spcBef>
                <a:spcPts val="375"/>
              </a:spcBef>
              <a:spcAft>
                <a:spcPts val="0"/>
              </a:spcAft>
              <a:buSzPts val="1800"/>
              <a:buChar char="•"/>
              <a:defRPr/>
            </a:lvl3pPr>
            <a:lvl4pPr indent="-342900" lvl="3" marL="1828800" rtl="0" algn="l">
              <a:lnSpc>
                <a:spcPct val="90000"/>
              </a:lnSpc>
              <a:spcBef>
                <a:spcPts val="375"/>
              </a:spcBef>
              <a:spcAft>
                <a:spcPts val="0"/>
              </a:spcAft>
              <a:buSzPts val="1800"/>
              <a:buChar char="•"/>
              <a:defRPr/>
            </a:lvl4pPr>
            <a:lvl5pPr indent="-342900" lvl="4" marL="2286000" rtl="0" algn="l">
              <a:lnSpc>
                <a:spcPct val="90000"/>
              </a:lnSpc>
              <a:spcBef>
                <a:spcPts val="375"/>
              </a:spcBef>
              <a:spcAft>
                <a:spcPts val="0"/>
              </a:spcAft>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75" name="Google Shape;175;p29"/>
          <p:cNvSpPr txBox="1"/>
          <p:nvPr>
            <p:ph idx="12" type="sldNum"/>
          </p:nvPr>
        </p:nvSpPr>
        <p:spPr>
          <a:xfrm>
            <a:off x="7086600" y="4803221"/>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B">
  <p:cSld name="1_Divider B">
    <p:bg>
      <p:bgPr>
        <a:blipFill>
          <a:blip r:embed="rId2">
            <a:alphaModFix/>
          </a:blip>
          <a:stretch>
            <a:fillRect/>
          </a:stretch>
        </a:blipFill>
      </p:bgPr>
    </p:bg>
    <p:spTree>
      <p:nvGrpSpPr>
        <p:cNvPr id="176" name="Shape 176"/>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77" name="Shape 177"/>
        <p:cNvGrpSpPr/>
        <p:nvPr/>
      </p:nvGrpSpPr>
      <p:grpSpPr>
        <a:xfrm>
          <a:off x="0" y="0"/>
          <a:ext cx="0" cy="0"/>
          <a:chOff x="0" y="0"/>
          <a:chExt cx="0" cy="0"/>
        </a:xfrm>
      </p:grpSpPr>
      <p:sp>
        <p:nvSpPr>
          <p:cNvPr id="178" name="Google Shape;178;p31"/>
          <p:cNvSpPr/>
          <p:nvPr/>
        </p:nvSpPr>
        <p:spPr>
          <a:xfrm>
            <a:off x="203200" y="2828925"/>
            <a:ext cx="361950" cy="67866"/>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179" name="Google Shape;179;p31"/>
          <p:cNvSpPr/>
          <p:nvPr/>
        </p:nvSpPr>
        <p:spPr>
          <a:xfrm>
            <a:off x="560389" y="2900363"/>
            <a:ext cx="61913" cy="60722"/>
          </a:xfrm>
          <a:custGeom>
            <a:rect b="b" l="l" r="r" t="t"/>
            <a:pathLst>
              <a:path extrusionOk="0" h="51" w="39">
                <a:moveTo>
                  <a:pt x="0" y="0"/>
                </a:moveTo>
                <a:lnTo>
                  <a:pt x="39" y="51"/>
                </a:lnTo>
                <a:lnTo>
                  <a:pt x="3" y="0"/>
                </a:lnTo>
                <a:lnTo>
                  <a:pt x="0" y="0"/>
                </a:lnTo>
                <a:close/>
              </a:path>
            </a:pathLst>
          </a:custGeom>
          <a:solidFill>
            <a:srgbClr val="29ABE2"/>
          </a:solidFill>
          <a:ln>
            <a:noFill/>
          </a:ln>
        </p:spPr>
      </p:sp>
      <p:grpSp>
        <p:nvGrpSpPr>
          <p:cNvPr id="180" name="Google Shape;180;p31"/>
          <p:cNvGrpSpPr/>
          <p:nvPr/>
        </p:nvGrpSpPr>
        <p:grpSpPr>
          <a:xfrm flipH="1">
            <a:off x="5363176" y="1"/>
            <a:ext cx="3778250" cy="5143500"/>
            <a:chOff x="203200" y="0"/>
            <a:chExt cx="3778250" cy="6858001"/>
          </a:xfrm>
        </p:grpSpPr>
        <p:sp>
          <p:nvSpPr>
            <p:cNvPr id="181" name="Google Shape;181;p31"/>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rgbClr val="7AB800"/>
            </a:solidFill>
            <a:ln>
              <a:noFill/>
            </a:ln>
          </p:spPr>
        </p:sp>
        <p:sp>
          <p:nvSpPr>
            <p:cNvPr id="182" name="Google Shape;182;p31"/>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009AA6"/>
            </a:solidFill>
            <a:ln>
              <a:noFill/>
            </a:ln>
          </p:spPr>
        </p:sp>
        <p:sp>
          <p:nvSpPr>
            <p:cNvPr id="183" name="Google Shape;183;p31"/>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184" name="Google Shape;184;p31"/>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1E4E79"/>
            </a:solidFill>
            <a:ln>
              <a:noFill/>
            </a:ln>
          </p:spPr>
        </p:sp>
        <p:sp>
          <p:nvSpPr>
            <p:cNvPr id="185" name="Google Shape;185;p31"/>
            <p:cNvSpPr/>
            <p:nvPr/>
          </p:nvSpPr>
          <p:spPr>
            <a:xfrm>
              <a:off x="641350" y="3871913"/>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7AB800"/>
            </a:solidFill>
            <a:ln>
              <a:noFill/>
            </a:ln>
          </p:spPr>
        </p:sp>
        <p:sp>
          <p:nvSpPr>
            <p:cNvPr id="186" name="Google Shape;186;p31"/>
            <p:cNvSpPr/>
            <p:nvPr/>
          </p:nvSpPr>
          <p:spPr>
            <a:xfrm>
              <a:off x="203200" y="3762375"/>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187" name="Google Shape;187;p31"/>
          <p:cNvSpPr/>
          <p:nvPr/>
        </p:nvSpPr>
        <p:spPr>
          <a:xfrm flipH="1">
            <a:off x="6829232" y="-7105"/>
            <a:ext cx="1431874" cy="3081636"/>
          </a:xfrm>
          <a:custGeom>
            <a:rect b="b" l="l" r="r" t="t"/>
            <a:pathLst>
              <a:path extrusionOk="0" h="9908" w="10488">
                <a:moveTo>
                  <a:pt x="0" y="9657"/>
                </a:moveTo>
                <a:lnTo>
                  <a:pt x="3139" y="9908"/>
                </a:lnTo>
                <a:lnTo>
                  <a:pt x="10488" y="23"/>
                </a:lnTo>
                <a:lnTo>
                  <a:pt x="7557" y="0"/>
                </a:lnTo>
                <a:lnTo>
                  <a:pt x="0" y="9657"/>
                </a:lnTo>
                <a:close/>
              </a:path>
            </a:pathLst>
          </a:custGeom>
          <a:solidFill>
            <a:srgbClr val="FF6D14"/>
          </a:solidFill>
          <a:ln>
            <a:noFill/>
          </a:ln>
        </p:spPr>
      </p:sp>
      <p:sp>
        <p:nvSpPr>
          <p:cNvPr id="188" name="Google Shape;188;p31"/>
          <p:cNvSpPr/>
          <p:nvPr/>
        </p:nvSpPr>
        <p:spPr>
          <a:xfrm flipH="1">
            <a:off x="4456640" y="2986050"/>
            <a:ext cx="3804464" cy="2162819"/>
          </a:xfrm>
          <a:custGeom>
            <a:rect b="b" l="l" r="r" t="t"/>
            <a:pathLst>
              <a:path extrusionOk="0" h="10169" w="10234">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189" name="Google Shape;189;p31"/>
          <p:cNvSpPr/>
          <p:nvPr/>
        </p:nvSpPr>
        <p:spPr>
          <a:xfrm>
            <a:off x="226246" y="4636046"/>
            <a:ext cx="2264700" cy="36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31"/>
          <p:cNvSpPr txBox="1"/>
          <p:nvPr>
            <p:ph type="title"/>
          </p:nvPr>
        </p:nvSpPr>
        <p:spPr>
          <a:xfrm>
            <a:off x="972609" y="1421607"/>
            <a:ext cx="5647200" cy="14859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4400"/>
              <a:buFont typeface="Open Sans"/>
              <a:buNone/>
              <a:defRPr b="1">
                <a:latin typeface="Open Sans"/>
                <a:ea typeface="Open Sans"/>
                <a:cs typeface="Open Sans"/>
                <a:sym typeface="Open Sans"/>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4"/>
          <p:cNvSpPr txBox="1"/>
          <p:nvPr>
            <p:ph type="title"/>
          </p:nvPr>
        </p:nvSpPr>
        <p:spPr>
          <a:xfrm>
            <a:off x="628650" y="132211"/>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4"/>
          <p:cNvSpPr/>
          <p:nvPr/>
        </p:nvSpPr>
        <p:spPr>
          <a:xfrm>
            <a:off x="1" y="1163655"/>
            <a:ext cx="9144000" cy="2676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191" name="Shape 191"/>
        <p:cNvGrpSpPr/>
        <p:nvPr/>
      </p:nvGrpSpPr>
      <p:grpSpPr>
        <a:xfrm>
          <a:off x="0" y="0"/>
          <a:ext cx="0" cy="0"/>
          <a:chOff x="0" y="0"/>
          <a:chExt cx="0" cy="0"/>
        </a:xfrm>
      </p:grpSpPr>
      <p:sp>
        <p:nvSpPr>
          <p:cNvPr id="192" name="Google Shape;192;p32"/>
          <p:cNvSpPr/>
          <p:nvPr/>
        </p:nvSpPr>
        <p:spPr>
          <a:xfrm>
            <a:off x="203200" y="2828925"/>
            <a:ext cx="361950" cy="67866"/>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193" name="Google Shape;193;p32"/>
          <p:cNvSpPr/>
          <p:nvPr/>
        </p:nvSpPr>
        <p:spPr>
          <a:xfrm>
            <a:off x="560389" y="2900363"/>
            <a:ext cx="61913" cy="60722"/>
          </a:xfrm>
          <a:custGeom>
            <a:rect b="b" l="l" r="r" t="t"/>
            <a:pathLst>
              <a:path extrusionOk="0" h="51" w="39">
                <a:moveTo>
                  <a:pt x="0" y="0"/>
                </a:moveTo>
                <a:lnTo>
                  <a:pt x="39" y="51"/>
                </a:lnTo>
                <a:lnTo>
                  <a:pt x="3" y="0"/>
                </a:lnTo>
                <a:lnTo>
                  <a:pt x="0" y="0"/>
                </a:lnTo>
                <a:close/>
              </a:path>
            </a:pathLst>
          </a:custGeom>
          <a:solidFill>
            <a:srgbClr val="29ABE2"/>
          </a:solidFill>
          <a:ln>
            <a:noFill/>
          </a:ln>
        </p:spPr>
      </p:sp>
      <p:grpSp>
        <p:nvGrpSpPr>
          <p:cNvPr id="194" name="Google Shape;194;p32"/>
          <p:cNvGrpSpPr/>
          <p:nvPr/>
        </p:nvGrpSpPr>
        <p:grpSpPr>
          <a:xfrm flipH="1">
            <a:off x="5363176" y="1"/>
            <a:ext cx="3778250" cy="5143500"/>
            <a:chOff x="203200" y="0"/>
            <a:chExt cx="3778250" cy="6858001"/>
          </a:xfrm>
        </p:grpSpPr>
        <p:sp>
          <p:nvSpPr>
            <p:cNvPr id="195" name="Google Shape;195;p32"/>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rgbClr val="7AB800"/>
            </a:solidFill>
            <a:ln>
              <a:noFill/>
            </a:ln>
          </p:spPr>
        </p:sp>
        <p:sp>
          <p:nvSpPr>
            <p:cNvPr id="196" name="Google Shape;196;p32"/>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009AA6"/>
            </a:solidFill>
            <a:ln>
              <a:noFill/>
            </a:ln>
          </p:spPr>
        </p:sp>
        <p:sp>
          <p:nvSpPr>
            <p:cNvPr id="197" name="Google Shape;197;p32"/>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198" name="Google Shape;198;p32"/>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1E4E79"/>
            </a:solidFill>
            <a:ln>
              <a:noFill/>
            </a:ln>
          </p:spPr>
        </p:sp>
        <p:sp>
          <p:nvSpPr>
            <p:cNvPr id="199" name="Google Shape;199;p32"/>
            <p:cNvSpPr/>
            <p:nvPr/>
          </p:nvSpPr>
          <p:spPr>
            <a:xfrm>
              <a:off x="641350" y="3871913"/>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7AB800"/>
            </a:solidFill>
            <a:ln>
              <a:noFill/>
            </a:ln>
          </p:spPr>
        </p:sp>
        <p:sp>
          <p:nvSpPr>
            <p:cNvPr id="200" name="Google Shape;200;p32"/>
            <p:cNvSpPr/>
            <p:nvPr/>
          </p:nvSpPr>
          <p:spPr>
            <a:xfrm>
              <a:off x="203200" y="3762375"/>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201" name="Google Shape;201;p32"/>
          <p:cNvSpPr/>
          <p:nvPr/>
        </p:nvSpPr>
        <p:spPr>
          <a:xfrm flipH="1">
            <a:off x="6829232" y="-7105"/>
            <a:ext cx="1431874" cy="3081636"/>
          </a:xfrm>
          <a:custGeom>
            <a:rect b="b" l="l" r="r" t="t"/>
            <a:pathLst>
              <a:path extrusionOk="0" h="9908" w="10488">
                <a:moveTo>
                  <a:pt x="0" y="9657"/>
                </a:moveTo>
                <a:lnTo>
                  <a:pt x="3139" y="9908"/>
                </a:lnTo>
                <a:lnTo>
                  <a:pt x="10488" y="23"/>
                </a:lnTo>
                <a:lnTo>
                  <a:pt x="7557" y="0"/>
                </a:lnTo>
                <a:lnTo>
                  <a:pt x="0" y="9657"/>
                </a:lnTo>
                <a:close/>
              </a:path>
            </a:pathLst>
          </a:custGeom>
          <a:solidFill>
            <a:srgbClr val="FF6D14"/>
          </a:solidFill>
          <a:ln>
            <a:noFill/>
          </a:ln>
        </p:spPr>
      </p:sp>
      <p:sp>
        <p:nvSpPr>
          <p:cNvPr id="202" name="Google Shape;202;p32"/>
          <p:cNvSpPr/>
          <p:nvPr/>
        </p:nvSpPr>
        <p:spPr>
          <a:xfrm flipH="1">
            <a:off x="4456640" y="2986050"/>
            <a:ext cx="3804464" cy="2162819"/>
          </a:xfrm>
          <a:custGeom>
            <a:rect b="b" l="l" r="r" t="t"/>
            <a:pathLst>
              <a:path extrusionOk="0" h="10169" w="10234">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203" name="Google Shape;203;p32"/>
          <p:cNvSpPr/>
          <p:nvPr/>
        </p:nvSpPr>
        <p:spPr>
          <a:xfrm>
            <a:off x="226246" y="4636046"/>
            <a:ext cx="2264700" cy="36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32"/>
          <p:cNvSpPr txBox="1"/>
          <p:nvPr>
            <p:ph type="title"/>
          </p:nvPr>
        </p:nvSpPr>
        <p:spPr>
          <a:xfrm>
            <a:off x="972609" y="1421607"/>
            <a:ext cx="5647200" cy="14859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4400"/>
              <a:buFont typeface="Open Sans"/>
              <a:buNone/>
              <a:defRPr b="1">
                <a:latin typeface="Open Sans"/>
                <a:ea typeface="Open Sans"/>
                <a:cs typeface="Open Sans"/>
                <a:sym typeface="Open Sans"/>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ree Form Content">
  <p:cSld name="Title and Free Form Content">
    <p:bg>
      <p:bgPr>
        <a:solidFill>
          <a:schemeClr val="lt1"/>
        </a:solidFill>
      </p:bgPr>
    </p:bg>
    <p:spTree>
      <p:nvGrpSpPr>
        <p:cNvPr id="205" name="Shape 205"/>
        <p:cNvGrpSpPr/>
        <p:nvPr/>
      </p:nvGrpSpPr>
      <p:grpSpPr>
        <a:xfrm>
          <a:off x="0" y="0"/>
          <a:ext cx="0" cy="0"/>
          <a:chOff x="0" y="0"/>
          <a:chExt cx="0" cy="0"/>
        </a:xfrm>
      </p:grpSpPr>
      <p:sp>
        <p:nvSpPr>
          <p:cNvPr id="206" name="Google Shape;206;p33"/>
          <p:cNvSpPr txBox="1"/>
          <p:nvPr>
            <p:ph type="title"/>
          </p:nvPr>
        </p:nvSpPr>
        <p:spPr>
          <a:xfrm>
            <a:off x="504827" y="1"/>
            <a:ext cx="7164300" cy="7245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accent1"/>
              </a:buClr>
              <a:buSzPts val="4400"/>
              <a:buFont typeface="Arial"/>
              <a:buNone/>
              <a:defRPr>
                <a:solidFill>
                  <a:schemeClr val="accent1"/>
                </a:solidFill>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7" name="Google Shape;207;p33"/>
          <p:cNvSpPr txBox="1"/>
          <p:nvPr>
            <p:ph idx="12" type="sldNum"/>
          </p:nvPr>
        </p:nvSpPr>
        <p:spPr>
          <a:xfrm>
            <a:off x="8291126" y="4707924"/>
            <a:ext cx="672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08" name="Google Shape;208;p33"/>
          <p:cNvSpPr txBox="1"/>
          <p:nvPr>
            <p:ph idx="1" type="body"/>
          </p:nvPr>
        </p:nvSpPr>
        <p:spPr>
          <a:xfrm>
            <a:off x="503238" y="724515"/>
            <a:ext cx="7886700" cy="6447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0"/>
              </a:spcBef>
              <a:spcAft>
                <a:spcPts val="0"/>
              </a:spcAft>
              <a:buClr>
                <a:schemeClr val="accent5"/>
              </a:buClr>
              <a:buSzPts val="1800"/>
              <a:buFont typeface="Arial"/>
              <a:buChar char="•"/>
              <a:defRPr sz="1350"/>
            </a:lvl1pPr>
            <a:lvl2pPr indent="-342900" lvl="1" marL="914400" rtl="0" algn="l">
              <a:lnSpc>
                <a:spcPct val="90000"/>
              </a:lnSpc>
              <a:spcBef>
                <a:spcPts val="375"/>
              </a:spcBef>
              <a:spcAft>
                <a:spcPts val="0"/>
              </a:spcAft>
              <a:buSzPts val="1800"/>
              <a:buChar char="•"/>
              <a:defRPr/>
            </a:lvl2pPr>
            <a:lvl3pPr indent="-342900" lvl="2" marL="1371600" rtl="0" algn="l">
              <a:lnSpc>
                <a:spcPct val="90000"/>
              </a:lnSpc>
              <a:spcBef>
                <a:spcPts val="375"/>
              </a:spcBef>
              <a:spcAft>
                <a:spcPts val="0"/>
              </a:spcAft>
              <a:buSzPts val="1800"/>
              <a:buChar char="•"/>
              <a:defRPr/>
            </a:lvl3pPr>
            <a:lvl4pPr indent="-342900" lvl="3" marL="1828800" rtl="0" algn="l">
              <a:lnSpc>
                <a:spcPct val="90000"/>
              </a:lnSpc>
              <a:spcBef>
                <a:spcPts val="375"/>
              </a:spcBef>
              <a:spcAft>
                <a:spcPts val="0"/>
              </a:spcAft>
              <a:buSzPts val="1800"/>
              <a:buChar char="•"/>
              <a:defRPr/>
            </a:lvl4pPr>
            <a:lvl5pPr indent="-342900" lvl="4" marL="2286000" rtl="0" algn="l">
              <a:lnSpc>
                <a:spcPct val="90000"/>
              </a:lnSpc>
              <a:spcBef>
                <a:spcPts val="375"/>
              </a:spcBef>
              <a:spcAft>
                <a:spcPts val="0"/>
              </a:spcAft>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pic>
        <p:nvPicPr>
          <p:cNvPr id="209" name="Google Shape;209;p33"/>
          <p:cNvPicPr preferRelativeResize="0"/>
          <p:nvPr/>
        </p:nvPicPr>
        <p:blipFill rotWithShape="1">
          <a:blip r:embed="rId2">
            <a:alphaModFix/>
          </a:blip>
          <a:srcRect b="0" l="0" r="0" t="0"/>
          <a:stretch/>
        </p:blipFill>
        <p:spPr>
          <a:xfrm>
            <a:off x="7815378" y="179953"/>
            <a:ext cx="861364" cy="364609"/>
          </a:xfrm>
          <a:prstGeom prst="rect">
            <a:avLst/>
          </a:prstGeom>
          <a:noFill/>
          <a:ln>
            <a:noFill/>
          </a:ln>
        </p:spPr>
      </p:pic>
      <p:pic>
        <p:nvPicPr>
          <p:cNvPr id="210" name="Google Shape;210;p33"/>
          <p:cNvPicPr preferRelativeResize="0"/>
          <p:nvPr/>
        </p:nvPicPr>
        <p:blipFill rotWithShape="1">
          <a:blip r:embed="rId3">
            <a:alphaModFix/>
          </a:blip>
          <a:srcRect b="88172" l="91337" r="7742" t="214"/>
          <a:stretch/>
        </p:blipFill>
        <p:spPr>
          <a:xfrm>
            <a:off x="8347588" y="4546192"/>
            <a:ext cx="84065" cy="59731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 2">
    <p:spTree>
      <p:nvGrpSpPr>
        <p:cNvPr id="211" name="Shape 211"/>
        <p:cNvGrpSpPr/>
        <p:nvPr/>
      </p:nvGrpSpPr>
      <p:grpSpPr>
        <a:xfrm>
          <a:off x="0" y="0"/>
          <a:ext cx="0" cy="0"/>
          <a:chOff x="0" y="0"/>
          <a:chExt cx="0" cy="0"/>
        </a:xfrm>
      </p:grpSpPr>
      <p:sp>
        <p:nvSpPr>
          <p:cNvPr id="212" name="Google Shape;212;p34"/>
          <p:cNvSpPr txBox="1"/>
          <p:nvPr>
            <p:ph type="title"/>
          </p:nvPr>
        </p:nvSpPr>
        <p:spPr>
          <a:xfrm>
            <a:off x="628650" y="132211"/>
            <a:ext cx="7886700" cy="9942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1800"/>
              <a:buNone/>
              <a:defRPr b="0" i="0">
                <a:latin typeface="Open Sans Light"/>
                <a:ea typeface="Open Sans Light"/>
                <a:cs typeface="Open Sans Light"/>
                <a:sym typeface="Open Sans Light"/>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3" name="Google Shape;213;p34"/>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SzPts val="1800"/>
              <a:buChar char="•"/>
              <a:defRPr/>
            </a:lvl1pPr>
            <a:lvl2pPr indent="-342900" lvl="1" marL="914400" rtl="0" algn="l">
              <a:lnSpc>
                <a:spcPct val="90000"/>
              </a:lnSpc>
              <a:spcBef>
                <a:spcPts val="500"/>
              </a:spcBef>
              <a:spcAft>
                <a:spcPts val="0"/>
              </a:spcAft>
              <a:buSzPts val="1800"/>
              <a:buChar char="•"/>
              <a:defRPr/>
            </a:lvl2pPr>
            <a:lvl3pPr indent="-342900" lvl="2" marL="1371600" rtl="0" algn="l">
              <a:lnSpc>
                <a:spcPct val="90000"/>
              </a:lnSpc>
              <a:spcBef>
                <a:spcPts val="500"/>
              </a:spcBef>
              <a:spcAft>
                <a:spcPts val="0"/>
              </a:spcAft>
              <a:buSzPts val="1800"/>
              <a:buChar char="•"/>
              <a:defRPr/>
            </a:lvl3pPr>
            <a:lvl4pPr indent="-342900" lvl="3" marL="1828800" rtl="0" algn="l">
              <a:lnSpc>
                <a:spcPct val="90000"/>
              </a:lnSpc>
              <a:spcBef>
                <a:spcPts val="500"/>
              </a:spcBef>
              <a:spcAft>
                <a:spcPts val="0"/>
              </a:spcAft>
              <a:buSzPts val="1800"/>
              <a:buChar char="•"/>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14" name="Google Shape;214;p34"/>
          <p:cNvSpPr txBox="1"/>
          <p:nvPr>
            <p:ph idx="12" type="sldNum"/>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sz="975"/>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p:bg>
      <p:bgPr>
        <a:blipFill>
          <a:blip r:embed="rId2">
            <a:alphaModFix/>
          </a:blip>
          <a:stretch>
            <a:fillRect/>
          </a:stretch>
        </a:blipFill>
      </p:bgPr>
    </p:bg>
    <p:spTree>
      <p:nvGrpSpPr>
        <p:cNvPr id="215" name="Shape 215"/>
        <p:cNvGrpSpPr/>
        <p:nvPr/>
      </p:nvGrpSpPr>
      <p:grpSpPr>
        <a:xfrm>
          <a:off x="0" y="0"/>
          <a:ext cx="0" cy="0"/>
          <a:chOff x="0" y="0"/>
          <a:chExt cx="0" cy="0"/>
        </a:xfrm>
      </p:grpSpPr>
      <p:sp>
        <p:nvSpPr>
          <p:cNvPr id="216" name="Google Shape;216;p35"/>
          <p:cNvSpPr txBox="1"/>
          <p:nvPr>
            <p:ph idx="1" type="subTitle"/>
          </p:nvPr>
        </p:nvSpPr>
        <p:spPr>
          <a:xfrm>
            <a:off x="1143000" y="3799285"/>
            <a:ext cx="6858000" cy="5025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lt1"/>
              </a:buClr>
              <a:buSzPts val="1800"/>
              <a:buNone/>
              <a:defRPr b="1" sz="18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 2">
    <p:spTree>
      <p:nvGrpSpPr>
        <p:cNvPr id="41" name="Shape 41"/>
        <p:cNvGrpSpPr/>
        <p:nvPr/>
      </p:nvGrpSpPr>
      <p:grpSpPr>
        <a:xfrm>
          <a:off x="0" y="0"/>
          <a:ext cx="0" cy="0"/>
          <a:chOff x="0" y="0"/>
          <a:chExt cx="0" cy="0"/>
        </a:xfrm>
      </p:grpSpPr>
      <p:sp>
        <p:nvSpPr>
          <p:cNvPr id="42" name="Google Shape;42;p5"/>
          <p:cNvSpPr txBox="1"/>
          <p:nvPr>
            <p:ph type="title"/>
          </p:nvPr>
        </p:nvSpPr>
        <p:spPr>
          <a:xfrm>
            <a:off x="628650" y="132211"/>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b="0" i="0">
                <a:latin typeface="Open Sans Light"/>
                <a:ea typeface="Open Sans Light"/>
                <a:cs typeface="Open Sans Light"/>
                <a:sym typeface="Open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 type="body"/>
          </p:nvPr>
        </p:nvSpPr>
        <p:spPr>
          <a:xfrm>
            <a:off x="628650" y="1506381"/>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2" type="body"/>
          </p:nvPr>
        </p:nvSpPr>
        <p:spPr>
          <a:xfrm>
            <a:off x="4629150" y="1506381"/>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7"/>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8"/>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55" name="Shape 55"/>
        <p:cNvGrpSpPr/>
        <p:nvPr/>
      </p:nvGrpSpPr>
      <p:grpSpPr>
        <a:xfrm>
          <a:off x="0" y="0"/>
          <a:ext cx="0" cy="0"/>
          <a:chOff x="0" y="0"/>
          <a:chExt cx="0" cy="0"/>
        </a:xfrm>
      </p:grpSpPr>
      <p:sp>
        <p:nvSpPr>
          <p:cNvPr id="56" name="Google Shape;56;p9"/>
          <p:cNvSpPr txBox="1"/>
          <p:nvPr>
            <p:ph type="title"/>
          </p:nvPr>
        </p:nvSpPr>
        <p:spPr>
          <a:xfrm>
            <a:off x="628650" y="132211"/>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9"/>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9"/>
          <p:cNvSpPr/>
          <p:nvPr/>
        </p:nvSpPr>
        <p:spPr>
          <a:xfrm>
            <a:off x="1" y="1163655"/>
            <a:ext cx="9144000" cy="2676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0" name="Google Shape;60;p9"/>
          <p:cNvPicPr preferRelativeResize="0"/>
          <p:nvPr/>
        </p:nvPicPr>
        <p:blipFill rotWithShape="1">
          <a:blip r:embed="rId2">
            <a:alphaModFix/>
          </a:blip>
          <a:srcRect b="0" l="0" r="0" t="0"/>
          <a:stretch/>
        </p:blipFill>
        <p:spPr>
          <a:xfrm>
            <a:off x="6350" y="0"/>
            <a:ext cx="6848474" cy="5143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342900"/>
            <a:ext cx="2949300" cy="12000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400"/>
              <a:buFont typeface="Open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3887391" y="740569"/>
            <a:ext cx="4629300" cy="3655200"/>
          </a:xfrm>
          <a:prstGeom prst="rect">
            <a:avLst/>
          </a:prstGeom>
          <a:noFill/>
          <a:ln>
            <a:noFill/>
          </a:ln>
        </p:spPr>
      </p:sp>
      <p:sp>
        <p:nvSpPr>
          <p:cNvPr id="64" name="Google Shape;64;p10"/>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sz="1200"/>
            </a:lvl1pPr>
            <a:lvl2pPr indent="-228600" lvl="1" marL="914400" algn="l">
              <a:lnSpc>
                <a:spcPct val="90000"/>
              </a:lnSpc>
              <a:spcBef>
                <a:spcPts val="500"/>
              </a:spcBef>
              <a:spcAft>
                <a:spcPts val="0"/>
              </a:spcAft>
              <a:buSzPts val="1050"/>
              <a:buNone/>
              <a:defRPr sz="1050"/>
            </a:lvl2pPr>
            <a:lvl3pPr indent="-228600" lvl="2" marL="1371600" algn="l">
              <a:lnSpc>
                <a:spcPct val="90000"/>
              </a:lnSpc>
              <a:spcBef>
                <a:spcPts val="500"/>
              </a:spcBef>
              <a:spcAft>
                <a:spcPts val="0"/>
              </a:spcAft>
              <a:buSzPts val="900"/>
              <a:buNone/>
              <a:defRPr sz="900"/>
            </a:lvl3pPr>
            <a:lvl4pPr indent="-228600" lvl="3" marL="1828800" algn="l">
              <a:lnSpc>
                <a:spcPct val="90000"/>
              </a:lnSpc>
              <a:spcBef>
                <a:spcPts val="500"/>
              </a:spcBef>
              <a:spcAft>
                <a:spcPts val="0"/>
              </a:spcAft>
              <a:buSzPts val="750"/>
              <a:buNone/>
              <a:defRPr sz="750"/>
            </a:lvl4pPr>
            <a:lvl5pPr indent="-228600" lvl="4" marL="2286000" algn="l">
              <a:lnSpc>
                <a:spcPct val="90000"/>
              </a:lnSpc>
              <a:spcBef>
                <a:spcPts val="500"/>
              </a:spcBef>
              <a:spcAft>
                <a:spcPts val="0"/>
              </a:spcAft>
              <a:buSzPts val="750"/>
              <a:buNone/>
              <a:defRPr sz="750"/>
            </a:lvl5pPr>
            <a:lvl6pPr indent="-228600" lvl="5" marL="2743200" algn="l">
              <a:lnSpc>
                <a:spcPct val="90000"/>
              </a:lnSpc>
              <a:spcBef>
                <a:spcPts val="500"/>
              </a:spcBef>
              <a:spcAft>
                <a:spcPts val="0"/>
              </a:spcAft>
              <a:buClr>
                <a:schemeClr val="dk1"/>
              </a:buClr>
              <a:buSzPts val="750"/>
              <a:buNone/>
              <a:defRPr sz="750"/>
            </a:lvl6pPr>
            <a:lvl7pPr indent="-228600" lvl="6" marL="3200400" algn="l">
              <a:lnSpc>
                <a:spcPct val="90000"/>
              </a:lnSpc>
              <a:spcBef>
                <a:spcPts val="500"/>
              </a:spcBef>
              <a:spcAft>
                <a:spcPts val="0"/>
              </a:spcAft>
              <a:buClr>
                <a:schemeClr val="dk1"/>
              </a:buClr>
              <a:buSzPts val="750"/>
              <a:buNone/>
              <a:defRPr sz="750"/>
            </a:lvl7pPr>
            <a:lvl8pPr indent="-228600" lvl="7" marL="3657600" algn="l">
              <a:lnSpc>
                <a:spcPct val="90000"/>
              </a:lnSpc>
              <a:spcBef>
                <a:spcPts val="500"/>
              </a:spcBef>
              <a:spcAft>
                <a:spcPts val="0"/>
              </a:spcAft>
              <a:buClr>
                <a:schemeClr val="dk1"/>
              </a:buClr>
              <a:buSzPts val="750"/>
              <a:buNone/>
              <a:defRPr sz="750"/>
            </a:lvl8pPr>
            <a:lvl9pPr indent="-228600" lvl="8" marL="4114800" algn="l">
              <a:lnSpc>
                <a:spcPct val="90000"/>
              </a:lnSpc>
              <a:spcBef>
                <a:spcPts val="500"/>
              </a:spcBef>
              <a:spcAft>
                <a:spcPts val="0"/>
              </a:spcAft>
              <a:buClr>
                <a:schemeClr val="dk1"/>
              </a:buClr>
              <a:buSzPts val="750"/>
              <a:buNone/>
              <a:defRPr sz="750"/>
            </a:lvl9pPr>
          </a:lstStyle>
          <a:p/>
        </p:txBody>
      </p:sp>
      <p:sp>
        <p:nvSpPr>
          <p:cNvPr id="65" name="Google Shape;65;p10"/>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8509299" y="4838178"/>
            <a:ext cx="6348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3.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image" Target="../media/image12.jpg"/><Relationship Id="rId2" Type="http://schemas.openxmlformats.org/officeDocument/2006/relationships/image" Target="../media/image17.jpg"/><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6" Type="http://schemas.openxmlformats.org/officeDocument/2006/relationships/slideLayout" Target="../slideLayouts/slideLayout22.xml"/><Relationship Id="rId18" Type="http://schemas.openxmlformats.org/officeDocument/2006/relationships/theme" Target="../theme/theme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13274" y="1197338"/>
            <a:ext cx="3108725" cy="137186"/>
            <a:chOff x="4018" y="0"/>
            <a:chExt cx="3474600" cy="326400"/>
          </a:xfrm>
        </p:grpSpPr>
        <p:sp>
          <p:nvSpPr>
            <p:cNvPr id="7" name="Google Shape;7;p1"/>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1"/>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9" name="Google Shape;9;p1"/>
          <p:cNvGrpSpPr/>
          <p:nvPr/>
        </p:nvGrpSpPr>
        <p:grpSpPr>
          <a:xfrm>
            <a:off x="3011725" y="1197338"/>
            <a:ext cx="3109099" cy="137186"/>
            <a:chOff x="2815083" y="0"/>
            <a:chExt cx="3513900" cy="326400"/>
          </a:xfrm>
        </p:grpSpPr>
        <p:sp>
          <p:nvSpPr>
            <p:cNvPr id="10" name="Google Shape;10;p1"/>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12" name="Google Shape;12;p1"/>
          <p:cNvGrpSpPr/>
          <p:nvPr/>
        </p:nvGrpSpPr>
        <p:grpSpPr>
          <a:xfrm>
            <a:off x="6035166" y="1198127"/>
            <a:ext cx="3109099" cy="137186"/>
            <a:chOff x="5626149" y="0"/>
            <a:chExt cx="3513900" cy="326400"/>
          </a:xfrm>
        </p:grpSpPr>
        <p:sp>
          <p:nvSpPr>
            <p:cNvPr id="13" name="Google Shape;13;p1"/>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sp>
        <p:nvSpPr>
          <p:cNvPr id="15" name="Google Shape;15;p1"/>
          <p:cNvSpPr txBox="1"/>
          <p:nvPr>
            <p:ph type="title"/>
          </p:nvPr>
        </p:nvSpPr>
        <p:spPr>
          <a:xfrm>
            <a:off x="628650" y="134869"/>
            <a:ext cx="7886700" cy="9942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1"/>
          <p:cNvSpPr txBox="1"/>
          <p:nvPr>
            <p:ph idx="1" type="body"/>
          </p:nvPr>
        </p:nvSpPr>
        <p:spPr>
          <a:xfrm>
            <a:off x="628650" y="1508760"/>
            <a:ext cx="7886700" cy="31239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9AA6"/>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rgbClr val="7AB800"/>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 name="Google Shape;17;p1"/>
          <p:cNvSpPr txBox="1"/>
          <p:nvPr>
            <p:ph idx="12" type="sldNum"/>
          </p:nvPr>
        </p:nvSpPr>
        <p:spPr>
          <a:xfrm>
            <a:off x="8509299" y="4838178"/>
            <a:ext cx="6348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grpSp>
        <p:nvGrpSpPr>
          <p:cNvPr id="118" name="Google Shape;118;p20"/>
          <p:cNvGrpSpPr/>
          <p:nvPr/>
        </p:nvGrpSpPr>
        <p:grpSpPr>
          <a:xfrm>
            <a:off x="-7416" y="1287594"/>
            <a:ext cx="3108725" cy="137186"/>
            <a:chOff x="4018" y="0"/>
            <a:chExt cx="3474600" cy="326400"/>
          </a:xfrm>
        </p:grpSpPr>
        <p:sp>
          <p:nvSpPr>
            <p:cNvPr id="119" name="Google Shape;119;p20"/>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120" name="Google Shape;120;p20"/>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nvGrpSpPr>
          <p:cNvPr id="121" name="Google Shape;121;p20"/>
          <p:cNvGrpSpPr/>
          <p:nvPr/>
        </p:nvGrpSpPr>
        <p:grpSpPr>
          <a:xfrm>
            <a:off x="3017583" y="1287594"/>
            <a:ext cx="3109099" cy="137186"/>
            <a:chOff x="2815083" y="0"/>
            <a:chExt cx="3513900" cy="326400"/>
          </a:xfrm>
        </p:grpSpPr>
        <p:sp>
          <p:nvSpPr>
            <p:cNvPr id="122" name="Google Shape;122;p20"/>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123" name="Google Shape;123;p20"/>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nvGrpSpPr>
          <p:cNvPr id="124" name="Google Shape;124;p20"/>
          <p:cNvGrpSpPr/>
          <p:nvPr/>
        </p:nvGrpSpPr>
        <p:grpSpPr>
          <a:xfrm>
            <a:off x="6041024" y="1288384"/>
            <a:ext cx="3109099" cy="137186"/>
            <a:chOff x="5626149" y="0"/>
            <a:chExt cx="3513900" cy="326400"/>
          </a:xfrm>
        </p:grpSpPr>
        <p:sp>
          <p:nvSpPr>
            <p:cNvPr id="125" name="Google Shape;125;p20"/>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126" name="Google Shape;126;p20"/>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sp>
        <p:nvSpPr>
          <p:cNvPr id="127" name="Google Shape;127;p20"/>
          <p:cNvSpPr txBox="1"/>
          <p:nvPr>
            <p:ph type="title"/>
          </p:nvPr>
        </p:nvSpPr>
        <p:spPr>
          <a:xfrm>
            <a:off x="628650" y="134871"/>
            <a:ext cx="7886700" cy="9942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8" name="Google Shape;128;p20"/>
          <p:cNvSpPr txBox="1"/>
          <p:nvPr>
            <p:ph idx="1" type="body"/>
          </p:nvPr>
        </p:nvSpPr>
        <p:spPr>
          <a:xfrm>
            <a:off x="628650" y="1508761"/>
            <a:ext cx="7886700" cy="31239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9AA6"/>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rgbClr val="7AB800"/>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20"/>
          <p:cNvSpPr txBox="1"/>
          <p:nvPr>
            <p:ph idx="12" type="sldNum"/>
          </p:nvPr>
        </p:nvSpPr>
        <p:spPr>
          <a:xfrm>
            <a:off x="8509300" y="4838180"/>
            <a:ext cx="6348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pic>
        <p:nvPicPr>
          <p:cNvPr id="130" name="Google Shape;130;p20"/>
          <p:cNvPicPr preferRelativeResize="0"/>
          <p:nvPr/>
        </p:nvPicPr>
        <p:blipFill rotWithShape="1">
          <a:blip r:embed="rId1">
            <a:alphaModFix/>
          </a:blip>
          <a:srcRect b="16114" l="0" r="0" t="13729"/>
          <a:stretch/>
        </p:blipFill>
        <p:spPr>
          <a:xfrm>
            <a:off x="3568695" y="4808672"/>
            <a:ext cx="2006610" cy="332861"/>
          </a:xfrm>
          <a:prstGeom prst="rect">
            <a:avLst/>
          </a:prstGeom>
          <a:noFill/>
          <a:ln>
            <a:noFill/>
          </a:ln>
        </p:spPr>
      </p:pic>
      <p:pic>
        <p:nvPicPr>
          <p:cNvPr id="131" name="Google Shape;131;p20"/>
          <p:cNvPicPr preferRelativeResize="0"/>
          <p:nvPr/>
        </p:nvPicPr>
        <p:blipFill rotWithShape="1">
          <a:blip r:embed="rId2">
            <a:alphaModFix/>
          </a:blip>
          <a:srcRect b="28139" l="76853" r="4194" t="35172"/>
          <a:stretch/>
        </p:blipFill>
        <p:spPr>
          <a:xfrm>
            <a:off x="7664292" y="4913556"/>
            <a:ext cx="1345771" cy="177950"/>
          </a:xfrm>
          <a:prstGeom prst="rect">
            <a:avLst/>
          </a:prstGeom>
          <a:noFill/>
          <a:ln>
            <a:noFill/>
          </a:ln>
        </p:spPr>
      </p:pic>
      <p:pic>
        <p:nvPicPr>
          <p:cNvPr id="132" name="Google Shape;132;p20"/>
          <p:cNvPicPr preferRelativeResize="0"/>
          <p:nvPr/>
        </p:nvPicPr>
        <p:blipFill rotWithShape="1">
          <a:blip r:embed="rId2">
            <a:alphaModFix/>
          </a:blip>
          <a:srcRect b="26484" l="1545" r="69982" t="36515"/>
          <a:stretch/>
        </p:blipFill>
        <p:spPr>
          <a:xfrm>
            <a:off x="1" y="4913558"/>
            <a:ext cx="2021711" cy="17945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3.png"/><Relationship Id="rId4" Type="http://schemas.openxmlformats.org/officeDocument/2006/relationships/image" Target="../media/image27.png"/><Relationship Id="rId5" Type="http://schemas.openxmlformats.org/officeDocument/2006/relationships/image" Target="../media/image30.png"/><Relationship Id="rId6" Type="http://schemas.openxmlformats.org/officeDocument/2006/relationships/hyperlink" Target="https://cte.careertech.org/sites/default/files/AdvanceCTE_CommResearchReport_042721.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www.youtube.com/watch?v=zs6nQpVI164&amp;t=447s" TargetMode="External"/><Relationship Id="rId4" Type="http://schemas.openxmlformats.org/officeDocument/2006/relationships/image" Target="../media/image32.png"/><Relationship Id="rId5"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hyperlink" Target="https://cew.georgetown.edu/cew-reports/5rules/#video" TargetMode="External"/><Relationship Id="rId5" Type="http://schemas.openxmlformats.org/officeDocument/2006/relationships/hyperlink" Target="https://cew.georgetown.edu/cew-reports/5rules/" TargetMode="External"/><Relationship Id="rId6"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hyperlink" Target="https://www.careeronestop.org/" TargetMode="External"/><Relationship Id="rId4" Type="http://schemas.openxmlformats.org/officeDocument/2006/relationships/hyperlink" Target="http://www.onetonline.org" TargetMode="External"/><Relationship Id="rId5" Type="http://schemas.openxmlformats.org/officeDocument/2006/relationships/hyperlink" Target="https://www.mynextmove.org/" TargetMode="External"/><Relationship Id="rId6" Type="http://schemas.openxmlformats.org/officeDocument/2006/relationships/hyperlink" Target="https://www.bls.gov/k12/" TargetMode="External"/><Relationship Id="rId7" Type="http://schemas.openxmlformats.org/officeDocument/2006/relationships/hyperlink" Target="https://dashboard.pathway2careers.com/usa/report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1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 Id="rId3" Type="http://schemas.openxmlformats.org/officeDocument/2006/relationships/image" Target="../media/image10.jpg"/><Relationship Id="rId4" Type="http://schemas.openxmlformats.org/officeDocument/2006/relationships/image" Target="../media/image15.png"/><Relationship Id="rId5"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hyperlink" Target="https://www.careertech.org/resource-center" TargetMode="External"/><Relationship Id="rId4" Type="http://schemas.openxmlformats.org/officeDocument/2006/relationships/image" Target="../media/image37.png"/><Relationship Id="rId5"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9.png"/><Relationship Id="rId5"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5.png"/><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4.jpg"/><Relationship Id="rId4" Type="http://schemas.openxmlformats.org/officeDocument/2006/relationships/hyperlink" Target="https://careertech.org/without-limi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6"/>
          <p:cNvSpPr txBox="1"/>
          <p:nvPr>
            <p:ph type="title"/>
          </p:nvPr>
        </p:nvSpPr>
        <p:spPr>
          <a:xfrm>
            <a:off x="119375" y="1542825"/>
            <a:ext cx="7429500" cy="14859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116401"/>
              <a:buNone/>
            </a:pPr>
            <a:r>
              <a:rPr lang="en" sz="4200"/>
              <a:t>Career Technical Education </a:t>
            </a:r>
            <a:endParaRPr sz="4200"/>
          </a:p>
          <a:p>
            <a:pPr indent="0" lvl="0" marL="0" rtl="0" algn="l">
              <a:lnSpc>
                <a:spcPct val="90000"/>
              </a:lnSpc>
              <a:spcBef>
                <a:spcPts val="0"/>
              </a:spcBef>
              <a:spcAft>
                <a:spcPts val="0"/>
              </a:spcAft>
              <a:buSzPct val="116401"/>
              <a:buNone/>
            </a:pPr>
            <a:r>
              <a:rPr lang="en" sz="4200"/>
              <a:t>and Communicating </a:t>
            </a:r>
            <a:endParaRPr sz="4200"/>
          </a:p>
          <a:p>
            <a:pPr indent="0" lvl="0" marL="0" rtl="0" algn="l">
              <a:lnSpc>
                <a:spcPct val="90000"/>
              </a:lnSpc>
              <a:spcBef>
                <a:spcPts val="0"/>
              </a:spcBef>
              <a:spcAft>
                <a:spcPts val="0"/>
              </a:spcAft>
              <a:buSzPct val="116401"/>
              <a:buNone/>
            </a:pPr>
            <a:r>
              <a:rPr lang="en" sz="4200"/>
              <a:t>the World of Work</a:t>
            </a:r>
            <a:br>
              <a:rPr lang="en"/>
            </a:br>
            <a:endParaRPr b="0" sz="4900">
              <a:solidFill>
                <a:srgbClr val="FF6D13"/>
              </a:solidFill>
            </a:endParaRPr>
          </a:p>
        </p:txBody>
      </p:sp>
      <p:sp>
        <p:nvSpPr>
          <p:cNvPr id="223" name="Google Shape;223;p36"/>
          <p:cNvSpPr txBox="1"/>
          <p:nvPr>
            <p:ph idx="4294967295" type="subTitle"/>
          </p:nvPr>
        </p:nvSpPr>
        <p:spPr>
          <a:xfrm>
            <a:off x="215999" y="3350500"/>
            <a:ext cx="6858000" cy="111090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90000"/>
              </a:lnSpc>
              <a:spcBef>
                <a:spcPts val="0"/>
              </a:spcBef>
              <a:spcAft>
                <a:spcPts val="0"/>
              </a:spcAft>
              <a:buClr>
                <a:srgbClr val="009AA6"/>
              </a:buClr>
              <a:buSzPts val="2800"/>
              <a:buFont typeface="Arial"/>
              <a:buNone/>
            </a:pPr>
            <a:r>
              <a:rPr b="0" i="0" lang="en" sz="2200" u="none" cap="none" strike="noStrike">
                <a:solidFill>
                  <a:srgbClr val="009BA5"/>
                </a:solidFill>
                <a:latin typeface="Open Sans"/>
                <a:ea typeface="Open Sans"/>
                <a:cs typeface="Open Sans"/>
                <a:sym typeface="Open Sans"/>
              </a:rPr>
              <a:t>[ Somewhere - insert state name/location ]</a:t>
            </a:r>
            <a:endParaRPr b="0" i="0" sz="2200" u="none" cap="none" strike="noStrike">
              <a:solidFill>
                <a:srgbClr val="009BA5"/>
              </a:solidFill>
              <a:latin typeface="Open Sans"/>
              <a:ea typeface="Open Sans"/>
              <a:cs typeface="Open Sans"/>
              <a:sym typeface="Open Sans"/>
            </a:endParaRPr>
          </a:p>
          <a:p>
            <a:pPr indent="0" lvl="0" marL="0" marR="0" rtl="0" algn="l">
              <a:lnSpc>
                <a:spcPct val="90000"/>
              </a:lnSpc>
              <a:spcBef>
                <a:spcPts val="1000"/>
              </a:spcBef>
              <a:spcAft>
                <a:spcPts val="0"/>
              </a:spcAft>
              <a:buClr>
                <a:srgbClr val="009AA6"/>
              </a:buClr>
              <a:buSzPts val="2400"/>
              <a:buFont typeface="Arial"/>
              <a:buNone/>
            </a:pPr>
            <a:r>
              <a:rPr b="0" i="0" lang="en" sz="2200" u="none" cap="none" strike="noStrike">
                <a:solidFill>
                  <a:srgbClr val="009BA5"/>
                </a:solidFill>
                <a:latin typeface="Open Sans"/>
                <a:ea typeface="Open Sans"/>
                <a:cs typeface="Open Sans"/>
                <a:sym typeface="Open Sans"/>
              </a:rPr>
              <a:t>[ Sometime- insert date]</a:t>
            </a:r>
            <a:endParaRPr b="0" i="0" sz="2200" u="none" cap="none" strike="noStrike">
              <a:solidFill>
                <a:srgbClr val="009BA5"/>
              </a:solidFill>
              <a:latin typeface="Open Sans"/>
              <a:ea typeface="Open Sans"/>
              <a:cs typeface="Open Sans"/>
              <a:sym typeface="Open Sans"/>
            </a:endParaRPr>
          </a:p>
          <a:p>
            <a:pPr indent="0" lvl="0" marL="0" marR="0" rtl="0" algn="l">
              <a:lnSpc>
                <a:spcPct val="90000"/>
              </a:lnSpc>
              <a:spcBef>
                <a:spcPts val="1000"/>
              </a:spcBef>
              <a:spcAft>
                <a:spcPts val="0"/>
              </a:spcAft>
              <a:buClr>
                <a:srgbClr val="009AA6"/>
              </a:buClr>
              <a:buSzPts val="2400"/>
              <a:buFont typeface="Arial"/>
              <a:buNone/>
            </a:pPr>
            <a:r>
              <a:rPr b="0" i="0" lang="en" sz="2200" u="none" cap="none" strike="noStrike">
                <a:solidFill>
                  <a:srgbClr val="009BA5"/>
                </a:solidFill>
                <a:latin typeface="Open Sans"/>
                <a:ea typeface="Open Sans"/>
                <a:cs typeface="Open Sans"/>
                <a:sym typeface="Open Sans"/>
              </a:rPr>
              <a:t>[Someone - insert Facilitator Name]</a:t>
            </a:r>
            <a:endParaRPr b="0" i="0" sz="2200" u="none" cap="none" strike="noStrike">
              <a:solidFill>
                <a:srgbClr val="009BA5"/>
              </a:solidFill>
              <a:latin typeface="Open Sans"/>
              <a:ea typeface="Open Sans"/>
              <a:cs typeface="Open Sans"/>
              <a:sym typeface="Open Sans"/>
            </a:endParaRPr>
          </a:p>
        </p:txBody>
      </p:sp>
      <p:sp>
        <p:nvSpPr>
          <p:cNvPr id="224" name="Google Shape;224;p36"/>
          <p:cNvSpPr/>
          <p:nvPr/>
        </p:nvSpPr>
        <p:spPr>
          <a:xfrm>
            <a:off x="119363" y="2448940"/>
            <a:ext cx="2109900" cy="45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300"/>
              <a:buFont typeface="Arial"/>
              <a:buNone/>
            </a:pPr>
            <a:r>
              <a:rPr b="1" lang="en" sz="3300">
                <a:solidFill>
                  <a:srgbClr val="FF6D13"/>
                </a:solidFill>
                <a:latin typeface="Open Sans"/>
                <a:ea typeface="Open Sans"/>
                <a:cs typeface="Open Sans"/>
                <a:sym typeface="Open Sans"/>
              </a:rPr>
              <a:t>Module</a:t>
            </a:r>
            <a:r>
              <a:rPr b="1" i="0" lang="en" sz="3300" u="none" cap="none" strike="noStrike">
                <a:solidFill>
                  <a:srgbClr val="FF6D13"/>
                </a:solidFill>
                <a:latin typeface="Open Sans"/>
                <a:ea typeface="Open Sans"/>
                <a:cs typeface="Open Sans"/>
                <a:sym typeface="Open Sans"/>
              </a:rPr>
              <a:t> </a:t>
            </a:r>
            <a:r>
              <a:rPr b="1" lang="en" sz="3300">
                <a:solidFill>
                  <a:srgbClr val="FF6D13"/>
                </a:solidFill>
                <a:latin typeface="Open Sans"/>
                <a:ea typeface="Open Sans"/>
                <a:cs typeface="Open Sans"/>
                <a:sym typeface="Open Sans"/>
              </a:rPr>
              <a:t>2</a:t>
            </a:r>
            <a:endParaRPr b="1" i="0" sz="3300" u="none" cap="none" strike="noStrike">
              <a:solidFill>
                <a:srgbClr val="000000"/>
              </a:solidFill>
              <a:latin typeface="Open Sans"/>
              <a:ea typeface="Open Sans"/>
              <a:cs typeface="Open Sans"/>
              <a:sym typeface="Open Sans"/>
            </a:endParaRPr>
          </a:p>
        </p:txBody>
      </p:sp>
      <p:sp>
        <p:nvSpPr>
          <p:cNvPr id="225" name="Google Shape;225;p36"/>
          <p:cNvSpPr txBox="1"/>
          <p:nvPr/>
        </p:nvSpPr>
        <p:spPr>
          <a:xfrm>
            <a:off x="216000" y="296525"/>
            <a:ext cx="81771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1500">
                <a:solidFill>
                  <a:srgbClr val="000000"/>
                </a:solidFill>
                <a:latin typeface="Open Sans"/>
                <a:ea typeface="Open Sans"/>
                <a:cs typeface="Open Sans"/>
                <a:sym typeface="Open Sans"/>
              </a:rPr>
              <a:t>Empowering Students through Career Technical Education &amp; Career Advising</a:t>
            </a:r>
            <a:endParaRPr sz="1500">
              <a:latin typeface="Open Sans"/>
              <a:ea typeface="Open Sans"/>
              <a:cs typeface="Open Sans"/>
              <a:sym typeface="Open Sans"/>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5"/>
          <p:cNvSpPr txBox="1"/>
          <p:nvPr>
            <p:ph type="title"/>
          </p:nvPr>
        </p:nvSpPr>
        <p:spPr>
          <a:xfrm>
            <a:off x="601662" y="171450"/>
            <a:ext cx="7940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i="0" lang="en" sz="4400" u="none">
                <a:solidFill>
                  <a:srgbClr val="000000"/>
                </a:solidFill>
                <a:latin typeface="Open Sans Light"/>
                <a:ea typeface="Open Sans Light"/>
                <a:cs typeface="Open Sans Light"/>
                <a:sym typeface="Open Sans Light"/>
              </a:rPr>
              <a:t>School Counselors </a:t>
            </a:r>
            <a:br>
              <a:rPr i="0" lang="en" sz="4400" u="none">
                <a:solidFill>
                  <a:srgbClr val="000000"/>
                </a:solidFill>
                <a:latin typeface="Open Sans Light"/>
                <a:ea typeface="Open Sans Light"/>
                <a:cs typeface="Open Sans Light"/>
                <a:sym typeface="Open Sans Light"/>
              </a:rPr>
            </a:br>
            <a:r>
              <a:rPr i="0" lang="en" sz="3300" u="none">
                <a:solidFill>
                  <a:srgbClr val="000000"/>
                </a:solidFill>
                <a:latin typeface="Open Sans Light"/>
                <a:ea typeface="Open Sans Light"/>
                <a:cs typeface="Open Sans Light"/>
                <a:sym typeface="Open Sans Light"/>
              </a:rPr>
              <a:t>Top Source for Information</a:t>
            </a:r>
            <a:endParaRPr>
              <a:latin typeface="Open Sans Light"/>
              <a:ea typeface="Open Sans Light"/>
              <a:cs typeface="Open Sans Light"/>
              <a:sym typeface="Open Sans Light"/>
            </a:endParaRPr>
          </a:p>
        </p:txBody>
      </p:sp>
      <p:pic>
        <p:nvPicPr>
          <p:cNvPr id="300" name="Google Shape;300;p45" title="Chart"/>
          <p:cNvPicPr preferRelativeResize="0"/>
          <p:nvPr/>
        </p:nvPicPr>
        <p:blipFill rotWithShape="1">
          <a:blip r:embed="rId3">
            <a:alphaModFix/>
          </a:blip>
          <a:srcRect b="2325" l="0" r="0" t="2743"/>
          <a:stretch/>
        </p:blipFill>
        <p:spPr>
          <a:xfrm>
            <a:off x="1377800" y="1490425"/>
            <a:ext cx="6388398" cy="3653076"/>
          </a:xfrm>
          <a:prstGeom prst="rect">
            <a:avLst/>
          </a:prstGeom>
          <a:noFill/>
          <a:ln>
            <a:noFill/>
          </a:ln>
        </p:spPr>
      </p:pic>
      <p:sp>
        <p:nvSpPr>
          <p:cNvPr id="301" name="Google Shape;301;p45"/>
          <p:cNvSpPr txBox="1"/>
          <p:nvPr/>
        </p:nvSpPr>
        <p:spPr>
          <a:xfrm>
            <a:off x="6828425" y="1747363"/>
            <a:ext cx="178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67% - #1 Learners</a:t>
            </a:r>
            <a:endParaRPr b="1">
              <a:latin typeface="Open Sans"/>
              <a:ea typeface="Open Sans"/>
              <a:cs typeface="Open Sans"/>
              <a:sym typeface="Open Sans"/>
            </a:endParaRPr>
          </a:p>
        </p:txBody>
      </p:sp>
      <p:sp>
        <p:nvSpPr>
          <p:cNvPr id="302" name="Google Shape;302;p45"/>
          <p:cNvSpPr txBox="1"/>
          <p:nvPr/>
        </p:nvSpPr>
        <p:spPr>
          <a:xfrm>
            <a:off x="7359900" y="2514950"/>
            <a:ext cx="1784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76% - #1 Parent/Guardian</a:t>
            </a:r>
            <a:endParaRPr b="1">
              <a:latin typeface="Open Sans"/>
              <a:ea typeface="Open Sans"/>
              <a:cs typeface="Open Sans"/>
              <a:sym typeface="Open Sans"/>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descr="A picture containing shape&#10;&#10;Description automatically generated" id="308" name="Google Shape;308;p46"/>
          <p:cNvPicPr preferRelativeResize="0"/>
          <p:nvPr/>
        </p:nvPicPr>
        <p:blipFill rotWithShape="1">
          <a:blip r:embed="rId3">
            <a:alphaModFix/>
          </a:blip>
          <a:srcRect b="0" l="0" r="0" t="0"/>
          <a:stretch/>
        </p:blipFill>
        <p:spPr>
          <a:xfrm>
            <a:off x="0" y="1"/>
            <a:ext cx="9143999" cy="1474470"/>
          </a:xfrm>
          <a:prstGeom prst="rect">
            <a:avLst/>
          </a:prstGeom>
          <a:noFill/>
          <a:ln>
            <a:noFill/>
          </a:ln>
        </p:spPr>
      </p:pic>
      <p:sp>
        <p:nvSpPr>
          <p:cNvPr id="309" name="Google Shape;309;p46"/>
          <p:cNvSpPr txBox="1"/>
          <p:nvPr>
            <p:ph type="title"/>
          </p:nvPr>
        </p:nvSpPr>
        <p:spPr>
          <a:xfrm>
            <a:off x="585107" y="141513"/>
            <a:ext cx="78867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b="1" lang="en" sz="3000">
                <a:solidFill>
                  <a:srgbClr val="009BA5"/>
                </a:solidFill>
              </a:rPr>
              <a:t>Our Role </a:t>
            </a:r>
            <a:endParaRPr b="1" sz="3000">
              <a:solidFill>
                <a:srgbClr val="009BA5"/>
              </a:solidFill>
            </a:endParaRPr>
          </a:p>
        </p:txBody>
      </p:sp>
      <p:sp>
        <p:nvSpPr>
          <p:cNvPr id="310" name="Google Shape;310;p46"/>
          <p:cNvSpPr txBox="1"/>
          <p:nvPr>
            <p:ph idx="12" type="sldNum"/>
          </p:nvPr>
        </p:nvSpPr>
        <p:spPr>
          <a:xfrm>
            <a:off x="7086600" y="6404295"/>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75"/>
              <a:buFont typeface="Arial"/>
              <a:buNone/>
            </a:pPr>
            <a:fld id="{00000000-1234-1234-1234-123412341234}" type="slidenum">
              <a:rPr lang="en"/>
              <a:t>‹#›</a:t>
            </a:fld>
            <a:endParaRPr/>
          </a:p>
        </p:txBody>
      </p:sp>
      <p:sp>
        <p:nvSpPr>
          <p:cNvPr id="311" name="Google Shape;311;p46"/>
          <p:cNvSpPr txBox="1"/>
          <p:nvPr/>
        </p:nvSpPr>
        <p:spPr>
          <a:xfrm>
            <a:off x="241350" y="1440450"/>
            <a:ext cx="8661300" cy="3273900"/>
          </a:xfrm>
          <a:prstGeom prst="rect">
            <a:avLst/>
          </a:prstGeom>
          <a:solidFill>
            <a:schemeClr val="lt1"/>
          </a:solidFill>
          <a:ln cap="flat" cmpd="sng" w="76200">
            <a:solidFill>
              <a:srgbClr val="7AB800"/>
            </a:solidFill>
            <a:prstDash val="solid"/>
            <a:round/>
            <a:headEnd len="sm" w="sm" type="none"/>
            <a:tailEnd len="sm" w="sm" type="none"/>
          </a:ln>
        </p:spPr>
        <p:txBody>
          <a:bodyPr anchorCtr="0" anchor="t" bIns="91425" lIns="91425" spcFirstLastPara="1" rIns="91425" wrap="square" tIns="91425">
            <a:spAutoFit/>
          </a:bodyPr>
          <a:lstStyle/>
          <a:p>
            <a:pPr indent="0" lvl="0" marL="457200" marR="0" rtl="0" algn="ctr">
              <a:lnSpc>
                <a:spcPct val="110000"/>
              </a:lnSpc>
              <a:spcBef>
                <a:spcPts val="0"/>
              </a:spcBef>
              <a:spcAft>
                <a:spcPts val="0"/>
              </a:spcAft>
              <a:buClr>
                <a:srgbClr val="000000"/>
              </a:buClr>
              <a:buSzPts val="2400"/>
              <a:buFont typeface="Open Sans"/>
              <a:buNone/>
            </a:pPr>
            <a:r>
              <a:rPr b="1" i="0" lang="en" sz="2700" u="none">
                <a:solidFill>
                  <a:srgbClr val="FF6D13"/>
                </a:solidFill>
                <a:latin typeface="Open Sans"/>
                <a:ea typeface="Open Sans"/>
                <a:cs typeface="Open Sans"/>
                <a:sym typeface="Open Sans"/>
              </a:rPr>
              <a:t>Personal interests/aspirations/aptitudes</a:t>
            </a:r>
            <a:r>
              <a:rPr b="1" i="0" lang="en" sz="2700" u="none">
                <a:solidFill>
                  <a:srgbClr val="000000"/>
                </a:solidFill>
                <a:latin typeface="Open Sans"/>
                <a:ea typeface="Open Sans"/>
                <a:cs typeface="Open Sans"/>
                <a:sym typeface="Open Sans"/>
              </a:rPr>
              <a:t> </a:t>
            </a:r>
            <a:r>
              <a:rPr b="1" i="0" lang="en" sz="3400" u="none">
                <a:solidFill>
                  <a:srgbClr val="000000"/>
                </a:solidFill>
                <a:latin typeface="Open Sans"/>
                <a:ea typeface="Open Sans"/>
                <a:cs typeface="Open Sans"/>
                <a:sym typeface="Open Sans"/>
              </a:rPr>
              <a:t>+ </a:t>
            </a:r>
            <a:r>
              <a:rPr b="1" i="0" lang="en" sz="2700" u="none">
                <a:solidFill>
                  <a:srgbClr val="7AB800"/>
                </a:solidFill>
                <a:latin typeface="Open Sans"/>
                <a:ea typeface="Open Sans"/>
                <a:cs typeface="Open Sans"/>
                <a:sym typeface="Open Sans"/>
              </a:rPr>
              <a:t>Competencies/Skills</a:t>
            </a:r>
            <a:r>
              <a:rPr b="1" i="0" lang="en" sz="3300" u="none">
                <a:solidFill>
                  <a:srgbClr val="000000"/>
                </a:solidFill>
                <a:latin typeface="Open Sans"/>
                <a:ea typeface="Open Sans"/>
                <a:cs typeface="Open Sans"/>
                <a:sym typeface="Open Sans"/>
              </a:rPr>
              <a:t> +</a:t>
            </a:r>
            <a:r>
              <a:rPr b="1" i="0" lang="en" sz="2700" u="none">
                <a:solidFill>
                  <a:srgbClr val="000000"/>
                </a:solidFill>
                <a:latin typeface="Open Sans"/>
                <a:ea typeface="Open Sans"/>
                <a:cs typeface="Open Sans"/>
                <a:sym typeface="Open Sans"/>
              </a:rPr>
              <a:t> </a:t>
            </a:r>
            <a:endParaRPr b="1" i="0" sz="2700" u="none">
              <a:solidFill>
                <a:srgbClr val="000000"/>
              </a:solidFill>
              <a:latin typeface="Open Sans"/>
              <a:ea typeface="Open Sans"/>
              <a:cs typeface="Open Sans"/>
              <a:sym typeface="Open Sans"/>
            </a:endParaRPr>
          </a:p>
          <a:p>
            <a:pPr indent="0" lvl="0" marL="457200" marR="0" rtl="0" algn="ctr">
              <a:lnSpc>
                <a:spcPct val="110000"/>
              </a:lnSpc>
              <a:spcBef>
                <a:spcPts val="0"/>
              </a:spcBef>
              <a:spcAft>
                <a:spcPts val="0"/>
              </a:spcAft>
              <a:buClr>
                <a:srgbClr val="000000"/>
              </a:buClr>
              <a:buSzPts val="2400"/>
              <a:buFont typeface="Open Sans"/>
              <a:buNone/>
            </a:pPr>
            <a:r>
              <a:rPr b="1" i="0" lang="en" sz="2700" u="none">
                <a:solidFill>
                  <a:srgbClr val="009AA6"/>
                </a:solidFill>
                <a:latin typeface="Open Sans"/>
                <a:ea typeface="Open Sans"/>
                <a:cs typeface="Open Sans"/>
                <a:sym typeface="Open Sans"/>
              </a:rPr>
              <a:t>Being informed on where</a:t>
            </a:r>
            <a:r>
              <a:rPr b="1" lang="en" sz="2700">
                <a:solidFill>
                  <a:srgbClr val="009AA6"/>
                </a:solidFill>
                <a:latin typeface="Open Sans"/>
                <a:ea typeface="Open Sans"/>
                <a:cs typeface="Open Sans"/>
                <a:sym typeface="Open Sans"/>
              </a:rPr>
              <a:t>/what</a:t>
            </a:r>
            <a:endParaRPr b="1" sz="2700">
              <a:solidFill>
                <a:srgbClr val="009AA6"/>
              </a:solidFill>
              <a:latin typeface="Open Sans"/>
              <a:ea typeface="Open Sans"/>
              <a:cs typeface="Open Sans"/>
              <a:sym typeface="Open Sans"/>
            </a:endParaRPr>
          </a:p>
          <a:p>
            <a:pPr indent="0" lvl="0" marL="457200" marR="0" rtl="0" algn="ctr">
              <a:lnSpc>
                <a:spcPct val="110000"/>
              </a:lnSpc>
              <a:spcBef>
                <a:spcPts val="0"/>
              </a:spcBef>
              <a:spcAft>
                <a:spcPts val="0"/>
              </a:spcAft>
              <a:buClr>
                <a:srgbClr val="000000"/>
              </a:buClr>
              <a:buSzPts val="2400"/>
              <a:buFont typeface="Open Sans"/>
              <a:buNone/>
            </a:pPr>
            <a:r>
              <a:t/>
            </a:r>
            <a:endParaRPr b="1" sz="2700">
              <a:latin typeface="Open Sans"/>
              <a:ea typeface="Open Sans"/>
              <a:cs typeface="Open Sans"/>
              <a:sym typeface="Open Sans"/>
            </a:endParaRPr>
          </a:p>
          <a:p>
            <a:pPr indent="0" lvl="0" marL="457200" marR="0" rtl="0" algn="ctr">
              <a:lnSpc>
                <a:spcPct val="110000"/>
              </a:lnSpc>
              <a:spcBef>
                <a:spcPts val="0"/>
              </a:spcBef>
              <a:spcAft>
                <a:spcPts val="0"/>
              </a:spcAft>
              <a:buClr>
                <a:srgbClr val="000000"/>
              </a:buClr>
              <a:buSzPts val="2800"/>
              <a:buFont typeface="Open Sans"/>
              <a:buNone/>
            </a:pPr>
            <a:r>
              <a:rPr b="1" i="0" lang="en" sz="3600" u="none">
                <a:solidFill>
                  <a:srgbClr val="000000"/>
                </a:solidFill>
                <a:latin typeface="Open Sans"/>
                <a:ea typeface="Open Sans"/>
                <a:cs typeface="Open Sans"/>
                <a:sym typeface="Open Sans"/>
              </a:rPr>
              <a:t>=</a:t>
            </a:r>
            <a:r>
              <a:rPr b="1" i="0" lang="en" sz="3100" u="none">
                <a:solidFill>
                  <a:srgbClr val="000000"/>
                </a:solidFill>
                <a:latin typeface="Open Sans"/>
                <a:ea typeface="Open Sans"/>
                <a:cs typeface="Open Sans"/>
                <a:sym typeface="Open Sans"/>
              </a:rPr>
              <a:t> CTE Champion! </a:t>
            </a:r>
            <a:endParaRPr b="1" i="0" sz="3100" u="none">
              <a:solidFill>
                <a:srgbClr val="000000"/>
              </a:solidFill>
              <a:latin typeface="Open Sans"/>
              <a:ea typeface="Open Sans"/>
              <a:cs typeface="Open Sans"/>
              <a:sym typeface="Open Sans"/>
            </a:endParaRPr>
          </a:p>
          <a:p>
            <a:pPr indent="0" lvl="0" marL="0" marR="0" rtl="0" algn="l">
              <a:lnSpc>
                <a:spcPct val="110000"/>
              </a:lnSpc>
              <a:spcBef>
                <a:spcPts val="0"/>
              </a:spcBef>
              <a:spcAft>
                <a:spcPts val="0"/>
              </a:spcAft>
              <a:buClr>
                <a:srgbClr val="000000"/>
              </a:buClr>
              <a:buSzPts val="2800"/>
              <a:buFont typeface="Open Sans"/>
              <a:buNone/>
            </a:pPr>
            <a:r>
              <a:t/>
            </a:r>
            <a:endParaRPr b="1" sz="2800">
              <a:latin typeface="Open Sans"/>
              <a:ea typeface="Open Sans"/>
              <a:cs typeface="Open Sans"/>
              <a:sym typeface="Open Sans"/>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7"/>
          <p:cNvSpPr txBox="1"/>
          <p:nvPr/>
        </p:nvSpPr>
        <p:spPr>
          <a:xfrm flipH="1" rot="10800000">
            <a:off x="0" y="1183613"/>
            <a:ext cx="9144000" cy="1621500"/>
          </a:xfrm>
          <a:prstGeom prst="rect">
            <a:avLst/>
          </a:prstGeom>
          <a:solidFill>
            <a:srgbClr val="0099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8" name="Google Shape;318;p47"/>
          <p:cNvSpPr txBox="1"/>
          <p:nvPr>
            <p:ph idx="1" type="body"/>
          </p:nvPr>
        </p:nvSpPr>
        <p:spPr>
          <a:xfrm>
            <a:off x="681037" y="1546622"/>
            <a:ext cx="2965500" cy="6048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80000"/>
              </a:lnSpc>
              <a:spcBef>
                <a:spcPts val="0"/>
              </a:spcBef>
              <a:spcAft>
                <a:spcPts val="0"/>
              </a:spcAft>
              <a:buSzPct val="69230"/>
              <a:buNone/>
            </a:pPr>
            <a:r>
              <a:rPr b="1" i="0" lang="en" sz="2600" u="none">
                <a:solidFill>
                  <a:srgbClr val="000000"/>
                </a:solidFill>
                <a:latin typeface="Open Sans"/>
                <a:ea typeface="Open Sans"/>
                <a:cs typeface="Open Sans"/>
                <a:sym typeface="Open Sans"/>
              </a:rPr>
              <a:t>Myth</a:t>
            </a:r>
            <a:r>
              <a:rPr b="0" i="0" lang="en" sz="2200" u="none">
                <a:solidFill>
                  <a:srgbClr val="FFFFFF"/>
                </a:solidFill>
                <a:latin typeface="Open Sans"/>
                <a:ea typeface="Open Sans"/>
                <a:cs typeface="Open Sans"/>
                <a:sym typeface="Open Sans"/>
              </a:rPr>
              <a:t> </a:t>
            </a:r>
            <a:endParaRPr b="0" i="0" sz="2600" u="none">
              <a:solidFill>
                <a:srgbClr val="FFFFFF"/>
              </a:solidFill>
              <a:latin typeface="Open Sans"/>
              <a:ea typeface="Open Sans"/>
              <a:cs typeface="Open Sans"/>
              <a:sym typeface="Open Sans"/>
            </a:endParaRPr>
          </a:p>
          <a:p>
            <a:pPr indent="0" lvl="0" marL="0" rtl="0" algn="ctr">
              <a:lnSpc>
                <a:spcPct val="80000"/>
              </a:lnSpc>
              <a:spcBef>
                <a:spcPts val="1000"/>
              </a:spcBef>
              <a:spcAft>
                <a:spcPts val="0"/>
              </a:spcAft>
              <a:buSzPct val="90000"/>
              <a:buNone/>
            </a:pPr>
            <a:r>
              <a:rPr b="1" i="0" lang="en" sz="2000" u="none">
                <a:solidFill>
                  <a:srgbClr val="FFFFFF"/>
                </a:solidFill>
                <a:latin typeface="Open Sans"/>
                <a:ea typeface="Open Sans"/>
                <a:cs typeface="Open Sans"/>
                <a:sym typeface="Open Sans"/>
              </a:rPr>
              <a:t>CTE is jobs training.</a:t>
            </a:r>
            <a:endParaRPr/>
          </a:p>
        </p:txBody>
      </p:sp>
      <p:sp>
        <p:nvSpPr>
          <p:cNvPr id="319" name="Google Shape;319;p47"/>
          <p:cNvSpPr txBox="1"/>
          <p:nvPr>
            <p:ph idx="1" type="body"/>
          </p:nvPr>
        </p:nvSpPr>
        <p:spPr>
          <a:xfrm>
            <a:off x="3865737" y="1351922"/>
            <a:ext cx="4878300" cy="994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b="1" i="0" lang="en" sz="2800" u="none">
                <a:solidFill>
                  <a:srgbClr val="000000"/>
                </a:solidFill>
                <a:latin typeface="Open Sans"/>
                <a:ea typeface="Open Sans"/>
                <a:cs typeface="Open Sans"/>
                <a:sym typeface="Open Sans"/>
              </a:rPr>
              <a:t>Fact</a:t>
            </a:r>
            <a:endParaRPr b="0" i="0" sz="2800" u="none">
              <a:solidFill>
                <a:srgbClr val="000000"/>
              </a:solidFill>
              <a:latin typeface="Open Sans"/>
              <a:ea typeface="Open Sans"/>
              <a:cs typeface="Open Sans"/>
              <a:sym typeface="Open Sans"/>
            </a:endParaRPr>
          </a:p>
          <a:p>
            <a:pPr indent="0" lvl="0" marL="0" rtl="0" algn="ctr">
              <a:lnSpc>
                <a:spcPct val="90000"/>
              </a:lnSpc>
              <a:spcBef>
                <a:spcPts val="1000"/>
              </a:spcBef>
              <a:spcAft>
                <a:spcPts val="0"/>
              </a:spcAft>
              <a:buSzPts val="1800"/>
              <a:buNone/>
            </a:pPr>
            <a:r>
              <a:rPr b="1" i="0" lang="en" sz="2200" u="none">
                <a:solidFill>
                  <a:srgbClr val="FFFFFF"/>
                </a:solidFill>
                <a:latin typeface="Open Sans"/>
                <a:ea typeface="Open Sans"/>
                <a:cs typeface="Open Sans"/>
                <a:sym typeface="Open Sans"/>
              </a:rPr>
              <a:t>CTE empowers learners to explore multiple career options.</a:t>
            </a:r>
            <a:endParaRPr b="0" i="0" sz="1400" u="none">
              <a:solidFill>
                <a:srgbClr val="000000"/>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b="1" i="0" sz="2200" u="none">
              <a:solidFill>
                <a:srgbClr val="FFFFFF"/>
              </a:solidFill>
              <a:latin typeface="Open Sans"/>
              <a:ea typeface="Open Sans"/>
              <a:cs typeface="Open Sans"/>
              <a:sym typeface="Open Sans"/>
            </a:endParaRPr>
          </a:p>
          <a:p>
            <a:pPr indent="-228600" lvl="0" marL="457200" rtl="0" algn="l">
              <a:lnSpc>
                <a:spcPct val="90000"/>
              </a:lnSpc>
              <a:spcBef>
                <a:spcPts val="1000"/>
              </a:spcBef>
              <a:spcAft>
                <a:spcPts val="0"/>
              </a:spcAft>
              <a:buSzPts val="1800"/>
              <a:buNone/>
            </a:pPr>
            <a:r>
              <a:t/>
            </a:r>
            <a:endParaRPr b="1" i="0" sz="2200" u="none">
              <a:solidFill>
                <a:srgbClr val="FFFFFF"/>
              </a:solidFill>
              <a:latin typeface="Open Sans"/>
              <a:ea typeface="Open Sans"/>
              <a:cs typeface="Open Sans"/>
              <a:sym typeface="Open Sans"/>
            </a:endParaRPr>
          </a:p>
        </p:txBody>
      </p:sp>
      <p:sp>
        <p:nvSpPr>
          <p:cNvPr id="320" name="Google Shape;320;p47"/>
          <p:cNvSpPr txBox="1"/>
          <p:nvPr/>
        </p:nvSpPr>
        <p:spPr>
          <a:xfrm>
            <a:off x="681037" y="2893353"/>
            <a:ext cx="8075700" cy="2062500"/>
          </a:xfrm>
          <a:prstGeom prst="rect">
            <a:avLst/>
          </a:prstGeom>
          <a:noFill/>
          <a:ln>
            <a:noFill/>
          </a:ln>
        </p:spPr>
        <p:txBody>
          <a:bodyPr anchorCtr="0" anchor="t" bIns="45700" lIns="91425" spcFirstLastPara="1" rIns="91425" wrap="square" tIns="45700">
            <a:spAutoFit/>
          </a:bodyPr>
          <a:lstStyle/>
          <a:p>
            <a:pPr indent="-260350" lvl="0" marL="285750" marR="0" rtl="0" algn="l">
              <a:lnSpc>
                <a:spcPct val="100000"/>
              </a:lnSpc>
              <a:spcBef>
                <a:spcPts val="0"/>
              </a:spcBef>
              <a:spcAft>
                <a:spcPts val="0"/>
              </a:spcAft>
              <a:buClr>
                <a:srgbClr val="000000"/>
              </a:buClr>
              <a:buFont typeface="Arial"/>
              <a:buNone/>
            </a:pPr>
            <a:r>
              <a:rPr b="0" i="0" lang="en" sz="1800" u="none">
                <a:solidFill>
                  <a:srgbClr val="000000"/>
                </a:solidFill>
                <a:latin typeface="Open Sans"/>
                <a:ea typeface="Open Sans"/>
                <a:cs typeface="Open Sans"/>
                <a:sym typeface="Open Sans"/>
              </a:rPr>
              <a:t>CTE programs of study start broad before providing career pathway-specific knowledge and skills</a:t>
            </a:r>
            <a:endParaRPr b="0" i="0" sz="1800" u="none">
              <a:solidFill>
                <a:srgbClr val="000000"/>
              </a:solidFill>
              <a:latin typeface="Arial"/>
              <a:ea typeface="Arial"/>
              <a:cs typeface="Arial"/>
              <a:sym typeface="Arial"/>
            </a:endParaRPr>
          </a:p>
          <a:p>
            <a:pPr indent="-260350" lvl="0" marL="285750" marR="0" rtl="0" algn="l">
              <a:lnSpc>
                <a:spcPct val="100000"/>
              </a:lnSpc>
              <a:spcBef>
                <a:spcPts val="1200"/>
              </a:spcBef>
              <a:spcAft>
                <a:spcPts val="0"/>
              </a:spcAft>
              <a:buClr>
                <a:srgbClr val="000000"/>
              </a:buClr>
              <a:buFont typeface="Arial"/>
              <a:buNone/>
            </a:pPr>
            <a:r>
              <a:rPr b="0" i="0" lang="en" sz="1800" u="none">
                <a:solidFill>
                  <a:srgbClr val="000000"/>
                </a:solidFill>
                <a:latin typeface="Open Sans"/>
                <a:ea typeface="Open Sans"/>
                <a:cs typeface="Open Sans"/>
                <a:sym typeface="Open Sans"/>
              </a:rPr>
              <a:t>CTE provides hands-on training, mentoring and internships to expand professional networks</a:t>
            </a:r>
            <a:endParaRPr b="0" i="0" sz="1800" u="none">
              <a:solidFill>
                <a:srgbClr val="000000"/>
              </a:solidFill>
              <a:latin typeface="Arial"/>
              <a:ea typeface="Arial"/>
              <a:cs typeface="Arial"/>
              <a:sym typeface="Arial"/>
            </a:endParaRPr>
          </a:p>
          <a:p>
            <a:pPr indent="-260350" lvl="0" marL="285750" marR="0" rtl="0" algn="l">
              <a:lnSpc>
                <a:spcPct val="100000"/>
              </a:lnSpc>
              <a:spcBef>
                <a:spcPts val="1200"/>
              </a:spcBef>
              <a:spcAft>
                <a:spcPts val="0"/>
              </a:spcAft>
              <a:buClr>
                <a:srgbClr val="000000"/>
              </a:buClr>
              <a:buFont typeface="Arial"/>
              <a:buNone/>
            </a:pPr>
            <a:r>
              <a:rPr b="0" i="0" lang="en" sz="1800" u="none">
                <a:solidFill>
                  <a:srgbClr val="000000"/>
                </a:solidFill>
                <a:latin typeface="Open Sans"/>
                <a:ea typeface="Open Sans"/>
                <a:cs typeface="Open Sans"/>
                <a:sym typeface="Open Sans"/>
              </a:rPr>
              <a:t>84% of CTE families are satisfied with their ability/their students ability to explore careers</a:t>
            </a:r>
            <a:endParaRPr sz="1200"/>
          </a:p>
        </p:txBody>
      </p:sp>
      <p:pic>
        <p:nvPicPr>
          <p:cNvPr descr="Icon&#10;&#10;Description automatically generated" id="321" name="Google Shape;321;p47"/>
          <p:cNvPicPr preferRelativeResize="0"/>
          <p:nvPr/>
        </p:nvPicPr>
        <p:blipFill rotWithShape="1">
          <a:blip r:embed="rId3">
            <a:alphaModFix/>
          </a:blip>
          <a:srcRect b="0" l="0" r="0" t="0"/>
          <a:stretch/>
        </p:blipFill>
        <p:spPr>
          <a:xfrm>
            <a:off x="2493962" y="1469822"/>
            <a:ext cx="902496" cy="507206"/>
          </a:xfrm>
          <a:prstGeom prst="rect">
            <a:avLst/>
          </a:prstGeom>
          <a:noFill/>
          <a:ln>
            <a:noFill/>
          </a:ln>
        </p:spPr>
      </p:pic>
      <p:pic>
        <p:nvPicPr>
          <p:cNvPr descr="Icon&#10;&#10;Description automatically generated" id="322" name="Google Shape;322;p47"/>
          <p:cNvPicPr preferRelativeResize="0"/>
          <p:nvPr/>
        </p:nvPicPr>
        <p:blipFill rotWithShape="1">
          <a:blip r:embed="rId4">
            <a:alphaModFix/>
          </a:blip>
          <a:srcRect b="0" l="0" r="0" t="0"/>
          <a:stretch/>
        </p:blipFill>
        <p:spPr>
          <a:xfrm>
            <a:off x="5425650" y="1351934"/>
            <a:ext cx="781051" cy="439341"/>
          </a:xfrm>
          <a:prstGeom prst="rect">
            <a:avLst/>
          </a:prstGeom>
          <a:noFill/>
          <a:ln>
            <a:noFill/>
          </a:ln>
        </p:spPr>
      </p:pic>
      <p:sp>
        <p:nvSpPr>
          <p:cNvPr id="323" name="Google Shape;323;p47"/>
          <p:cNvSpPr txBox="1"/>
          <p:nvPr/>
        </p:nvSpPr>
        <p:spPr>
          <a:xfrm>
            <a:off x="420687" y="101203"/>
            <a:ext cx="7886700" cy="994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4400"/>
              <a:buFont typeface="Open Sans"/>
              <a:buNone/>
            </a:pPr>
            <a:r>
              <a:rPr b="1" i="0" lang="en" sz="4400" u="none">
                <a:solidFill>
                  <a:srgbClr val="000000"/>
                </a:solidFill>
                <a:latin typeface="Open Sans"/>
                <a:ea typeface="Open Sans"/>
                <a:cs typeface="Open Sans"/>
                <a:sym typeface="Open Sans"/>
              </a:rPr>
              <a:t>MYTH</a:t>
            </a:r>
            <a:r>
              <a:rPr b="1" i="0" lang="en" sz="4400" u="none">
                <a:solidFill>
                  <a:srgbClr val="000000"/>
                </a:solidFill>
                <a:latin typeface="Open Sans"/>
                <a:ea typeface="Open Sans"/>
                <a:cs typeface="Open Sans"/>
                <a:sym typeface="Open Sans"/>
              </a:rPr>
              <a:t> vs. FACT</a:t>
            </a:r>
            <a:endParaRPr/>
          </a:p>
        </p:txBody>
      </p:sp>
      <p:pic>
        <p:nvPicPr>
          <p:cNvPr descr="Logo, icon&#10;&#10;Description automatically generated" id="324" name="Google Shape;324;p47"/>
          <p:cNvPicPr preferRelativeResize="0"/>
          <p:nvPr/>
        </p:nvPicPr>
        <p:blipFill rotWithShape="1">
          <a:blip r:embed="rId5">
            <a:alphaModFix/>
          </a:blip>
          <a:srcRect b="0" l="0" r="0" t="0"/>
          <a:stretch/>
        </p:blipFill>
        <p:spPr>
          <a:xfrm>
            <a:off x="3794275" y="199600"/>
            <a:ext cx="1395274" cy="783324"/>
          </a:xfrm>
          <a:prstGeom prst="rect">
            <a:avLst/>
          </a:prstGeom>
          <a:noFill/>
          <a:ln>
            <a:noFill/>
          </a:ln>
        </p:spPr>
      </p:pic>
      <p:sp>
        <p:nvSpPr>
          <p:cNvPr id="325" name="Google Shape;325;p47"/>
          <p:cNvSpPr txBox="1"/>
          <p:nvPr/>
        </p:nvSpPr>
        <p:spPr>
          <a:xfrm>
            <a:off x="902550" y="4826178"/>
            <a:ext cx="73389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Open Sans"/>
              <a:buNone/>
            </a:pPr>
            <a:r>
              <a:rPr b="0" i="1" lang="en" sz="1100" u="sng">
                <a:solidFill>
                  <a:schemeClr val="hlink"/>
                </a:solidFill>
                <a:latin typeface="Open Sans"/>
                <a:ea typeface="Open Sans"/>
                <a:cs typeface="Open Sans"/>
                <a:sym typeface="Open Sans"/>
                <a:hlinkClick r:id="rId6"/>
              </a:rPr>
              <a:t>https://cte.careertech.org/sites/default/files/AdvanceCTE_CommResearchReport_042721.pdf</a:t>
            </a:r>
            <a:r>
              <a:rPr b="0" i="1" lang="en" sz="1100" u="none">
                <a:solidFill>
                  <a:srgbClr val="000000"/>
                </a:solidFill>
                <a:latin typeface="Open Sans"/>
                <a:ea typeface="Open Sans"/>
                <a:cs typeface="Open Sans"/>
                <a:sym typeface="Open Sans"/>
              </a:rPr>
              <a:t> </a:t>
            </a:r>
            <a:endParaRPr sz="1100"/>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8"/>
          <p:cNvSpPr txBox="1"/>
          <p:nvPr>
            <p:ph type="title"/>
          </p:nvPr>
        </p:nvSpPr>
        <p:spPr>
          <a:xfrm>
            <a:off x="628650" y="273844"/>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latin typeface="Open Sans Light"/>
                <a:ea typeface="Open Sans Light"/>
                <a:cs typeface="Open Sans Light"/>
                <a:sym typeface="Open Sans Light"/>
              </a:rPr>
              <a:t>CTE is……</a:t>
            </a:r>
            <a:endParaRPr>
              <a:latin typeface="Open Sans Light"/>
              <a:ea typeface="Open Sans Light"/>
              <a:cs typeface="Open Sans Light"/>
              <a:sym typeface="Open Sans Light"/>
            </a:endParaRPr>
          </a:p>
        </p:txBody>
      </p:sp>
      <p:sp>
        <p:nvSpPr>
          <p:cNvPr id="331" name="Google Shape;331;p48"/>
          <p:cNvSpPr txBox="1"/>
          <p:nvPr>
            <p:ph idx="1" type="body"/>
          </p:nvPr>
        </p:nvSpPr>
        <p:spPr>
          <a:xfrm>
            <a:off x="0" y="1506375"/>
            <a:ext cx="4515000" cy="3263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 sz="5100">
                <a:solidFill>
                  <a:schemeClr val="accent6"/>
                </a:solidFill>
              </a:rPr>
              <a:t>Connected…</a:t>
            </a:r>
            <a:endParaRPr b="1" sz="5100">
              <a:solidFill>
                <a:schemeClr val="accent6"/>
              </a:solidFill>
            </a:endParaRPr>
          </a:p>
          <a:p>
            <a:pPr indent="0" lvl="0" marL="0" rtl="0" algn="l">
              <a:spcBef>
                <a:spcPts val="1000"/>
              </a:spcBef>
              <a:spcAft>
                <a:spcPts val="0"/>
              </a:spcAft>
              <a:buNone/>
            </a:pPr>
            <a:r>
              <a:rPr b="1" lang="en" sz="5100">
                <a:solidFill>
                  <a:schemeClr val="accent2"/>
                </a:solidFill>
              </a:rPr>
              <a:t>Responsive…</a:t>
            </a:r>
            <a:endParaRPr b="1" sz="5100">
              <a:solidFill>
                <a:schemeClr val="accent2"/>
              </a:solidFill>
            </a:endParaRPr>
          </a:p>
          <a:p>
            <a:pPr indent="0" lvl="0" marL="0" rtl="0" algn="l">
              <a:spcBef>
                <a:spcPts val="1000"/>
              </a:spcBef>
              <a:spcAft>
                <a:spcPts val="0"/>
              </a:spcAft>
              <a:buNone/>
            </a:pPr>
            <a:r>
              <a:rPr b="1" lang="en" sz="5100">
                <a:solidFill>
                  <a:srgbClr val="0099A6"/>
                </a:solidFill>
              </a:rPr>
              <a:t>Real…</a:t>
            </a:r>
            <a:endParaRPr b="1" sz="5100">
              <a:solidFill>
                <a:srgbClr val="0099A6"/>
              </a:solidFill>
            </a:endParaRPr>
          </a:p>
        </p:txBody>
      </p:sp>
      <p:sp>
        <p:nvSpPr>
          <p:cNvPr id="332" name="Google Shape;332;p48"/>
          <p:cNvSpPr txBox="1"/>
          <p:nvPr>
            <p:ph idx="2" type="body"/>
          </p:nvPr>
        </p:nvSpPr>
        <p:spPr>
          <a:xfrm>
            <a:off x="4572000" y="1383556"/>
            <a:ext cx="3886200" cy="3263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b="1" sz="1900"/>
          </a:p>
          <a:p>
            <a:pPr indent="0" lvl="0" marL="0" rtl="0" algn="l">
              <a:spcBef>
                <a:spcPts val="1000"/>
              </a:spcBef>
              <a:spcAft>
                <a:spcPts val="0"/>
              </a:spcAft>
              <a:buNone/>
            </a:pPr>
            <a:r>
              <a:rPr b="1" lang="en" sz="2300"/>
              <a:t>To </a:t>
            </a:r>
            <a:r>
              <a:rPr b="1" lang="en" sz="2300"/>
              <a:t>Business</a:t>
            </a:r>
            <a:r>
              <a:rPr b="1" lang="en" sz="2300"/>
              <a:t> &amp; Industry</a:t>
            </a:r>
            <a:endParaRPr b="1" sz="2300"/>
          </a:p>
          <a:p>
            <a:pPr indent="0" lvl="0" marL="0" rtl="0" algn="l">
              <a:spcBef>
                <a:spcPts val="1000"/>
              </a:spcBef>
              <a:spcAft>
                <a:spcPts val="0"/>
              </a:spcAft>
              <a:buNone/>
            </a:pPr>
            <a:r>
              <a:t/>
            </a:r>
            <a:endParaRPr b="1" sz="2300"/>
          </a:p>
          <a:p>
            <a:pPr indent="0" lvl="0" marL="0" rtl="0" algn="l">
              <a:spcBef>
                <a:spcPts val="1000"/>
              </a:spcBef>
              <a:spcAft>
                <a:spcPts val="0"/>
              </a:spcAft>
              <a:buNone/>
            </a:pPr>
            <a:r>
              <a:rPr b="1" lang="en" sz="2300"/>
              <a:t>To the needs of Labor</a:t>
            </a:r>
            <a:endParaRPr b="1" sz="2300"/>
          </a:p>
          <a:p>
            <a:pPr indent="0" lvl="0" marL="0" rtl="0" algn="l">
              <a:spcBef>
                <a:spcPts val="1000"/>
              </a:spcBef>
              <a:spcAft>
                <a:spcPts val="0"/>
              </a:spcAft>
              <a:buNone/>
            </a:pPr>
            <a:r>
              <a:t/>
            </a:r>
            <a:endParaRPr b="1" sz="2300"/>
          </a:p>
          <a:p>
            <a:pPr indent="0" lvl="0" marL="0" rtl="0" algn="l">
              <a:spcBef>
                <a:spcPts val="1000"/>
              </a:spcBef>
              <a:spcAft>
                <a:spcPts val="0"/>
              </a:spcAft>
              <a:buNone/>
            </a:pPr>
            <a:r>
              <a:rPr b="1" lang="en" sz="2300"/>
              <a:t>Hands-On/Tactile</a:t>
            </a:r>
            <a:endParaRPr b="1" sz="2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9"/>
          <p:cNvSpPr txBox="1"/>
          <p:nvPr>
            <p:ph type="title"/>
          </p:nvPr>
        </p:nvSpPr>
        <p:spPr>
          <a:xfrm>
            <a:off x="628650" y="148828"/>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CTE Prepares Students for Careers of Their Choice</a:t>
            </a:r>
            <a:endParaRPr/>
          </a:p>
        </p:txBody>
      </p:sp>
      <p:sp>
        <p:nvSpPr>
          <p:cNvPr id="339" name="Google Shape;339;p49"/>
          <p:cNvSpPr txBox="1"/>
          <p:nvPr>
            <p:ph idx="1" type="body"/>
          </p:nvPr>
        </p:nvSpPr>
        <p:spPr>
          <a:xfrm>
            <a:off x="463550" y="1606153"/>
            <a:ext cx="7886700" cy="2742000"/>
          </a:xfrm>
          <a:prstGeom prst="rect">
            <a:avLst/>
          </a:prstGeom>
          <a:noFill/>
          <a:ln>
            <a:noFill/>
          </a:ln>
        </p:spPr>
        <p:txBody>
          <a:bodyPr anchorCtr="0" anchor="t" bIns="45700" lIns="91425" spcFirstLastPara="1" rIns="91425" wrap="square" tIns="45700">
            <a:noAutofit/>
          </a:bodyPr>
          <a:lstStyle/>
          <a:p>
            <a:pPr indent="-222250" lvl="0" marL="228600" rtl="0" algn="l">
              <a:lnSpc>
                <a:spcPct val="90000"/>
              </a:lnSpc>
              <a:spcBef>
                <a:spcPts val="0"/>
              </a:spcBef>
              <a:spcAft>
                <a:spcPts val="0"/>
              </a:spcAft>
              <a:buClr>
                <a:srgbClr val="009AA6"/>
              </a:buClr>
              <a:buSzPts val="100"/>
              <a:buFont typeface="Arial"/>
              <a:buChar char="•"/>
            </a:pPr>
            <a:r>
              <a:rPr b="0" i="0" lang="en" sz="2200" u="none">
                <a:solidFill>
                  <a:srgbClr val="000000"/>
                </a:solidFill>
                <a:latin typeface="Open Sans"/>
                <a:ea typeface="Open Sans"/>
                <a:cs typeface="Open Sans"/>
                <a:sym typeface="Open Sans"/>
              </a:rPr>
              <a:t>Career Technical Education is an educational option that provides learners with the </a:t>
            </a:r>
            <a:r>
              <a:rPr b="1" i="0" lang="en" sz="2200" u="none">
                <a:solidFill>
                  <a:srgbClr val="000000"/>
                </a:solidFill>
                <a:latin typeface="Open Sans"/>
                <a:ea typeface="Open Sans"/>
                <a:cs typeface="Open Sans"/>
                <a:sym typeface="Open Sans"/>
              </a:rPr>
              <a:t>knowledge, experiences</a:t>
            </a:r>
            <a:r>
              <a:rPr b="0" i="0" lang="en" sz="2200" u="none">
                <a:solidFill>
                  <a:srgbClr val="000000"/>
                </a:solidFill>
                <a:latin typeface="Open Sans"/>
                <a:ea typeface="Open Sans"/>
                <a:cs typeface="Open Sans"/>
                <a:sym typeface="Open Sans"/>
              </a:rPr>
              <a:t> and </a:t>
            </a:r>
            <a:r>
              <a:rPr b="1" i="0" lang="en" sz="2200" u="none">
                <a:solidFill>
                  <a:srgbClr val="000000"/>
                </a:solidFill>
                <a:latin typeface="Open Sans"/>
                <a:ea typeface="Open Sans"/>
                <a:cs typeface="Open Sans"/>
                <a:sym typeface="Open Sans"/>
              </a:rPr>
              <a:t>skills</a:t>
            </a:r>
            <a:r>
              <a:rPr b="0" i="0" lang="en" sz="2200" u="none">
                <a:solidFill>
                  <a:srgbClr val="000000"/>
                </a:solidFill>
                <a:latin typeface="Open Sans"/>
                <a:ea typeface="Open Sans"/>
                <a:cs typeface="Open Sans"/>
                <a:sym typeface="Open Sans"/>
              </a:rPr>
              <a:t> they need to be prepared for c</a:t>
            </a:r>
            <a:r>
              <a:rPr lang="en" sz="2200">
                <a:latin typeface="Open Sans"/>
                <a:ea typeface="Open Sans"/>
                <a:cs typeface="Open Sans"/>
                <a:sym typeface="Open Sans"/>
              </a:rPr>
              <a:t>areer </a:t>
            </a:r>
            <a:r>
              <a:rPr b="0" i="0" lang="en" sz="2200" u="none">
                <a:solidFill>
                  <a:srgbClr val="000000"/>
                </a:solidFill>
                <a:latin typeface="Open Sans"/>
                <a:ea typeface="Open Sans"/>
                <a:cs typeface="Open Sans"/>
                <a:sym typeface="Open Sans"/>
              </a:rPr>
              <a:t>and c</a:t>
            </a:r>
            <a:r>
              <a:rPr lang="en" sz="2200">
                <a:latin typeface="Open Sans"/>
                <a:ea typeface="Open Sans"/>
                <a:cs typeface="Open Sans"/>
                <a:sym typeface="Open Sans"/>
              </a:rPr>
              <a:t>ollege</a:t>
            </a:r>
            <a:r>
              <a:rPr b="0" i="0" lang="en" sz="2200" u="none">
                <a:solidFill>
                  <a:srgbClr val="000000"/>
                </a:solidFill>
                <a:latin typeface="Open Sans"/>
                <a:ea typeface="Open Sans"/>
                <a:cs typeface="Open Sans"/>
                <a:sym typeface="Open Sans"/>
              </a:rPr>
              <a:t> </a:t>
            </a:r>
            <a:endParaRPr b="0" i="0" sz="1200" u="none">
              <a:solidFill>
                <a:srgbClr val="000000"/>
              </a:solidFill>
              <a:latin typeface="Arial"/>
              <a:ea typeface="Arial"/>
              <a:cs typeface="Arial"/>
              <a:sym typeface="Arial"/>
            </a:endParaRPr>
          </a:p>
          <a:p>
            <a:pPr indent="-222250" lvl="0" marL="228600" rtl="0" algn="l">
              <a:lnSpc>
                <a:spcPct val="90000"/>
              </a:lnSpc>
              <a:spcBef>
                <a:spcPts val="1000"/>
              </a:spcBef>
              <a:spcAft>
                <a:spcPts val="0"/>
              </a:spcAft>
              <a:buClr>
                <a:srgbClr val="009AA6"/>
              </a:buClr>
              <a:buSzPts val="100"/>
              <a:buFont typeface="Arial"/>
              <a:buChar char="•"/>
            </a:pPr>
            <a:r>
              <a:rPr b="0" i="0" lang="en" sz="2200" u="none">
                <a:solidFill>
                  <a:srgbClr val="000000"/>
                </a:solidFill>
                <a:latin typeface="Open Sans"/>
                <a:ea typeface="Open Sans"/>
                <a:cs typeface="Open Sans"/>
                <a:sym typeface="Open Sans"/>
              </a:rPr>
              <a:t>CTE gives </a:t>
            </a:r>
            <a:r>
              <a:rPr b="1" i="0" lang="en" sz="2200" u="none">
                <a:solidFill>
                  <a:srgbClr val="000000"/>
                </a:solidFill>
                <a:latin typeface="Open Sans"/>
                <a:ea typeface="Open Sans"/>
                <a:cs typeface="Open Sans"/>
                <a:sym typeface="Open Sans"/>
              </a:rPr>
              <a:t>purpose</a:t>
            </a:r>
            <a:r>
              <a:rPr b="0" i="0" lang="en" sz="2200" u="none">
                <a:solidFill>
                  <a:srgbClr val="000000"/>
                </a:solidFill>
                <a:latin typeface="Open Sans"/>
                <a:ea typeface="Open Sans"/>
                <a:cs typeface="Open Sans"/>
                <a:sym typeface="Open Sans"/>
              </a:rPr>
              <a:t> to learning by emphasizing </a:t>
            </a:r>
            <a:r>
              <a:rPr b="1" i="0" lang="en" sz="2200" u="none">
                <a:solidFill>
                  <a:srgbClr val="000000"/>
                </a:solidFill>
                <a:latin typeface="Open Sans"/>
                <a:ea typeface="Open Sans"/>
                <a:cs typeface="Open Sans"/>
                <a:sym typeface="Open Sans"/>
              </a:rPr>
              <a:t>real-world skills </a:t>
            </a:r>
            <a:r>
              <a:rPr b="0" i="0" lang="en" sz="2200" u="none">
                <a:solidFill>
                  <a:srgbClr val="000000"/>
                </a:solidFill>
                <a:latin typeface="Open Sans"/>
                <a:ea typeface="Open Sans"/>
                <a:cs typeface="Open Sans"/>
                <a:sym typeface="Open Sans"/>
              </a:rPr>
              <a:t>and practical knowledge within a selected </a:t>
            </a:r>
            <a:r>
              <a:rPr b="1" i="0" lang="en" sz="2200" u="none">
                <a:solidFill>
                  <a:srgbClr val="000000"/>
                </a:solidFill>
                <a:latin typeface="Open Sans"/>
                <a:ea typeface="Open Sans"/>
                <a:cs typeface="Open Sans"/>
                <a:sym typeface="Open Sans"/>
              </a:rPr>
              <a:t>career focus</a:t>
            </a:r>
            <a:endParaRPr b="0" i="0" sz="2200" u="none">
              <a:solidFill>
                <a:srgbClr val="000000"/>
              </a:solidFill>
              <a:latin typeface="Open Sans"/>
              <a:ea typeface="Open Sans"/>
              <a:cs typeface="Open Sans"/>
              <a:sym typeface="Open Sans"/>
            </a:endParaRPr>
          </a:p>
          <a:p>
            <a:pPr indent="-215900" lvl="0" marL="228600" rtl="0" algn="l">
              <a:lnSpc>
                <a:spcPct val="90000"/>
              </a:lnSpc>
              <a:spcBef>
                <a:spcPts val="1000"/>
              </a:spcBef>
              <a:spcAft>
                <a:spcPts val="0"/>
              </a:spcAft>
              <a:buClr>
                <a:srgbClr val="009AA6"/>
              </a:buClr>
              <a:buSzPts val="100"/>
              <a:buFont typeface="Arial"/>
              <a:buChar char="•"/>
            </a:pPr>
            <a:r>
              <a:rPr b="0" i="0" lang="en" sz="2200" u="none">
                <a:solidFill>
                  <a:srgbClr val="000000"/>
                </a:solidFill>
                <a:latin typeface="Open Sans"/>
                <a:ea typeface="Open Sans"/>
                <a:cs typeface="Open Sans"/>
                <a:sym typeface="Open Sans"/>
              </a:rPr>
              <a:t>Students in CTE pathways take </a:t>
            </a:r>
            <a:r>
              <a:rPr b="1" i="0" lang="en" sz="2200" u="none">
                <a:solidFill>
                  <a:srgbClr val="000000"/>
                </a:solidFill>
                <a:latin typeface="Open Sans"/>
                <a:ea typeface="Open Sans"/>
                <a:cs typeface="Open Sans"/>
                <a:sym typeface="Open Sans"/>
              </a:rPr>
              <a:t>s</a:t>
            </a:r>
            <a:r>
              <a:rPr b="1" lang="en" sz="2200">
                <a:latin typeface="Open Sans"/>
                <a:ea typeface="Open Sans"/>
                <a:cs typeface="Open Sans"/>
                <a:sym typeface="Open Sans"/>
              </a:rPr>
              <a:t>equences of </a:t>
            </a:r>
            <a:r>
              <a:rPr b="1" i="0" lang="en" sz="2200" u="none">
                <a:solidFill>
                  <a:srgbClr val="000000"/>
                </a:solidFill>
                <a:latin typeface="Open Sans"/>
                <a:ea typeface="Open Sans"/>
                <a:cs typeface="Open Sans"/>
                <a:sym typeface="Open Sans"/>
              </a:rPr>
              <a:t>courses,</a:t>
            </a:r>
            <a:r>
              <a:rPr b="0" i="0" lang="en" sz="2200" u="none">
                <a:solidFill>
                  <a:srgbClr val="000000"/>
                </a:solidFill>
                <a:latin typeface="Open Sans"/>
                <a:ea typeface="Open Sans"/>
                <a:cs typeface="Open Sans"/>
                <a:sym typeface="Open Sans"/>
              </a:rPr>
              <a:t> in addition to required core courses, at the secondary and postsecondary/adult levels</a:t>
            </a:r>
            <a:endParaRPr sz="120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0"/>
          <p:cNvSpPr txBox="1"/>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Open Sans"/>
              <a:buNone/>
            </a:pPr>
            <a:fld id="{00000000-1234-1234-1234-123412341234}" type="slidenum">
              <a:rPr b="0" i="0" lang="en" sz="1300" u="none">
                <a:solidFill>
                  <a:srgbClr val="888888"/>
                </a:solidFill>
                <a:latin typeface="Open Sans"/>
                <a:ea typeface="Open Sans"/>
                <a:cs typeface="Open Sans"/>
                <a:sym typeface="Open Sans"/>
              </a:rPr>
              <a:t>‹#›</a:t>
            </a:fld>
            <a:endParaRPr/>
          </a:p>
        </p:txBody>
      </p:sp>
      <p:pic>
        <p:nvPicPr>
          <p:cNvPr id="346" name="Google Shape;346;p50"/>
          <p:cNvPicPr preferRelativeResize="0"/>
          <p:nvPr/>
        </p:nvPicPr>
        <p:blipFill rotWithShape="1">
          <a:blip r:embed="rId3">
            <a:alphaModFix/>
          </a:blip>
          <a:srcRect b="0" l="0" r="0" t="0"/>
          <a:stretch/>
        </p:blipFill>
        <p:spPr>
          <a:xfrm>
            <a:off x="1969350" y="82887"/>
            <a:ext cx="5205289" cy="49777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1"/>
          <p:cNvSpPr txBox="1"/>
          <p:nvPr>
            <p:ph type="title"/>
          </p:nvPr>
        </p:nvSpPr>
        <p:spPr>
          <a:xfrm>
            <a:off x="628650" y="191690"/>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Workforce Changes</a:t>
            </a:r>
            <a:endParaRPr/>
          </a:p>
        </p:txBody>
      </p:sp>
      <p:sp>
        <p:nvSpPr>
          <p:cNvPr id="353" name="Google Shape;353;p51"/>
          <p:cNvSpPr txBox="1"/>
          <p:nvPr>
            <p:ph idx="1" type="body"/>
          </p:nvPr>
        </p:nvSpPr>
        <p:spPr>
          <a:xfrm>
            <a:off x="628650" y="1672828"/>
            <a:ext cx="7886700" cy="3066000"/>
          </a:xfrm>
          <a:prstGeom prst="rect">
            <a:avLst/>
          </a:prstGeom>
          <a:noFill/>
          <a:ln>
            <a:noFill/>
          </a:ln>
        </p:spPr>
        <p:txBody>
          <a:bodyPr anchorCtr="0" anchor="t" bIns="45700" lIns="91425" spcFirstLastPara="1" rIns="91425" wrap="square" tIns="45700">
            <a:noAutofit/>
          </a:bodyPr>
          <a:lstStyle/>
          <a:p>
            <a:pPr indent="-241300" lvl="0" marL="228600" rtl="0" algn="l">
              <a:lnSpc>
                <a:spcPct val="90000"/>
              </a:lnSpc>
              <a:spcBef>
                <a:spcPts val="0"/>
              </a:spcBef>
              <a:spcAft>
                <a:spcPts val="0"/>
              </a:spcAft>
              <a:buClr>
                <a:srgbClr val="009AA6"/>
              </a:buClr>
              <a:buSzPts val="500"/>
              <a:buFont typeface="Arial"/>
              <a:buChar char="•"/>
            </a:pPr>
            <a:r>
              <a:rPr b="0" i="0" lang="en" sz="2800" u="none">
                <a:solidFill>
                  <a:srgbClr val="000000"/>
                </a:solidFill>
                <a:latin typeface="Open Sans"/>
                <a:ea typeface="Open Sans"/>
                <a:cs typeface="Open Sans"/>
                <a:sym typeface="Open Sans"/>
              </a:rPr>
              <a:t>High school diploma no longer sufficient</a:t>
            </a:r>
            <a:endParaRPr b="0" i="0" sz="1900" u="none">
              <a:solidFill>
                <a:srgbClr val="000000"/>
              </a:solidFill>
              <a:latin typeface="Arial"/>
              <a:ea typeface="Arial"/>
              <a:cs typeface="Arial"/>
              <a:sym typeface="Arial"/>
            </a:endParaRPr>
          </a:p>
          <a:p>
            <a:pPr indent="-241300" lvl="0" marL="228600" rtl="0" algn="l">
              <a:lnSpc>
                <a:spcPct val="90000"/>
              </a:lnSpc>
              <a:spcBef>
                <a:spcPts val="1000"/>
              </a:spcBef>
              <a:spcAft>
                <a:spcPts val="0"/>
              </a:spcAft>
              <a:buClr>
                <a:srgbClr val="009AA6"/>
              </a:buClr>
              <a:buSzPts val="500"/>
              <a:buFont typeface="Arial"/>
              <a:buChar char="•"/>
            </a:pPr>
            <a:r>
              <a:rPr b="0" i="0" lang="en" sz="2800" u="none">
                <a:solidFill>
                  <a:srgbClr val="000000"/>
                </a:solidFill>
                <a:latin typeface="Open Sans"/>
                <a:ea typeface="Open Sans"/>
                <a:cs typeface="Open Sans"/>
                <a:sym typeface="Open Sans"/>
              </a:rPr>
              <a:t>Rooted in global shift from industrial to knowledge economy</a:t>
            </a:r>
            <a:endParaRPr b="0" i="0" sz="1900" u="none">
              <a:solidFill>
                <a:srgbClr val="000000"/>
              </a:solidFill>
              <a:latin typeface="Arial"/>
              <a:ea typeface="Arial"/>
              <a:cs typeface="Arial"/>
              <a:sym typeface="Arial"/>
            </a:endParaRPr>
          </a:p>
          <a:p>
            <a:pPr indent="-241300" lvl="0" marL="228600" rtl="0" algn="l">
              <a:lnSpc>
                <a:spcPct val="90000"/>
              </a:lnSpc>
              <a:spcBef>
                <a:spcPts val="1000"/>
              </a:spcBef>
              <a:spcAft>
                <a:spcPts val="0"/>
              </a:spcAft>
              <a:buClr>
                <a:srgbClr val="009AA6"/>
              </a:buClr>
              <a:buSzPts val="500"/>
              <a:buFont typeface="Arial"/>
              <a:buChar char="•"/>
            </a:pPr>
            <a:r>
              <a:rPr b="0" i="0" lang="en" sz="2800" u="none">
                <a:solidFill>
                  <a:srgbClr val="000000"/>
                </a:solidFill>
                <a:latin typeface="Open Sans"/>
                <a:ea typeface="Open Sans"/>
                <a:cs typeface="Open Sans"/>
                <a:sym typeface="Open Sans"/>
              </a:rPr>
              <a:t>Increased need for postsecondary credentials</a:t>
            </a:r>
            <a:endParaRPr b="0" i="0" sz="1900" u="none">
              <a:solidFill>
                <a:srgbClr val="000000"/>
              </a:solidFill>
              <a:latin typeface="Arial"/>
              <a:ea typeface="Arial"/>
              <a:cs typeface="Arial"/>
              <a:sym typeface="Arial"/>
            </a:endParaRPr>
          </a:p>
          <a:p>
            <a:pPr indent="-241300" lvl="0" marL="228600" rtl="0" algn="l">
              <a:lnSpc>
                <a:spcPct val="90000"/>
              </a:lnSpc>
              <a:spcBef>
                <a:spcPts val="1000"/>
              </a:spcBef>
              <a:spcAft>
                <a:spcPts val="0"/>
              </a:spcAft>
              <a:buClr>
                <a:srgbClr val="009AA6"/>
              </a:buClr>
              <a:buSzPts val="500"/>
              <a:buFont typeface="Arial"/>
              <a:buChar char="•"/>
            </a:pPr>
            <a:r>
              <a:rPr b="0" i="0" lang="en" sz="2800" u="none">
                <a:solidFill>
                  <a:srgbClr val="000000"/>
                </a:solidFill>
                <a:latin typeface="Open Sans"/>
                <a:ea typeface="Open Sans"/>
                <a:cs typeface="Open Sans"/>
                <a:sym typeface="Open Sans"/>
              </a:rPr>
              <a:t>High-skill, high-wage and in-demand careers</a:t>
            </a:r>
            <a:endParaRPr b="0" i="0" sz="3000" u="none">
              <a:solidFill>
                <a:srgbClr val="000000"/>
              </a:solidFill>
              <a:latin typeface="Open Sans"/>
              <a:ea typeface="Open Sans"/>
              <a:cs typeface="Open Sans"/>
              <a:sym typeface="Open Sans"/>
            </a:endParaRPr>
          </a:p>
          <a:p>
            <a:pPr indent="-228600" lvl="0" marL="457200" rtl="0" algn="l">
              <a:lnSpc>
                <a:spcPct val="90000"/>
              </a:lnSpc>
              <a:spcBef>
                <a:spcPts val="1000"/>
              </a:spcBef>
              <a:spcAft>
                <a:spcPts val="0"/>
              </a:spcAft>
              <a:buSzPts val="1800"/>
              <a:buNone/>
            </a:pPr>
            <a:r>
              <a:t/>
            </a:r>
            <a:endParaRPr b="0" i="0" sz="2500" u="none">
              <a:solidFill>
                <a:srgbClr val="000000"/>
              </a:solidFill>
              <a:latin typeface="Open Sans"/>
              <a:ea typeface="Open Sans"/>
              <a:cs typeface="Open Sans"/>
              <a:sym typeface="Open Sans"/>
            </a:endParaRPr>
          </a:p>
        </p:txBody>
      </p:sp>
      <p:sp>
        <p:nvSpPr>
          <p:cNvPr id="354" name="Google Shape;354;p51"/>
          <p:cNvSpPr/>
          <p:nvPr/>
        </p:nvSpPr>
        <p:spPr>
          <a:xfrm>
            <a:off x="414550" y="1781025"/>
            <a:ext cx="368400" cy="2763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355" name="Google Shape;355;p51"/>
          <p:cNvSpPr/>
          <p:nvPr/>
        </p:nvSpPr>
        <p:spPr>
          <a:xfrm>
            <a:off x="414550" y="2301925"/>
            <a:ext cx="368400" cy="276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356" name="Google Shape;356;p51"/>
          <p:cNvSpPr/>
          <p:nvPr/>
        </p:nvSpPr>
        <p:spPr>
          <a:xfrm>
            <a:off x="414550" y="3206650"/>
            <a:ext cx="368400" cy="276300"/>
          </a:xfrm>
          <a:prstGeom prst="ellipse">
            <a:avLst/>
          </a:prstGeom>
          <a:solidFill>
            <a:srgbClr val="009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357" name="Google Shape;357;p51"/>
          <p:cNvSpPr/>
          <p:nvPr/>
        </p:nvSpPr>
        <p:spPr>
          <a:xfrm>
            <a:off x="414550" y="4111375"/>
            <a:ext cx="368400" cy="2763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2"/>
          <p:cNvSpPr txBox="1"/>
          <p:nvPr>
            <p:ph type="title"/>
          </p:nvPr>
        </p:nvSpPr>
        <p:spPr>
          <a:xfrm>
            <a:off x="641350" y="233363"/>
            <a:ext cx="81549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 sz="4400"/>
              <a:t>CTE Terms</a:t>
            </a:r>
            <a:endParaRPr/>
          </a:p>
        </p:txBody>
      </p:sp>
      <p:sp>
        <p:nvSpPr>
          <p:cNvPr id="364" name="Google Shape;364;p52"/>
          <p:cNvSpPr txBox="1"/>
          <p:nvPr>
            <p:ph idx="1" type="body"/>
          </p:nvPr>
        </p:nvSpPr>
        <p:spPr>
          <a:xfrm>
            <a:off x="292100" y="1493044"/>
            <a:ext cx="8851800" cy="3417000"/>
          </a:xfrm>
          <a:prstGeom prst="rect">
            <a:avLst/>
          </a:prstGeom>
          <a:noFill/>
          <a:ln>
            <a:noFill/>
          </a:ln>
        </p:spPr>
        <p:txBody>
          <a:bodyPr anchorCtr="0" anchor="t" bIns="45700" lIns="91425" spcFirstLastPara="1" rIns="91425" wrap="square" tIns="45700">
            <a:normAutofit fontScale="92500" lnSpcReduction="10000"/>
          </a:bodyPr>
          <a:lstStyle/>
          <a:p>
            <a:pPr indent="-227647" lvl="0" marL="228600" rtl="0" algn="l">
              <a:lnSpc>
                <a:spcPct val="100000"/>
              </a:lnSpc>
              <a:spcBef>
                <a:spcPts val="0"/>
              </a:spcBef>
              <a:spcAft>
                <a:spcPts val="0"/>
              </a:spcAft>
              <a:buClr>
                <a:srgbClr val="009AA6"/>
              </a:buClr>
              <a:buSzPts val="185"/>
              <a:buFont typeface="Arial"/>
              <a:buChar char="•"/>
            </a:pPr>
            <a:r>
              <a:rPr b="1" i="0" lang="en" sz="2000" u="none">
                <a:solidFill>
                  <a:srgbClr val="000000"/>
                </a:solidFill>
                <a:latin typeface="Open Sans"/>
                <a:ea typeface="Open Sans"/>
                <a:cs typeface="Open Sans"/>
                <a:sym typeface="Open Sans"/>
              </a:rPr>
              <a:t>Labor Market Information (LMI) </a:t>
            </a:r>
            <a:r>
              <a:rPr b="0" i="0" lang="en" sz="1891" u="none">
                <a:solidFill>
                  <a:srgbClr val="000000"/>
                </a:solidFill>
                <a:latin typeface="Open Sans"/>
                <a:ea typeface="Open Sans"/>
                <a:cs typeface="Open Sans"/>
                <a:sym typeface="Open Sans"/>
              </a:rPr>
              <a:t>is used by businesses, workers, students, jobseekers, education and training providers, policymakers, and others to make informed decisions in areas such as hiring and advancement, career choice, curriculum development and investments in training</a:t>
            </a:r>
            <a:endParaRPr b="1" i="0" sz="1891" u="none">
              <a:solidFill>
                <a:srgbClr val="000000"/>
              </a:solidFill>
              <a:latin typeface="Open Sans"/>
              <a:ea typeface="Open Sans"/>
              <a:cs typeface="Open Sans"/>
              <a:sym typeface="Open Sans"/>
            </a:endParaRPr>
          </a:p>
          <a:p>
            <a:pPr indent="-227647" lvl="0" marL="228600" rtl="0" algn="l">
              <a:lnSpc>
                <a:spcPct val="100000"/>
              </a:lnSpc>
              <a:spcBef>
                <a:spcPts val="1000"/>
              </a:spcBef>
              <a:spcAft>
                <a:spcPts val="0"/>
              </a:spcAft>
              <a:buClr>
                <a:srgbClr val="009AA6"/>
              </a:buClr>
              <a:buSzPts val="185"/>
              <a:buFont typeface="Arial"/>
              <a:buChar char="•"/>
            </a:pPr>
            <a:r>
              <a:rPr b="1" i="0" lang="en" sz="2000" u="none">
                <a:solidFill>
                  <a:srgbClr val="000000"/>
                </a:solidFill>
                <a:latin typeface="Open Sans"/>
                <a:ea typeface="Open Sans"/>
                <a:cs typeface="Open Sans"/>
                <a:sym typeface="Open Sans"/>
              </a:rPr>
              <a:t>High Skill </a:t>
            </a:r>
            <a:r>
              <a:rPr b="0" i="0" lang="en" sz="1891" u="none">
                <a:solidFill>
                  <a:srgbClr val="000000"/>
                </a:solidFill>
                <a:latin typeface="Open Sans"/>
                <a:ea typeface="Open Sans"/>
                <a:cs typeface="Open Sans"/>
                <a:sym typeface="Open Sans"/>
              </a:rPr>
              <a:t>refers to the technical and employability skills necessary for careers that align with labor market needs</a:t>
            </a:r>
            <a:endParaRPr b="0" i="0" sz="1291" u="none">
              <a:solidFill>
                <a:srgbClr val="000000"/>
              </a:solidFill>
              <a:latin typeface="Arial"/>
              <a:ea typeface="Arial"/>
              <a:cs typeface="Arial"/>
              <a:sym typeface="Arial"/>
            </a:endParaRPr>
          </a:p>
          <a:p>
            <a:pPr indent="-227647" lvl="0" marL="228600" rtl="0" algn="l">
              <a:lnSpc>
                <a:spcPct val="100000"/>
              </a:lnSpc>
              <a:spcBef>
                <a:spcPts val="1000"/>
              </a:spcBef>
              <a:spcAft>
                <a:spcPts val="0"/>
              </a:spcAft>
              <a:buClr>
                <a:srgbClr val="009AA6"/>
              </a:buClr>
              <a:buSzPts val="185"/>
              <a:buFont typeface="Arial"/>
              <a:buChar char="•"/>
            </a:pPr>
            <a:r>
              <a:rPr b="1" i="0" lang="en" sz="2000" u="none">
                <a:solidFill>
                  <a:srgbClr val="000000"/>
                </a:solidFill>
                <a:latin typeface="Open Sans"/>
                <a:ea typeface="Open Sans"/>
                <a:cs typeface="Open Sans"/>
                <a:sym typeface="Open Sans"/>
              </a:rPr>
              <a:t>High Wage</a:t>
            </a:r>
            <a:r>
              <a:rPr b="0" i="0" lang="en" sz="1891" u="none">
                <a:solidFill>
                  <a:srgbClr val="000000"/>
                </a:solidFill>
                <a:latin typeface="Open Sans"/>
                <a:ea typeface="Open Sans"/>
                <a:cs typeface="Open Sans"/>
                <a:sym typeface="Open Sans"/>
              </a:rPr>
              <a:t> refers to careers that provide individuals with a living wage that can be used to support themselves and their families — generally wages that are equivalent to the state’s median wage or above</a:t>
            </a:r>
            <a:endParaRPr b="0" i="0" sz="1291" u="none">
              <a:solidFill>
                <a:srgbClr val="000000"/>
              </a:solidFill>
              <a:latin typeface="Arial"/>
              <a:ea typeface="Arial"/>
              <a:cs typeface="Arial"/>
              <a:sym typeface="Arial"/>
            </a:endParaRPr>
          </a:p>
          <a:p>
            <a:pPr indent="-227647" lvl="0" marL="228600" rtl="0" algn="l">
              <a:lnSpc>
                <a:spcPct val="100000"/>
              </a:lnSpc>
              <a:spcBef>
                <a:spcPts val="1000"/>
              </a:spcBef>
              <a:spcAft>
                <a:spcPts val="0"/>
              </a:spcAft>
              <a:buClr>
                <a:srgbClr val="009AA6"/>
              </a:buClr>
              <a:buSzPts val="185"/>
              <a:buFont typeface="Arial"/>
              <a:buChar char="•"/>
            </a:pPr>
            <a:r>
              <a:rPr b="1" i="0" lang="en" sz="2000" u="none">
                <a:solidFill>
                  <a:srgbClr val="000000"/>
                </a:solidFill>
                <a:latin typeface="Open Sans"/>
                <a:ea typeface="Open Sans"/>
                <a:cs typeface="Open Sans"/>
                <a:sym typeface="Open Sans"/>
              </a:rPr>
              <a:t>In Demand</a:t>
            </a:r>
            <a:r>
              <a:rPr b="0" i="0" lang="en" sz="2000" u="none">
                <a:solidFill>
                  <a:srgbClr val="000000"/>
                </a:solidFill>
                <a:latin typeface="Open Sans"/>
                <a:ea typeface="Open Sans"/>
                <a:cs typeface="Open Sans"/>
                <a:sym typeface="Open Sans"/>
              </a:rPr>
              <a:t> </a:t>
            </a:r>
            <a:r>
              <a:rPr b="0" i="0" lang="en" sz="1891" u="none">
                <a:solidFill>
                  <a:srgbClr val="000000"/>
                </a:solidFill>
                <a:latin typeface="Open Sans"/>
                <a:ea typeface="Open Sans"/>
                <a:cs typeface="Open Sans"/>
                <a:sym typeface="Open Sans"/>
              </a:rPr>
              <a:t>refers to careers aligned with labor market needs —occupations that appear to be growing, based on fluctuations in employment patterns</a:t>
            </a:r>
            <a:endParaRPr sz="2691"/>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0" st="0"/>
                                            </p:txEl>
                                          </p:spTgt>
                                        </p:tgtEl>
                                        <p:attrNameLst>
                                          <p:attrName>style.visibility</p:attrName>
                                        </p:attrNameLst>
                                      </p:cBhvr>
                                      <p:to>
                                        <p:strVal val="visible"/>
                                      </p:to>
                                    </p:set>
                                    <p:anim calcmode="lin" valueType="num">
                                      <p:cBhvr additive="base">
                                        <p:cTn dur="500"/>
                                        <p:tgtEl>
                                          <p:spTgt spid="36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1" st="1"/>
                                            </p:txEl>
                                          </p:spTgt>
                                        </p:tgtEl>
                                        <p:attrNameLst>
                                          <p:attrName>style.visibility</p:attrName>
                                        </p:attrNameLst>
                                      </p:cBhvr>
                                      <p:to>
                                        <p:strVal val="visible"/>
                                      </p:to>
                                    </p:set>
                                    <p:anim calcmode="lin" valueType="num">
                                      <p:cBhvr additive="base">
                                        <p:cTn dur="500"/>
                                        <p:tgtEl>
                                          <p:spTgt spid="36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2" st="2"/>
                                            </p:txEl>
                                          </p:spTgt>
                                        </p:tgtEl>
                                        <p:attrNameLst>
                                          <p:attrName>style.visibility</p:attrName>
                                        </p:attrNameLst>
                                      </p:cBhvr>
                                      <p:to>
                                        <p:strVal val="visible"/>
                                      </p:to>
                                    </p:set>
                                    <p:anim calcmode="lin" valueType="num">
                                      <p:cBhvr additive="base">
                                        <p:cTn dur="500"/>
                                        <p:tgtEl>
                                          <p:spTgt spid="36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3" st="3"/>
                                            </p:txEl>
                                          </p:spTgt>
                                        </p:tgtEl>
                                        <p:attrNameLst>
                                          <p:attrName>style.visibility</p:attrName>
                                        </p:attrNameLst>
                                      </p:cBhvr>
                                      <p:to>
                                        <p:strVal val="visible"/>
                                      </p:to>
                                    </p:set>
                                    <p:anim calcmode="lin" valueType="num">
                                      <p:cBhvr additive="base">
                                        <p:cTn dur="500"/>
                                        <p:tgtEl>
                                          <p:spTgt spid="36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3"/>
          <p:cNvSpPr txBox="1"/>
          <p:nvPr>
            <p:ph type="title"/>
          </p:nvPr>
        </p:nvSpPr>
        <p:spPr>
          <a:xfrm>
            <a:off x="628650" y="132211"/>
            <a:ext cx="7886700" cy="994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 sz="2500"/>
              <a:t>Let’s break those terms down a bit more…</a:t>
            </a:r>
            <a:endParaRPr sz="2500"/>
          </a:p>
          <a:p>
            <a:pPr indent="0" lvl="0" marL="0" rtl="0" algn="ctr">
              <a:spcBef>
                <a:spcPts val="0"/>
              </a:spcBef>
              <a:spcAft>
                <a:spcPts val="0"/>
              </a:spcAft>
              <a:buNone/>
            </a:pPr>
            <a:r>
              <a:rPr b="1" lang="en" sz="2500">
                <a:latin typeface="Open Sans"/>
                <a:ea typeface="Open Sans"/>
                <a:cs typeface="Open Sans"/>
                <a:sym typeface="Open Sans"/>
              </a:rPr>
              <a:t>What four participants can </a:t>
            </a:r>
            <a:r>
              <a:rPr b="1" lang="en" sz="2500">
                <a:latin typeface="Open Sans"/>
                <a:ea typeface="Open Sans"/>
                <a:cs typeface="Open Sans"/>
                <a:sym typeface="Open Sans"/>
              </a:rPr>
              <a:t>model describing these four terms to students/families</a:t>
            </a:r>
            <a:r>
              <a:rPr b="1" lang="en" sz="2500">
                <a:latin typeface="Open Sans"/>
                <a:ea typeface="Open Sans"/>
                <a:cs typeface="Open Sans"/>
                <a:sym typeface="Open Sans"/>
              </a:rPr>
              <a:t>:</a:t>
            </a:r>
            <a:r>
              <a:rPr lang="en" sz="2500"/>
              <a:t> </a:t>
            </a:r>
            <a:endParaRPr sz="2500"/>
          </a:p>
        </p:txBody>
      </p:sp>
      <p:sp>
        <p:nvSpPr>
          <p:cNvPr id="370" name="Google Shape;370;p53"/>
          <p:cNvSpPr txBox="1"/>
          <p:nvPr>
            <p:ph idx="1" type="body"/>
          </p:nvPr>
        </p:nvSpPr>
        <p:spPr>
          <a:xfrm>
            <a:off x="628650" y="1492624"/>
            <a:ext cx="7886700" cy="31401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 sz="4400">
                <a:solidFill>
                  <a:schemeClr val="accent2"/>
                </a:solidFill>
              </a:rPr>
              <a:t>In Demand</a:t>
            </a:r>
            <a:endParaRPr b="1" sz="4400">
              <a:solidFill>
                <a:schemeClr val="accent2"/>
              </a:solidFill>
            </a:endParaRPr>
          </a:p>
          <a:p>
            <a:pPr indent="0" lvl="0" marL="0" rtl="0" algn="l">
              <a:spcBef>
                <a:spcPts val="1000"/>
              </a:spcBef>
              <a:spcAft>
                <a:spcPts val="0"/>
              </a:spcAft>
              <a:buNone/>
            </a:pPr>
            <a:r>
              <a:rPr b="1" lang="en" sz="4400">
                <a:solidFill>
                  <a:srgbClr val="0099A6"/>
                </a:solidFill>
              </a:rPr>
              <a:t>High Wage</a:t>
            </a:r>
            <a:endParaRPr b="1" sz="4400">
              <a:solidFill>
                <a:srgbClr val="0099A6"/>
              </a:solidFill>
            </a:endParaRPr>
          </a:p>
          <a:p>
            <a:pPr indent="0" lvl="0" marL="0" rtl="0" algn="l">
              <a:spcBef>
                <a:spcPts val="1000"/>
              </a:spcBef>
              <a:spcAft>
                <a:spcPts val="0"/>
              </a:spcAft>
              <a:buNone/>
            </a:pPr>
            <a:r>
              <a:rPr b="1" lang="en" sz="4400">
                <a:solidFill>
                  <a:srgbClr val="7AB800"/>
                </a:solidFill>
              </a:rPr>
              <a:t>High Skill</a:t>
            </a:r>
            <a:endParaRPr b="1" sz="4400">
              <a:solidFill>
                <a:srgbClr val="7AB800"/>
              </a:solidFill>
            </a:endParaRPr>
          </a:p>
          <a:p>
            <a:pPr indent="0" lvl="0" marL="0" rtl="0" algn="l">
              <a:spcBef>
                <a:spcPts val="1000"/>
              </a:spcBef>
              <a:spcAft>
                <a:spcPts val="0"/>
              </a:spcAft>
              <a:buNone/>
            </a:pPr>
            <a:r>
              <a:rPr b="1" lang="en" sz="4400"/>
              <a:t>LMI</a:t>
            </a:r>
            <a:endParaRPr b="1" sz="4400"/>
          </a:p>
        </p:txBody>
      </p:sp>
      <p:pic>
        <p:nvPicPr>
          <p:cNvPr id="371" name="Google Shape;371;p53"/>
          <p:cNvPicPr preferRelativeResize="0"/>
          <p:nvPr/>
        </p:nvPicPr>
        <p:blipFill>
          <a:blip r:embed="rId3">
            <a:alphaModFix/>
          </a:blip>
          <a:stretch>
            <a:fillRect/>
          </a:stretch>
        </p:blipFill>
        <p:spPr>
          <a:xfrm>
            <a:off x="5082074" y="1492625"/>
            <a:ext cx="3347675" cy="3347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4"/>
          <p:cNvSpPr txBox="1"/>
          <p:nvPr>
            <p:ph type="title"/>
          </p:nvPr>
        </p:nvSpPr>
        <p:spPr>
          <a:xfrm>
            <a:off x="138725" y="132200"/>
            <a:ext cx="87420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i="1" lang="en" sz="4000"/>
              <a:t>OPTIONAL</a:t>
            </a:r>
            <a:r>
              <a:rPr lang="en" sz="4000"/>
              <a:t> Discussion 2: </a:t>
            </a:r>
            <a:endParaRPr sz="4000"/>
          </a:p>
          <a:p>
            <a:pPr indent="0" lvl="0" marL="0" rtl="0" algn="ctr">
              <a:spcBef>
                <a:spcPts val="0"/>
              </a:spcBef>
              <a:spcAft>
                <a:spcPts val="0"/>
              </a:spcAft>
              <a:buNone/>
            </a:pPr>
            <a:r>
              <a:rPr lang="en" sz="4000"/>
              <a:t>LMI Points to Consider</a:t>
            </a:r>
            <a:endParaRPr sz="4000"/>
          </a:p>
        </p:txBody>
      </p:sp>
      <p:sp>
        <p:nvSpPr>
          <p:cNvPr id="377" name="Google Shape;377;p54"/>
          <p:cNvSpPr txBox="1"/>
          <p:nvPr>
            <p:ph idx="1" type="body"/>
          </p:nvPr>
        </p:nvSpPr>
        <p:spPr>
          <a:xfrm>
            <a:off x="190875" y="1492625"/>
            <a:ext cx="8689800" cy="3651000"/>
          </a:xfrm>
          <a:prstGeom prst="rect">
            <a:avLst/>
          </a:prstGeom>
        </p:spPr>
        <p:txBody>
          <a:bodyPr anchorCtr="0" anchor="t" bIns="45700" lIns="91425" spcFirstLastPara="1" rIns="91425" wrap="square" tIns="45700">
            <a:normAutofit/>
          </a:bodyPr>
          <a:lstStyle/>
          <a:p>
            <a:pPr indent="-395516" lvl="0" marL="457200" rtl="0" algn="l">
              <a:lnSpc>
                <a:spcPct val="80000"/>
              </a:lnSpc>
              <a:spcBef>
                <a:spcPts val="0"/>
              </a:spcBef>
              <a:spcAft>
                <a:spcPts val="0"/>
              </a:spcAft>
              <a:buClr>
                <a:srgbClr val="FF6E15"/>
              </a:buClr>
              <a:buSzPts val="2629"/>
              <a:buChar char="•"/>
            </a:pPr>
            <a:r>
              <a:rPr lang="en" sz="2628"/>
              <a:t>What employment areas are growing in my community? Which are fading away? Which will be available soon though not yet? </a:t>
            </a:r>
            <a:endParaRPr sz="2628"/>
          </a:p>
          <a:p>
            <a:pPr indent="-395516" lvl="0" marL="457200" rtl="0" algn="l">
              <a:lnSpc>
                <a:spcPct val="80000"/>
              </a:lnSpc>
              <a:spcBef>
                <a:spcPts val="1000"/>
              </a:spcBef>
              <a:spcAft>
                <a:spcPts val="0"/>
              </a:spcAft>
              <a:buClr>
                <a:srgbClr val="FF6E15"/>
              </a:buClr>
              <a:buSzPts val="2629"/>
              <a:buChar char="•"/>
            </a:pPr>
            <a:r>
              <a:rPr lang="en" sz="2628"/>
              <a:t>What are my students interested or aspiring to become (based on ILP data)?</a:t>
            </a:r>
            <a:endParaRPr sz="2628"/>
          </a:p>
          <a:p>
            <a:pPr indent="-395516" lvl="0" marL="457200" rtl="0" algn="l">
              <a:lnSpc>
                <a:spcPct val="80000"/>
              </a:lnSpc>
              <a:spcBef>
                <a:spcPts val="1000"/>
              </a:spcBef>
              <a:spcAft>
                <a:spcPts val="0"/>
              </a:spcAft>
              <a:buClr>
                <a:srgbClr val="FF6E15"/>
              </a:buClr>
              <a:buSzPts val="2629"/>
              <a:buChar char="•"/>
            </a:pPr>
            <a:r>
              <a:rPr lang="en" sz="2628"/>
              <a:t>What programs are currently being offered in my school/institution/district AND do they match the growth areas for </a:t>
            </a:r>
            <a:r>
              <a:rPr lang="en" sz="2628"/>
              <a:t>employment</a:t>
            </a:r>
            <a:r>
              <a:rPr lang="en" sz="2628"/>
              <a:t>?</a:t>
            </a:r>
            <a:endParaRPr sz="2628"/>
          </a:p>
          <a:p>
            <a:pPr indent="0" lvl="0" marL="0" rtl="0" algn="l">
              <a:lnSpc>
                <a:spcPct val="80000"/>
              </a:lnSpc>
              <a:spcBef>
                <a:spcPts val="1000"/>
              </a:spcBef>
              <a:spcAft>
                <a:spcPts val="1000"/>
              </a:spcAft>
              <a:buSzPts val="1018"/>
              <a:buNone/>
            </a:pPr>
            <a:r>
              <a:t/>
            </a:r>
            <a:endParaRPr sz="2190"/>
          </a:p>
        </p:txBody>
      </p:sp>
      <p:pic>
        <p:nvPicPr>
          <p:cNvPr descr="Question Icon" id="378" name="Google Shape;378;p54"/>
          <p:cNvPicPr preferRelativeResize="0"/>
          <p:nvPr/>
        </p:nvPicPr>
        <p:blipFill>
          <a:blip r:embed="rId3">
            <a:alphaModFix/>
          </a:blip>
          <a:stretch>
            <a:fillRect/>
          </a:stretch>
        </p:blipFill>
        <p:spPr>
          <a:xfrm>
            <a:off x="8114950" y="4165475"/>
            <a:ext cx="820950" cy="820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7"/>
          <p:cNvSpPr txBox="1"/>
          <p:nvPr>
            <p:ph type="title"/>
          </p:nvPr>
        </p:nvSpPr>
        <p:spPr>
          <a:xfrm>
            <a:off x="972608" y="1421607"/>
            <a:ext cx="5647200" cy="1485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 sz="4900"/>
              <a:t>Welcome</a:t>
            </a:r>
            <a:endParaRPr sz="49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5"/>
          <p:cNvSpPr txBox="1"/>
          <p:nvPr>
            <p:ph type="title"/>
          </p:nvPr>
        </p:nvSpPr>
        <p:spPr>
          <a:xfrm>
            <a:off x="556500" y="270675"/>
            <a:ext cx="8031000" cy="994200"/>
          </a:xfrm>
          <a:prstGeom prst="rect">
            <a:avLst/>
          </a:prstGeom>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None/>
            </a:pPr>
            <a:r>
              <a:rPr i="1" lang="en">
                <a:solidFill>
                  <a:srgbClr val="000000"/>
                </a:solidFill>
              </a:rPr>
              <a:t>OPTIONAL</a:t>
            </a:r>
            <a:r>
              <a:rPr lang="en">
                <a:solidFill>
                  <a:srgbClr val="000000"/>
                </a:solidFill>
              </a:rPr>
              <a:t> Discussion #2: </a:t>
            </a:r>
            <a:endParaRPr>
              <a:solidFill>
                <a:srgbClr val="000000"/>
              </a:solidFill>
            </a:endParaRPr>
          </a:p>
          <a:p>
            <a:pPr indent="0" lvl="0" marL="0" rtl="0" algn="ctr">
              <a:lnSpc>
                <a:spcPct val="90000"/>
              </a:lnSpc>
              <a:spcBef>
                <a:spcPts val="0"/>
              </a:spcBef>
              <a:spcAft>
                <a:spcPts val="0"/>
              </a:spcAft>
              <a:buNone/>
            </a:pPr>
            <a:r>
              <a:rPr lang="en">
                <a:solidFill>
                  <a:srgbClr val="000000"/>
                </a:solidFill>
              </a:rPr>
              <a:t>LMI Points to Consider (cont.)</a:t>
            </a:r>
            <a:endParaRPr>
              <a:solidFill>
                <a:srgbClr val="000000"/>
              </a:solidFill>
            </a:endParaRPr>
          </a:p>
          <a:p>
            <a:pPr indent="0" lvl="0" marL="0" rtl="0" algn="ctr">
              <a:lnSpc>
                <a:spcPct val="90000"/>
              </a:lnSpc>
              <a:spcBef>
                <a:spcPts val="0"/>
              </a:spcBef>
              <a:spcAft>
                <a:spcPts val="0"/>
              </a:spcAft>
              <a:buNone/>
            </a:pPr>
            <a:r>
              <a:t/>
            </a:r>
            <a:endParaRPr b="1" sz="3000">
              <a:latin typeface="Open Sans"/>
              <a:ea typeface="Open Sans"/>
              <a:cs typeface="Open Sans"/>
              <a:sym typeface="Open Sans"/>
            </a:endParaRPr>
          </a:p>
        </p:txBody>
      </p:sp>
      <p:sp>
        <p:nvSpPr>
          <p:cNvPr id="384" name="Google Shape;384;p55"/>
          <p:cNvSpPr txBox="1"/>
          <p:nvPr>
            <p:ph idx="1" type="body"/>
          </p:nvPr>
        </p:nvSpPr>
        <p:spPr>
          <a:xfrm>
            <a:off x="190875" y="1476200"/>
            <a:ext cx="8468700" cy="3578400"/>
          </a:xfrm>
          <a:prstGeom prst="rect">
            <a:avLst/>
          </a:prstGeom>
        </p:spPr>
        <p:txBody>
          <a:bodyPr anchorCtr="0" anchor="t" bIns="45700" lIns="91425" spcFirstLastPara="1" rIns="91425" wrap="square" tIns="45700">
            <a:normAutofit fontScale="55000" lnSpcReduction="20000"/>
          </a:bodyPr>
          <a:lstStyle/>
          <a:p>
            <a:pPr indent="-352928" lvl="0" marL="457200" rtl="0" algn="l">
              <a:lnSpc>
                <a:spcPct val="100000"/>
              </a:lnSpc>
              <a:spcBef>
                <a:spcPts val="0"/>
              </a:spcBef>
              <a:spcAft>
                <a:spcPts val="0"/>
              </a:spcAft>
              <a:buClr>
                <a:srgbClr val="FF6E15"/>
              </a:buClr>
              <a:buSzPct val="100000"/>
              <a:buChar char="•"/>
            </a:pPr>
            <a:r>
              <a:rPr lang="en" sz="3559"/>
              <a:t>W</a:t>
            </a:r>
            <a:r>
              <a:rPr lang="en" sz="3559"/>
              <a:t>hat are the employment areas with the least amount of training required? </a:t>
            </a:r>
            <a:endParaRPr sz="3559"/>
          </a:p>
          <a:p>
            <a:pPr indent="-352928" lvl="0" marL="457200" rtl="0" algn="l">
              <a:lnSpc>
                <a:spcPct val="100000"/>
              </a:lnSpc>
              <a:spcBef>
                <a:spcPts val="1000"/>
              </a:spcBef>
              <a:spcAft>
                <a:spcPts val="0"/>
              </a:spcAft>
              <a:buClr>
                <a:srgbClr val="FF6E15"/>
              </a:buClr>
              <a:buSzPct val="100000"/>
              <a:buChar char="•"/>
            </a:pPr>
            <a:r>
              <a:rPr lang="en" sz="3559"/>
              <a:t>What education levels are most consistently required for employment nearest to my students? </a:t>
            </a:r>
            <a:endParaRPr sz="3559"/>
          </a:p>
          <a:p>
            <a:pPr indent="-352928" lvl="0" marL="457200" rtl="0" algn="l">
              <a:lnSpc>
                <a:spcPct val="100000"/>
              </a:lnSpc>
              <a:spcBef>
                <a:spcPts val="1000"/>
              </a:spcBef>
              <a:spcAft>
                <a:spcPts val="0"/>
              </a:spcAft>
              <a:buClr>
                <a:srgbClr val="FF6E15"/>
              </a:buClr>
              <a:buSzPct val="100000"/>
              <a:buChar char="•"/>
            </a:pPr>
            <a:r>
              <a:rPr lang="en" sz="3559"/>
              <a:t>What career clusters does my district, region, state really showcase?</a:t>
            </a:r>
            <a:endParaRPr sz="3559"/>
          </a:p>
          <a:p>
            <a:pPr indent="-352928" lvl="0" marL="457200" rtl="0" algn="l">
              <a:lnSpc>
                <a:spcPct val="100000"/>
              </a:lnSpc>
              <a:spcBef>
                <a:spcPts val="1000"/>
              </a:spcBef>
              <a:spcAft>
                <a:spcPts val="0"/>
              </a:spcAft>
              <a:buClr>
                <a:srgbClr val="FF6E15"/>
              </a:buClr>
              <a:buSzPct val="100000"/>
              <a:buChar char="•"/>
            </a:pPr>
            <a:r>
              <a:rPr lang="en" sz="3559"/>
              <a:t>What business/employers are closest to me and would they be available to guest speak or serve as a WBL site or career fair representative? Could I get in contact with them? </a:t>
            </a:r>
            <a:endParaRPr sz="3559"/>
          </a:p>
          <a:p>
            <a:pPr indent="0" lvl="0" marL="0" rtl="0" algn="ctr">
              <a:lnSpc>
                <a:spcPct val="100000"/>
              </a:lnSpc>
              <a:spcBef>
                <a:spcPts val="1000"/>
              </a:spcBef>
              <a:spcAft>
                <a:spcPts val="0"/>
              </a:spcAft>
              <a:buNone/>
            </a:pPr>
            <a:r>
              <a:rPr b="1" lang="en" sz="3274">
                <a:solidFill>
                  <a:srgbClr val="FF6E15"/>
                </a:solidFill>
              </a:rPr>
              <a:t>What other points would YOU consider?</a:t>
            </a:r>
            <a:r>
              <a:rPr b="1" lang="en" sz="2082">
                <a:solidFill>
                  <a:srgbClr val="FF6E15"/>
                </a:solidFill>
              </a:rPr>
              <a:t> </a:t>
            </a:r>
            <a:endParaRPr b="1" sz="2082">
              <a:solidFill>
                <a:srgbClr val="FF6E15"/>
              </a:solidFill>
            </a:endParaRPr>
          </a:p>
          <a:p>
            <a:pPr indent="0" lvl="0" marL="0" rtl="0" algn="l">
              <a:lnSpc>
                <a:spcPct val="100000"/>
              </a:lnSpc>
              <a:spcBef>
                <a:spcPts val="1000"/>
              </a:spcBef>
              <a:spcAft>
                <a:spcPts val="1000"/>
              </a:spcAft>
              <a:buNone/>
            </a:pPr>
            <a:r>
              <a:t/>
            </a:r>
            <a:endParaRPr/>
          </a:p>
        </p:txBody>
      </p:sp>
      <p:pic>
        <p:nvPicPr>
          <p:cNvPr descr="Question Icon" id="385" name="Google Shape;385;p55"/>
          <p:cNvPicPr preferRelativeResize="0"/>
          <p:nvPr/>
        </p:nvPicPr>
        <p:blipFill>
          <a:blip r:embed="rId3">
            <a:alphaModFix/>
          </a:blip>
          <a:stretch>
            <a:fillRect/>
          </a:stretch>
        </p:blipFill>
        <p:spPr>
          <a:xfrm>
            <a:off x="8113850" y="4125925"/>
            <a:ext cx="820950" cy="820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6"/>
          <p:cNvSpPr txBox="1"/>
          <p:nvPr>
            <p:ph type="title"/>
          </p:nvPr>
        </p:nvSpPr>
        <p:spPr>
          <a:xfrm>
            <a:off x="525462" y="190500"/>
            <a:ext cx="82773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 sz="4400"/>
              <a:t>The Economic Story of CTE</a:t>
            </a:r>
            <a:endParaRPr/>
          </a:p>
        </p:txBody>
      </p:sp>
      <p:sp>
        <p:nvSpPr>
          <p:cNvPr id="392" name="Google Shape;392;p56"/>
          <p:cNvSpPr txBox="1"/>
          <p:nvPr>
            <p:ph idx="1" type="body"/>
          </p:nvPr>
        </p:nvSpPr>
        <p:spPr>
          <a:xfrm>
            <a:off x="231050" y="1184700"/>
            <a:ext cx="5347800" cy="33543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800"/>
              <a:buFont typeface="Arial"/>
              <a:buNone/>
            </a:pPr>
            <a:r>
              <a:t/>
            </a:r>
            <a:endParaRPr i="1" sz="1900">
              <a:solidFill>
                <a:schemeClr val="dk1"/>
              </a:solidFill>
              <a:latin typeface="Open Sans"/>
              <a:ea typeface="Open Sans"/>
              <a:cs typeface="Open Sans"/>
              <a:sym typeface="Open Sans"/>
            </a:endParaRPr>
          </a:p>
          <a:p>
            <a:pPr indent="-228600" lvl="0" marL="228600" rtl="0" algn="l">
              <a:lnSpc>
                <a:spcPct val="100000"/>
              </a:lnSpc>
              <a:spcBef>
                <a:spcPts val="0"/>
              </a:spcBef>
              <a:spcAft>
                <a:spcPts val="0"/>
              </a:spcAft>
              <a:buClr>
                <a:schemeClr val="dk1"/>
              </a:buClr>
              <a:buSzPts val="1800"/>
              <a:buFont typeface="Arial"/>
              <a:buNone/>
            </a:pPr>
            <a:r>
              <a:rPr b="1" lang="en" sz="1700">
                <a:solidFill>
                  <a:schemeClr val="dk1"/>
                </a:solidFill>
              </a:rPr>
              <a:t>Success in a New Economy by Dr. Kevin Fleming</a:t>
            </a:r>
            <a:endParaRPr b="1" sz="1700">
              <a:solidFill>
                <a:schemeClr val="dk1"/>
              </a:solidFill>
            </a:endParaRPr>
          </a:p>
          <a:p>
            <a:pPr indent="-228600" lvl="0" marL="228600" rtl="0" algn="l">
              <a:lnSpc>
                <a:spcPct val="100000"/>
              </a:lnSpc>
              <a:spcBef>
                <a:spcPts val="0"/>
              </a:spcBef>
              <a:spcAft>
                <a:spcPts val="0"/>
              </a:spcAft>
              <a:buClr>
                <a:schemeClr val="dk1"/>
              </a:buClr>
              <a:buSzPts val="1800"/>
              <a:buFont typeface="Arial"/>
              <a:buNone/>
            </a:pPr>
            <a:r>
              <a:t/>
            </a:r>
            <a:endParaRPr sz="1700">
              <a:solidFill>
                <a:schemeClr val="dk1"/>
              </a:solidFill>
              <a:latin typeface="Open Sans"/>
              <a:ea typeface="Open Sans"/>
              <a:cs typeface="Open Sans"/>
              <a:sym typeface="Open Sans"/>
            </a:endParaRPr>
          </a:p>
          <a:p>
            <a:pPr indent="-361950" lvl="0" marL="457200" rtl="0" algn="l">
              <a:lnSpc>
                <a:spcPct val="100000"/>
              </a:lnSpc>
              <a:spcBef>
                <a:spcPts val="0"/>
              </a:spcBef>
              <a:spcAft>
                <a:spcPts val="0"/>
              </a:spcAft>
              <a:buClr>
                <a:schemeClr val="dk1"/>
              </a:buClr>
              <a:buSzPts val="2100"/>
              <a:buFont typeface="Open Sans"/>
              <a:buChar char="•"/>
            </a:pPr>
            <a:r>
              <a:rPr lang="en" sz="1600">
                <a:solidFill>
                  <a:schemeClr val="dk1"/>
                </a:solidFill>
                <a:latin typeface="Open Sans"/>
                <a:ea typeface="Open Sans"/>
                <a:cs typeface="Open Sans"/>
                <a:sym typeface="Open Sans"/>
              </a:rPr>
              <a:t>Technical and transferable skills and competencies are valued greater in today’s economy versus just the name or type of degree. </a:t>
            </a:r>
            <a:endParaRPr sz="2100">
              <a:solidFill>
                <a:schemeClr val="dk1"/>
              </a:solidFill>
              <a:latin typeface="Open Sans"/>
              <a:ea typeface="Open Sans"/>
              <a:cs typeface="Open Sans"/>
              <a:sym typeface="Open Sans"/>
            </a:endParaRPr>
          </a:p>
          <a:p>
            <a:pPr indent="-330200" lvl="0" marL="457200" rtl="0" algn="l">
              <a:lnSpc>
                <a:spcPct val="100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Data points supporting messaging</a:t>
            </a:r>
            <a:endParaRPr sz="1600">
              <a:solidFill>
                <a:schemeClr val="dk1"/>
              </a:solidFill>
              <a:latin typeface="Open Sans"/>
              <a:ea typeface="Open Sans"/>
              <a:cs typeface="Open Sans"/>
              <a:sym typeface="Open Sans"/>
            </a:endParaRPr>
          </a:p>
          <a:p>
            <a:pPr indent="-330200" lvl="0" marL="457200" rtl="0" algn="l">
              <a:lnSpc>
                <a:spcPct val="100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College/HigherEd/Training isn’t the first conversation, Career aspirations come first</a:t>
            </a:r>
            <a:endParaRPr sz="1600">
              <a:solidFill>
                <a:schemeClr val="dk1"/>
              </a:solidFill>
              <a:latin typeface="Open Sans"/>
              <a:ea typeface="Open Sans"/>
              <a:cs typeface="Open Sans"/>
              <a:sym typeface="Open Sans"/>
            </a:endParaRPr>
          </a:p>
          <a:p>
            <a:pPr indent="-330200" lvl="0" marL="457200" rtl="0" algn="l">
              <a:lnSpc>
                <a:spcPct val="100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1:2:7 ratio </a:t>
            </a:r>
            <a:endParaRPr sz="1600">
              <a:solidFill>
                <a:schemeClr val="dk1"/>
              </a:solidFill>
              <a:latin typeface="Open Sans"/>
              <a:ea typeface="Open Sans"/>
              <a:cs typeface="Open Sans"/>
              <a:sym typeface="Open Sans"/>
            </a:endParaRPr>
          </a:p>
          <a:p>
            <a:pPr indent="-330200" lvl="0" marL="457200" rtl="0" algn="l">
              <a:lnSpc>
                <a:spcPct val="100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Career Exploration &amp; Awareness has a great impact</a:t>
            </a:r>
            <a:endParaRPr sz="16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SzPts val="1800"/>
              <a:buNone/>
            </a:pPr>
            <a:r>
              <a:t/>
            </a:r>
            <a:endParaRPr sz="1700">
              <a:solidFill>
                <a:schemeClr val="dk1"/>
              </a:solidFill>
              <a:latin typeface="Open Sans"/>
              <a:ea typeface="Open Sans"/>
              <a:cs typeface="Open Sans"/>
              <a:sym typeface="Open Sans"/>
            </a:endParaRPr>
          </a:p>
          <a:p>
            <a:pPr indent="-228600" lvl="0" marL="228600" rtl="0" algn="l">
              <a:lnSpc>
                <a:spcPct val="100000"/>
              </a:lnSpc>
              <a:spcBef>
                <a:spcPts val="0"/>
              </a:spcBef>
              <a:spcAft>
                <a:spcPts val="0"/>
              </a:spcAft>
              <a:buSzPts val="1800"/>
              <a:buNone/>
            </a:pPr>
            <a:r>
              <a:t/>
            </a:r>
            <a:endParaRPr sz="1700">
              <a:solidFill>
                <a:schemeClr val="dk1"/>
              </a:solidFill>
              <a:latin typeface="Open Sans"/>
              <a:ea typeface="Open Sans"/>
              <a:cs typeface="Open Sans"/>
              <a:sym typeface="Open Sans"/>
            </a:endParaRPr>
          </a:p>
          <a:p>
            <a:pPr indent="-228600" lvl="0" marL="228600" rtl="0" algn="l">
              <a:lnSpc>
                <a:spcPct val="100000"/>
              </a:lnSpc>
              <a:spcBef>
                <a:spcPts val="0"/>
              </a:spcBef>
              <a:spcAft>
                <a:spcPts val="0"/>
              </a:spcAft>
              <a:buClr>
                <a:schemeClr val="dk1"/>
              </a:buClr>
              <a:buSzPts val="1800"/>
              <a:buFont typeface="Arial"/>
              <a:buNone/>
            </a:pPr>
            <a:r>
              <a:rPr lang="en" sz="1100" u="sng">
                <a:solidFill>
                  <a:schemeClr val="hlink"/>
                </a:solidFill>
                <a:hlinkClick r:id="rId3"/>
              </a:rPr>
              <a:t>Success in the New Economy (OFFICIAL) - YouTube</a:t>
            </a:r>
            <a:r>
              <a:rPr lang="en" sz="1700"/>
              <a:t> </a:t>
            </a:r>
            <a:r>
              <a:rPr lang="en" sz="1700">
                <a:solidFill>
                  <a:schemeClr val="dk1"/>
                </a:solidFill>
              </a:rPr>
              <a:t>  </a:t>
            </a:r>
            <a:endParaRPr sz="3700"/>
          </a:p>
        </p:txBody>
      </p:sp>
      <p:pic>
        <p:nvPicPr>
          <p:cNvPr id="393" name="Google Shape;393;p56"/>
          <p:cNvPicPr preferRelativeResize="0"/>
          <p:nvPr/>
        </p:nvPicPr>
        <p:blipFill rotWithShape="1">
          <a:blip r:embed="rId4">
            <a:alphaModFix/>
          </a:blip>
          <a:srcRect b="30389" l="23527" r="46173" t="29864"/>
          <a:stretch/>
        </p:blipFill>
        <p:spPr>
          <a:xfrm>
            <a:off x="5923475" y="1943148"/>
            <a:ext cx="3061526" cy="1694550"/>
          </a:xfrm>
          <a:prstGeom prst="rect">
            <a:avLst/>
          </a:prstGeom>
          <a:noFill/>
          <a:ln>
            <a:noFill/>
          </a:ln>
        </p:spPr>
      </p:pic>
      <p:pic>
        <p:nvPicPr>
          <p:cNvPr descr="Video Icon" id="394" name="Google Shape;394;p56"/>
          <p:cNvPicPr preferRelativeResize="0"/>
          <p:nvPr/>
        </p:nvPicPr>
        <p:blipFill>
          <a:blip r:embed="rId5">
            <a:alphaModFix/>
          </a:blip>
          <a:stretch>
            <a:fillRect/>
          </a:stretch>
        </p:blipFill>
        <p:spPr>
          <a:xfrm>
            <a:off x="8004850" y="4067076"/>
            <a:ext cx="797900" cy="797900"/>
          </a:xfrm>
          <a:prstGeom prst="rect">
            <a:avLst/>
          </a:prstGeom>
          <a:noFill/>
          <a:ln>
            <a:noFill/>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7"/>
          <p:cNvSpPr txBox="1"/>
          <p:nvPr>
            <p:ph type="title"/>
          </p:nvPr>
        </p:nvSpPr>
        <p:spPr>
          <a:xfrm>
            <a:off x="198075" y="132200"/>
            <a:ext cx="8317200" cy="994200"/>
          </a:xfrm>
          <a:prstGeom prst="rect">
            <a:avLst/>
          </a:prstGeom>
        </p:spPr>
        <p:txBody>
          <a:bodyPr anchorCtr="0" anchor="ctr" bIns="45700" lIns="91425" spcFirstLastPara="1" rIns="91425" wrap="square" tIns="45700">
            <a:noAutofit/>
          </a:bodyPr>
          <a:lstStyle/>
          <a:p>
            <a:pPr indent="-228600" lvl="0" marL="228600" rtl="0" algn="ctr">
              <a:spcBef>
                <a:spcPts val="1000"/>
              </a:spcBef>
              <a:spcAft>
                <a:spcPts val="0"/>
              </a:spcAft>
              <a:buNone/>
            </a:pPr>
            <a:r>
              <a:rPr lang="en" sz="4000">
                <a:solidFill>
                  <a:schemeClr val="dk1"/>
                </a:solidFill>
              </a:rPr>
              <a:t>F</a:t>
            </a:r>
            <a:r>
              <a:rPr lang="en" sz="4000"/>
              <a:t>our</a:t>
            </a:r>
            <a:r>
              <a:rPr lang="en" sz="4000">
                <a:solidFill>
                  <a:schemeClr val="dk1"/>
                </a:solidFill>
              </a:rPr>
              <a:t> considerations</a:t>
            </a:r>
            <a:r>
              <a:rPr lang="en" sz="4000"/>
              <a:t>: </a:t>
            </a:r>
            <a:endParaRPr sz="4000"/>
          </a:p>
          <a:p>
            <a:pPr indent="-228600" lvl="0" marL="228600" rtl="0" algn="ctr">
              <a:spcBef>
                <a:spcPts val="1000"/>
              </a:spcBef>
              <a:spcAft>
                <a:spcPts val="0"/>
              </a:spcAft>
              <a:buNone/>
            </a:pPr>
            <a:r>
              <a:rPr lang="en" sz="4000">
                <a:solidFill>
                  <a:schemeClr val="dk1"/>
                </a:solidFill>
              </a:rPr>
              <a:t>Navigating College </a:t>
            </a:r>
            <a:r>
              <a:rPr lang="en" sz="4000"/>
              <a:t>&amp;</a:t>
            </a:r>
            <a:r>
              <a:rPr lang="en" sz="4000">
                <a:solidFill>
                  <a:schemeClr val="dk1"/>
                </a:solidFill>
              </a:rPr>
              <a:t> Career Paths</a:t>
            </a:r>
            <a:endParaRPr sz="4000"/>
          </a:p>
        </p:txBody>
      </p:sp>
      <p:sp>
        <p:nvSpPr>
          <p:cNvPr id="400" name="Google Shape;400;p57"/>
          <p:cNvSpPr txBox="1"/>
          <p:nvPr>
            <p:ph idx="1" type="body"/>
          </p:nvPr>
        </p:nvSpPr>
        <p:spPr>
          <a:xfrm>
            <a:off x="90425" y="1492625"/>
            <a:ext cx="8424900" cy="3140100"/>
          </a:xfrm>
          <a:prstGeom prst="rect">
            <a:avLst/>
          </a:prstGeom>
        </p:spPr>
        <p:txBody>
          <a:bodyPr anchorCtr="0" anchor="t" bIns="45700" lIns="91425" spcFirstLastPara="1" rIns="91425" wrap="square" tIns="45700">
            <a:normAutofit fontScale="85000" lnSpcReduction="20000"/>
          </a:bodyPr>
          <a:lstStyle/>
          <a:p>
            <a:pPr indent="0" lvl="0" marL="457200" rtl="0" algn="l">
              <a:lnSpc>
                <a:spcPct val="115000"/>
              </a:lnSpc>
              <a:spcBef>
                <a:spcPts val="1000"/>
              </a:spcBef>
              <a:spcAft>
                <a:spcPts val="0"/>
              </a:spcAft>
              <a:buNone/>
            </a:pPr>
            <a:r>
              <a:rPr b="1" lang="en"/>
              <a:t>A set of </a:t>
            </a:r>
            <a:r>
              <a:rPr b="1" lang="en"/>
              <a:t>contraindications</a:t>
            </a:r>
            <a:r>
              <a:rPr b="1" lang="en"/>
              <a:t>!</a:t>
            </a:r>
            <a:endParaRPr b="1"/>
          </a:p>
          <a:p>
            <a:pPr indent="0" lvl="0" marL="457200" rtl="0" algn="l">
              <a:lnSpc>
                <a:spcPct val="115000"/>
              </a:lnSpc>
              <a:spcBef>
                <a:spcPts val="1000"/>
              </a:spcBef>
              <a:spcAft>
                <a:spcPts val="0"/>
              </a:spcAft>
              <a:buNone/>
            </a:pPr>
            <a:r>
              <a:t/>
            </a:r>
            <a:endParaRPr/>
          </a:p>
          <a:p>
            <a:pPr indent="-325755" lvl="0" marL="457200" rtl="0" algn="l">
              <a:lnSpc>
                <a:spcPct val="115000"/>
              </a:lnSpc>
              <a:spcBef>
                <a:spcPts val="1000"/>
              </a:spcBef>
              <a:spcAft>
                <a:spcPts val="0"/>
              </a:spcAft>
              <a:buSzPct val="64285"/>
              <a:buChar char="•"/>
            </a:pPr>
            <a:r>
              <a:rPr lang="en"/>
              <a:t>More education is usually better</a:t>
            </a:r>
            <a:endParaRPr/>
          </a:p>
          <a:p>
            <a:pPr indent="-325755" lvl="0" marL="457200" rtl="0" algn="l">
              <a:lnSpc>
                <a:spcPct val="115000"/>
              </a:lnSpc>
              <a:spcBef>
                <a:spcPts val="0"/>
              </a:spcBef>
              <a:spcAft>
                <a:spcPts val="0"/>
              </a:spcAft>
              <a:buSzPct val="64285"/>
              <a:buChar char="•"/>
            </a:pPr>
            <a:r>
              <a:rPr lang="en"/>
              <a:t>Less education can be worth more</a:t>
            </a:r>
            <a:endParaRPr/>
          </a:p>
          <a:p>
            <a:pPr indent="-325755" lvl="0" marL="457200" rtl="0" algn="l">
              <a:lnSpc>
                <a:spcPct val="115000"/>
              </a:lnSpc>
              <a:spcBef>
                <a:spcPts val="0"/>
              </a:spcBef>
              <a:spcAft>
                <a:spcPts val="0"/>
              </a:spcAft>
              <a:buSzPct val="64285"/>
              <a:buChar char="•"/>
            </a:pPr>
            <a:r>
              <a:rPr lang="en"/>
              <a:t>Majors </a:t>
            </a:r>
            <a:r>
              <a:rPr lang="en"/>
              <a:t>matter more </a:t>
            </a:r>
            <a:endParaRPr/>
          </a:p>
          <a:p>
            <a:pPr indent="-325755" lvl="0" marL="457200" rtl="0" algn="l">
              <a:lnSpc>
                <a:spcPct val="115000"/>
              </a:lnSpc>
              <a:spcBef>
                <a:spcPts val="0"/>
              </a:spcBef>
              <a:spcAft>
                <a:spcPts val="0"/>
              </a:spcAft>
              <a:buSzPct val="64285"/>
              <a:buChar char="•"/>
            </a:pPr>
            <a:r>
              <a:rPr lang="en"/>
              <a:t>Majors are important, but they do not control </a:t>
            </a:r>
            <a:r>
              <a:rPr lang="en"/>
              <a:t>one's</a:t>
            </a:r>
            <a:r>
              <a:rPr lang="en"/>
              <a:t> destiny</a:t>
            </a:r>
            <a:endParaRPr/>
          </a:p>
          <a:p>
            <a:pPr indent="0" lvl="0" marL="457200" rtl="0" algn="l">
              <a:spcBef>
                <a:spcPts val="1000"/>
              </a:spcBef>
              <a:spcAft>
                <a:spcPts val="0"/>
              </a:spcAft>
              <a:buNone/>
            </a:pPr>
            <a:r>
              <a:t/>
            </a:r>
            <a:endParaRPr/>
          </a:p>
        </p:txBody>
      </p:sp>
      <p:pic>
        <p:nvPicPr>
          <p:cNvPr id="401" name="Google Shape;401;p57"/>
          <p:cNvPicPr preferRelativeResize="0"/>
          <p:nvPr/>
        </p:nvPicPr>
        <p:blipFill rotWithShape="1">
          <a:blip r:embed="rId3">
            <a:alphaModFix/>
          </a:blip>
          <a:srcRect b="7764" l="18637" r="18568" t="26268"/>
          <a:stretch/>
        </p:blipFill>
        <p:spPr>
          <a:xfrm>
            <a:off x="5717475" y="1736275"/>
            <a:ext cx="3011102" cy="1779276"/>
          </a:xfrm>
          <a:prstGeom prst="rect">
            <a:avLst/>
          </a:prstGeom>
          <a:noFill/>
          <a:ln>
            <a:noFill/>
          </a:ln>
        </p:spPr>
      </p:pic>
      <p:sp>
        <p:nvSpPr>
          <p:cNvPr id="402" name="Google Shape;402;p57"/>
          <p:cNvSpPr txBox="1"/>
          <p:nvPr/>
        </p:nvSpPr>
        <p:spPr>
          <a:xfrm>
            <a:off x="-118500" y="4125425"/>
            <a:ext cx="9381000" cy="1290000"/>
          </a:xfrm>
          <a:prstGeom prst="rect">
            <a:avLst/>
          </a:prstGeom>
          <a:noFill/>
          <a:ln>
            <a:noFill/>
          </a:ln>
        </p:spPr>
        <p:txBody>
          <a:bodyPr anchorCtr="0" anchor="t" bIns="91425" lIns="91425" spcFirstLastPara="1" rIns="91425" wrap="square" tIns="91425">
            <a:spAutoFit/>
          </a:bodyPr>
          <a:lstStyle/>
          <a:p>
            <a:pPr indent="-228600" lvl="0" marL="228600" rtl="0" algn="ctr">
              <a:lnSpc>
                <a:spcPct val="90000"/>
              </a:lnSpc>
              <a:spcBef>
                <a:spcPts val="1000"/>
              </a:spcBef>
              <a:spcAft>
                <a:spcPts val="0"/>
              </a:spcAft>
              <a:buNone/>
            </a:pPr>
            <a:r>
              <a:t/>
            </a:r>
            <a:endParaRPr/>
          </a:p>
          <a:p>
            <a:pPr indent="-228600" lvl="0" marL="228600" rtl="0" algn="ctr">
              <a:lnSpc>
                <a:spcPct val="90000"/>
              </a:lnSpc>
              <a:spcBef>
                <a:spcPts val="1000"/>
              </a:spcBef>
              <a:spcAft>
                <a:spcPts val="0"/>
              </a:spcAft>
              <a:buNone/>
            </a:pPr>
            <a:r>
              <a:rPr lang="en" sz="1200" u="sng">
                <a:solidFill>
                  <a:schemeClr val="hlink"/>
                </a:solidFill>
                <a:latin typeface="Open Sans"/>
                <a:ea typeface="Open Sans"/>
                <a:cs typeface="Open Sans"/>
                <a:sym typeface="Open Sans"/>
                <a:hlinkClick r:id="rId4"/>
              </a:rPr>
              <a:t>https://cew.georgetown.edu/cew-reports/5rules/#video</a:t>
            </a:r>
            <a:r>
              <a:rPr lang="en" sz="1200">
                <a:latin typeface="Open Sans"/>
                <a:ea typeface="Open Sans"/>
                <a:cs typeface="Open Sans"/>
                <a:sym typeface="Open Sans"/>
              </a:rPr>
              <a:t> </a:t>
            </a:r>
            <a:endParaRPr sz="1200">
              <a:latin typeface="Open Sans"/>
              <a:ea typeface="Open Sans"/>
              <a:cs typeface="Open Sans"/>
              <a:sym typeface="Open Sans"/>
            </a:endParaRPr>
          </a:p>
          <a:p>
            <a:pPr indent="-228600" lvl="0" marL="228600" rtl="0" algn="ctr">
              <a:lnSpc>
                <a:spcPct val="90000"/>
              </a:lnSpc>
              <a:spcBef>
                <a:spcPts val="1000"/>
              </a:spcBef>
              <a:spcAft>
                <a:spcPts val="0"/>
              </a:spcAft>
              <a:buNone/>
            </a:pPr>
            <a:r>
              <a:rPr i="1" lang="en" sz="1200">
                <a:latin typeface="Open Sans"/>
                <a:ea typeface="Open Sans"/>
                <a:cs typeface="Open Sans"/>
                <a:sym typeface="Open Sans"/>
              </a:rPr>
              <a:t>Source: Georgetown University (2018) </a:t>
            </a:r>
            <a:r>
              <a:rPr i="1" lang="en" sz="1200" u="sng">
                <a:solidFill>
                  <a:schemeClr val="hlink"/>
                </a:solidFill>
                <a:latin typeface="Open Sans"/>
                <a:ea typeface="Open Sans"/>
                <a:cs typeface="Open Sans"/>
                <a:sym typeface="Open Sans"/>
                <a:hlinkClick r:id="rId5"/>
              </a:rPr>
              <a:t>https://cew.georgetown.edu/cew-reports/5rules/</a:t>
            </a:r>
            <a:r>
              <a:rPr i="1" lang="en" sz="1200">
                <a:latin typeface="Open Sans"/>
                <a:ea typeface="Open Sans"/>
                <a:cs typeface="Open Sans"/>
                <a:sym typeface="Open Sans"/>
              </a:rPr>
              <a:t> </a:t>
            </a:r>
            <a:endParaRPr i="1" sz="1200">
              <a:latin typeface="Open Sans"/>
              <a:ea typeface="Open Sans"/>
              <a:cs typeface="Open Sans"/>
              <a:sym typeface="Open Sans"/>
            </a:endParaRPr>
          </a:p>
          <a:p>
            <a:pPr indent="-228600" lvl="0" marL="228600" rtl="0" algn="ctr">
              <a:lnSpc>
                <a:spcPct val="90000"/>
              </a:lnSpc>
              <a:spcBef>
                <a:spcPts val="1000"/>
              </a:spcBef>
              <a:spcAft>
                <a:spcPts val="0"/>
              </a:spcAft>
              <a:buNone/>
            </a:pPr>
            <a:r>
              <a:t/>
            </a:r>
            <a:endParaRPr/>
          </a:p>
        </p:txBody>
      </p:sp>
      <p:pic>
        <p:nvPicPr>
          <p:cNvPr descr="Video Icon" id="403" name="Google Shape;403;p57"/>
          <p:cNvPicPr preferRelativeResize="0"/>
          <p:nvPr/>
        </p:nvPicPr>
        <p:blipFill>
          <a:blip r:embed="rId6">
            <a:alphaModFix/>
          </a:blip>
          <a:stretch>
            <a:fillRect/>
          </a:stretch>
        </p:blipFill>
        <p:spPr>
          <a:xfrm>
            <a:off x="8004850" y="4067076"/>
            <a:ext cx="797900" cy="797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8"/>
          <p:cNvSpPr txBox="1"/>
          <p:nvPr>
            <p:ph type="title"/>
          </p:nvPr>
        </p:nvSpPr>
        <p:spPr>
          <a:xfrm>
            <a:off x="628650" y="132211"/>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sz="3600"/>
              <a:t>Discussion 2</a:t>
            </a:r>
            <a:r>
              <a:rPr lang="en"/>
              <a:t> </a:t>
            </a:r>
            <a:endParaRPr/>
          </a:p>
        </p:txBody>
      </p:sp>
      <p:sp>
        <p:nvSpPr>
          <p:cNvPr id="409" name="Google Shape;409;p58"/>
          <p:cNvSpPr txBox="1"/>
          <p:nvPr>
            <p:ph idx="1" type="body"/>
          </p:nvPr>
        </p:nvSpPr>
        <p:spPr>
          <a:xfrm>
            <a:off x="628650" y="1492624"/>
            <a:ext cx="7886700" cy="3140100"/>
          </a:xfrm>
          <a:prstGeom prst="rect">
            <a:avLst/>
          </a:prstGeom>
        </p:spPr>
        <p:txBody>
          <a:bodyPr anchorCtr="0" anchor="t" bIns="45700" lIns="91425" spcFirstLastPara="1" rIns="91425" wrap="square" tIns="45700">
            <a:normAutofit fontScale="92500" lnSpcReduction="20000"/>
          </a:bodyPr>
          <a:lstStyle/>
          <a:p>
            <a:pPr indent="0" lvl="0" marL="228600" rtl="0" algn="l">
              <a:lnSpc>
                <a:spcPct val="100000"/>
              </a:lnSpc>
              <a:spcBef>
                <a:spcPts val="0"/>
              </a:spcBef>
              <a:spcAft>
                <a:spcPts val="0"/>
              </a:spcAft>
              <a:buNone/>
            </a:pPr>
            <a:r>
              <a:rPr lang="en" sz="2800">
                <a:solidFill>
                  <a:srgbClr val="FF6E15"/>
                </a:solidFill>
              </a:rPr>
              <a:t>What did you hear? </a:t>
            </a:r>
            <a:endParaRPr sz="2800">
              <a:solidFill>
                <a:srgbClr val="FF6E15"/>
              </a:solidFill>
            </a:endParaRPr>
          </a:p>
          <a:p>
            <a:pPr indent="0" lvl="0" marL="228600" rtl="0" algn="l">
              <a:lnSpc>
                <a:spcPct val="100000"/>
              </a:lnSpc>
              <a:spcBef>
                <a:spcPts val="0"/>
              </a:spcBef>
              <a:spcAft>
                <a:spcPts val="0"/>
              </a:spcAft>
              <a:buNone/>
            </a:pPr>
            <a:r>
              <a:t/>
            </a:r>
            <a:endParaRPr sz="2800">
              <a:solidFill>
                <a:srgbClr val="FF6E15"/>
              </a:solidFill>
            </a:endParaRPr>
          </a:p>
          <a:p>
            <a:pPr indent="0" lvl="0" marL="228600" rtl="0" algn="l">
              <a:lnSpc>
                <a:spcPct val="100000"/>
              </a:lnSpc>
              <a:spcBef>
                <a:spcPts val="0"/>
              </a:spcBef>
              <a:spcAft>
                <a:spcPts val="0"/>
              </a:spcAft>
              <a:buNone/>
            </a:pPr>
            <a:r>
              <a:rPr lang="en" sz="2800">
                <a:solidFill>
                  <a:srgbClr val="FF6E15"/>
                </a:solidFill>
              </a:rPr>
              <a:t>Any information that surprised you? </a:t>
            </a:r>
            <a:endParaRPr sz="2800">
              <a:solidFill>
                <a:srgbClr val="FF6E15"/>
              </a:solidFill>
            </a:endParaRPr>
          </a:p>
          <a:p>
            <a:pPr indent="0" lvl="0" marL="228600" rtl="0" algn="l">
              <a:lnSpc>
                <a:spcPct val="100000"/>
              </a:lnSpc>
              <a:spcBef>
                <a:spcPts val="0"/>
              </a:spcBef>
              <a:spcAft>
                <a:spcPts val="0"/>
              </a:spcAft>
              <a:buNone/>
            </a:pPr>
            <a:r>
              <a:t/>
            </a:r>
            <a:endParaRPr sz="2800">
              <a:solidFill>
                <a:srgbClr val="FF6E15"/>
              </a:solidFill>
            </a:endParaRPr>
          </a:p>
          <a:p>
            <a:pPr indent="0" lvl="0" marL="228600" rtl="0" algn="l">
              <a:lnSpc>
                <a:spcPct val="100000"/>
              </a:lnSpc>
              <a:spcBef>
                <a:spcPts val="0"/>
              </a:spcBef>
              <a:spcAft>
                <a:spcPts val="0"/>
              </a:spcAft>
              <a:buNone/>
            </a:pPr>
            <a:r>
              <a:rPr lang="en" sz="2800">
                <a:solidFill>
                  <a:srgbClr val="FF6E15"/>
                </a:solidFill>
              </a:rPr>
              <a:t>Anything you heard that you may not agree with? </a:t>
            </a:r>
            <a:endParaRPr sz="2800">
              <a:solidFill>
                <a:srgbClr val="FF6E15"/>
              </a:solidFill>
            </a:endParaRPr>
          </a:p>
          <a:p>
            <a:pPr indent="0" lvl="0" marL="228600" rtl="0" algn="l">
              <a:lnSpc>
                <a:spcPct val="100000"/>
              </a:lnSpc>
              <a:spcBef>
                <a:spcPts val="0"/>
              </a:spcBef>
              <a:spcAft>
                <a:spcPts val="0"/>
              </a:spcAft>
              <a:buNone/>
            </a:pPr>
            <a:r>
              <a:t/>
            </a:r>
            <a:endParaRPr sz="2900">
              <a:solidFill>
                <a:srgbClr val="FF6E15"/>
              </a:solidFill>
            </a:endParaRPr>
          </a:p>
          <a:p>
            <a:pPr indent="0" lvl="0" marL="228600" rtl="0" algn="l">
              <a:lnSpc>
                <a:spcPct val="100000"/>
              </a:lnSpc>
              <a:spcBef>
                <a:spcPts val="0"/>
              </a:spcBef>
              <a:spcAft>
                <a:spcPts val="0"/>
              </a:spcAft>
              <a:buNone/>
            </a:pPr>
            <a:r>
              <a:rPr lang="en" sz="2800">
                <a:solidFill>
                  <a:srgbClr val="FF6E15"/>
                </a:solidFill>
              </a:rPr>
              <a:t>How does the information conveyed apply to what learners in your schools perceive?</a:t>
            </a:r>
            <a:endParaRPr sz="3100">
              <a:solidFill>
                <a:srgbClr val="FF6E15"/>
              </a:solidFill>
            </a:endParaRPr>
          </a:p>
        </p:txBody>
      </p:sp>
      <p:pic>
        <p:nvPicPr>
          <p:cNvPr descr="Question Icon" id="410" name="Google Shape;410;p58"/>
          <p:cNvPicPr preferRelativeResize="0"/>
          <p:nvPr/>
        </p:nvPicPr>
        <p:blipFill>
          <a:blip r:embed="rId3">
            <a:alphaModFix/>
          </a:blip>
          <a:stretch>
            <a:fillRect/>
          </a:stretch>
        </p:blipFill>
        <p:spPr>
          <a:xfrm>
            <a:off x="8113850" y="4125925"/>
            <a:ext cx="820950" cy="820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descr="A picture containing shape&#10;&#10;Description automatically generated" id="416" name="Google Shape;416;p59"/>
          <p:cNvPicPr preferRelativeResize="0"/>
          <p:nvPr/>
        </p:nvPicPr>
        <p:blipFill rotWithShape="1">
          <a:blip r:embed="rId3">
            <a:alphaModFix/>
          </a:blip>
          <a:srcRect b="0" l="0" r="0" t="0"/>
          <a:stretch/>
        </p:blipFill>
        <p:spPr>
          <a:xfrm>
            <a:off x="-9525" y="0"/>
            <a:ext cx="9143999" cy="1624000"/>
          </a:xfrm>
          <a:prstGeom prst="rect">
            <a:avLst/>
          </a:prstGeom>
          <a:noFill/>
          <a:ln>
            <a:noFill/>
          </a:ln>
        </p:spPr>
      </p:pic>
      <p:sp>
        <p:nvSpPr>
          <p:cNvPr id="417" name="Google Shape;417;p59"/>
          <p:cNvSpPr txBox="1"/>
          <p:nvPr>
            <p:ph type="title"/>
          </p:nvPr>
        </p:nvSpPr>
        <p:spPr>
          <a:xfrm>
            <a:off x="628650" y="425053"/>
            <a:ext cx="7886700" cy="2812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b="1" i="0" lang="en" sz="4800" u="none">
                <a:solidFill>
                  <a:srgbClr val="009BA5"/>
                </a:solidFill>
                <a:latin typeface="Open Sans"/>
                <a:ea typeface="Open Sans"/>
                <a:cs typeface="Open Sans"/>
                <a:sym typeface="Open Sans"/>
              </a:rPr>
              <a:t>Understanding State and Regional Data/Trends</a:t>
            </a:r>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0"/>
          <p:cNvSpPr txBox="1"/>
          <p:nvPr>
            <p:ph type="title"/>
          </p:nvPr>
        </p:nvSpPr>
        <p:spPr>
          <a:xfrm>
            <a:off x="578401" y="2899080"/>
            <a:ext cx="7886700" cy="909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Open Sans"/>
              <a:buNone/>
            </a:pPr>
            <a:r>
              <a:rPr b="1" i="1" lang="en" sz="4100">
                <a:solidFill>
                  <a:srgbClr val="009BA5"/>
                </a:solidFill>
              </a:rPr>
              <a:t>[Placeholder for multiple slides on state/local labor market trends, data and industry growth]</a:t>
            </a:r>
            <a:endParaRPr b="1" i="1" sz="4100">
              <a:solidFill>
                <a:srgbClr val="009BA5"/>
              </a:solidFill>
            </a:endParaRPr>
          </a:p>
        </p:txBody>
      </p:sp>
      <p:pic>
        <p:nvPicPr>
          <p:cNvPr descr="A picture containing shape&#10;&#10;Description automatically generated" id="424" name="Google Shape;424;p60"/>
          <p:cNvPicPr preferRelativeResize="0"/>
          <p:nvPr/>
        </p:nvPicPr>
        <p:blipFill rotWithShape="1">
          <a:blip r:embed="rId3">
            <a:alphaModFix/>
          </a:blip>
          <a:srcRect b="0" l="0" r="0" t="0"/>
          <a:stretch/>
        </p:blipFill>
        <p:spPr>
          <a:xfrm>
            <a:off x="0" y="1"/>
            <a:ext cx="9143999" cy="1474470"/>
          </a:xfrm>
          <a:prstGeom prst="rect">
            <a:avLst/>
          </a:prstGeom>
          <a:noFill/>
          <a:ln>
            <a:noFill/>
          </a:ln>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1"/>
          <p:cNvSpPr txBox="1"/>
          <p:nvPr>
            <p:ph type="title"/>
          </p:nvPr>
        </p:nvSpPr>
        <p:spPr>
          <a:xfrm>
            <a:off x="628650" y="132211"/>
            <a:ext cx="7886700" cy="99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4000"/>
              <a:t>Discussion 3:</a:t>
            </a:r>
            <a:r>
              <a:rPr lang="en" sz="4000"/>
              <a:t> </a:t>
            </a:r>
            <a:r>
              <a:rPr lang="en" sz="4000"/>
              <a:t>Why Value Data for CTE Messaging</a:t>
            </a:r>
            <a:endParaRPr sz="4000"/>
          </a:p>
        </p:txBody>
      </p:sp>
      <p:sp>
        <p:nvSpPr>
          <p:cNvPr id="430" name="Google Shape;430;p61"/>
          <p:cNvSpPr txBox="1"/>
          <p:nvPr>
            <p:ph idx="1" type="body"/>
          </p:nvPr>
        </p:nvSpPr>
        <p:spPr>
          <a:xfrm>
            <a:off x="508475" y="1492624"/>
            <a:ext cx="7886700" cy="3140100"/>
          </a:xfrm>
          <a:prstGeom prst="rect">
            <a:avLst/>
          </a:prstGeom>
        </p:spPr>
        <p:txBody>
          <a:bodyPr anchorCtr="0" anchor="t" bIns="45700" lIns="91425" spcFirstLastPara="1" rIns="91425" wrap="square" tIns="45700">
            <a:noAutofit/>
          </a:bodyPr>
          <a:lstStyle/>
          <a:p>
            <a:pPr indent="0" lvl="0" marL="0" rtl="0" algn="l">
              <a:lnSpc>
                <a:spcPct val="80000"/>
              </a:lnSpc>
              <a:spcBef>
                <a:spcPts val="1000"/>
              </a:spcBef>
              <a:spcAft>
                <a:spcPts val="0"/>
              </a:spcAft>
              <a:buSzPts val="770"/>
              <a:buNone/>
            </a:pPr>
            <a:r>
              <a:rPr b="1" lang="en" sz="1850">
                <a:solidFill>
                  <a:schemeClr val="accent6"/>
                </a:solidFill>
                <a:latin typeface="Open Sans"/>
                <a:ea typeface="Open Sans"/>
                <a:cs typeface="Open Sans"/>
                <a:sym typeface="Open Sans"/>
              </a:rPr>
              <a:t>Why is it important to use data points when you are championing CTE?</a:t>
            </a:r>
            <a:endParaRPr b="1" sz="1850">
              <a:solidFill>
                <a:schemeClr val="accent6"/>
              </a:solidFill>
              <a:latin typeface="Open Sans"/>
              <a:ea typeface="Open Sans"/>
              <a:cs typeface="Open Sans"/>
              <a:sym typeface="Open Sans"/>
            </a:endParaRPr>
          </a:p>
          <a:p>
            <a:pPr indent="0" lvl="0" marL="0" rtl="0" algn="l">
              <a:lnSpc>
                <a:spcPct val="80000"/>
              </a:lnSpc>
              <a:spcBef>
                <a:spcPts val="1000"/>
              </a:spcBef>
              <a:spcAft>
                <a:spcPts val="0"/>
              </a:spcAft>
              <a:buSzPts val="770"/>
              <a:buNone/>
            </a:pPr>
            <a:r>
              <a:t/>
            </a:r>
            <a:endParaRPr b="1" sz="1650">
              <a:latin typeface="Open Sans"/>
              <a:ea typeface="Open Sans"/>
              <a:cs typeface="Open Sans"/>
              <a:sym typeface="Open Sans"/>
            </a:endParaRPr>
          </a:p>
          <a:p>
            <a:pPr indent="0" lvl="0" marL="0" rtl="0" algn="l">
              <a:lnSpc>
                <a:spcPct val="80000"/>
              </a:lnSpc>
              <a:spcBef>
                <a:spcPts val="1000"/>
              </a:spcBef>
              <a:spcAft>
                <a:spcPts val="0"/>
              </a:spcAft>
              <a:buSzPts val="770"/>
              <a:buNone/>
            </a:pPr>
            <a:r>
              <a:rPr b="1" lang="en" sz="1850">
                <a:solidFill>
                  <a:schemeClr val="accent2"/>
                </a:solidFill>
                <a:latin typeface="Open Sans"/>
                <a:ea typeface="Open Sans"/>
                <a:cs typeface="Open Sans"/>
                <a:sym typeface="Open Sans"/>
              </a:rPr>
              <a:t>Which data points are your favorite or you feel are most impactful?</a:t>
            </a:r>
            <a:endParaRPr b="1" sz="1850">
              <a:solidFill>
                <a:schemeClr val="accent2"/>
              </a:solidFill>
              <a:latin typeface="Open Sans"/>
              <a:ea typeface="Open Sans"/>
              <a:cs typeface="Open Sans"/>
              <a:sym typeface="Open Sans"/>
            </a:endParaRPr>
          </a:p>
          <a:p>
            <a:pPr indent="0" lvl="0" marL="0" rtl="0" algn="l">
              <a:lnSpc>
                <a:spcPct val="80000"/>
              </a:lnSpc>
              <a:spcBef>
                <a:spcPts val="1000"/>
              </a:spcBef>
              <a:spcAft>
                <a:spcPts val="0"/>
              </a:spcAft>
              <a:buSzPts val="770"/>
              <a:buNone/>
            </a:pPr>
            <a:r>
              <a:t/>
            </a:r>
            <a:endParaRPr b="1" sz="1650">
              <a:latin typeface="Open Sans"/>
              <a:ea typeface="Open Sans"/>
              <a:cs typeface="Open Sans"/>
              <a:sym typeface="Open Sans"/>
            </a:endParaRPr>
          </a:p>
          <a:p>
            <a:pPr indent="0" lvl="0" marL="0" rtl="0" algn="l">
              <a:lnSpc>
                <a:spcPct val="80000"/>
              </a:lnSpc>
              <a:spcBef>
                <a:spcPts val="1000"/>
              </a:spcBef>
              <a:spcAft>
                <a:spcPts val="0"/>
              </a:spcAft>
              <a:buSzPts val="770"/>
              <a:buNone/>
            </a:pPr>
            <a:r>
              <a:rPr b="1" lang="en" sz="1850">
                <a:latin typeface="Open Sans"/>
                <a:ea typeface="Open Sans"/>
                <a:cs typeface="Open Sans"/>
                <a:sym typeface="Open Sans"/>
              </a:rPr>
              <a:t>In what ways will you get the LMI data points you </a:t>
            </a:r>
            <a:endParaRPr b="1" sz="1850">
              <a:latin typeface="Open Sans"/>
              <a:ea typeface="Open Sans"/>
              <a:cs typeface="Open Sans"/>
              <a:sym typeface="Open Sans"/>
            </a:endParaRPr>
          </a:p>
          <a:p>
            <a:pPr indent="0" lvl="0" marL="0" rtl="0" algn="l">
              <a:lnSpc>
                <a:spcPct val="80000"/>
              </a:lnSpc>
              <a:spcBef>
                <a:spcPts val="1000"/>
              </a:spcBef>
              <a:spcAft>
                <a:spcPts val="0"/>
              </a:spcAft>
              <a:buSzPts val="770"/>
              <a:buNone/>
            </a:pPr>
            <a:r>
              <a:rPr b="1" lang="en" sz="1850">
                <a:latin typeface="Open Sans"/>
                <a:ea typeface="Open Sans"/>
                <a:cs typeface="Open Sans"/>
                <a:sym typeface="Open Sans"/>
              </a:rPr>
              <a:t>need? </a:t>
            </a:r>
            <a:endParaRPr b="1" sz="1850">
              <a:latin typeface="Open Sans"/>
              <a:ea typeface="Open Sans"/>
              <a:cs typeface="Open Sans"/>
              <a:sym typeface="Open Sans"/>
            </a:endParaRPr>
          </a:p>
          <a:p>
            <a:pPr indent="0" lvl="0" marL="0" rtl="0" algn="l">
              <a:lnSpc>
                <a:spcPct val="80000"/>
              </a:lnSpc>
              <a:spcBef>
                <a:spcPts val="1000"/>
              </a:spcBef>
              <a:spcAft>
                <a:spcPts val="0"/>
              </a:spcAft>
              <a:buSzPts val="770"/>
              <a:buNone/>
            </a:pPr>
            <a:r>
              <a:t/>
            </a:r>
            <a:endParaRPr b="1" sz="1650">
              <a:latin typeface="Open Sans"/>
              <a:ea typeface="Open Sans"/>
              <a:cs typeface="Open Sans"/>
              <a:sym typeface="Open Sans"/>
            </a:endParaRPr>
          </a:p>
          <a:p>
            <a:pPr indent="0" lvl="0" marL="0" rtl="0" algn="l">
              <a:lnSpc>
                <a:spcPct val="80000"/>
              </a:lnSpc>
              <a:spcBef>
                <a:spcPts val="1000"/>
              </a:spcBef>
              <a:spcAft>
                <a:spcPts val="0"/>
              </a:spcAft>
              <a:buSzPts val="770"/>
              <a:buNone/>
            </a:pPr>
            <a:r>
              <a:rPr b="1" lang="en" sz="1850">
                <a:solidFill>
                  <a:srgbClr val="009BA5"/>
                </a:solidFill>
                <a:latin typeface="Open Sans"/>
                <a:ea typeface="Open Sans"/>
                <a:cs typeface="Open Sans"/>
                <a:sym typeface="Open Sans"/>
              </a:rPr>
              <a:t>What data do you wish you had?</a:t>
            </a:r>
            <a:endParaRPr b="1" sz="1850">
              <a:solidFill>
                <a:srgbClr val="009BA5"/>
              </a:solidFill>
              <a:latin typeface="Open Sans"/>
              <a:ea typeface="Open Sans"/>
              <a:cs typeface="Open Sans"/>
              <a:sym typeface="Open Sans"/>
            </a:endParaRPr>
          </a:p>
        </p:txBody>
      </p:sp>
      <p:pic>
        <p:nvPicPr>
          <p:cNvPr descr="Question Icon" id="431" name="Google Shape;431;p61"/>
          <p:cNvPicPr preferRelativeResize="0"/>
          <p:nvPr/>
        </p:nvPicPr>
        <p:blipFill>
          <a:blip r:embed="rId3">
            <a:alphaModFix/>
          </a:blip>
          <a:stretch>
            <a:fillRect/>
          </a:stretch>
        </p:blipFill>
        <p:spPr>
          <a:xfrm>
            <a:off x="8113850" y="4125925"/>
            <a:ext cx="820950" cy="820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descr="A picture containing shape&#10;&#10;Description automatically generated" id="437" name="Google Shape;437;p62"/>
          <p:cNvPicPr preferRelativeResize="0"/>
          <p:nvPr/>
        </p:nvPicPr>
        <p:blipFill rotWithShape="1">
          <a:blip r:embed="rId3">
            <a:alphaModFix/>
          </a:blip>
          <a:srcRect b="0" l="0" r="0" t="0"/>
          <a:stretch/>
        </p:blipFill>
        <p:spPr>
          <a:xfrm>
            <a:off x="-9525" y="0"/>
            <a:ext cx="9143999" cy="1624000"/>
          </a:xfrm>
          <a:prstGeom prst="rect">
            <a:avLst/>
          </a:prstGeom>
          <a:noFill/>
          <a:ln>
            <a:noFill/>
          </a:ln>
        </p:spPr>
      </p:pic>
      <p:sp>
        <p:nvSpPr>
          <p:cNvPr id="438" name="Google Shape;438;p62"/>
          <p:cNvSpPr txBox="1"/>
          <p:nvPr>
            <p:ph type="title"/>
          </p:nvPr>
        </p:nvSpPr>
        <p:spPr>
          <a:xfrm>
            <a:off x="628650" y="425053"/>
            <a:ext cx="7886700" cy="2812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b="1" i="0" lang="en" sz="4800" u="none">
                <a:solidFill>
                  <a:srgbClr val="009BA5"/>
                </a:solidFill>
                <a:latin typeface="Open Sans"/>
                <a:ea typeface="Open Sans"/>
                <a:cs typeface="Open Sans"/>
                <a:sym typeface="Open Sans"/>
              </a:rPr>
              <a:t>Common Labor Market Information Resources</a:t>
            </a:r>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3"/>
          <p:cNvSpPr txBox="1"/>
          <p:nvPr>
            <p:ph type="title"/>
          </p:nvPr>
        </p:nvSpPr>
        <p:spPr>
          <a:xfrm>
            <a:off x="628650" y="132211"/>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sz="3600"/>
              <a:t>Activity</a:t>
            </a:r>
            <a:r>
              <a:rPr lang="en" sz="3600"/>
              <a:t> 1: Worksheet Page 3</a:t>
            </a:r>
            <a:endParaRPr/>
          </a:p>
        </p:txBody>
      </p:sp>
      <p:sp>
        <p:nvSpPr>
          <p:cNvPr id="444" name="Google Shape;444;p63"/>
          <p:cNvSpPr txBox="1"/>
          <p:nvPr>
            <p:ph idx="1" type="body"/>
          </p:nvPr>
        </p:nvSpPr>
        <p:spPr>
          <a:xfrm>
            <a:off x="628650" y="1492624"/>
            <a:ext cx="7886700" cy="3140100"/>
          </a:xfrm>
          <a:prstGeom prst="rect">
            <a:avLst/>
          </a:prstGeom>
        </p:spPr>
        <p:txBody>
          <a:bodyPr anchorCtr="0" anchor="t" bIns="45700" lIns="91425" spcFirstLastPara="1" rIns="91425" wrap="square" tIns="45700">
            <a:normAutofit/>
          </a:bodyPr>
          <a:lstStyle/>
          <a:p>
            <a:pPr indent="0" lvl="0" marL="0" rtl="0" algn="ctr">
              <a:lnSpc>
                <a:spcPct val="107916"/>
              </a:lnSpc>
              <a:spcBef>
                <a:spcPts val="0"/>
              </a:spcBef>
              <a:spcAft>
                <a:spcPts val="0"/>
              </a:spcAft>
              <a:buNone/>
            </a:pPr>
            <a:r>
              <a:rPr lang="en" sz="3000"/>
              <a:t>Question 1</a:t>
            </a:r>
            <a:endParaRPr sz="3000"/>
          </a:p>
          <a:p>
            <a:pPr indent="0" lvl="0" marL="0" rtl="0" algn="ctr">
              <a:lnSpc>
                <a:spcPct val="107916"/>
              </a:lnSpc>
              <a:spcBef>
                <a:spcPts val="800"/>
              </a:spcBef>
              <a:spcAft>
                <a:spcPts val="800"/>
              </a:spcAft>
              <a:buNone/>
            </a:pPr>
            <a:r>
              <a:rPr lang="en" sz="3000">
                <a:solidFill>
                  <a:srgbClr val="009BA5"/>
                </a:solidFill>
              </a:rPr>
              <a:t>What resources do you currently use to provide labor market information to help students understand career opportunities in your community? </a:t>
            </a:r>
            <a:endParaRPr sz="3000">
              <a:solidFill>
                <a:srgbClr val="009BA5"/>
              </a:solidFill>
            </a:endParaRPr>
          </a:p>
        </p:txBody>
      </p:sp>
      <p:pic>
        <p:nvPicPr>
          <p:cNvPr id="445" name="Google Shape;445;p63"/>
          <p:cNvPicPr preferRelativeResize="0"/>
          <p:nvPr/>
        </p:nvPicPr>
        <p:blipFill>
          <a:blip r:embed="rId3">
            <a:alphaModFix/>
          </a:blip>
          <a:stretch>
            <a:fillRect/>
          </a:stretch>
        </p:blipFill>
        <p:spPr>
          <a:xfrm>
            <a:off x="8091375" y="4085400"/>
            <a:ext cx="882625" cy="8826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4"/>
          <p:cNvSpPr txBox="1"/>
          <p:nvPr>
            <p:ph type="title"/>
          </p:nvPr>
        </p:nvSpPr>
        <p:spPr>
          <a:xfrm>
            <a:off x="628650" y="132211"/>
            <a:ext cx="7886700" cy="994200"/>
          </a:xfrm>
          <a:prstGeom prst="rect">
            <a:avLst/>
          </a:prstGeom>
        </p:spPr>
        <p:txBody>
          <a:bodyPr anchorCtr="0" anchor="ctr" bIns="45700" lIns="91425" spcFirstLastPara="1" rIns="91425" wrap="square" tIns="45700">
            <a:normAutofit/>
          </a:bodyPr>
          <a:lstStyle/>
          <a:p>
            <a:pPr indent="0" lvl="0" marL="0" rtl="0" algn="ctr">
              <a:spcBef>
                <a:spcPts val="1000"/>
              </a:spcBef>
              <a:spcAft>
                <a:spcPts val="0"/>
              </a:spcAft>
              <a:buNone/>
            </a:pPr>
            <a:r>
              <a:rPr lang="en" sz="4000">
                <a:solidFill>
                  <a:srgbClr val="3C4043"/>
                </a:solidFill>
                <a:highlight>
                  <a:srgbClr val="FFFFFF"/>
                </a:highlight>
              </a:rPr>
              <a:t>Tips: Researching LMI</a:t>
            </a:r>
            <a:endParaRPr sz="4000"/>
          </a:p>
        </p:txBody>
      </p:sp>
      <p:sp>
        <p:nvSpPr>
          <p:cNvPr id="451" name="Google Shape;451;p64"/>
          <p:cNvSpPr txBox="1"/>
          <p:nvPr/>
        </p:nvSpPr>
        <p:spPr>
          <a:xfrm>
            <a:off x="789750" y="1499450"/>
            <a:ext cx="75645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Open Sans"/>
                <a:ea typeface="Open Sans"/>
                <a:cs typeface="Open Sans"/>
                <a:sym typeface="Open Sans"/>
              </a:rPr>
              <a:t>Do you:</a:t>
            </a:r>
            <a:r>
              <a:rPr lang="en">
                <a:latin typeface="Open Sans"/>
                <a:ea typeface="Open Sans"/>
                <a:cs typeface="Open Sans"/>
                <a:sym typeface="Open Sans"/>
              </a:rPr>
              <a:t> </a:t>
            </a:r>
            <a:endParaRPr>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lang="en" sz="1600">
                <a:latin typeface="Open Sans"/>
                <a:ea typeface="Open Sans"/>
                <a:cs typeface="Open Sans"/>
                <a:sym typeface="Open Sans"/>
              </a:rPr>
              <a:t>Get lost in a Google </a:t>
            </a:r>
            <a:r>
              <a:rPr lang="en" sz="1600">
                <a:latin typeface="Open Sans"/>
                <a:ea typeface="Open Sans"/>
                <a:cs typeface="Open Sans"/>
                <a:sym typeface="Open Sans"/>
              </a:rPr>
              <a:t>Search</a:t>
            </a:r>
            <a:r>
              <a:rPr lang="en" sz="1600">
                <a:latin typeface="Open Sans"/>
                <a:ea typeface="Open Sans"/>
                <a:cs typeface="Open Sans"/>
                <a:sym typeface="Open Sans"/>
              </a:rPr>
              <a:t> or a YouTube ‘rabbit hole’ to find cool things?</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lang="en" sz="1600">
                <a:latin typeface="Open Sans"/>
                <a:ea typeface="Open Sans"/>
                <a:cs typeface="Open Sans"/>
                <a:sym typeface="Open Sans"/>
              </a:rPr>
              <a:t>Consider Career as one of your favorite School Counseling domain so this is something you’d ‘nerd’ out on? </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lang="en" sz="1600">
                <a:latin typeface="Open Sans"/>
                <a:ea typeface="Open Sans"/>
                <a:cs typeface="Open Sans"/>
                <a:sym typeface="Open Sans"/>
              </a:rPr>
              <a:t>Attend professional development opportunities that have LMI-like language in the title? (i.e. Work-Based Learning, Career Pathways, Stackable Credentialing, World of Work, etc…) </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lang="en" sz="1600">
                <a:latin typeface="Open Sans"/>
                <a:ea typeface="Open Sans"/>
                <a:cs typeface="Open Sans"/>
                <a:sym typeface="Open Sans"/>
              </a:rPr>
              <a:t>Follow what your peers do/use with advising and staying up to date on real-time employment data? </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lang="en" sz="1600">
                <a:latin typeface="Open Sans"/>
                <a:ea typeface="Open Sans"/>
                <a:cs typeface="Open Sans"/>
                <a:sym typeface="Open Sans"/>
              </a:rPr>
              <a:t>Collaborate with your CTE teachers when they build their programs of study?</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lang="en" sz="1600">
                <a:latin typeface="Open Sans"/>
                <a:ea typeface="Open Sans"/>
                <a:cs typeface="Open Sans"/>
                <a:sym typeface="Open Sans"/>
              </a:rPr>
              <a:t>Search for WHO in your region/school community is the best person(s) to add to your network to consult and collaborate with?</a:t>
            </a:r>
            <a:endParaRPr sz="1600">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8"/>
          <p:cNvSpPr txBox="1"/>
          <p:nvPr>
            <p:ph type="title"/>
          </p:nvPr>
        </p:nvSpPr>
        <p:spPr>
          <a:xfrm>
            <a:off x="655951" y="1995055"/>
            <a:ext cx="7886700" cy="909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20000"/>
              <a:buFont typeface="Open Sans"/>
              <a:buNone/>
            </a:pPr>
            <a:r>
              <a:rPr b="1" lang="en" sz="5000">
                <a:solidFill>
                  <a:srgbClr val="009BA5"/>
                </a:solidFill>
              </a:rPr>
              <a:t>Pre-Workshop Survey</a:t>
            </a:r>
            <a:endParaRPr b="1" sz="5000">
              <a:solidFill>
                <a:srgbClr val="009BA5"/>
              </a:solidFill>
            </a:endParaRPr>
          </a:p>
          <a:p>
            <a:pPr indent="0" lvl="0" marL="0" rtl="0" algn="ctr">
              <a:lnSpc>
                <a:spcPct val="90000"/>
              </a:lnSpc>
              <a:spcBef>
                <a:spcPts val="0"/>
              </a:spcBef>
              <a:spcAft>
                <a:spcPts val="0"/>
              </a:spcAft>
              <a:buClr>
                <a:schemeClr val="dk1"/>
              </a:buClr>
              <a:buSzPct val="163636"/>
              <a:buFont typeface="Open Sans"/>
              <a:buNone/>
            </a:pPr>
            <a:r>
              <a:rPr b="1" lang="en" sz="3666">
                <a:solidFill>
                  <a:srgbClr val="009BA5"/>
                </a:solidFill>
              </a:rPr>
              <a:t>[Insert link or QR code here] </a:t>
            </a:r>
            <a:endParaRPr b="1" sz="3666">
              <a:solidFill>
                <a:srgbClr val="009BA5"/>
              </a:solidFill>
            </a:endParaRPr>
          </a:p>
        </p:txBody>
      </p:sp>
      <p:pic>
        <p:nvPicPr>
          <p:cNvPr descr="A picture containing shape&#10;&#10;Description automatically generated" id="238" name="Google Shape;238;p38"/>
          <p:cNvPicPr preferRelativeResize="0"/>
          <p:nvPr/>
        </p:nvPicPr>
        <p:blipFill rotWithShape="1">
          <a:blip r:embed="rId3">
            <a:alphaModFix/>
          </a:blip>
          <a:srcRect b="0" l="0" r="0" t="0"/>
          <a:stretch/>
        </p:blipFill>
        <p:spPr>
          <a:xfrm>
            <a:off x="0" y="1"/>
            <a:ext cx="9143999" cy="1474470"/>
          </a:xfrm>
          <a:prstGeom prst="rect">
            <a:avLst/>
          </a:prstGeom>
          <a:noFill/>
          <a:ln>
            <a:noFill/>
          </a:ln>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5"/>
          <p:cNvSpPr txBox="1"/>
          <p:nvPr>
            <p:ph type="title"/>
          </p:nvPr>
        </p:nvSpPr>
        <p:spPr>
          <a:xfrm>
            <a:off x="628650" y="2109122"/>
            <a:ext cx="7886700" cy="2531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SzPts val="990"/>
              <a:buNone/>
            </a:pPr>
            <a:r>
              <a:rPr b="1" i="1" lang="en" sz="3800">
                <a:solidFill>
                  <a:srgbClr val="1B9AA6"/>
                </a:solidFill>
              </a:rPr>
              <a:t>[</a:t>
            </a:r>
            <a:r>
              <a:rPr b="1" i="1" lang="en" sz="3800">
                <a:solidFill>
                  <a:srgbClr val="1B9AA6"/>
                </a:solidFill>
              </a:rPr>
              <a:t>Place saver for additional common local, state, regional LMI resources </a:t>
            </a:r>
            <a:endParaRPr b="1" i="1" sz="3800">
              <a:solidFill>
                <a:srgbClr val="1B9AA6"/>
              </a:solidFill>
            </a:endParaRPr>
          </a:p>
          <a:p>
            <a:pPr indent="0" lvl="0" marL="0" rtl="0" algn="ctr">
              <a:spcBef>
                <a:spcPts val="0"/>
              </a:spcBef>
              <a:spcAft>
                <a:spcPts val="0"/>
              </a:spcAft>
              <a:buSzPts val="990"/>
              <a:buNone/>
            </a:pPr>
            <a:r>
              <a:rPr b="1" i="1" lang="en" sz="3800">
                <a:solidFill>
                  <a:srgbClr val="1B9AA6"/>
                </a:solidFill>
              </a:rPr>
              <a:t>(screenshots of webpages, weblinks to tools &amp; platforms, etc…)]</a:t>
            </a:r>
            <a:endParaRPr b="1" i="1" sz="3800">
              <a:solidFill>
                <a:srgbClr val="1B9AA6"/>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6"/>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Nat</a:t>
            </a:r>
            <a:r>
              <a:rPr lang="en" sz="4400"/>
              <a:t>ional</a:t>
            </a:r>
            <a:r>
              <a:rPr b="0" i="0" lang="en" sz="4400" u="none">
                <a:solidFill>
                  <a:srgbClr val="000000"/>
                </a:solidFill>
                <a:latin typeface="Open Sans Light"/>
                <a:ea typeface="Open Sans Light"/>
                <a:cs typeface="Open Sans Light"/>
                <a:sym typeface="Open Sans Light"/>
              </a:rPr>
              <a:t> Resources</a:t>
            </a:r>
            <a:endParaRPr/>
          </a:p>
        </p:txBody>
      </p:sp>
      <p:sp>
        <p:nvSpPr>
          <p:cNvPr id="463" name="Google Shape;463;p66"/>
          <p:cNvSpPr txBox="1"/>
          <p:nvPr>
            <p:ph idx="1" type="body"/>
          </p:nvPr>
        </p:nvSpPr>
        <p:spPr>
          <a:xfrm>
            <a:off x="628650" y="1493044"/>
            <a:ext cx="7886700" cy="3139500"/>
          </a:xfrm>
          <a:prstGeom prst="rect">
            <a:avLst/>
          </a:prstGeom>
          <a:noFill/>
          <a:ln>
            <a:noFill/>
          </a:ln>
        </p:spPr>
        <p:txBody>
          <a:bodyPr anchorCtr="0" anchor="t" bIns="45700" lIns="91425" spcFirstLastPara="1" rIns="91425" wrap="square" tIns="45700">
            <a:normAutofit fontScale="70000" lnSpcReduction="20000"/>
          </a:bodyPr>
          <a:lstStyle/>
          <a:p>
            <a:pPr indent="-405765" lvl="0" marL="457200" rtl="0" algn="l">
              <a:lnSpc>
                <a:spcPct val="100000"/>
              </a:lnSpc>
              <a:spcBef>
                <a:spcPts val="0"/>
              </a:spcBef>
              <a:spcAft>
                <a:spcPts val="0"/>
              </a:spcAft>
              <a:buClr>
                <a:srgbClr val="009AA6"/>
              </a:buClr>
              <a:buSzPts val="140"/>
              <a:buFont typeface="Arial"/>
              <a:buChar char="•"/>
            </a:pPr>
            <a:r>
              <a:rPr b="0" i="0" lang="en" sz="2900" u="none">
                <a:solidFill>
                  <a:srgbClr val="000000"/>
                </a:solidFill>
                <a:latin typeface="Open Sans"/>
                <a:ea typeface="Open Sans"/>
                <a:cs typeface="Open Sans"/>
                <a:sym typeface="Open Sans"/>
              </a:rPr>
              <a:t>Career One Stop: </a:t>
            </a:r>
            <a:r>
              <a:rPr b="0" i="0" lang="en" sz="2900" u="sng">
                <a:solidFill>
                  <a:schemeClr val="hlink"/>
                </a:solidFill>
                <a:hlinkClick r:id="rId3"/>
              </a:rPr>
              <a:t>https://www.careeronestop.org/</a:t>
            </a:r>
            <a:r>
              <a:rPr b="0" i="0" lang="en" sz="2900" u="none">
                <a:solidFill>
                  <a:srgbClr val="000000"/>
                </a:solidFill>
                <a:latin typeface="Open Sans"/>
                <a:ea typeface="Open Sans"/>
                <a:cs typeface="Open Sans"/>
                <a:sym typeface="Open Sans"/>
              </a:rPr>
              <a:t> </a:t>
            </a:r>
            <a:endParaRPr b="0" i="0" sz="1400" u="none">
              <a:solidFill>
                <a:srgbClr val="000000"/>
              </a:solidFill>
              <a:latin typeface="Arial"/>
              <a:ea typeface="Arial"/>
              <a:cs typeface="Arial"/>
              <a:sym typeface="Arial"/>
            </a:endParaRPr>
          </a:p>
          <a:p>
            <a:pPr indent="-405765" lvl="0" marL="457200" rtl="0" algn="l">
              <a:lnSpc>
                <a:spcPct val="100000"/>
              </a:lnSpc>
              <a:spcBef>
                <a:spcPts val="0"/>
              </a:spcBef>
              <a:spcAft>
                <a:spcPts val="0"/>
              </a:spcAft>
              <a:buClr>
                <a:srgbClr val="009AA6"/>
              </a:buClr>
              <a:buSzPts val="140"/>
              <a:buFont typeface="Arial"/>
              <a:buChar char="•"/>
            </a:pPr>
            <a:r>
              <a:t/>
            </a:r>
            <a:endParaRPr sz="2900">
              <a:latin typeface="Open Sans"/>
              <a:ea typeface="Open Sans"/>
              <a:cs typeface="Open Sans"/>
              <a:sym typeface="Open Sans"/>
            </a:endParaRPr>
          </a:p>
          <a:p>
            <a:pPr indent="-405765" lvl="0" marL="457200" rtl="0" algn="l">
              <a:lnSpc>
                <a:spcPct val="100000"/>
              </a:lnSpc>
              <a:spcBef>
                <a:spcPts val="0"/>
              </a:spcBef>
              <a:spcAft>
                <a:spcPts val="0"/>
              </a:spcAft>
              <a:buClr>
                <a:srgbClr val="009AA6"/>
              </a:buClr>
              <a:buSzPts val="140"/>
              <a:buFont typeface="Arial"/>
              <a:buChar char="•"/>
            </a:pPr>
            <a:r>
              <a:rPr b="0" i="0" lang="en" sz="2900" u="none">
                <a:solidFill>
                  <a:srgbClr val="000000"/>
                </a:solidFill>
                <a:latin typeface="Open Sans"/>
                <a:ea typeface="Open Sans"/>
                <a:cs typeface="Open Sans"/>
                <a:sym typeface="Open Sans"/>
              </a:rPr>
              <a:t>O*NET: </a:t>
            </a:r>
            <a:r>
              <a:rPr b="0" i="0" lang="en" sz="2900" u="sng">
                <a:solidFill>
                  <a:schemeClr val="hlink"/>
                </a:solidFill>
                <a:hlinkClick r:id="rId4"/>
              </a:rPr>
              <a:t>www.onetonline.org</a:t>
            </a:r>
            <a:r>
              <a:rPr b="1" lang="en" sz="2900">
                <a:latin typeface="Open Sans"/>
                <a:ea typeface="Open Sans"/>
                <a:cs typeface="Open Sans"/>
                <a:sym typeface="Open Sans"/>
              </a:rPr>
              <a:t> </a:t>
            </a:r>
            <a:endParaRPr b="1" sz="2900">
              <a:solidFill>
                <a:srgbClr val="FF6D14"/>
              </a:solidFill>
              <a:latin typeface="Open Sans"/>
              <a:ea typeface="Open Sans"/>
              <a:cs typeface="Open Sans"/>
              <a:sym typeface="Open Sans"/>
            </a:endParaRPr>
          </a:p>
          <a:p>
            <a:pPr indent="-405765" lvl="0" marL="457200" rtl="0" algn="l">
              <a:lnSpc>
                <a:spcPct val="100000"/>
              </a:lnSpc>
              <a:spcBef>
                <a:spcPts val="0"/>
              </a:spcBef>
              <a:spcAft>
                <a:spcPts val="0"/>
              </a:spcAft>
              <a:buClr>
                <a:srgbClr val="009AA6"/>
              </a:buClr>
              <a:buSzPts val="140"/>
              <a:buFont typeface="Arial"/>
              <a:buChar char="•"/>
            </a:pPr>
            <a:r>
              <a:t/>
            </a:r>
            <a:endParaRPr sz="2900">
              <a:latin typeface="Open Sans"/>
              <a:ea typeface="Open Sans"/>
              <a:cs typeface="Open Sans"/>
              <a:sym typeface="Open Sans"/>
            </a:endParaRPr>
          </a:p>
          <a:p>
            <a:pPr indent="-405765" lvl="0" marL="457200" rtl="0" algn="l">
              <a:lnSpc>
                <a:spcPct val="100000"/>
              </a:lnSpc>
              <a:spcBef>
                <a:spcPts val="0"/>
              </a:spcBef>
              <a:spcAft>
                <a:spcPts val="0"/>
              </a:spcAft>
              <a:buClr>
                <a:srgbClr val="009AA6"/>
              </a:buClr>
              <a:buSzPts val="140"/>
              <a:buFont typeface="Arial"/>
              <a:buChar char="•"/>
            </a:pPr>
            <a:r>
              <a:rPr b="0" i="0" lang="en" sz="2900" u="none">
                <a:solidFill>
                  <a:srgbClr val="000000"/>
                </a:solidFill>
                <a:latin typeface="Open Sans"/>
                <a:ea typeface="Open Sans"/>
                <a:cs typeface="Open Sans"/>
                <a:sym typeface="Open Sans"/>
              </a:rPr>
              <a:t>My Next Move </a:t>
            </a:r>
            <a:r>
              <a:rPr b="0" i="0" lang="en" sz="2900" u="sng">
                <a:solidFill>
                  <a:schemeClr val="hlink"/>
                </a:solidFill>
                <a:hlinkClick r:id="rId5"/>
              </a:rPr>
              <a:t>https://www.mynextmove.org/</a:t>
            </a:r>
            <a:r>
              <a:rPr b="0" i="0" lang="en" sz="2900" u="none">
                <a:solidFill>
                  <a:srgbClr val="000000"/>
                </a:solidFill>
                <a:latin typeface="Open Sans"/>
                <a:ea typeface="Open Sans"/>
                <a:cs typeface="Open Sans"/>
                <a:sym typeface="Open Sans"/>
              </a:rPr>
              <a:t> </a:t>
            </a:r>
            <a:endParaRPr b="0" i="0" sz="1400" u="none">
              <a:solidFill>
                <a:srgbClr val="000000"/>
              </a:solidFill>
              <a:latin typeface="Arial"/>
              <a:ea typeface="Arial"/>
              <a:cs typeface="Arial"/>
              <a:sym typeface="Arial"/>
            </a:endParaRPr>
          </a:p>
          <a:p>
            <a:pPr indent="-403860" lvl="0" marL="457200" rtl="0" algn="l">
              <a:lnSpc>
                <a:spcPct val="100000"/>
              </a:lnSpc>
              <a:spcBef>
                <a:spcPts val="0"/>
              </a:spcBef>
              <a:spcAft>
                <a:spcPts val="0"/>
              </a:spcAft>
              <a:buClr>
                <a:srgbClr val="009AA6"/>
              </a:buClr>
              <a:buSzPts val="210"/>
              <a:buFont typeface="Arial"/>
              <a:buChar char="•"/>
            </a:pPr>
            <a:r>
              <a:t/>
            </a:r>
            <a:endParaRPr sz="3000">
              <a:latin typeface="Open Sans"/>
              <a:ea typeface="Open Sans"/>
              <a:cs typeface="Open Sans"/>
              <a:sym typeface="Open Sans"/>
            </a:endParaRPr>
          </a:p>
          <a:p>
            <a:pPr indent="-403860" lvl="0" marL="457200" rtl="0" algn="l">
              <a:lnSpc>
                <a:spcPct val="100000"/>
              </a:lnSpc>
              <a:spcBef>
                <a:spcPts val="0"/>
              </a:spcBef>
              <a:spcAft>
                <a:spcPts val="0"/>
              </a:spcAft>
              <a:buClr>
                <a:srgbClr val="009AA6"/>
              </a:buClr>
              <a:buSzPts val="210"/>
              <a:buFont typeface="Arial"/>
              <a:buChar char="•"/>
            </a:pPr>
            <a:r>
              <a:rPr b="0" i="0" lang="en" sz="3000" u="none">
                <a:solidFill>
                  <a:srgbClr val="000000"/>
                </a:solidFill>
                <a:latin typeface="Open Sans"/>
                <a:ea typeface="Open Sans"/>
                <a:cs typeface="Open Sans"/>
                <a:sym typeface="Open Sans"/>
              </a:rPr>
              <a:t>U.S. Bureau of Labor Statistics: </a:t>
            </a:r>
            <a:r>
              <a:rPr b="0" i="0" lang="en" sz="3000" u="sng">
                <a:solidFill>
                  <a:schemeClr val="hlink"/>
                </a:solidFill>
                <a:hlinkClick r:id="rId6"/>
              </a:rPr>
              <a:t>https://www.bls.gov/k12/</a:t>
            </a:r>
            <a:r>
              <a:rPr b="0" i="0" lang="en" sz="3000" u="none">
                <a:solidFill>
                  <a:srgbClr val="000000"/>
                </a:solidFill>
                <a:latin typeface="Open Sans"/>
                <a:ea typeface="Open Sans"/>
                <a:cs typeface="Open Sans"/>
                <a:sym typeface="Open Sans"/>
              </a:rPr>
              <a:t> </a:t>
            </a:r>
            <a:endParaRPr b="0" i="0" sz="2900" u="none">
              <a:solidFill>
                <a:srgbClr val="000000"/>
              </a:solidFill>
              <a:latin typeface="Open Sans"/>
              <a:ea typeface="Open Sans"/>
              <a:cs typeface="Open Sans"/>
              <a:sym typeface="Open Sans"/>
            </a:endParaRPr>
          </a:p>
          <a:p>
            <a:pPr indent="-405765" lvl="0" marL="457200" rtl="0" algn="l">
              <a:lnSpc>
                <a:spcPct val="100000"/>
              </a:lnSpc>
              <a:spcBef>
                <a:spcPts val="0"/>
              </a:spcBef>
              <a:spcAft>
                <a:spcPts val="0"/>
              </a:spcAft>
              <a:buClr>
                <a:srgbClr val="009AA6"/>
              </a:buClr>
              <a:buSzPts val="140"/>
              <a:buFont typeface="Arial"/>
              <a:buChar char="•"/>
            </a:pPr>
            <a:r>
              <a:t/>
            </a:r>
            <a:endParaRPr sz="2900">
              <a:latin typeface="Open Sans"/>
              <a:ea typeface="Open Sans"/>
              <a:cs typeface="Open Sans"/>
              <a:sym typeface="Open Sans"/>
            </a:endParaRPr>
          </a:p>
          <a:p>
            <a:pPr indent="-405765" lvl="0" marL="457200" rtl="0" algn="l">
              <a:lnSpc>
                <a:spcPct val="100000"/>
              </a:lnSpc>
              <a:spcBef>
                <a:spcPts val="0"/>
              </a:spcBef>
              <a:spcAft>
                <a:spcPts val="0"/>
              </a:spcAft>
              <a:buClr>
                <a:srgbClr val="009AA6"/>
              </a:buClr>
              <a:buSzPts val="140"/>
              <a:buFont typeface="Arial"/>
              <a:buChar char="•"/>
            </a:pPr>
            <a:r>
              <a:rPr b="0" i="0" lang="en" sz="2900" u="none">
                <a:solidFill>
                  <a:srgbClr val="000000"/>
                </a:solidFill>
                <a:latin typeface="Open Sans"/>
                <a:ea typeface="Open Sans"/>
                <a:cs typeface="Open Sans"/>
                <a:sym typeface="Open Sans"/>
              </a:rPr>
              <a:t>Pathway2Careers </a:t>
            </a:r>
            <a:r>
              <a:rPr b="0" i="0" lang="en" sz="2900" u="sng">
                <a:solidFill>
                  <a:schemeClr val="hlink"/>
                </a:solidFill>
                <a:hlinkClick r:id="rId7"/>
              </a:rPr>
              <a:t>https://dashboard.pathway2careers.com/usa/reports</a:t>
            </a:r>
            <a:r>
              <a:rPr b="0" i="0" lang="en" sz="2900" u="none">
                <a:solidFill>
                  <a:srgbClr val="000000"/>
                </a:solidFill>
                <a:latin typeface="Open Sans"/>
                <a:ea typeface="Open Sans"/>
                <a:cs typeface="Open Sans"/>
                <a:sym typeface="Open Sans"/>
              </a:rPr>
              <a:t> </a:t>
            </a:r>
            <a:endParaRPr b="0" i="0" sz="1400" u="none">
              <a:solidFill>
                <a:srgbClr val="000000"/>
              </a:solidFill>
              <a:latin typeface="Arial"/>
              <a:ea typeface="Arial"/>
              <a:cs typeface="Arial"/>
              <a:sym typeface="Arial"/>
            </a:endParaRPr>
          </a:p>
          <a:p>
            <a:pPr indent="-228600" lvl="0" marL="457200" rtl="0" algn="l">
              <a:lnSpc>
                <a:spcPct val="90000"/>
              </a:lnSpc>
              <a:spcBef>
                <a:spcPts val="1000"/>
              </a:spcBef>
              <a:spcAft>
                <a:spcPts val="0"/>
              </a:spcAft>
              <a:buSzPct val="128571"/>
              <a:buNone/>
            </a:pPr>
            <a:r>
              <a:t/>
            </a:r>
            <a:endParaRPr b="0" i="0" sz="1400" u="none">
              <a:solidFill>
                <a:srgbClr val="000000"/>
              </a:solidFill>
              <a:latin typeface="Arial"/>
              <a:ea typeface="Arial"/>
              <a:cs typeface="Arial"/>
              <a:sym typeface="Arial"/>
            </a:endParaRPr>
          </a:p>
        </p:txBody>
      </p:sp>
      <p:sp>
        <p:nvSpPr>
          <p:cNvPr id="464" name="Google Shape;464;p66"/>
          <p:cNvSpPr txBox="1"/>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Open Sans"/>
              <a:buNone/>
            </a:pPr>
            <a:fld id="{00000000-1234-1234-1234-123412341234}" type="slidenum">
              <a:rPr b="0" i="0" lang="en" sz="1300" u="none">
                <a:solidFill>
                  <a:srgbClr val="888888"/>
                </a:solidFill>
                <a:latin typeface="Open Sans"/>
                <a:ea typeface="Open Sans"/>
                <a:cs typeface="Open Sans"/>
                <a:sym typeface="Open Sans"/>
              </a:rPr>
              <a:t>‹#›</a:t>
            </a:fld>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67"/>
          <p:cNvSpPr txBox="1"/>
          <p:nvPr>
            <p:ph type="title"/>
          </p:nvPr>
        </p:nvSpPr>
        <p:spPr>
          <a:xfrm>
            <a:off x="628650" y="132211"/>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sz="4000"/>
              <a:t>Let’s Chat! </a:t>
            </a:r>
            <a:endParaRPr sz="4000"/>
          </a:p>
        </p:txBody>
      </p:sp>
      <p:sp>
        <p:nvSpPr>
          <p:cNvPr id="470" name="Google Shape;470;p67"/>
          <p:cNvSpPr txBox="1"/>
          <p:nvPr>
            <p:ph idx="1" type="body"/>
          </p:nvPr>
        </p:nvSpPr>
        <p:spPr>
          <a:xfrm>
            <a:off x="628650" y="1492624"/>
            <a:ext cx="7886700" cy="3140100"/>
          </a:xfrm>
          <a:prstGeom prst="rect">
            <a:avLst/>
          </a:prstGeom>
        </p:spPr>
        <p:txBody>
          <a:bodyPr anchorCtr="0" anchor="t" bIns="45700" lIns="91425" spcFirstLastPara="1" rIns="91425" wrap="square" tIns="45700">
            <a:normAutofit/>
          </a:bodyPr>
          <a:lstStyle/>
          <a:p>
            <a:pPr indent="0" lvl="0" marL="0" rtl="0" algn="ctr">
              <a:lnSpc>
                <a:spcPct val="107916"/>
              </a:lnSpc>
              <a:spcBef>
                <a:spcPts val="0"/>
              </a:spcBef>
              <a:spcAft>
                <a:spcPts val="0"/>
              </a:spcAft>
              <a:buNone/>
            </a:pPr>
            <a:r>
              <a:t/>
            </a:r>
            <a:endParaRPr sz="3000"/>
          </a:p>
          <a:p>
            <a:pPr indent="0" lvl="0" marL="0" rtl="0" algn="ctr">
              <a:lnSpc>
                <a:spcPct val="107916"/>
              </a:lnSpc>
              <a:spcBef>
                <a:spcPts val="800"/>
              </a:spcBef>
              <a:spcAft>
                <a:spcPts val="800"/>
              </a:spcAft>
              <a:buNone/>
            </a:pPr>
            <a:r>
              <a:rPr lang="en" sz="4000">
                <a:solidFill>
                  <a:srgbClr val="FF6E15"/>
                </a:solidFill>
              </a:rPr>
              <a:t>What is your preferred LMI tool and why? </a:t>
            </a:r>
            <a:endParaRPr sz="4000">
              <a:solidFill>
                <a:srgbClr val="FF6E15"/>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pic>
        <p:nvPicPr>
          <p:cNvPr descr="A picture containing shape&#10;&#10;Description automatically generated" id="476" name="Google Shape;476;p68"/>
          <p:cNvPicPr preferRelativeResize="0"/>
          <p:nvPr/>
        </p:nvPicPr>
        <p:blipFill rotWithShape="1">
          <a:blip r:embed="rId3">
            <a:alphaModFix/>
          </a:blip>
          <a:srcRect b="0" l="0" r="0" t="0"/>
          <a:stretch/>
        </p:blipFill>
        <p:spPr>
          <a:xfrm>
            <a:off x="-9525" y="0"/>
            <a:ext cx="9143999" cy="1624000"/>
          </a:xfrm>
          <a:prstGeom prst="rect">
            <a:avLst/>
          </a:prstGeom>
          <a:noFill/>
          <a:ln>
            <a:noFill/>
          </a:ln>
        </p:spPr>
      </p:pic>
      <p:sp>
        <p:nvSpPr>
          <p:cNvPr id="477" name="Google Shape;477;p68"/>
          <p:cNvSpPr txBox="1"/>
          <p:nvPr>
            <p:ph type="title"/>
          </p:nvPr>
        </p:nvSpPr>
        <p:spPr>
          <a:xfrm>
            <a:off x="628650" y="425053"/>
            <a:ext cx="7886700" cy="2812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b="1" lang="en" sz="4800">
                <a:solidFill>
                  <a:srgbClr val="009BA5"/>
                </a:solidFill>
              </a:rPr>
              <a:t>Applying LMI Data &amp; Tools</a:t>
            </a:r>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9"/>
          <p:cNvSpPr txBox="1"/>
          <p:nvPr>
            <p:ph type="title"/>
          </p:nvPr>
        </p:nvSpPr>
        <p:spPr>
          <a:xfrm>
            <a:off x="241100" y="153300"/>
            <a:ext cx="82842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
              <a:t>Activity 1</a:t>
            </a:r>
            <a:r>
              <a:rPr lang="en" sz="2600"/>
              <a:t>(cont’d)</a:t>
            </a:r>
            <a:r>
              <a:rPr lang="en"/>
              <a:t>: Worksheet Page 3</a:t>
            </a:r>
            <a:r>
              <a:rPr lang="en" sz="4400"/>
              <a:t> </a:t>
            </a:r>
            <a:endParaRPr/>
          </a:p>
        </p:txBody>
      </p:sp>
      <p:sp>
        <p:nvSpPr>
          <p:cNvPr id="484" name="Google Shape;484;p69"/>
          <p:cNvSpPr txBox="1"/>
          <p:nvPr>
            <p:ph idx="1" type="body"/>
          </p:nvPr>
        </p:nvSpPr>
        <p:spPr>
          <a:xfrm>
            <a:off x="736600" y="1434703"/>
            <a:ext cx="7886700" cy="31395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2200"/>
              </a:spcBef>
              <a:spcAft>
                <a:spcPts val="0"/>
              </a:spcAft>
              <a:buSzPts val="1800"/>
              <a:buNone/>
            </a:pPr>
            <a:r>
              <a:rPr lang="en" sz="3000"/>
              <a:t>Question 2</a:t>
            </a:r>
            <a:endParaRPr sz="3000"/>
          </a:p>
          <a:p>
            <a:pPr indent="0" lvl="0" marL="0" rtl="0" algn="ctr">
              <a:lnSpc>
                <a:spcPct val="115000"/>
              </a:lnSpc>
              <a:spcBef>
                <a:spcPts val="2200"/>
              </a:spcBef>
              <a:spcAft>
                <a:spcPts val="0"/>
              </a:spcAft>
              <a:buSzPts val="1800"/>
              <a:buNone/>
            </a:pPr>
            <a:r>
              <a:rPr i="0" lang="en" sz="3000" u="none">
                <a:solidFill>
                  <a:srgbClr val="0099A6"/>
                </a:solidFill>
              </a:rPr>
              <a:t>How could you use labor market information and other resources to assist students and their families in understanding career opportunities?</a:t>
            </a:r>
            <a:endParaRPr i="1" sz="1200">
              <a:solidFill>
                <a:srgbClr val="0099A6"/>
              </a:solidFill>
              <a:latin typeface="Open Sans"/>
              <a:ea typeface="Open Sans"/>
              <a:cs typeface="Open Sans"/>
              <a:sym typeface="Open Sans"/>
            </a:endParaRPr>
          </a:p>
        </p:txBody>
      </p:sp>
      <p:pic>
        <p:nvPicPr>
          <p:cNvPr id="485" name="Google Shape;485;p69"/>
          <p:cNvPicPr preferRelativeResize="0"/>
          <p:nvPr/>
        </p:nvPicPr>
        <p:blipFill>
          <a:blip r:embed="rId3">
            <a:alphaModFix/>
          </a:blip>
          <a:stretch>
            <a:fillRect/>
          </a:stretch>
        </p:blipFill>
        <p:spPr>
          <a:xfrm>
            <a:off x="8148413" y="4142888"/>
            <a:ext cx="882625" cy="882625"/>
          </a:xfrm>
          <a:prstGeom prst="rect">
            <a:avLst/>
          </a:prstGeom>
          <a:noFill/>
          <a:ln>
            <a:noFill/>
          </a:ln>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70"/>
          <p:cNvSpPr txBox="1"/>
          <p:nvPr>
            <p:ph type="title"/>
          </p:nvPr>
        </p:nvSpPr>
        <p:spPr>
          <a:xfrm>
            <a:off x="237150" y="133200"/>
            <a:ext cx="8669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
              <a:t>Activity 1 </a:t>
            </a:r>
            <a:r>
              <a:rPr lang="en" sz="2600"/>
              <a:t>(cont’d)</a:t>
            </a:r>
            <a:r>
              <a:rPr lang="en"/>
              <a:t>: Worksheet Page 3</a:t>
            </a:r>
            <a:r>
              <a:rPr lang="en" sz="4400"/>
              <a:t> </a:t>
            </a:r>
            <a:endParaRPr/>
          </a:p>
        </p:txBody>
      </p:sp>
      <p:sp>
        <p:nvSpPr>
          <p:cNvPr id="492" name="Google Shape;492;p70"/>
          <p:cNvSpPr txBox="1"/>
          <p:nvPr>
            <p:ph idx="1" type="body"/>
          </p:nvPr>
        </p:nvSpPr>
        <p:spPr>
          <a:xfrm>
            <a:off x="736600" y="1434703"/>
            <a:ext cx="7886700" cy="31395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2200"/>
              </a:spcBef>
              <a:spcAft>
                <a:spcPts val="0"/>
              </a:spcAft>
              <a:buSzPts val="1800"/>
              <a:buNone/>
            </a:pPr>
            <a:r>
              <a:rPr lang="en" sz="3000"/>
              <a:t>Question 3</a:t>
            </a:r>
            <a:endParaRPr sz="3000"/>
          </a:p>
          <a:p>
            <a:pPr indent="0" lvl="0" marL="0" rtl="0" algn="ctr">
              <a:lnSpc>
                <a:spcPct val="115000"/>
              </a:lnSpc>
              <a:spcBef>
                <a:spcPts val="2200"/>
              </a:spcBef>
              <a:spcAft>
                <a:spcPts val="0"/>
              </a:spcAft>
              <a:buSzPts val="1800"/>
              <a:buNone/>
            </a:pPr>
            <a:r>
              <a:rPr lang="en" sz="3000">
                <a:solidFill>
                  <a:srgbClr val="0099A6"/>
                </a:solidFill>
              </a:rPr>
              <a:t>What tools do you need to gain more knowledge or practice to enhance current work to provide labor market information to help students understand career opportunities in your community?</a:t>
            </a:r>
            <a:endParaRPr sz="3000">
              <a:solidFill>
                <a:srgbClr val="0099A6"/>
              </a:solidFill>
            </a:endParaRPr>
          </a:p>
          <a:p>
            <a:pPr indent="0" lvl="0" marL="0" rtl="0" algn="ctr">
              <a:lnSpc>
                <a:spcPct val="115000"/>
              </a:lnSpc>
              <a:spcBef>
                <a:spcPts val="2200"/>
              </a:spcBef>
              <a:spcAft>
                <a:spcPts val="0"/>
              </a:spcAft>
              <a:buSzPts val="1800"/>
              <a:buNone/>
            </a:pPr>
            <a:r>
              <a:t/>
            </a:r>
            <a:endParaRPr sz="3000">
              <a:solidFill>
                <a:srgbClr val="7AB800"/>
              </a:solidFill>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71"/>
          <p:cNvSpPr txBox="1"/>
          <p:nvPr>
            <p:ph type="title"/>
          </p:nvPr>
        </p:nvSpPr>
        <p:spPr>
          <a:xfrm>
            <a:off x="101575" y="162350"/>
            <a:ext cx="8800200" cy="994200"/>
          </a:xfrm>
          <a:prstGeom prst="rect">
            <a:avLst/>
          </a:prstGeom>
        </p:spPr>
        <p:txBody>
          <a:bodyPr anchorCtr="0" anchor="ctr" bIns="45700" lIns="91425" spcFirstLastPara="1" rIns="91425" wrap="square" tIns="45700">
            <a:normAutofit/>
          </a:bodyPr>
          <a:lstStyle/>
          <a:p>
            <a:pPr indent="0" lvl="0" marL="0" rtl="0" algn="ctr">
              <a:spcBef>
                <a:spcPts val="1000"/>
              </a:spcBef>
              <a:spcAft>
                <a:spcPts val="0"/>
              </a:spcAft>
              <a:buNone/>
            </a:pPr>
            <a:r>
              <a:rPr lang="en" sz="4000">
                <a:solidFill>
                  <a:srgbClr val="3C4043"/>
                </a:solidFill>
                <a:highlight>
                  <a:srgbClr val="FFFFFF"/>
                </a:highlight>
              </a:rPr>
              <a:t>Getting Comfortable with LMI</a:t>
            </a:r>
            <a:endParaRPr sz="4000"/>
          </a:p>
        </p:txBody>
      </p:sp>
      <p:graphicFrame>
        <p:nvGraphicFramePr>
          <p:cNvPr id="498" name="Google Shape;498;p71"/>
          <p:cNvGraphicFramePr/>
          <p:nvPr/>
        </p:nvGraphicFramePr>
        <p:xfrm>
          <a:off x="952500" y="1615538"/>
          <a:ext cx="3000000" cy="3000000"/>
        </p:xfrm>
        <a:graphic>
          <a:graphicData uri="http://schemas.openxmlformats.org/drawingml/2006/table">
            <a:tbl>
              <a:tblPr>
                <a:noFill/>
                <a:tableStyleId>{F4F49C99-80B8-409E-81E6-A2FDFA244DF0}</a:tableStyleId>
              </a:tblPr>
              <a:tblGrid>
                <a:gridCol w="3619500"/>
                <a:gridCol w="3619500"/>
              </a:tblGrid>
              <a:tr h="381000">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Counselor/Advising Roles </a:t>
                      </a:r>
                      <a:endParaRPr b="1">
                        <a:solidFill>
                          <a:schemeClr val="lt1"/>
                        </a:solidFill>
                        <a:latin typeface="Open Sans"/>
                        <a:ea typeface="Open Sans"/>
                        <a:cs typeface="Open Sans"/>
                        <a:sym typeface="Open Sans"/>
                      </a:endParaRPr>
                    </a:p>
                  </a:txBody>
                  <a:tcPr marT="91425" marB="91425" marR="91425" marL="91425">
                    <a:solidFill>
                      <a:schemeClr val="accent6"/>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CTE Roles</a:t>
                      </a:r>
                      <a:endParaRPr b="1">
                        <a:solidFill>
                          <a:schemeClr val="lt1"/>
                        </a:solidFill>
                        <a:latin typeface="Open Sans"/>
                        <a:ea typeface="Open Sans"/>
                        <a:cs typeface="Open Sans"/>
                        <a:sym typeface="Open Sans"/>
                      </a:endParaRPr>
                    </a:p>
                  </a:txBody>
                  <a:tcPr marT="91425" marB="91425" marR="91425" marL="91425">
                    <a:lnB cap="flat" cmpd="sng" w="9525">
                      <a:solidFill>
                        <a:srgbClr val="9E9E9E"/>
                      </a:solidFill>
                      <a:prstDash val="solid"/>
                      <a:round/>
                      <a:headEnd len="sm" w="sm" type="none"/>
                      <a:tailEnd len="sm" w="sm" type="none"/>
                    </a:lnB>
                    <a:solidFill>
                      <a:schemeClr val="accent2"/>
                    </a:solidFill>
                  </a:tcPr>
                </a:tc>
              </a:tr>
              <a:tr h="381000">
                <a:tc>
                  <a:txBody>
                    <a:bodyPr/>
                    <a:lstStyle/>
                    <a:p>
                      <a:pPr indent="0" lvl="0" marL="0" rtl="0" algn="l">
                        <a:spcBef>
                          <a:spcPts val="0"/>
                        </a:spcBef>
                        <a:spcAft>
                          <a:spcPts val="0"/>
                        </a:spcAft>
                        <a:buNone/>
                      </a:pPr>
                      <a:r>
                        <a:rPr lang="en">
                          <a:latin typeface="Open Sans"/>
                          <a:ea typeface="Open Sans"/>
                          <a:cs typeface="Open Sans"/>
                          <a:sym typeface="Open Sans"/>
                        </a:rPr>
                        <a:t>Discussing programs of study </a:t>
                      </a:r>
                      <a:endParaRPr>
                        <a:latin typeface="Open Sans"/>
                        <a:ea typeface="Open Sans"/>
                        <a:cs typeface="Open Sans"/>
                        <a:sym typeface="Open Sa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a:latin typeface="Open Sans"/>
                          <a:ea typeface="Open Sans"/>
                          <a:cs typeface="Open Sans"/>
                          <a:sym typeface="Open Sans"/>
                        </a:rPr>
                        <a:t>Scheduling/registration practices </a:t>
                      </a:r>
                      <a:endParaRPr>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latin typeface="Open Sans"/>
                          <a:ea typeface="Open Sans"/>
                          <a:cs typeface="Open Sans"/>
                          <a:sym typeface="Open Sans"/>
                        </a:rPr>
                        <a:t>Parent/Guardian/Teacher Conference and Night Preparation and Agenda </a:t>
                      </a:r>
                      <a:endParaRPr>
                        <a:latin typeface="Open Sans"/>
                        <a:ea typeface="Open Sans"/>
                        <a:cs typeface="Open Sans"/>
                        <a:sym typeface="Open Sa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a:latin typeface="Open Sans"/>
                          <a:ea typeface="Open Sans"/>
                          <a:cs typeface="Open Sans"/>
                          <a:sym typeface="Open Sans"/>
                        </a:rPr>
                        <a:t>Educating families and learners on courses and course sequencing </a:t>
                      </a:r>
                      <a:endParaRPr>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latin typeface="Open Sans"/>
                          <a:ea typeface="Open Sans"/>
                          <a:cs typeface="Open Sans"/>
                          <a:sym typeface="Open Sans"/>
                        </a:rPr>
                        <a:t>Calendaring, Registration Processes, and Master Schedules </a:t>
                      </a:r>
                      <a:endParaRPr>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a:latin typeface="Open Sans"/>
                          <a:ea typeface="Open Sans"/>
                          <a:cs typeface="Open Sans"/>
                          <a:sym typeface="Open Sans"/>
                        </a:rPr>
                        <a:t>Enrich program </a:t>
                      </a:r>
                      <a:r>
                        <a:rPr lang="en">
                          <a:latin typeface="Open Sans"/>
                          <a:ea typeface="Open Sans"/>
                          <a:cs typeface="Open Sans"/>
                          <a:sym typeface="Open Sans"/>
                        </a:rPr>
                        <a:t>advisory</a:t>
                      </a:r>
                      <a:r>
                        <a:rPr lang="en">
                          <a:latin typeface="Open Sans"/>
                          <a:ea typeface="Open Sans"/>
                          <a:cs typeface="Open Sans"/>
                          <a:sym typeface="Open Sans"/>
                        </a:rPr>
                        <a:t> councils </a:t>
                      </a:r>
                      <a:endParaRPr>
                        <a:latin typeface="Open Sans"/>
                        <a:ea typeface="Open Sans"/>
                        <a:cs typeface="Open Sans"/>
                        <a:sym typeface="Open Sans"/>
                      </a:endParaRPr>
                    </a:p>
                  </a:txBody>
                  <a:tcPr marT="91425" marB="91425" marR="91425" marL="91425">
                    <a:lnT cap="flat" cmpd="sng" w="9525">
                      <a:solidFill>
                        <a:srgbClr val="9E9E9E"/>
                      </a:solidFill>
                      <a:prstDash val="solid"/>
                      <a:round/>
                      <a:headEnd len="sm" w="sm" type="none"/>
                      <a:tailEnd len="sm" w="sm" type="none"/>
                    </a:lnT>
                  </a:tcPr>
                </a:tc>
              </a:tr>
              <a:tr h="381000">
                <a:tc>
                  <a:txBody>
                    <a:bodyPr/>
                    <a:lstStyle/>
                    <a:p>
                      <a:pPr indent="0" lvl="0" marL="0" rtl="0" algn="l">
                        <a:spcBef>
                          <a:spcPts val="0"/>
                        </a:spcBef>
                        <a:spcAft>
                          <a:spcPts val="0"/>
                        </a:spcAft>
                        <a:buNone/>
                      </a:pPr>
                      <a:r>
                        <a:rPr lang="en">
                          <a:latin typeface="Open Sans"/>
                          <a:ea typeface="Open Sans"/>
                          <a:cs typeface="Open Sans"/>
                          <a:sym typeface="Open Sans"/>
                        </a:rPr>
                        <a:t>Work-based learning opportunities </a:t>
                      </a:r>
                      <a:endParaRPr>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a:latin typeface="Open Sans"/>
                          <a:ea typeface="Open Sans"/>
                          <a:cs typeface="Open Sans"/>
                          <a:sym typeface="Open Sans"/>
                        </a:rPr>
                        <a:t>Work</a:t>
                      </a:r>
                      <a:r>
                        <a:rPr lang="en">
                          <a:latin typeface="Open Sans"/>
                          <a:ea typeface="Open Sans"/>
                          <a:cs typeface="Open Sans"/>
                          <a:sym typeface="Open Sans"/>
                        </a:rPr>
                        <a:t>-based learning opportunities </a:t>
                      </a:r>
                      <a:endParaRPr>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lang="en">
                          <a:latin typeface="Open Sans"/>
                          <a:ea typeface="Open Sans"/>
                          <a:cs typeface="Open Sans"/>
                          <a:sym typeface="Open Sans"/>
                        </a:rPr>
                        <a:t>Alumni placement data </a:t>
                      </a:r>
                      <a:endParaRPr>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a:latin typeface="Open Sans"/>
                          <a:ea typeface="Open Sans"/>
                          <a:cs typeface="Open Sans"/>
                          <a:sym typeface="Open Sans"/>
                        </a:rPr>
                        <a:t>Alumni placement data </a:t>
                      </a:r>
                      <a:endParaRPr>
                        <a:latin typeface="Open Sans"/>
                        <a:ea typeface="Open Sans"/>
                        <a:cs typeface="Open Sans"/>
                        <a:sym typeface="Open Sans"/>
                      </a:endParaRPr>
                    </a:p>
                  </a:txBody>
                  <a:tcPr marT="91425" marB="91425" marR="91425" marL="91425"/>
                </a:tc>
              </a:tr>
            </a:tbl>
          </a:graphicData>
        </a:graphic>
      </p:graphicFrame>
      <p:sp>
        <p:nvSpPr>
          <p:cNvPr id="499" name="Google Shape;499;p71"/>
          <p:cNvSpPr txBox="1"/>
          <p:nvPr/>
        </p:nvSpPr>
        <p:spPr>
          <a:xfrm>
            <a:off x="178300" y="4527900"/>
            <a:ext cx="84222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Open Sans"/>
              <a:buChar char="★"/>
            </a:pPr>
            <a:r>
              <a:rPr b="1" lang="en">
                <a:latin typeface="Open Sans"/>
                <a:ea typeface="Open Sans"/>
                <a:cs typeface="Open Sans"/>
                <a:sym typeface="Open Sans"/>
              </a:rPr>
              <a:t>What other ways could </a:t>
            </a:r>
            <a:r>
              <a:rPr b="1" lang="en">
                <a:latin typeface="Open Sans"/>
                <a:ea typeface="Open Sans"/>
                <a:cs typeface="Open Sans"/>
                <a:sym typeface="Open Sans"/>
              </a:rPr>
              <a:t>you</a:t>
            </a:r>
            <a:r>
              <a:rPr b="1" lang="en">
                <a:latin typeface="Open Sans"/>
                <a:ea typeface="Open Sans"/>
                <a:cs typeface="Open Sans"/>
                <a:sym typeface="Open Sans"/>
              </a:rPr>
              <a:t> implement LMI into existing practices?</a:t>
            </a:r>
            <a:endParaRPr b="1">
              <a:latin typeface="Open Sans"/>
              <a:ea typeface="Open Sans"/>
              <a:cs typeface="Open Sans"/>
              <a:sym typeface="Open Sans"/>
            </a:endParaRPr>
          </a:p>
          <a:p>
            <a:pPr indent="-317500" lvl="0" marL="457200" rtl="0" algn="l">
              <a:spcBef>
                <a:spcPts val="0"/>
              </a:spcBef>
              <a:spcAft>
                <a:spcPts val="0"/>
              </a:spcAft>
              <a:buSzPts val="1400"/>
              <a:buChar char="★"/>
            </a:pPr>
            <a:r>
              <a:rPr b="1" lang="en">
                <a:latin typeface="Open Sans"/>
                <a:ea typeface="Open Sans"/>
                <a:cs typeface="Open Sans"/>
                <a:sym typeface="Open Sans"/>
              </a:rPr>
              <a:t>In what ways can you use LMI as an opportunity to conduct data/practice data literacy</a:t>
            </a:r>
            <a:r>
              <a:rPr lang="en" sz="1100">
                <a:solidFill>
                  <a:schemeClr val="dk1"/>
                </a:solidFill>
                <a:latin typeface="Open Sans"/>
                <a:ea typeface="Open Sans"/>
                <a:cs typeface="Open Sans"/>
                <a:sym typeface="Open Sans"/>
              </a:rPr>
              <a:t>?</a:t>
            </a:r>
            <a:endParaRPr b="1">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2"/>
          <p:cNvSpPr txBox="1"/>
          <p:nvPr>
            <p:ph type="title"/>
          </p:nvPr>
        </p:nvSpPr>
        <p:spPr>
          <a:xfrm>
            <a:off x="628650" y="132211"/>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sz="4800"/>
              <a:t>Activity 2: LMI Tool Time</a:t>
            </a:r>
            <a:endParaRPr sz="4800"/>
          </a:p>
        </p:txBody>
      </p:sp>
      <p:sp>
        <p:nvSpPr>
          <p:cNvPr id="505" name="Google Shape;505;p72"/>
          <p:cNvSpPr txBox="1"/>
          <p:nvPr>
            <p:ph idx="1" type="body"/>
          </p:nvPr>
        </p:nvSpPr>
        <p:spPr>
          <a:xfrm>
            <a:off x="628650" y="1492624"/>
            <a:ext cx="7886700" cy="3140100"/>
          </a:xfrm>
          <a:prstGeom prst="rect">
            <a:avLst/>
          </a:prstGeom>
        </p:spPr>
        <p:txBody>
          <a:bodyPr anchorCtr="0" anchor="t" bIns="45700" lIns="91425" spcFirstLastPara="1" rIns="91425" wrap="square" tIns="45700">
            <a:normAutofit/>
          </a:bodyPr>
          <a:lstStyle/>
          <a:p>
            <a:pPr indent="0" lvl="0" marL="0" rtl="0" algn="l">
              <a:lnSpc>
                <a:spcPct val="100000"/>
              </a:lnSpc>
              <a:spcBef>
                <a:spcPts val="0"/>
              </a:spcBef>
              <a:spcAft>
                <a:spcPts val="0"/>
              </a:spcAft>
              <a:buNone/>
            </a:pPr>
            <a:r>
              <a:rPr lang="en" sz="2200">
                <a:solidFill>
                  <a:schemeClr val="dk1"/>
                </a:solidFill>
              </a:rPr>
              <a:t>Let’s practice accessing and navigating state LMI resources!</a:t>
            </a:r>
            <a:endParaRPr sz="2200">
              <a:solidFill>
                <a:schemeClr val="dk1"/>
              </a:solidFill>
            </a:endParaRPr>
          </a:p>
          <a:p>
            <a:pPr indent="0" lvl="0" marL="0" rtl="0" algn="l">
              <a:lnSpc>
                <a:spcPct val="100000"/>
              </a:lnSpc>
              <a:spcBef>
                <a:spcPts val="0"/>
              </a:spcBef>
              <a:spcAft>
                <a:spcPts val="0"/>
              </a:spcAft>
              <a:buNone/>
            </a:pPr>
            <a:r>
              <a:t/>
            </a:r>
            <a:endParaRPr sz="2200"/>
          </a:p>
          <a:p>
            <a:pPr indent="0" lvl="0" marL="0" rtl="0" algn="l">
              <a:lnSpc>
                <a:spcPct val="100000"/>
              </a:lnSpc>
              <a:spcBef>
                <a:spcPts val="0"/>
              </a:spcBef>
              <a:spcAft>
                <a:spcPts val="0"/>
              </a:spcAft>
              <a:buNone/>
            </a:pPr>
            <a:r>
              <a:t/>
            </a:r>
            <a:endParaRPr sz="2200"/>
          </a:p>
          <a:p>
            <a:pPr indent="0" lvl="0" marL="0" rtl="0" algn="l">
              <a:lnSpc>
                <a:spcPct val="100000"/>
              </a:lnSpc>
              <a:spcBef>
                <a:spcPts val="0"/>
              </a:spcBef>
              <a:spcAft>
                <a:spcPts val="0"/>
              </a:spcAft>
              <a:buNone/>
            </a:pPr>
            <a:r>
              <a:rPr b="1" i="1" lang="en" sz="2200">
                <a:solidFill>
                  <a:srgbClr val="009BA5"/>
                </a:solidFill>
              </a:rPr>
              <a:t>[Placeholder to put tool names/links on screen]</a:t>
            </a:r>
            <a:endParaRPr b="1" i="1" sz="2200">
              <a:solidFill>
                <a:srgbClr val="009BA5"/>
              </a:solidFill>
            </a:endParaRPr>
          </a:p>
          <a:p>
            <a:pPr indent="0" lvl="0" marL="0" rtl="0" algn="l">
              <a:lnSpc>
                <a:spcPct val="100000"/>
              </a:lnSpc>
              <a:spcBef>
                <a:spcPts val="0"/>
              </a:spcBef>
              <a:spcAft>
                <a:spcPts val="0"/>
              </a:spcAft>
              <a:buNone/>
            </a:pPr>
            <a:r>
              <a:t/>
            </a:r>
            <a:endParaRPr sz="2200">
              <a:solidFill>
                <a:schemeClr val="dk1"/>
              </a:solidFill>
            </a:endParaRPr>
          </a:p>
          <a:p>
            <a:pPr indent="0" lvl="0" marL="0" rtl="0" algn="l">
              <a:lnSpc>
                <a:spcPct val="100000"/>
              </a:lnSpc>
              <a:spcBef>
                <a:spcPts val="0"/>
              </a:spcBef>
              <a:spcAft>
                <a:spcPts val="0"/>
              </a:spcAft>
              <a:buNone/>
            </a:pPr>
            <a:r>
              <a:t/>
            </a:r>
            <a:endParaRPr sz="2500">
              <a:solidFill>
                <a:schemeClr val="dk1"/>
              </a:solidFill>
            </a:endParaRPr>
          </a:p>
        </p:txBody>
      </p:sp>
      <p:pic>
        <p:nvPicPr>
          <p:cNvPr descr="Small Group Excercise Icon" id="506" name="Google Shape;506;p72"/>
          <p:cNvPicPr preferRelativeResize="0"/>
          <p:nvPr/>
        </p:nvPicPr>
        <p:blipFill>
          <a:blip r:embed="rId3">
            <a:alphaModFix/>
          </a:blip>
          <a:stretch>
            <a:fillRect/>
          </a:stretch>
        </p:blipFill>
        <p:spPr>
          <a:xfrm>
            <a:off x="8032025" y="4144725"/>
            <a:ext cx="799850" cy="7998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73"/>
          <p:cNvSpPr txBox="1"/>
          <p:nvPr>
            <p:ph type="title"/>
          </p:nvPr>
        </p:nvSpPr>
        <p:spPr>
          <a:xfrm>
            <a:off x="628650" y="132211"/>
            <a:ext cx="7886700" cy="994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 sz="4800"/>
              <a:t>Activity 3: Communicating LMI</a:t>
            </a:r>
            <a:endParaRPr sz="4800"/>
          </a:p>
        </p:txBody>
      </p:sp>
      <p:sp>
        <p:nvSpPr>
          <p:cNvPr id="512" name="Google Shape;512;p73"/>
          <p:cNvSpPr txBox="1"/>
          <p:nvPr>
            <p:ph idx="1" type="body"/>
          </p:nvPr>
        </p:nvSpPr>
        <p:spPr>
          <a:xfrm>
            <a:off x="628650" y="1492624"/>
            <a:ext cx="7886700" cy="3140100"/>
          </a:xfrm>
          <a:prstGeom prst="rect">
            <a:avLst/>
          </a:prstGeom>
        </p:spPr>
        <p:txBody>
          <a:bodyPr anchorCtr="0" anchor="t" bIns="45700" lIns="91425" spcFirstLastPara="1" rIns="91425" wrap="square" tIns="45700">
            <a:normAutofit fontScale="85000" lnSpcReduction="10000"/>
          </a:bodyPr>
          <a:lstStyle/>
          <a:p>
            <a:pPr indent="0" lvl="0" marL="0" rtl="0" algn="l">
              <a:spcBef>
                <a:spcPts val="0"/>
              </a:spcBef>
              <a:spcAft>
                <a:spcPts val="0"/>
              </a:spcAft>
              <a:buNone/>
            </a:pPr>
            <a:r>
              <a:t/>
            </a:r>
            <a:endParaRPr sz="2500"/>
          </a:p>
          <a:p>
            <a:pPr indent="0" lvl="0" marL="0" rtl="0" algn="ctr">
              <a:lnSpc>
                <a:spcPct val="115000"/>
              </a:lnSpc>
              <a:spcBef>
                <a:spcPts val="0"/>
              </a:spcBef>
              <a:spcAft>
                <a:spcPts val="0"/>
              </a:spcAft>
              <a:buNone/>
            </a:pPr>
            <a:r>
              <a:t/>
            </a:r>
            <a:endParaRPr sz="3000">
              <a:solidFill>
                <a:srgbClr val="FF6D14"/>
              </a:solidFill>
            </a:endParaRPr>
          </a:p>
          <a:p>
            <a:pPr indent="0" lvl="0" marL="0" rtl="0" algn="ctr">
              <a:lnSpc>
                <a:spcPct val="115000"/>
              </a:lnSpc>
              <a:spcBef>
                <a:spcPts val="0"/>
              </a:spcBef>
              <a:spcAft>
                <a:spcPts val="0"/>
              </a:spcAft>
              <a:buClr>
                <a:schemeClr val="dk1"/>
              </a:buClr>
              <a:buSzPct val="200000"/>
              <a:buFont typeface="Arial"/>
              <a:buNone/>
            </a:pPr>
            <a:r>
              <a:rPr lang="en" sz="3000">
                <a:solidFill>
                  <a:srgbClr val="0099A6"/>
                </a:solidFill>
              </a:rPr>
              <a:t>Design a plan OR elevator speech for incorporating LMI when messaging/advising CTE to learners and families using at least one of the tools &amp; the information we’ve learned from this session</a:t>
            </a:r>
            <a:br>
              <a:rPr b="1" lang="en" sz="3000">
                <a:solidFill>
                  <a:srgbClr val="FF6D14"/>
                </a:solidFill>
              </a:rPr>
            </a:br>
            <a:endParaRPr sz="3000">
              <a:solidFill>
                <a:srgbClr val="FF6D14"/>
              </a:solidFill>
            </a:endParaRPr>
          </a:p>
          <a:p>
            <a:pPr indent="0" lvl="0" marL="0" rtl="0" algn="l">
              <a:lnSpc>
                <a:spcPct val="100000"/>
              </a:lnSpc>
              <a:spcBef>
                <a:spcPts val="0"/>
              </a:spcBef>
              <a:spcAft>
                <a:spcPts val="0"/>
              </a:spcAft>
              <a:buNone/>
            </a:pPr>
            <a:r>
              <a:t/>
            </a:r>
            <a:endParaRPr sz="2500">
              <a:solidFill>
                <a:schemeClr val="dk1"/>
              </a:solidFill>
            </a:endParaRPr>
          </a:p>
        </p:txBody>
      </p:sp>
      <p:pic>
        <p:nvPicPr>
          <p:cNvPr descr="Small Group Excercise Icon" id="513" name="Google Shape;513;p73"/>
          <p:cNvPicPr preferRelativeResize="0"/>
          <p:nvPr/>
        </p:nvPicPr>
        <p:blipFill>
          <a:blip r:embed="rId3">
            <a:alphaModFix/>
          </a:blip>
          <a:stretch>
            <a:fillRect/>
          </a:stretch>
        </p:blipFill>
        <p:spPr>
          <a:xfrm>
            <a:off x="8032025" y="4144725"/>
            <a:ext cx="799850" cy="7998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id="519" name="Google Shape;519;p74"/>
          <p:cNvPicPr preferRelativeResize="0"/>
          <p:nvPr/>
        </p:nvPicPr>
        <p:blipFill rotWithShape="1">
          <a:blip r:embed="rId3">
            <a:alphaModFix/>
          </a:blip>
          <a:srcRect b="0" l="18811" r="0" t="18929"/>
          <a:stretch/>
        </p:blipFill>
        <p:spPr>
          <a:xfrm>
            <a:off x="-13274" y="0"/>
            <a:ext cx="9327753" cy="5143500"/>
          </a:xfrm>
          <a:prstGeom prst="rect">
            <a:avLst/>
          </a:prstGeom>
          <a:noFill/>
          <a:ln>
            <a:noFill/>
          </a:ln>
        </p:spPr>
      </p:pic>
      <p:grpSp>
        <p:nvGrpSpPr>
          <p:cNvPr id="520" name="Google Shape;520;p74"/>
          <p:cNvGrpSpPr/>
          <p:nvPr/>
        </p:nvGrpSpPr>
        <p:grpSpPr>
          <a:xfrm>
            <a:off x="-13274" y="2503170"/>
            <a:ext cx="9157539" cy="137976"/>
            <a:chOff x="-13274" y="3337560"/>
            <a:chExt cx="9157539" cy="183968"/>
          </a:xfrm>
        </p:grpSpPr>
        <p:grpSp>
          <p:nvGrpSpPr>
            <p:cNvPr id="521" name="Google Shape;521;p74"/>
            <p:cNvGrpSpPr/>
            <p:nvPr/>
          </p:nvGrpSpPr>
          <p:grpSpPr>
            <a:xfrm>
              <a:off x="-13274" y="3337560"/>
              <a:ext cx="3108725" cy="182915"/>
              <a:chOff x="4018" y="0"/>
              <a:chExt cx="3474600" cy="326400"/>
            </a:xfrm>
          </p:grpSpPr>
          <p:sp>
            <p:nvSpPr>
              <p:cNvPr id="522" name="Google Shape;522;p74"/>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74"/>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524" name="Google Shape;524;p74"/>
            <p:cNvGrpSpPr/>
            <p:nvPr/>
          </p:nvGrpSpPr>
          <p:grpSpPr>
            <a:xfrm>
              <a:off x="3011725" y="3337560"/>
              <a:ext cx="3109099" cy="182915"/>
              <a:chOff x="2815083" y="0"/>
              <a:chExt cx="3513900" cy="326400"/>
            </a:xfrm>
          </p:grpSpPr>
          <p:sp>
            <p:nvSpPr>
              <p:cNvPr id="525" name="Google Shape;525;p74"/>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74"/>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527" name="Google Shape;527;p74"/>
            <p:cNvGrpSpPr/>
            <p:nvPr/>
          </p:nvGrpSpPr>
          <p:grpSpPr>
            <a:xfrm>
              <a:off x="6035166" y="3338613"/>
              <a:ext cx="3109099" cy="182915"/>
              <a:chOff x="5626149" y="0"/>
              <a:chExt cx="3513900" cy="326400"/>
            </a:xfrm>
          </p:grpSpPr>
          <p:sp>
            <p:nvSpPr>
              <p:cNvPr id="528" name="Google Shape;528;p74"/>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74"/>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sp>
        <p:nvSpPr>
          <p:cNvPr id="530" name="Google Shape;530;p74"/>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pic>
        <p:nvPicPr>
          <p:cNvPr descr="A picture containing text, pool ball&#10;&#10;Description automatically generated" id="531" name="Google Shape;531;p74"/>
          <p:cNvPicPr preferRelativeResize="0"/>
          <p:nvPr/>
        </p:nvPicPr>
        <p:blipFill rotWithShape="1">
          <a:blip r:embed="rId4">
            <a:alphaModFix/>
          </a:blip>
          <a:srcRect b="23889" l="0" r="0" t="23340"/>
          <a:stretch/>
        </p:blipFill>
        <p:spPr>
          <a:xfrm>
            <a:off x="737930" y="1797609"/>
            <a:ext cx="7570843" cy="1685443"/>
          </a:xfrm>
          <a:prstGeom prst="rect">
            <a:avLst/>
          </a:prstGeom>
          <a:noFill/>
          <a:ln>
            <a:noFill/>
          </a:ln>
        </p:spPr>
      </p:pic>
      <p:pic>
        <p:nvPicPr>
          <p:cNvPr id="532" name="Google Shape;532;p74"/>
          <p:cNvPicPr preferRelativeResize="0"/>
          <p:nvPr/>
        </p:nvPicPr>
        <p:blipFill rotWithShape="1">
          <a:blip r:embed="rId5">
            <a:alphaModFix/>
          </a:blip>
          <a:srcRect b="0" l="0" r="0" t="0"/>
          <a:stretch/>
        </p:blipFill>
        <p:spPr>
          <a:xfrm>
            <a:off x="1138098" y="1241575"/>
            <a:ext cx="7290400" cy="59002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750"/>
                                        <p:tgtEl>
                                          <p:spTgt spid="531"/>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750"/>
                                        <p:tgtEl>
                                          <p:spTgt spid="5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9"/>
          <p:cNvSpPr txBox="1"/>
          <p:nvPr>
            <p:ph type="title"/>
          </p:nvPr>
        </p:nvSpPr>
        <p:spPr>
          <a:xfrm>
            <a:off x="628651" y="2537530"/>
            <a:ext cx="7886700" cy="909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20000"/>
              <a:buFont typeface="Open Sans"/>
              <a:buNone/>
            </a:pPr>
            <a:r>
              <a:rPr b="1" lang="en" sz="5000">
                <a:solidFill>
                  <a:srgbClr val="009BA5"/>
                </a:solidFill>
              </a:rPr>
              <a:t>Community Agreements</a:t>
            </a:r>
            <a:endParaRPr b="1" sz="5000">
              <a:solidFill>
                <a:srgbClr val="009BA5"/>
              </a:solidFill>
            </a:endParaRPr>
          </a:p>
          <a:p>
            <a:pPr indent="0" lvl="0" marL="0" rtl="0" algn="ctr">
              <a:lnSpc>
                <a:spcPct val="90000"/>
              </a:lnSpc>
              <a:spcBef>
                <a:spcPts val="0"/>
              </a:spcBef>
              <a:spcAft>
                <a:spcPts val="0"/>
              </a:spcAft>
              <a:buClr>
                <a:schemeClr val="dk1"/>
              </a:buClr>
              <a:buSzPct val="180000"/>
              <a:buFont typeface="Open Sans"/>
              <a:buNone/>
            </a:pPr>
            <a:r>
              <a:rPr b="1" lang="en" sz="3333">
                <a:solidFill>
                  <a:srgbClr val="009BA5"/>
                </a:solidFill>
              </a:rPr>
              <a:t>(see module worksheet)</a:t>
            </a:r>
            <a:endParaRPr b="1" sz="3333">
              <a:solidFill>
                <a:srgbClr val="009BA5"/>
              </a:solidFill>
            </a:endParaRPr>
          </a:p>
          <a:p>
            <a:pPr indent="0" lvl="0" marL="0" rtl="0" algn="l">
              <a:lnSpc>
                <a:spcPct val="90000"/>
              </a:lnSpc>
              <a:spcBef>
                <a:spcPts val="0"/>
              </a:spcBef>
              <a:spcAft>
                <a:spcPts val="0"/>
              </a:spcAft>
              <a:buClr>
                <a:schemeClr val="dk1"/>
              </a:buClr>
              <a:buSzPct val="120000"/>
              <a:buFont typeface="Open Sans"/>
              <a:buNone/>
            </a:pPr>
            <a:r>
              <a:t/>
            </a:r>
            <a:endParaRPr b="1" sz="5000">
              <a:solidFill>
                <a:srgbClr val="009BA5"/>
              </a:solidFill>
            </a:endParaRPr>
          </a:p>
        </p:txBody>
      </p:sp>
      <p:pic>
        <p:nvPicPr>
          <p:cNvPr descr="A picture containing shape&#10;&#10;Description automatically generated" id="245" name="Google Shape;245;p39"/>
          <p:cNvPicPr preferRelativeResize="0"/>
          <p:nvPr/>
        </p:nvPicPr>
        <p:blipFill rotWithShape="1">
          <a:blip r:embed="rId3">
            <a:alphaModFix/>
          </a:blip>
          <a:srcRect b="0" l="0" r="0" t="0"/>
          <a:stretch/>
        </p:blipFill>
        <p:spPr>
          <a:xfrm>
            <a:off x="0" y="1"/>
            <a:ext cx="9143999" cy="1474470"/>
          </a:xfrm>
          <a:prstGeom prst="rect">
            <a:avLst/>
          </a:prstGeom>
          <a:noFill/>
          <a:ln>
            <a:noFill/>
          </a:ln>
        </p:spPr>
      </p:pic>
      <p:pic>
        <p:nvPicPr>
          <p:cNvPr descr="Small Group Excercise Icon" id="246" name="Google Shape;246;p39"/>
          <p:cNvPicPr preferRelativeResize="0"/>
          <p:nvPr/>
        </p:nvPicPr>
        <p:blipFill>
          <a:blip r:embed="rId4">
            <a:alphaModFix/>
          </a:blip>
          <a:stretch>
            <a:fillRect/>
          </a:stretch>
        </p:blipFill>
        <p:spPr>
          <a:xfrm>
            <a:off x="4117350" y="3197396"/>
            <a:ext cx="909300" cy="909300"/>
          </a:xfrm>
          <a:prstGeom prst="rect">
            <a:avLst/>
          </a:prstGeom>
          <a:noFill/>
          <a:ln>
            <a:noFill/>
          </a:ln>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75"/>
          <p:cNvSpPr txBox="1"/>
          <p:nvPr>
            <p:ph type="title"/>
          </p:nvPr>
        </p:nvSpPr>
        <p:spPr>
          <a:xfrm>
            <a:off x="628650" y="132211"/>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sz="4500"/>
              <a:t>NEXT: Final Reflection</a:t>
            </a:r>
            <a:endParaRPr sz="4500"/>
          </a:p>
        </p:txBody>
      </p:sp>
      <p:sp>
        <p:nvSpPr>
          <p:cNvPr id="538" name="Google Shape;538;p75"/>
          <p:cNvSpPr txBox="1"/>
          <p:nvPr/>
        </p:nvSpPr>
        <p:spPr>
          <a:xfrm>
            <a:off x="227750" y="1425000"/>
            <a:ext cx="8496600" cy="3232500"/>
          </a:xfrm>
          <a:prstGeom prst="rect">
            <a:avLst/>
          </a:prstGeom>
          <a:noFill/>
          <a:ln cap="flat" cmpd="sng" w="9525">
            <a:solidFill>
              <a:srgbClr val="1B8D95"/>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accent6"/>
                </a:solidFill>
                <a:latin typeface="Open Sans"/>
                <a:ea typeface="Open Sans"/>
                <a:cs typeface="Open Sans"/>
                <a:sym typeface="Open Sans"/>
              </a:rPr>
              <a:t>If you are a </a:t>
            </a:r>
            <a:r>
              <a:rPr b="1" lang="en" sz="2000">
                <a:solidFill>
                  <a:schemeClr val="accent6"/>
                </a:solidFill>
                <a:latin typeface="Open Sans"/>
                <a:ea typeface="Open Sans"/>
                <a:cs typeface="Open Sans"/>
                <a:sym typeface="Open Sans"/>
              </a:rPr>
              <a:t>CTE attendee</a:t>
            </a:r>
            <a:r>
              <a:rPr lang="en" sz="2000">
                <a:solidFill>
                  <a:schemeClr val="accent6"/>
                </a:solidFill>
                <a:latin typeface="Open Sans"/>
                <a:ea typeface="Open Sans"/>
                <a:cs typeface="Open Sans"/>
                <a:sym typeface="Open Sans"/>
              </a:rPr>
              <a:t>, consider: </a:t>
            </a:r>
            <a:endParaRPr sz="2000">
              <a:solidFill>
                <a:schemeClr val="accent6"/>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2000">
                <a:solidFill>
                  <a:srgbClr val="7AB800"/>
                </a:solidFill>
                <a:latin typeface="Open Sans"/>
                <a:ea typeface="Open Sans"/>
                <a:cs typeface="Open Sans"/>
                <a:sym typeface="Open Sans"/>
              </a:rPr>
              <a:t>How can I collaborate with CTE educators and leaders to improve CTE messaging, impact scheduling practices, increase outreach to families on course opportunities and even enrich advisory councils?</a:t>
            </a:r>
            <a:r>
              <a:rPr lang="en" sz="2000">
                <a:solidFill>
                  <a:schemeClr val="accent2"/>
                </a:solidFill>
                <a:latin typeface="Open Sans"/>
                <a:ea typeface="Open Sans"/>
                <a:cs typeface="Open Sans"/>
                <a:sym typeface="Open Sans"/>
              </a:rPr>
              <a:t> </a:t>
            </a:r>
            <a:endParaRPr b="1" sz="2000">
              <a:solidFill>
                <a:schemeClr val="accent6"/>
              </a:solidFill>
              <a:latin typeface="Open Sans"/>
              <a:ea typeface="Open Sans"/>
              <a:cs typeface="Open Sans"/>
              <a:sym typeface="Open Sans"/>
            </a:endParaRPr>
          </a:p>
          <a:p>
            <a:pPr indent="0" lvl="0" marL="0" rtl="0" algn="l">
              <a:lnSpc>
                <a:spcPct val="90000"/>
              </a:lnSpc>
              <a:spcBef>
                <a:spcPts val="0"/>
              </a:spcBef>
              <a:spcAft>
                <a:spcPts val="0"/>
              </a:spcAft>
              <a:buNone/>
            </a:pPr>
            <a:r>
              <a:t/>
            </a:r>
            <a:endParaRPr b="1" sz="2000">
              <a:solidFill>
                <a:srgbClr val="009BA5"/>
              </a:solidFill>
              <a:latin typeface="Open Sans"/>
              <a:ea typeface="Open Sans"/>
              <a:cs typeface="Open Sans"/>
              <a:sym typeface="Open Sans"/>
            </a:endParaRPr>
          </a:p>
          <a:p>
            <a:pPr indent="0" lvl="0" marL="0" rtl="0" algn="l">
              <a:spcBef>
                <a:spcPts val="0"/>
              </a:spcBef>
              <a:spcAft>
                <a:spcPts val="0"/>
              </a:spcAft>
              <a:buNone/>
            </a:pPr>
            <a:r>
              <a:rPr lang="en" sz="2000">
                <a:solidFill>
                  <a:schemeClr val="accent2"/>
                </a:solidFill>
                <a:latin typeface="Open Sans"/>
                <a:ea typeface="Open Sans"/>
                <a:cs typeface="Open Sans"/>
                <a:sym typeface="Open Sans"/>
              </a:rPr>
              <a:t>If you are a </a:t>
            </a:r>
            <a:r>
              <a:rPr b="1" lang="en" sz="2000">
                <a:solidFill>
                  <a:schemeClr val="accent2"/>
                </a:solidFill>
                <a:latin typeface="Open Sans"/>
                <a:ea typeface="Open Sans"/>
                <a:cs typeface="Open Sans"/>
                <a:sym typeface="Open Sans"/>
              </a:rPr>
              <a:t>School Counselor/Career Development Specialist attendee</a:t>
            </a:r>
            <a:r>
              <a:rPr lang="en" sz="2000">
                <a:solidFill>
                  <a:schemeClr val="accent2"/>
                </a:solidFill>
                <a:latin typeface="Open Sans"/>
                <a:ea typeface="Open Sans"/>
                <a:cs typeface="Open Sans"/>
                <a:sym typeface="Open Sans"/>
              </a:rPr>
              <a:t>, consider: </a:t>
            </a:r>
            <a:endParaRPr sz="2000">
              <a:solidFill>
                <a:schemeClr val="accent2"/>
              </a:solidFill>
              <a:latin typeface="Open Sans"/>
              <a:ea typeface="Open Sans"/>
              <a:cs typeface="Open Sans"/>
              <a:sym typeface="Open Sans"/>
            </a:endParaRPr>
          </a:p>
          <a:p>
            <a:pPr indent="0" lvl="0" marL="0" rtl="0" algn="l">
              <a:spcBef>
                <a:spcPts val="0"/>
              </a:spcBef>
              <a:spcAft>
                <a:spcPts val="0"/>
              </a:spcAft>
              <a:buNone/>
            </a:pPr>
            <a:r>
              <a:rPr lang="en" sz="2000">
                <a:solidFill>
                  <a:schemeClr val="accent2"/>
                </a:solidFill>
                <a:latin typeface="Open Sans"/>
                <a:ea typeface="Open Sans"/>
                <a:cs typeface="Open Sans"/>
                <a:sym typeface="Open Sans"/>
              </a:rPr>
              <a:t>How can I collaborate with CTE educators and leaders to improve CTE messaging, impact scheduling practices, increase outreach to families on course opportunities and even enrich advisory councils? </a:t>
            </a:r>
            <a:endParaRPr b="1" sz="2000">
              <a:solidFill>
                <a:schemeClr val="accent2"/>
              </a:solidFill>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76"/>
          <p:cNvSpPr txBox="1"/>
          <p:nvPr>
            <p:ph type="title"/>
          </p:nvPr>
        </p:nvSpPr>
        <p:spPr>
          <a:xfrm>
            <a:off x="628650" y="1595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Learning That Works </a:t>
            </a:r>
            <a:br>
              <a:rPr b="0" i="0" lang="en" sz="4400" u="none">
                <a:solidFill>
                  <a:srgbClr val="000000"/>
                </a:solidFill>
                <a:latin typeface="Open Sans Light"/>
                <a:ea typeface="Open Sans Light"/>
                <a:cs typeface="Open Sans Light"/>
                <a:sym typeface="Open Sans Light"/>
              </a:rPr>
            </a:br>
            <a:r>
              <a:rPr b="0" i="0" lang="en" sz="4400" u="none">
                <a:solidFill>
                  <a:srgbClr val="000000"/>
                </a:solidFill>
                <a:latin typeface="Open Sans Light"/>
                <a:ea typeface="Open Sans Light"/>
                <a:cs typeface="Open Sans Light"/>
                <a:sym typeface="Open Sans Light"/>
              </a:rPr>
              <a:t>Resource Center</a:t>
            </a:r>
            <a:endParaRPr/>
          </a:p>
        </p:txBody>
      </p:sp>
      <p:sp>
        <p:nvSpPr>
          <p:cNvPr id="545" name="Google Shape;545;p76"/>
          <p:cNvSpPr txBox="1"/>
          <p:nvPr>
            <p:ph idx="1" type="body"/>
          </p:nvPr>
        </p:nvSpPr>
        <p:spPr>
          <a:xfrm>
            <a:off x="1085850" y="1663303"/>
            <a:ext cx="7886700" cy="3139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b="0" i="0" lang="en" sz="2800" u="sng">
                <a:solidFill>
                  <a:schemeClr val="hlink"/>
                </a:solidFill>
                <a:hlinkClick r:id="rId3"/>
              </a:rPr>
              <a:t>https://www.careertech.org/resource-center</a:t>
            </a:r>
            <a:endParaRPr b="0" i="0" sz="2800" u="none">
              <a:solidFill>
                <a:srgbClr val="000000"/>
              </a:solidFill>
              <a:latin typeface="Open Sans"/>
              <a:ea typeface="Open Sans"/>
              <a:cs typeface="Open Sans"/>
              <a:sym typeface="Open Sans"/>
            </a:endParaRPr>
          </a:p>
          <a:p>
            <a:pPr indent="-228600" lvl="0" marL="457200" rtl="0" algn="l">
              <a:lnSpc>
                <a:spcPct val="90000"/>
              </a:lnSpc>
              <a:spcBef>
                <a:spcPts val="1000"/>
              </a:spcBef>
              <a:spcAft>
                <a:spcPts val="0"/>
              </a:spcAft>
              <a:buSzPts val="1800"/>
              <a:buNone/>
            </a:pPr>
            <a:r>
              <a:t/>
            </a:r>
            <a:endParaRPr b="0" i="0" sz="2800" u="none">
              <a:solidFill>
                <a:srgbClr val="000000"/>
              </a:solidFill>
              <a:latin typeface="Open Sans"/>
              <a:ea typeface="Open Sans"/>
              <a:cs typeface="Open Sans"/>
              <a:sym typeface="Open Sans"/>
            </a:endParaRPr>
          </a:p>
        </p:txBody>
      </p:sp>
      <p:sp>
        <p:nvSpPr>
          <p:cNvPr id="546" name="Google Shape;546;p76"/>
          <p:cNvSpPr txBox="1"/>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Open Sans"/>
              <a:buNone/>
            </a:pPr>
            <a:fld id="{00000000-1234-1234-1234-123412341234}" type="slidenum">
              <a:rPr b="0" i="0" lang="en" sz="1300" u="none">
                <a:solidFill>
                  <a:srgbClr val="888888"/>
                </a:solidFill>
                <a:latin typeface="Open Sans"/>
                <a:ea typeface="Open Sans"/>
                <a:cs typeface="Open Sans"/>
                <a:sym typeface="Open Sans"/>
              </a:rPr>
              <a:t>‹#›</a:t>
            </a:fld>
            <a:endParaRPr/>
          </a:p>
        </p:txBody>
      </p:sp>
      <p:pic>
        <p:nvPicPr>
          <p:cNvPr descr="Text&#10;&#10;Description automatically generated with low confidence" id="547" name="Google Shape;547;p76"/>
          <p:cNvPicPr preferRelativeResize="0"/>
          <p:nvPr/>
        </p:nvPicPr>
        <p:blipFill rotWithShape="1">
          <a:blip r:embed="rId4">
            <a:alphaModFix/>
          </a:blip>
          <a:srcRect b="0" l="0" r="0" t="0"/>
          <a:stretch/>
        </p:blipFill>
        <p:spPr>
          <a:xfrm>
            <a:off x="2698750" y="2119313"/>
            <a:ext cx="4216399" cy="2750345"/>
          </a:xfrm>
          <a:prstGeom prst="rect">
            <a:avLst/>
          </a:prstGeom>
          <a:noFill/>
          <a:ln>
            <a:noFill/>
          </a:ln>
        </p:spPr>
      </p:pic>
      <p:pic>
        <p:nvPicPr>
          <p:cNvPr id="548" name="Google Shape;548;p76"/>
          <p:cNvPicPr preferRelativeResize="0"/>
          <p:nvPr/>
        </p:nvPicPr>
        <p:blipFill rotWithShape="1">
          <a:blip r:embed="rId5">
            <a:alphaModFix/>
          </a:blip>
          <a:srcRect b="0" l="0" r="0" t="0"/>
          <a:stretch/>
        </p:blipFill>
        <p:spPr>
          <a:xfrm>
            <a:off x="3094125" y="2331250"/>
            <a:ext cx="3445751" cy="1707200"/>
          </a:xfrm>
          <a:prstGeom prst="rect">
            <a:avLst/>
          </a:prstGeom>
          <a:noFill/>
          <a:ln>
            <a:noFill/>
          </a:ln>
        </p:spPr>
      </p:pic>
      <p:sp>
        <p:nvSpPr>
          <p:cNvPr id="549" name="Google Shape;549;p76"/>
          <p:cNvSpPr/>
          <p:nvPr/>
        </p:nvSpPr>
        <p:spPr>
          <a:xfrm>
            <a:off x="7294562" y="3780234"/>
            <a:ext cx="1677996" cy="994248"/>
          </a:xfrm>
          <a:custGeom>
            <a:rect b="b" l="l" r="r" t="t"/>
            <a:pathLst>
              <a:path extrusionOk="0" h="43200" w="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extrusionOk="0" fill="none" h="43200" w="43200">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50" name="Google Shape;550;p76"/>
          <p:cNvSpPr txBox="1"/>
          <p:nvPr/>
        </p:nvSpPr>
        <p:spPr>
          <a:xfrm>
            <a:off x="7535862" y="3925490"/>
            <a:ext cx="11637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Open Sans"/>
              <a:buNone/>
            </a:pPr>
            <a:r>
              <a:rPr b="1" i="0" lang="en" sz="1700" u="none">
                <a:solidFill>
                  <a:srgbClr val="000000"/>
                </a:solidFill>
                <a:latin typeface="Open Sans"/>
                <a:ea typeface="Open Sans"/>
                <a:cs typeface="Open Sans"/>
                <a:sym typeface="Open Sans"/>
              </a:rPr>
              <a:t>Handout Hub</a:t>
            </a:r>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77"/>
          <p:cNvSpPr txBox="1"/>
          <p:nvPr>
            <p:ph type="title"/>
          </p:nvPr>
        </p:nvSpPr>
        <p:spPr>
          <a:xfrm>
            <a:off x="736326" y="2927005"/>
            <a:ext cx="7886700" cy="909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20000"/>
              <a:buFont typeface="Open Sans"/>
              <a:buNone/>
            </a:pPr>
            <a:r>
              <a:rPr b="1" lang="en" sz="5000">
                <a:solidFill>
                  <a:srgbClr val="009BA5"/>
                </a:solidFill>
              </a:rPr>
              <a:t>Post-Workshop Survey</a:t>
            </a:r>
            <a:endParaRPr b="1" sz="5000">
              <a:solidFill>
                <a:srgbClr val="009BA5"/>
              </a:solidFill>
            </a:endParaRPr>
          </a:p>
          <a:p>
            <a:pPr indent="0" lvl="0" marL="0" rtl="0" algn="ctr">
              <a:lnSpc>
                <a:spcPct val="90000"/>
              </a:lnSpc>
              <a:spcBef>
                <a:spcPts val="0"/>
              </a:spcBef>
              <a:spcAft>
                <a:spcPts val="0"/>
              </a:spcAft>
              <a:buClr>
                <a:schemeClr val="dk1"/>
              </a:buClr>
              <a:buSzPct val="120000"/>
              <a:buFont typeface="Open Sans"/>
              <a:buNone/>
            </a:pPr>
            <a:r>
              <a:rPr b="1" lang="en" sz="5000">
                <a:solidFill>
                  <a:srgbClr val="009BA5"/>
                </a:solidFill>
              </a:rPr>
              <a:t>&amp;</a:t>
            </a:r>
            <a:endParaRPr b="1" sz="5000">
              <a:solidFill>
                <a:srgbClr val="009BA5"/>
              </a:solidFill>
            </a:endParaRPr>
          </a:p>
          <a:p>
            <a:pPr indent="0" lvl="0" marL="0" rtl="0" algn="ctr">
              <a:lnSpc>
                <a:spcPct val="90000"/>
              </a:lnSpc>
              <a:spcBef>
                <a:spcPts val="0"/>
              </a:spcBef>
              <a:spcAft>
                <a:spcPts val="0"/>
              </a:spcAft>
              <a:buClr>
                <a:schemeClr val="dk1"/>
              </a:buClr>
              <a:buSzPct val="120000"/>
              <a:buFont typeface="Open Sans"/>
              <a:buNone/>
            </a:pPr>
            <a:r>
              <a:rPr b="1" lang="en" sz="5000">
                <a:solidFill>
                  <a:srgbClr val="009BA5"/>
                </a:solidFill>
              </a:rPr>
              <a:t>Collective Commitment</a:t>
            </a:r>
            <a:endParaRPr b="1" sz="5000">
              <a:solidFill>
                <a:srgbClr val="009BA5"/>
              </a:solidFill>
            </a:endParaRPr>
          </a:p>
          <a:p>
            <a:pPr indent="0" lvl="0" marL="0" rtl="0" algn="ctr">
              <a:lnSpc>
                <a:spcPct val="90000"/>
              </a:lnSpc>
              <a:spcBef>
                <a:spcPts val="0"/>
              </a:spcBef>
              <a:spcAft>
                <a:spcPts val="0"/>
              </a:spcAft>
              <a:buClr>
                <a:schemeClr val="dk1"/>
              </a:buClr>
              <a:buSzPct val="169014"/>
              <a:buFont typeface="Open Sans"/>
              <a:buNone/>
            </a:pPr>
            <a:r>
              <a:rPr b="1" lang="en" sz="3550">
                <a:solidFill>
                  <a:srgbClr val="009BA5"/>
                </a:solidFill>
              </a:rPr>
              <a:t>(add link or QR code)</a:t>
            </a:r>
            <a:endParaRPr b="1" sz="3550">
              <a:solidFill>
                <a:srgbClr val="009BA5"/>
              </a:solidFill>
            </a:endParaRPr>
          </a:p>
        </p:txBody>
      </p:sp>
      <p:pic>
        <p:nvPicPr>
          <p:cNvPr descr="A picture containing shape&#10;&#10;Description automatically generated" id="557" name="Google Shape;557;p77"/>
          <p:cNvPicPr preferRelativeResize="0"/>
          <p:nvPr/>
        </p:nvPicPr>
        <p:blipFill rotWithShape="1">
          <a:blip r:embed="rId3">
            <a:alphaModFix/>
          </a:blip>
          <a:srcRect b="0" l="0" r="0" t="0"/>
          <a:stretch/>
        </p:blipFill>
        <p:spPr>
          <a:xfrm>
            <a:off x="0" y="1"/>
            <a:ext cx="9143999" cy="1474470"/>
          </a:xfrm>
          <a:prstGeom prst="rect">
            <a:avLst/>
          </a:prstGeom>
          <a:noFill/>
          <a:ln>
            <a:noFill/>
          </a:ln>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8"/>
          <p:cNvSpPr txBox="1"/>
          <p:nvPr>
            <p:ph type="title"/>
          </p:nvPr>
        </p:nvSpPr>
        <p:spPr>
          <a:xfrm>
            <a:off x="628650" y="132211"/>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sz="4400"/>
              <a:t>Thank </a:t>
            </a:r>
            <a:r>
              <a:rPr lang="en"/>
              <a:t>Y</a:t>
            </a:r>
            <a:r>
              <a:rPr lang="en" sz="4400"/>
              <a:t>ou!</a:t>
            </a:r>
            <a:endParaRPr sz="4400"/>
          </a:p>
        </p:txBody>
      </p:sp>
      <p:pic>
        <p:nvPicPr>
          <p:cNvPr id="563" name="Google Shape;563;p78"/>
          <p:cNvPicPr preferRelativeResize="0"/>
          <p:nvPr/>
        </p:nvPicPr>
        <p:blipFill>
          <a:blip r:embed="rId3">
            <a:alphaModFix/>
          </a:blip>
          <a:stretch>
            <a:fillRect/>
          </a:stretch>
        </p:blipFill>
        <p:spPr>
          <a:xfrm>
            <a:off x="6959925" y="2853013"/>
            <a:ext cx="2095500" cy="2181225"/>
          </a:xfrm>
          <a:prstGeom prst="rect">
            <a:avLst/>
          </a:prstGeom>
          <a:noFill/>
          <a:ln>
            <a:noFill/>
          </a:ln>
        </p:spPr>
      </p:pic>
      <p:sp>
        <p:nvSpPr>
          <p:cNvPr id="564" name="Google Shape;564;p78"/>
          <p:cNvSpPr txBox="1"/>
          <p:nvPr>
            <p:ph idx="1" type="body"/>
          </p:nvPr>
        </p:nvSpPr>
        <p:spPr>
          <a:xfrm>
            <a:off x="80375" y="1412250"/>
            <a:ext cx="8234100" cy="31401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b="1" i="1" lang="en" sz="1800"/>
              <a:t>Congratulations on beginning to become a CTE Champion! </a:t>
            </a:r>
            <a:endParaRPr b="1" i="1" sz="1800"/>
          </a:p>
          <a:p>
            <a:pPr indent="0" lvl="0" marL="0" rtl="0" algn="l">
              <a:spcBef>
                <a:spcPts val="1000"/>
              </a:spcBef>
              <a:spcAft>
                <a:spcPts val="0"/>
              </a:spcAft>
              <a:buNone/>
            </a:pPr>
            <a:r>
              <a:t/>
            </a:r>
            <a:endParaRPr/>
          </a:p>
          <a:p>
            <a:pPr indent="0" lvl="0" marL="0" rtl="0" algn="l">
              <a:spcBef>
                <a:spcPts val="1000"/>
              </a:spcBef>
              <a:spcAft>
                <a:spcPts val="0"/>
              </a:spcAft>
              <a:buNone/>
            </a:pPr>
            <a:r>
              <a:rPr i="1" lang="en" sz="2700"/>
              <a:t>Insert contact info here:</a:t>
            </a:r>
            <a:endParaRPr i="1" sz="2700"/>
          </a:p>
          <a:p>
            <a:pPr indent="0" lvl="0" marL="0" rtl="0" algn="l">
              <a:spcBef>
                <a:spcPts val="1000"/>
              </a:spcBef>
              <a:spcAft>
                <a:spcPts val="0"/>
              </a:spcAft>
              <a:buNone/>
            </a:pPr>
            <a:r>
              <a:rPr i="1" lang="en" sz="2700"/>
              <a:t>Insert local resource links here: </a:t>
            </a:r>
            <a:endParaRPr i="1" sz="2700"/>
          </a:p>
          <a:p>
            <a:pPr indent="0" lvl="0" marL="0" rtl="0" algn="l">
              <a:spcBef>
                <a:spcPts val="1000"/>
              </a:spcBef>
              <a:spcAft>
                <a:spcPts val="0"/>
              </a:spcAft>
              <a:buNone/>
            </a:pPr>
            <a:r>
              <a:rPr i="1" lang="en" sz="2700"/>
              <a:t>Insert next steps or other last thoughts here:</a:t>
            </a:r>
            <a:endParaRPr i="1" sz="2700"/>
          </a:p>
          <a:p>
            <a:pPr indent="0" lvl="0" marL="0" rtl="0" algn="l">
              <a:spcBef>
                <a:spcPts val="1000"/>
              </a:spcBef>
              <a:spcAft>
                <a:spcPts val="0"/>
              </a:spcAft>
              <a:buNone/>
            </a:pPr>
            <a:r>
              <a:rPr i="1" lang="en" sz="2700"/>
              <a:t>Insert CEU option here: </a:t>
            </a:r>
            <a:endParaRPr i="1" sz="2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40"/>
          <p:cNvPicPr preferRelativeResize="0"/>
          <p:nvPr/>
        </p:nvPicPr>
        <p:blipFill rotWithShape="1">
          <a:blip r:embed="rId3">
            <a:alphaModFix/>
          </a:blip>
          <a:srcRect b="0" l="0" r="0" t="0"/>
          <a:stretch/>
        </p:blipFill>
        <p:spPr>
          <a:xfrm>
            <a:off x="6350" y="0"/>
            <a:ext cx="9144000" cy="5143500"/>
          </a:xfrm>
          <a:prstGeom prst="rect">
            <a:avLst/>
          </a:prstGeom>
          <a:noFill/>
          <a:ln>
            <a:noFill/>
          </a:ln>
        </p:spPr>
      </p:pic>
      <p:pic>
        <p:nvPicPr>
          <p:cNvPr descr="Shape&#10;&#10;Description automatically generated" id="253" name="Google Shape;253;p40"/>
          <p:cNvPicPr preferRelativeResize="0"/>
          <p:nvPr/>
        </p:nvPicPr>
        <p:blipFill rotWithShape="1">
          <a:blip r:embed="rId4">
            <a:alphaModFix/>
          </a:blip>
          <a:srcRect b="0" l="0" r="0" t="0"/>
          <a:stretch/>
        </p:blipFill>
        <p:spPr>
          <a:xfrm rot="5400000">
            <a:off x="2336086" y="-26298"/>
            <a:ext cx="4471827" cy="9131298"/>
          </a:xfrm>
          <a:prstGeom prst="rect">
            <a:avLst/>
          </a:prstGeom>
          <a:noFill/>
          <a:ln>
            <a:noFill/>
          </a:ln>
        </p:spPr>
      </p:pic>
      <p:sp>
        <p:nvSpPr>
          <p:cNvPr id="254" name="Google Shape;254;p40"/>
          <p:cNvSpPr txBox="1"/>
          <p:nvPr>
            <p:ph type="title"/>
          </p:nvPr>
        </p:nvSpPr>
        <p:spPr>
          <a:xfrm>
            <a:off x="628649" y="372330"/>
            <a:ext cx="7886700" cy="99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1800"/>
              <a:buNone/>
            </a:pPr>
            <a:r>
              <a:rPr lang="en">
                <a:solidFill>
                  <a:schemeClr val="lt1"/>
                </a:solidFill>
                <a:latin typeface="Open Sans Light"/>
                <a:ea typeface="Open Sans Light"/>
                <a:cs typeface="Open Sans Light"/>
                <a:sym typeface="Open Sans Light"/>
              </a:rPr>
              <a:t>Introductions</a:t>
            </a:r>
            <a:endParaRPr>
              <a:latin typeface="Open Sans Light"/>
              <a:ea typeface="Open Sans Light"/>
              <a:cs typeface="Open Sans Light"/>
              <a:sym typeface="Open Sans Light"/>
            </a:endParaRPr>
          </a:p>
        </p:txBody>
      </p:sp>
      <p:sp>
        <p:nvSpPr>
          <p:cNvPr id="255" name="Google Shape;255;p40"/>
          <p:cNvSpPr txBox="1"/>
          <p:nvPr>
            <p:ph idx="1" type="body"/>
          </p:nvPr>
        </p:nvSpPr>
        <p:spPr>
          <a:xfrm>
            <a:off x="591950" y="2818825"/>
            <a:ext cx="7972800" cy="3342000"/>
          </a:xfrm>
          <a:prstGeom prst="rect">
            <a:avLst/>
          </a:prstGeom>
          <a:noFill/>
          <a:ln>
            <a:noFill/>
          </a:ln>
        </p:spPr>
        <p:txBody>
          <a:bodyPr anchorCtr="0" anchor="t" bIns="45700" lIns="91425" spcFirstLastPara="1" rIns="91425" wrap="square" tIns="45700">
            <a:normAutofit/>
          </a:bodyPr>
          <a:lstStyle/>
          <a:p>
            <a:pPr indent="-228600" lvl="1" marL="914400" rtl="0" algn="l">
              <a:lnSpc>
                <a:spcPct val="90000"/>
              </a:lnSpc>
              <a:spcBef>
                <a:spcPts val="500"/>
              </a:spcBef>
              <a:spcAft>
                <a:spcPts val="0"/>
              </a:spcAft>
              <a:buSzPts val="1800"/>
              <a:buNone/>
            </a:pPr>
            <a:r>
              <a:t/>
            </a:r>
            <a:endParaRPr sz="3300">
              <a:solidFill>
                <a:srgbClr val="1B8D95"/>
              </a:solidFill>
            </a:endParaRPr>
          </a:p>
          <a:p>
            <a:pPr indent="0" lvl="1" marL="571500" rtl="0" algn="l">
              <a:lnSpc>
                <a:spcPct val="90000"/>
              </a:lnSpc>
              <a:spcBef>
                <a:spcPts val="500"/>
              </a:spcBef>
              <a:spcAft>
                <a:spcPts val="0"/>
              </a:spcAft>
              <a:buSzPts val="1800"/>
              <a:buNone/>
            </a:pPr>
            <a:r>
              <a:rPr lang="en" sz="3300">
                <a:solidFill>
                  <a:srgbClr val="1B8D95"/>
                </a:solidFill>
              </a:rPr>
              <a:t>When I was a younger person, I knew I was a good employee when ________________</a:t>
            </a:r>
            <a:endParaRPr>
              <a:solidFill>
                <a:srgbClr val="1B8D95"/>
              </a:solidFill>
            </a:endParaRPr>
          </a:p>
        </p:txBody>
      </p:sp>
      <p:sp>
        <p:nvSpPr>
          <p:cNvPr id="256" name="Google Shape;256;p40"/>
          <p:cNvSpPr/>
          <p:nvPr/>
        </p:nvSpPr>
        <p:spPr>
          <a:xfrm>
            <a:off x="237817" y="1449640"/>
            <a:ext cx="8508900" cy="531000"/>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rgbClr val="000000"/>
              </a:buClr>
              <a:buSzPts val="2000"/>
              <a:buFont typeface="Arial"/>
              <a:buNone/>
            </a:pPr>
            <a:r>
              <a:rPr i="0" lang="en" sz="2000" u="none" cap="none" strike="noStrike">
                <a:solidFill>
                  <a:schemeClr val="lt1"/>
                </a:solidFill>
                <a:latin typeface="Open Sans"/>
                <a:ea typeface="Open Sans"/>
                <a:cs typeface="Open Sans"/>
                <a:sym typeface="Open Sans"/>
              </a:rPr>
              <a:t>In the spirit of </a:t>
            </a:r>
            <a:r>
              <a:rPr lang="en" sz="2000">
                <a:solidFill>
                  <a:schemeClr val="lt1"/>
                </a:solidFill>
                <a:latin typeface="Open Sans"/>
                <a:ea typeface="Open Sans"/>
                <a:cs typeface="Open Sans"/>
                <a:sym typeface="Open Sans"/>
              </a:rPr>
              <a:t>communicating the world of work, </a:t>
            </a:r>
            <a:r>
              <a:rPr i="0" lang="en" sz="2000" u="none" cap="none" strike="noStrike">
                <a:solidFill>
                  <a:schemeClr val="lt1"/>
                </a:solidFill>
                <a:latin typeface="Open Sans"/>
                <a:ea typeface="Open Sans"/>
                <a:cs typeface="Open Sans"/>
                <a:sym typeface="Open Sans"/>
              </a:rPr>
              <a:t>finish this sentence in chat: </a:t>
            </a:r>
            <a:endParaRPr i="0" sz="1400" u="none" cap="none" strike="noStrike">
              <a:solidFill>
                <a:srgbClr val="000000"/>
              </a:solidFill>
              <a:latin typeface="Open Sans"/>
              <a:ea typeface="Open Sans"/>
              <a:cs typeface="Open Sans"/>
              <a:sym typeface="Open Sans"/>
            </a:endParaRPr>
          </a:p>
        </p:txBody>
      </p:sp>
      <p:pic>
        <p:nvPicPr>
          <p:cNvPr descr="Small Group Excercise Icon" id="257" name="Google Shape;257;p40"/>
          <p:cNvPicPr preferRelativeResize="0"/>
          <p:nvPr/>
        </p:nvPicPr>
        <p:blipFill>
          <a:blip r:embed="rId5">
            <a:alphaModFix/>
          </a:blip>
          <a:stretch>
            <a:fillRect/>
          </a:stretch>
        </p:blipFill>
        <p:spPr>
          <a:xfrm>
            <a:off x="8100425" y="4890750"/>
            <a:ext cx="531000" cy="5310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1"/>
          <p:cNvSpPr txBox="1"/>
          <p:nvPr>
            <p:ph type="title"/>
          </p:nvPr>
        </p:nvSpPr>
        <p:spPr>
          <a:xfrm>
            <a:off x="623900" y="255155"/>
            <a:ext cx="7886700" cy="7998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 sz="4400">
                <a:latin typeface="Open Sans Light"/>
                <a:ea typeface="Open Sans Light"/>
                <a:cs typeface="Open Sans Light"/>
                <a:sym typeface="Open Sans Light"/>
              </a:rPr>
              <a:t>Learning Objectives: </a:t>
            </a:r>
            <a:endParaRPr sz="4400">
              <a:latin typeface="Open Sans Light"/>
              <a:ea typeface="Open Sans Light"/>
              <a:cs typeface="Open Sans Light"/>
              <a:sym typeface="Open Sans Light"/>
            </a:endParaRPr>
          </a:p>
        </p:txBody>
      </p:sp>
      <p:sp>
        <p:nvSpPr>
          <p:cNvPr id="263" name="Google Shape;263;p41"/>
          <p:cNvSpPr txBox="1"/>
          <p:nvPr>
            <p:ph idx="1" type="body"/>
          </p:nvPr>
        </p:nvSpPr>
        <p:spPr>
          <a:xfrm>
            <a:off x="623900" y="1406425"/>
            <a:ext cx="7886700" cy="3566400"/>
          </a:xfrm>
          <a:prstGeom prst="rect">
            <a:avLst/>
          </a:prstGeom>
        </p:spPr>
        <p:txBody>
          <a:bodyPr anchorCtr="0" anchor="t" bIns="45700" lIns="91425" spcFirstLastPara="1" rIns="91425" wrap="square" tIns="45700">
            <a:noAutofit/>
          </a:bodyPr>
          <a:lstStyle/>
          <a:p>
            <a:pPr indent="-355600" lvl="0" marL="457200" rtl="0" algn="l">
              <a:lnSpc>
                <a:spcPct val="100000"/>
              </a:lnSpc>
              <a:spcBef>
                <a:spcPts val="0"/>
              </a:spcBef>
              <a:spcAft>
                <a:spcPts val="0"/>
              </a:spcAft>
              <a:buClr>
                <a:schemeClr val="dk1"/>
              </a:buClr>
              <a:buSzPts val="2000"/>
              <a:buFont typeface="Open Sans"/>
              <a:buChar char="●"/>
            </a:pPr>
            <a:r>
              <a:rPr lang="en" sz="2000"/>
              <a:t>Understand terminology and types of labor market information (LMI) </a:t>
            </a:r>
            <a:endParaRPr sz="2000"/>
          </a:p>
          <a:p>
            <a:pPr indent="-355600" lvl="0" marL="457200" rtl="0" algn="l">
              <a:lnSpc>
                <a:spcPct val="100000"/>
              </a:lnSpc>
              <a:spcBef>
                <a:spcPts val="0"/>
              </a:spcBef>
              <a:spcAft>
                <a:spcPts val="0"/>
              </a:spcAft>
              <a:buClr>
                <a:schemeClr val="dk1"/>
              </a:buClr>
              <a:buSzPts val="2000"/>
              <a:buFont typeface="Open Sans"/>
              <a:buChar char="●"/>
            </a:pPr>
            <a:r>
              <a:rPr lang="en" sz="2000"/>
              <a:t>Understand the role of school counselor in communicating CTE, with a focus on labor market information </a:t>
            </a:r>
            <a:endParaRPr sz="2000"/>
          </a:p>
          <a:p>
            <a:pPr indent="-355600" lvl="0" marL="457200" rtl="0" algn="l">
              <a:lnSpc>
                <a:spcPct val="100000"/>
              </a:lnSpc>
              <a:spcBef>
                <a:spcPts val="0"/>
              </a:spcBef>
              <a:spcAft>
                <a:spcPts val="0"/>
              </a:spcAft>
              <a:buClr>
                <a:schemeClr val="dk1"/>
              </a:buClr>
              <a:buSzPts val="2000"/>
              <a:buFont typeface="Open Sans"/>
              <a:buChar char="●"/>
            </a:pPr>
            <a:r>
              <a:rPr lang="en" sz="2000"/>
              <a:t>Explore, Reflect and Discuss state labor trends and their alignment with CTE programs </a:t>
            </a:r>
            <a:endParaRPr sz="2000"/>
          </a:p>
          <a:p>
            <a:pPr indent="-355600" lvl="0" marL="457200" rtl="0" algn="l">
              <a:lnSpc>
                <a:spcPct val="100000"/>
              </a:lnSpc>
              <a:spcBef>
                <a:spcPts val="0"/>
              </a:spcBef>
              <a:spcAft>
                <a:spcPts val="0"/>
              </a:spcAft>
              <a:buClr>
                <a:schemeClr val="dk1"/>
              </a:buClr>
              <a:buSzPts val="2000"/>
              <a:buFont typeface="Open Sans"/>
              <a:buChar char="●"/>
            </a:pPr>
            <a:r>
              <a:rPr lang="en" sz="2000"/>
              <a:t>Learn where to find labor market information in your state/community</a:t>
            </a:r>
            <a:endParaRPr sz="2000"/>
          </a:p>
          <a:p>
            <a:pPr indent="-355600" lvl="0" marL="457200" rtl="0" algn="l">
              <a:lnSpc>
                <a:spcPct val="100000"/>
              </a:lnSpc>
              <a:spcBef>
                <a:spcPts val="0"/>
              </a:spcBef>
              <a:spcAft>
                <a:spcPts val="0"/>
              </a:spcAft>
              <a:buClr>
                <a:schemeClr val="dk1"/>
              </a:buClr>
              <a:buSzPts val="2000"/>
              <a:buFont typeface="Open Sans"/>
              <a:buChar char="●"/>
            </a:pPr>
            <a:r>
              <a:rPr lang="en" sz="2000"/>
              <a:t>Explore how to integrate labor market information in career advising and communication with learners and families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42"/>
          <p:cNvPicPr preferRelativeResize="0"/>
          <p:nvPr/>
        </p:nvPicPr>
        <p:blipFill rotWithShape="1">
          <a:blip r:embed="rId3">
            <a:alphaModFix/>
          </a:blip>
          <a:srcRect b="0" l="18811" r="0" t="18929"/>
          <a:stretch/>
        </p:blipFill>
        <p:spPr>
          <a:xfrm>
            <a:off x="-13274" y="0"/>
            <a:ext cx="9327753" cy="5143500"/>
          </a:xfrm>
          <a:prstGeom prst="rect">
            <a:avLst/>
          </a:prstGeom>
          <a:noFill/>
          <a:ln>
            <a:noFill/>
          </a:ln>
        </p:spPr>
      </p:pic>
      <p:grpSp>
        <p:nvGrpSpPr>
          <p:cNvPr id="270" name="Google Shape;270;p42"/>
          <p:cNvGrpSpPr/>
          <p:nvPr/>
        </p:nvGrpSpPr>
        <p:grpSpPr>
          <a:xfrm>
            <a:off x="-13274" y="2503170"/>
            <a:ext cx="9157539" cy="137976"/>
            <a:chOff x="-13274" y="3337560"/>
            <a:chExt cx="9157539" cy="183968"/>
          </a:xfrm>
        </p:grpSpPr>
        <p:grpSp>
          <p:nvGrpSpPr>
            <p:cNvPr id="271" name="Google Shape;271;p42"/>
            <p:cNvGrpSpPr/>
            <p:nvPr/>
          </p:nvGrpSpPr>
          <p:grpSpPr>
            <a:xfrm>
              <a:off x="-13274" y="3337560"/>
              <a:ext cx="3108725" cy="182915"/>
              <a:chOff x="4018" y="0"/>
              <a:chExt cx="3474600" cy="326400"/>
            </a:xfrm>
          </p:grpSpPr>
          <p:sp>
            <p:nvSpPr>
              <p:cNvPr id="272" name="Google Shape;272;p42"/>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42"/>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274" name="Google Shape;274;p42"/>
            <p:cNvGrpSpPr/>
            <p:nvPr/>
          </p:nvGrpSpPr>
          <p:grpSpPr>
            <a:xfrm>
              <a:off x="3011725" y="3337560"/>
              <a:ext cx="3109099" cy="182915"/>
              <a:chOff x="2815083" y="0"/>
              <a:chExt cx="3513900" cy="326400"/>
            </a:xfrm>
          </p:grpSpPr>
          <p:sp>
            <p:nvSpPr>
              <p:cNvPr id="275" name="Google Shape;275;p42"/>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42"/>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277" name="Google Shape;277;p42"/>
            <p:cNvGrpSpPr/>
            <p:nvPr/>
          </p:nvGrpSpPr>
          <p:grpSpPr>
            <a:xfrm>
              <a:off x="6035166" y="3338613"/>
              <a:ext cx="3109099" cy="182915"/>
              <a:chOff x="5626149" y="0"/>
              <a:chExt cx="3513900" cy="326400"/>
            </a:xfrm>
          </p:grpSpPr>
          <p:sp>
            <p:nvSpPr>
              <p:cNvPr id="278" name="Google Shape;278;p42"/>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2"/>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sp>
        <p:nvSpPr>
          <p:cNvPr id="280" name="Google Shape;280;p42"/>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descr="A picture containing text, pool ball&#10;&#10;Description automatically generated" id="281" name="Google Shape;281;p42"/>
          <p:cNvPicPr preferRelativeResize="0"/>
          <p:nvPr/>
        </p:nvPicPr>
        <p:blipFill rotWithShape="1">
          <a:blip r:embed="rId4">
            <a:alphaModFix/>
          </a:blip>
          <a:srcRect b="23889" l="0" r="0" t="23340"/>
          <a:stretch/>
        </p:blipFill>
        <p:spPr>
          <a:xfrm>
            <a:off x="737930" y="1797609"/>
            <a:ext cx="7570843" cy="1685443"/>
          </a:xfrm>
          <a:prstGeom prst="rect">
            <a:avLst/>
          </a:prstGeom>
          <a:noFill/>
          <a:ln>
            <a:noFill/>
          </a:ln>
        </p:spPr>
      </p:pic>
      <p:pic>
        <p:nvPicPr>
          <p:cNvPr id="282" name="Google Shape;282;p42"/>
          <p:cNvPicPr preferRelativeResize="0"/>
          <p:nvPr/>
        </p:nvPicPr>
        <p:blipFill rotWithShape="1">
          <a:blip r:embed="rId5">
            <a:alphaModFix/>
          </a:blip>
          <a:srcRect b="0" l="0" r="0" t="0"/>
          <a:stretch/>
        </p:blipFill>
        <p:spPr>
          <a:xfrm>
            <a:off x="1138098" y="1241575"/>
            <a:ext cx="7290400" cy="59002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750"/>
                                        <p:tgtEl>
                                          <p:spTgt spid="281"/>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75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4"/>
          <p:cNvSpPr txBox="1"/>
          <p:nvPr>
            <p:ph type="title"/>
          </p:nvPr>
        </p:nvSpPr>
        <p:spPr>
          <a:xfrm>
            <a:off x="471488" y="99159"/>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Open Sans"/>
              <a:buNone/>
            </a:pPr>
            <a:r>
              <a:rPr lang="en"/>
              <a:t>Speakers </a:t>
            </a:r>
            <a:endParaRPr/>
          </a:p>
        </p:txBody>
      </p:sp>
      <p:pic>
        <p:nvPicPr>
          <p:cNvPr id="292" name="Google Shape;292;p44"/>
          <p:cNvPicPr preferRelativeResize="0"/>
          <p:nvPr/>
        </p:nvPicPr>
        <p:blipFill rotWithShape="1">
          <a:blip r:embed="rId3">
            <a:alphaModFix/>
          </a:blip>
          <a:srcRect b="0" l="0" r="0" t="0"/>
          <a:stretch/>
        </p:blipFill>
        <p:spPr>
          <a:xfrm>
            <a:off x="0" y="206663"/>
            <a:ext cx="9144000" cy="4236720"/>
          </a:xfrm>
          <a:prstGeom prst="rect">
            <a:avLst/>
          </a:prstGeom>
          <a:noFill/>
          <a:ln>
            <a:noFill/>
          </a:ln>
        </p:spPr>
      </p:pic>
      <p:sp>
        <p:nvSpPr>
          <p:cNvPr id="293" name="Google Shape;293;p44"/>
          <p:cNvSpPr txBox="1"/>
          <p:nvPr/>
        </p:nvSpPr>
        <p:spPr>
          <a:xfrm>
            <a:off x="241100" y="4598700"/>
            <a:ext cx="8991000" cy="544800"/>
          </a:xfrm>
          <a:prstGeom prst="rect">
            <a:avLst/>
          </a:prstGeom>
          <a:noFill/>
          <a:ln>
            <a:noFill/>
          </a:ln>
        </p:spPr>
        <p:txBody>
          <a:bodyPr anchorCtr="0" anchor="t" bIns="91425" lIns="91425" spcFirstLastPara="1" rIns="91425" wrap="square" tIns="91425">
            <a:spAutoFit/>
          </a:bodyPr>
          <a:lstStyle/>
          <a:p>
            <a:pPr indent="0" lvl="0" marL="457200" rtl="0" algn="l">
              <a:lnSpc>
                <a:spcPct val="90000"/>
              </a:lnSpc>
              <a:spcBef>
                <a:spcPts val="750"/>
              </a:spcBef>
              <a:spcAft>
                <a:spcPts val="0"/>
              </a:spcAft>
              <a:buNone/>
            </a:pPr>
            <a:r>
              <a:rPr lang="en" sz="2200">
                <a:solidFill>
                  <a:schemeClr val="dk1"/>
                </a:solidFill>
                <a:latin typeface="Open Sans"/>
                <a:ea typeface="Open Sans"/>
                <a:cs typeface="Open Sans"/>
                <a:sym typeface="Open Sans"/>
              </a:rPr>
              <a:t>Explore more by visiting: </a:t>
            </a:r>
            <a:r>
              <a:rPr lang="en" sz="2200" u="sng">
                <a:solidFill>
                  <a:schemeClr val="hlink"/>
                </a:solidFill>
                <a:latin typeface="Open Sans"/>
                <a:ea typeface="Open Sans"/>
                <a:cs typeface="Open Sans"/>
                <a:sym typeface="Open Sans"/>
                <a:hlinkClick r:id="rId4"/>
              </a:rPr>
              <a:t>https://careertech.org/without-limits</a:t>
            </a:r>
            <a:r>
              <a:rPr lang="en" sz="2600">
                <a:solidFill>
                  <a:schemeClr val="dk1"/>
                </a:solidFill>
                <a:latin typeface="Open Sans"/>
                <a:ea typeface="Open Sans"/>
                <a:cs typeface="Open Sans"/>
                <a:sym typeface="Open Sans"/>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