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5143500" cx="9144000"/>
  <p:notesSz cx="6858000" cy="9144000"/>
  <p:embeddedFontLst>
    <p:embeddedFont>
      <p:font typeface="Open Sans Light"/>
      <p:regular r:id="rId57"/>
      <p:bold r:id="rId58"/>
      <p:italic r:id="rId59"/>
      <p:boldItalic r:id="rId60"/>
    </p:embeddedFon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68ED29-2A34-4BD4-A9DF-F2C1D14626F9}">
  <a:tblStyle styleId="{2168ED29-2A34-4BD4-A9DF-F2C1D14626F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4.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the-framework"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career-cluster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expanding-middle-school-cte"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cte-your-state"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teonline.org/wp-content/uploads/2019/01/HighQualityCTEFramework2018.pdf"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center" TargetMode="External"/><Relationship Id="rId3" Type="http://schemas.openxmlformats.org/officeDocument/2006/relationships/hyperlink" Target="http://www.careertech.org"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without-limits" TargetMode="External"/><Relationship Id="rId3" Type="http://schemas.openxmlformats.org/officeDocument/2006/relationships/hyperlink" Target="https://careertech.org/without-limit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981512e15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12981512e15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t/>
            </a:r>
            <a:endParaRPr/>
          </a:p>
        </p:txBody>
      </p:sp>
      <p:sp>
        <p:nvSpPr>
          <p:cNvPr id="124" name="Google Shape;124;g12981512e15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981512e15_0_276: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g12981512e15_0_276: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AS A FRIENDLY REMINDER…..School Counselors are the top trusted messengers for students and families when it comes to conveying information about CTE.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We will review more about the survey in this workshop, but the reason for the development of this specific training is because of this finding: </a:t>
            </a:r>
            <a:r>
              <a:rPr b="1" lang="en" sz="1200">
                <a:solidFill>
                  <a:schemeClr val="dk1"/>
                </a:solidFill>
                <a:latin typeface="Calibri"/>
                <a:ea typeface="Calibri"/>
                <a:cs typeface="Calibri"/>
                <a:sym typeface="Calibri"/>
              </a:rPr>
              <a:t>We learned that school counselors and teachers are the most trusted source of information about CTE for students and parents.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1" lang="en" sz="1200">
                <a:solidFill>
                  <a:schemeClr val="dk1"/>
                </a:solidFill>
                <a:latin typeface="Calibri"/>
                <a:ea typeface="Calibri"/>
                <a:cs typeface="Calibri"/>
                <a:sym typeface="Calibri"/>
              </a:rPr>
              <a:t>Let’s say that outloud again!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1" lang="en" sz="1200">
                <a:solidFill>
                  <a:schemeClr val="dk1"/>
                </a:solidFill>
                <a:latin typeface="Calibri"/>
                <a:ea typeface="Calibri"/>
                <a:cs typeface="Calibri"/>
                <a:sym typeface="Calibri"/>
              </a:rPr>
              <a:t>YES! What a useful and helpful finding!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Yet it seemed, through this national survey, that school counselors needed support in how to speak about CTE and career advising strategies.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Advance CTE and Siemens discussed strategies for activating school counselors to have an impact on as many counselors throughout the country as possible. The goal was to create an off-the-shelf training in partnership with ASCA and ACTE and guided by the input of an advisory committee. The advisory committee consisted of members of ASCA and ACTE as well as a few State CTE Directors, State Directors of School Counseling, and national experts in school counseling and career development. The members had the opportunity to weigh in and make recommendations throughout the development of the training.  The training was first completed in 2019 and updated in 2021</a:t>
            </a:r>
            <a:r>
              <a:rPr i="1" lang="en" sz="1200">
                <a:solidFill>
                  <a:schemeClr val="dk1"/>
                </a:solidFill>
                <a:latin typeface="Calibri"/>
                <a:ea typeface="Calibri"/>
                <a:cs typeface="Calibri"/>
                <a:sym typeface="Calibri"/>
              </a:rPr>
              <a:t>. Now here we are in 2022 at it again! Kudos to you each for being a part of this.</a:t>
            </a:r>
            <a:r>
              <a:rPr lang="en" sz="12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a:solidFill>
                  <a:schemeClr val="dk1"/>
                </a:solidFill>
                <a:latin typeface="Calibri"/>
                <a:ea typeface="Calibri"/>
                <a:cs typeface="Calibri"/>
                <a:sym typeface="Calibri"/>
              </a:rPr>
              <a:t>NOTE: The percentage is lower among students because historically marginalized learners (learners of color and low income) ranked them lower. It is unknown if this is a result of the pandemic or larger trust issues.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02" name="Google Shape;202;g12981512e15_0_276: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41c9783b3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f41c9783b3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 formula for becoming a CTE champion involves the following:</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we help our students/learners get to know their own personal interests, future aspirations and understand their aptitude for future work paired with the competencies and skills they may already have or gain as they continue along their education and employment journeys paired again by knowing what their opportunities for career success in their state, community or anywhere.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these three areas are focused on with EACH student/learner then that makes us a CTE Champion who remains in touch with economic needs, labor market resources, CTE happenings and changes.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maintain good connections and collaboration with CTE educators and leaders.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do not have to be the experts on specific career areas although they DO need to know who does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check their bias at the door. CTE Champions know just enough of CTE logistics, compliance and requirements to be official AND keep apprised of programming, economic, industry (hot jobs) changes. CTE Champions see EACH student as an individual pathway participant, supporting EACH learner obtain what learning and experience fits them best.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How would you describe a CTE Champion?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Are you looking forward to this title?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11" name="Google Shape;211;gf41c9783b3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62eb1da30_0_586:notes"/>
          <p:cNvSpPr/>
          <p:nvPr>
            <p:ph idx="2" type="sldImg"/>
          </p:nvPr>
        </p:nvSpPr>
        <p:spPr>
          <a:xfrm>
            <a:off x="649920" y="1143000"/>
            <a:ext cx="55584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g1362eb1da30_0_586:notes"/>
          <p:cNvSpPr txBox="1"/>
          <p:nvPr>
            <p:ph idx="1" type="body"/>
          </p:nvPr>
        </p:nvSpPr>
        <p:spPr>
          <a:xfrm>
            <a:off x="686592" y="4400238"/>
            <a:ext cx="5484900" cy="36009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
              <a:t>Myth is animated and shows first, click to show FACT.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Then click again to get bullet data points. Ask attendees, does any of this seem surprising? </a:t>
            </a:r>
            <a:endParaRPr/>
          </a:p>
          <a:p>
            <a:pPr indent="0" lvl="0" marL="0" rtl="0" algn="l">
              <a:lnSpc>
                <a:spcPct val="100000"/>
              </a:lnSpc>
              <a:spcBef>
                <a:spcPts val="0"/>
              </a:spcBef>
              <a:spcAft>
                <a:spcPts val="0"/>
              </a:spcAft>
              <a:buSzPts val="1400"/>
              <a:buNone/>
            </a:pPr>
            <a:r>
              <a:rPr lang="en"/>
              <a:t>Let them know that when they get access to the slides they can explore the weblink resources. </a:t>
            </a:r>
            <a:endParaRPr/>
          </a:p>
        </p:txBody>
      </p:sp>
      <p:sp>
        <p:nvSpPr>
          <p:cNvPr id="220" name="Google Shape;220;g1362eb1da30_0_586:notes"/>
          <p:cNvSpPr txBox="1"/>
          <p:nvPr/>
        </p:nvSpPr>
        <p:spPr>
          <a:xfrm>
            <a:off x="3883834" y="8684926"/>
            <a:ext cx="2972700" cy="4590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37aa5c96ba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137aa5c96ba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As we mentioned earlier, </a:t>
            </a:r>
            <a:r>
              <a:rPr lang="en"/>
              <a:t>NOW NEW NEXT is a main theme for the module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Remember to call out </a:t>
            </a:r>
            <a:r>
              <a:rPr lang="en"/>
              <a:t>where</a:t>
            </a:r>
            <a:r>
              <a:rPr lang="en"/>
              <a:t> to find the reflection prompts in the Worksheet. We will reference this theme throughout our time together AND will dive into our Now and New next…..</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and into session 2.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session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pausing during NOW NEW NEXT slides that come up during our time together in this module.</a:t>
            </a:r>
            <a:endParaRPr/>
          </a:p>
        </p:txBody>
      </p:sp>
      <p:sp>
        <p:nvSpPr>
          <p:cNvPr id="234" name="Google Shape;234;g137aa5c96ba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3b5053ed0f_0_0: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 name="Google Shape;252;g13b5053ed0f_0_0: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Let’s dive into what we already KNOW, what we question or are curious about or WONDER about and what OPPORTUNITIES exist to do more, </a:t>
            </a:r>
            <a:r>
              <a:rPr lang="en" sz="1200">
                <a:latin typeface="Calibri"/>
                <a:ea typeface="Calibri"/>
                <a:cs typeface="Calibri"/>
                <a:sym typeface="Calibri"/>
              </a:rPr>
              <a:t>less, different or other…</a:t>
            </a:r>
            <a:endParaRPr sz="1800"/>
          </a:p>
          <a:p>
            <a:pPr indent="0" lvl="0" marL="0" rtl="0" algn="l">
              <a:spcBef>
                <a:spcPts val="0"/>
              </a:spcBef>
              <a:spcAft>
                <a:spcPts val="0"/>
              </a:spcAft>
              <a:buSzPts val="1200"/>
              <a:buFont typeface="Calibri"/>
              <a:buNone/>
            </a:pPr>
            <a:r>
              <a:t/>
            </a:r>
            <a:endParaRPr sz="1800"/>
          </a:p>
          <a:p>
            <a:pPr indent="0" lvl="0" marL="0" rtl="0" algn="l">
              <a:spcBef>
                <a:spcPts val="0"/>
              </a:spcBef>
              <a:spcAft>
                <a:spcPts val="0"/>
              </a:spcAft>
              <a:buNone/>
            </a:pPr>
            <a:r>
              <a:t/>
            </a:r>
            <a:endParaRPr sz="1800"/>
          </a:p>
        </p:txBody>
      </p:sp>
      <p:sp>
        <p:nvSpPr>
          <p:cNvPr id="253" name="Google Shape;253;g13b5053ed0f_0_0: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2c750ec30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2c750ec30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Suggestion - have attendees rank </a:t>
            </a:r>
            <a:r>
              <a:rPr lang="en"/>
              <a:t>themselves</a:t>
            </a:r>
            <a:r>
              <a:rPr lang="en"/>
              <a:t> by level of awareness/understanding in these components using a 1-4 likert scale PRIOR to starting this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in-person, have attendees ‘look around’ the room to note who has the high level of knowledge in </a:t>
            </a:r>
            <a:r>
              <a:rPr lang="en"/>
              <a:t>particular</a:t>
            </a:r>
            <a:r>
              <a:rPr lang="en"/>
              <a:t> topic. Let attendees know that those would be the individuals to collaborate with, partner with and ‘pick the brains of’. Same thing would be true for the opportunity or idea topics…..who has a cool idea that the attendees hadn’t thought of yet and how can a connection be made to </a:t>
            </a:r>
            <a:r>
              <a:rPr lang="en"/>
              <a:t>build</a:t>
            </a:r>
            <a:r>
              <a:rPr lang="en"/>
              <a:t> a ‘team’ to </a:t>
            </a:r>
            <a:r>
              <a:rPr lang="en"/>
              <a:t>embark</a:t>
            </a:r>
            <a:r>
              <a:rPr lang="en"/>
              <a:t> on doing the idea?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Take whatever time is </a:t>
            </a:r>
            <a:r>
              <a:rPr lang="en"/>
              <a:t>allotted</a:t>
            </a:r>
            <a:r>
              <a:rPr lang="en"/>
              <a:t> to have attendees make notes or chart thoughts on chart </a:t>
            </a:r>
            <a:r>
              <a:rPr lang="en"/>
              <a:t>paper</a:t>
            </a:r>
            <a:r>
              <a:rPr lang="en"/>
              <a:t> or break out into small virtual groups to list what they already KNOW about each topic on the far left column, what they WONDER (or have questions about) and what they might see an OPPORTUNITY for in the future within each topic. </a:t>
            </a:r>
            <a:endParaRPr/>
          </a:p>
          <a:p>
            <a:pPr indent="0" lvl="0" marL="0" rtl="0" algn="l">
              <a:spcBef>
                <a:spcPts val="0"/>
              </a:spcBef>
              <a:spcAft>
                <a:spcPts val="0"/>
              </a:spcAft>
              <a:buNone/>
            </a:pPr>
            <a:r>
              <a:rPr lang="en"/>
              <a:t>Not all topics will have every </a:t>
            </a:r>
            <a:r>
              <a:rPr lang="en"/>
              <a:t>column</a:t>
            </a:r>
            <a:r>
              <a:rPr lang="en"/>
              <a:t> filled, no problem. </a:t>
            </a:r>
            <a:endParaRPr/>
          </a:p>
          <a:p>
            <a:pPr indent="0" lvl="0" marL="0" rtl="0" algn="l">
              <a:spcBef>
                <a:spcPts val="0"/>
              </a:spcBef>
              <a:spcAft>
                <a:spcPts val="0"/>
              </a:spcAft>
              <a:buNone/>
            </a:pPr>
            <a:r>
              <a:rPr lang="en"/>
              <a:t>The intention is to help the </a:t>
            </a:r>
            <a:r>
              <a:rPr lang="en"/>
              <a:t>audience</a:t>
            </a:r>
            <a:r>
              <a:rPr lang="en"/>
              <a:t> get a general idea about where everyone stands in their knowledge level (because then collaboration is </a:t>
            </a:r>
            <a:r>
              <a:rPr lang="en"/>
              <a:t>imminent</a:t>
            </a:r>
            <a:r>
              <a:rPr lang="en"/>
              <a:t>) as well as what ideas, questions and future action the group can partake in based on how this chart looks at the end.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2981512e15_0_624: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12981512e15_0_624: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Given the complexity of CTE, we want to ensure that you have a clear understanding of what high-quality CTE is and looks like as well as what variations there are in CTE delivery systems. This will assist you in accurately explaining CTE to students, parents, families and others. There are many commonalities between and among states but also some variations.  It is important that school counselors understand their state and local delivery systems to be effective advocates of CTE programming options for their students.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CTE is delivered across the country within the context of the National Career Clusters Framework.  </a:t>
            </a:r>
            <a:endParaRPr/>
          </a:p>
          <a:p>
            <a:pPr indent="0" lvl="0" marL="0" rtl="0" algn="l">
              <a:spcBef>
                <a:spcPts val="0"/>
              </a:spcBef>
              <a:spcAft>
                <a:spcPts val="0"/>
              </a:spcAft>
              <a:buSzPts val="1200"/>
              <a:buNone/>
            </a:pPr>
            <a:r>
              <a:rPr lang="en" sz="1200">
                <a:latin typeface="Calibri"/>
                <a:ea typeface="Calibri"/>
                <a:cs typeface="Calibri"/>
                <a:sym typeface="Calibri"/>
              </a:rPr>
              <a:t>Ask attendees: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Which Career Clusters can you name?</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How many of you are familiar with the Career Cluster Framework?</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68" name="Google Shape;268;g12981512e15_0_624: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2981512e15_0_63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12981512e15_0_63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Career Clusters are used in a variety of ways and mainly serve as the organizational structure for CTE programs. This helps in the design of curriculum as well as provides a mechanism to build consistency across secondary and postsecondary programs. The Career Clusters also help students begin to explore their interests and possibly a pathway based on their passion. Though a slightly funny term, think about them as just a way of organizing or grouping similar fields of work together due to similarities in skills needed.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highlight>
                  <a:srgbClr val="FFFF00"/>
                </a:highlight>
                <a:latin typeface="Calibri"/>
                <a:ea typeface="Calibri"/>
                <a:cs typeface="Calibri"/>
                <a:sym typeface="Calibri"/>
              </a:rPr>
              <a:t>**NOTE</a:t>
            </a:r>
            <a:r>
              <a:rPr lang="en" sz="1200">
                <a:latin typeface="Calibri"/>
                <a:ea typeface="Calibri"/>
                <a:cs typeface="Calibri"/>
                <a:sym typeface="Calibri"/>
              </a:rPr>
              <a:t>: this is the national definition and description. Each state may vary on how they describe or define the Career Clusters Framework.</a:t>
            </a:r>
            <a:endParaRPr sz="1200">
              <a:latin typeface="Calibri"/>
              <a:ea typeface="Calibri"/>
              <a:cs typeface="Calibri"/>
              <a:sym typeface="Calibri"/>
            </a:endParaRPr>
          </a:p>
        </p:txBody>
      </p:sp>
      <p:sp>
        <p:nvSpPr>
          <p:cNvPr id="276" name="Google Shape;276;g12981512e15_0_63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2981512e15_0_637: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12981512e15_0_637: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There are currently 16 Career Clusters that are part of the</a:t>
            </a:r>
            <a:r>
              <a:rPr lang="en" sz="1200" u="sng">
                <a:latin typeface="Calibri"/>
                <a:ea typeface="Calibri"/>
                <a:cs typeface="Calibri"/>
                <a:sym typeface="Calibri"/>
              </a:rPr>
              <a:t> national </a:t>
            </a:r>
            <a:r>
              <a:rPr lang="en" sz="1200">
                <a:latin typeface="Calibri"/>
                <a:ea typeface="Calibri"/>
                <a:cs typeface="Calibri"/>
                <a:sym typeface="Calibri"/>
              </a:rPr>
              <a:t>framework that represent the full world of work. This framework has been in place for nearly 20 years, and there are efforts in the works to update the framework over the next few years. In fact, the most recent update retitles the framework to be more like a Career-iodic-table!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Link here: </a:t>
            </a:r>
            <a:r>
              <a:rPr lang="en" sz="1200" u="sng">
                <a:solidFill>
                  <a:srgbClr val="000000"/>
                </a:solidFill>
                <a:hlinkClick r:id="rId2">
                  <a:extLst>
                    <a:ext uri="{A12FA001-AC4F-418D-AE19-62706E023703}">
                      <ahyp:hlinkClr val="tx"/>
                    </a:ext>
                  </a:extLst>
                </a:hlinkClick>
              </a:rPr>
              <a:t>https://careertech.org/the-framework</a:t>
            </a:r>
            <a:r>
              <a:rPr lang="en" sz="1200">
                <a:latin typeface="Calibri"/>
                <a:ea typeface="Calibri"/>
                <a:cs typeface="Calibri"/>
                <a:sym typeface="Calibri"/>
              </a:rPr>
              <a:t> for the Advance CTE update on the national Cluster Model revision work. Add this link to chat if deemed appropriate.</a:t>
            </a:r>
            <a:endParaRPr/>
          </a:p>
        </p:txBody>
      </p:sp>
      <p:sp>
        <p:nvSpPr>
          <p:cNvPr id="283" name="Google Shape;283;g12981512e15_0_637: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981512e15_0_64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12981512e15_0_64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Every state has its unique way of implementing Career Clusters. So there are no “hard and fast” rules about what states can do with the framework. This slide shows some variation from state to state. </a:t>
            </a:r>
            <a:endParaRPr/>
          </a:p>
        </p:txBody>
      </p:sp>
      <p:sp>
        <p:nvSpPr>
          <p:cNvPr id="289" name="Google Shape;289;g12981512e15_0_64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981512e15_0_7: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12981512e15_0_7: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Use this slide as a space saver for the CTE State Lead (or State Lead who is the main contact for this training )to kick off the training with introductions, a welcome and/or a kick off statement encouraging folks to stay engaged in the content and know that it is valued.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While attendees are logging in, prompt them to begin introducing themselves in the chat with: Name, Title, School/District Name</a:t>
            </a:r>
            <a:endParaRPr/>
          </a:p>
          <a:p>
            <a:pPr indent="0" lvl="0" marL="0" rtl="0" algn="l">
              <a:spcBef>
                <a:spcPts val="0"/>
              </a:spcBef>
              <a:spcAft>
                <a:spcPts val="0"/>
              </a:spcAft>
              <a:buClr>
                <a:schemeClr val="dk1"/>
              </a:buClr>
              <a:buSzPts val="1400"/>
              <a:buFont typeface="Arial"/>
              <a:buNone/>
            </a:pPr>
            <a:r>
              <a:rPr lang="en">
                <a:solidFill>
                  <a:schemeClr val="dk1"/>
                </a:solidFill>
              </a:rPr>
              <a:t>If in-person, wait until slide #5 for introductions of attendees.</a:t>
            </a:r>
            <a:endParaRPr/>
          </a:p>
        </p:txBody>
      </p:sp>
      <p:sp>
        <p:nvSpPr>
          <p:cNvPr id="133" name="Google Shape;133;g12981512e15_0_7: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2981512e15_0_64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12981512e15_0_64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There are Career Cluster interest inventories available on the Advance CTE website as a preliminary career exploration tool.</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Ask the room: Has anyone here every used these surveys? Raise of hand (emoji if virtual)</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one is aligned to Hollands Codes. It is also akin to tools found in Xello and Naviance like: ‘Do as you are’</a:t>
            </a:r>
            <a:endParaRPr sz="1200">
              <a:latin typeface="Calibri"/>
              <a:ea typeface="Calibri"/>
              <a:cs typeface="Calibri"/>
              <a:sym typeface="Calibri"/>
            </a:endParaRPr>
          </a:p>
        </p:txBody>
      </p:sp>
      <p:sp>
        <p:nvSpPr>
          <p:cNvPr id="296" name="Google Shape;296;g12981512e15_0_64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981512e15_0_673: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12981512e15_0_673: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Take a minute or so and look at the worksheet questions on Page 4. These questions may guide you in determining what you need to find out about your state and local school district’s use of Career Clusters. You may not know the answers now, but it would be valuable for you to find this out to better communicate with students and families.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Here is where Career Clusters can be explored on Advance CTE’s website: </a:t>
            </a:r>
            <a:r>
              <a:rPr lang="en" sz="1200" u="sng">
                <a:solidFill>
                  <a:srgbClr val="000000"/>
                </a:solidFill>
                <a:hlinkClick r:id="rId2">
                  <a:extLst>
                    <a:ext uri="{A12FA001-AC4F-418D-AE19-62706E023703}">
                      <ahyp:hlinkClr val="tx"/>
                    </a:ext>
                  </a:extLst>
                </a:hlinkClick>
              </a:rPr>
              <a:t>https://careertech.org/career-clusters</a:t>
            </a:r>
            <a:r>
              <a:rPr lang="en" sz="1200">
                <a:latin typeface="Calibri"/>
                <a:ea typeface="Calibri"/>
                <a:cs typeface="Calibri"/>
                <a:sym typeface="Calibri"/>
              </a:rPr>
              <a:t>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(feel free to put in chat)</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Career Clusters are an important career development tool.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Do you know where the information is for your state? For your school district?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Are you able to communicate the information to others with confidence?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Could be a 5 minute breakout, or a 3-4 minute personal reflection. With no share out...  could be whole group and someone comes off mute to share... you choose how you’d like to engage the attendees on this one.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is a perfect moment to elevate positive enrollment trends in CTE programs across the state, or enrollment disparities by gender, race/ethnicity, language, ability and other special populations.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Consider asking the attendees to consider the following: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Who are missing audiences in these programs (e.g. learners with a disability, English language learners, other special populations)?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Do your CTE classrooms match your hallways, and do your hallways match your streets? </a:t>
            </a:r>
            <a:endParaRPr/>
          </a:p>
        </p:txBody>
      </p:sp>
      <p:sp>
        <p:nvSpPr>
          <p:cNvPr id="304" name="Google Shape;304;g12981512e15_0_673: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2981512e15_0_655: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12981512e15_0_655: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CTE is delivered differently and varies across states and communities; across state boundaries, across school district boundaries and even within buildings.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Here’s a few models that you may already be familiar with: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Career academies are either stand-alone schools or “schools-within-a-school” that provide college-preparatory curriculum in the context of a career-oriented theme. Early college high schools are a model that links secondary and postsecondary studies, often on a no- or low-cost fast track to an associate degree. Regardless of delivery system, quality is critical.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highlight>
                  <a:srgbClr val="FFFF00"/>
                </a:highlight>
                <a:latin typeface="Calibri"/>
                <a:ea typeface="Calibri"/>
                <a:cs typeface="Calibri"/>
                <a:sym typeface="Calibri"/>
              </a:rPr>
              <a:t>**NOTE: </a:t>
            </a:r>
            <a:r>
              <a:rPr lang="en" sz="1200">
                <a:latin typeface="Calibri"/>
                <a:ea typeface="Calibri"/>
                <a:cs typeface="Calibri"/>
                <a:sym typeface="Calibri"/>
              </a:rPr>
              <a:t>When presenting in a specific state, include information about the specific state’s CTE delivery system and models.  There is space for this two slides from now.</a:t>
            </a:r>
            <a:endParaRPr/>
          </a:p>
        </p:txBody>
      </p:sp>
      <p:sp>
        <p:nvSpPr>
          <p:cNvPr id="312" name="Google Shape;312;g12981512e15_0_655: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2981512e15_0_66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12981512e15_0_66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Programs may be offered in comprehensive high schools; technical/vocational high schools; area technical centers; and community and technical colleges. Even within 5th through 8th grade classrooms too! Check out the Middle Grade CTE efforts here: </a:t>
            </a:r>
            <a:r>
              <a:rPr lang="en" sz="1200" u="sng">
                <a:solidFill>
                  <a:srgbClr val="000000"/>
                </a:solidFill>
                <a:hlinkClick r:id="rId2">
                  <a:extLst>
                    <a:ext uri="{A12FA001-AC4F-418D-AE19-62706E023703}">
                      <ahyp:hlinkClr val="tx"/>
                    </a:ext>
                  </a:extLst>
                </a:hlinkClick>
              </a:rPr>
              <a:t>https://careertech.org/resource/expanding-middle-school-cte</a:t>
            </a:r>
            <a:r>
              <a:rPr lang="en" sz="1200">
                <a:latin typeface="Calibri"/>
                <a:ea typeface="Calibri"/>
                <a:cs typeface="Calibri"/>
                <a:sym typeface="Calibri"/>
              </a:rPr>
              <a:t> (feel free to put in chat box)  - what a great way to capture students engagement and interest in CTE when earlier than high school! It’s all about career exploration at that stage. </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highlight>
                  <a:srgbClr val="FFFF00"/>
                </a:highlight>
                <a:latin typeface="Calibri"/>
                <a:ea typeface="Calibri"/>
                <a:cs typeface="Calibri"/>
                <a:sym typeface="Calibri"/>
              </a:rPr>
              <a:t>**Facilitators,</a:t>
            </a:r>
            <a:r>
              <a:rPr lang="en" sz="1200">
                <a:latin typeface="Calibri"/>
                <a:ea typeface="Calibri"/>
                <a:cs typeface="Calibri"/>
                <a:sym typeface="Calibri"/>
              </a:rPr>
              <a:t> be sure to add any state relevant delivery system here</a:t>
            </a:r>
            <a:endParaRPr sz="1200">
              <a:latin typeface="Calibri"/>
              <a:ea typeface="Calibri"/>
              <a:cs typeface="Calibri"/>
              <a:sym typeface="Calibri"/>
            </a:endParaRPr>
          </a:p>
        </p:txBody>
      </p:sp>
      <p:sp>
        <p:nvSpPr>
          <p:cNvPr id="319" name="Google Shape;319;g12981512e15_0_66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37b2350a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37b2350a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slides/content for state specific information here.</a:t>
            </a:r>
            <a:endParaRPr/>
          </a:p>
          <a:p>
            <a:pPr indent="0" lvl="0" marL="0" rtl="0" algn="l">
              <a:spcBef>
                <a:spcPts val="0"/>
              </a:spcBef>
              <a:spcAft>
                <a:spcPts val="0"/>
              </a:spcAft>
              <a:buNone/>
            </a:pPr>
            <a:r>
              <a:rPr lang="en"/>
              <a:t>OPTIONAL IDEA: invite a local or state guest(s) to join to detail more about the delivery systems.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2981512e15_0_667: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12981512e15_0_667: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lnSpc>
                <a:spcPct val="90000"/>
              </a:lnSpc>
              <a:spcBef>
                <a:spcPts val="0"/>
              </a:spcBef>
              <a:spcAft>
                <a:spcPts val="0"/>
              </a:spcAft>
              <a:buNone/>
            </a:pPr>
            <a:r>
              <a:rPr lang="en" sz="1200">
                <a:latin typeface="Open Sans"/>
                <a:ea typeface="Open Sans"/>
                <a:cs typeface="Open Sans"/>
                <a:sym typeface="Open Sans"/>
              </a:rPr>
              <a:t>What questions or curiosities do attendees have regarding their State’s Delivery of CTE? </a:t>
            </a:r>
            <a:endParaRPr/>
          </a:p>
          <a:p>
            <a:pPr indent="0" lvl="0" marL="0" rtl="0" algn="l">
              <a:lnSpc>
                <a:spcPct val="90000"/>
              </a:lnSpc>
              <a:spcBef>
                <a:spcPts val="0"/>
              </a:spcBef>
              <a:spcAft>
                <a:spcPts val="0"/>
              </a:spcAft>
              <a:buSzPts val="1200"/>
              <a:buNone/>
            </a:pPr>
            <a:r>
              <a:t/>
            </a:r>
            <a:endParaRPr sz="1200">
              <a:latin typeface="Open Sans"/>
              <a:ea typeface="Open Sans"/>
              <a:cs typeface="Open Sans"/>
              <a:sym typeface="Open Sans"/>
            </a:endParaRPr>
          </a:p>
          <a:p>
            <a:pPr indent="0" lvl="0" marL="0" rtl="0" algn="l">
              <a:lnSpc>
                <a:spcPct val="90000"/>
              </a:lnSpc>
              <a:spcBef>
                <a:spcPts val="0"/>
              </a:spcBef>
              <a:spcAft>
                <a:spcPts val="0"/>
              </a:spcAft>
              <a:buNone/>
            </a:pPr>
            <a:r>
              <a:rPr lang="en" sz="1200">
                <a:latin typeface="Open Sans"/>
                <a:ea typeface="Open Sans"/>
                <a:cs typeface="Open Sans"/>
                <a:sym typeface="Open Sans"/>
              </a:rPr>
              <a:t>In what ways can attendees learn more (any upcoming state or local PD or resources? </a:t>
            </a:r>
            <a:endParaRPr sz="1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Clr>
                <a:srgbClr val="000000"/>
              </a:buClr>
              <a:buSzPts val="1200"/>
              <a:buNone/>
            </a:pPr>
            <a:r>
              <a:rPr lang="en" sz="1200" u="sng">
                <a:solidFill>
                  <a:srgbClr val="000000"/>
                </a:solidFill>
                <a:hlinkClick r:id="rId2">
                  <a:extLst>
                    <a:ext uri="{A12FA001-AC4F-418D-AE19-62706E023703}">
                      <ahyp:hlinkClr val="tx"/>
                    </a:ext>
                  </a:extLst>
                </a:hlinkClick>
              </a:rPr>
              <a:t>https://careertech.org/cte-your-state</a:t>
            </a:r>
            <a:r>
              <a:rPr lang="en" sz="1200">
                <a:latin typeface="Calibri"/>
                <a:ea typeface="Calibri"/>
                <a:cs typeface="Calibri"/>
                <a:sym typeface="Calibri"/>
              </a:rPr>
              <a:t> with this weblink, explore your state’s stats and comparison with others. </a:t>
            </a:r>
            <a:endParaRPr/>
          </a:p>
        </p:txBody>
      </p:sp>
      <p:sp>
        <p:nvSpPr>
          <p:cNvPr id="332" name="Google Shape;332;g12981512e15_0_667: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37b2350aae_0_1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137b2350aae_0_1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Let’s dive into the components that make up high quality CTE </a:t>
            </a:r>
            <a:r>
              <a:rPr lang="en"/>
              <a:t>Programming</a:t>
            </a:r>
            <a:r>
              <a:rPr lang="en"/>
              <a:t>. Being </a:t>
            </a:r>
            <a:r>
              <a:rPr lang="en"/>
              <a:t>knowledgeable</a:t>
            </a:r>
            <a:r>
              <a:rPr lang="en"/>
              <a:t> of these will support being a great CTE Champion as you’ll learn what is high quality versus just mediocre when it comes to great CTE options, programming and </a:t>
            </a:r>
            <a:r>
              <a:rPr lang="en"/>
              <a:t>success</a:t>
            </a:r>
            <a:r>
              <a:rPr lang="en"/>
              <a:t> for each of our learners. </a:t>
            </a:r>
            <a:endParaRPr/>
          </a:p>
        </p:txBody>
      </p:sp>
      <p:sp>
        <p:nvSpPr>
          <p:cNvPr id="340" name="Google Shape;340;g137b2350aae_0_1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2981512e15_0_680: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12981512e15_0_680: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While there are many elements of programs of study, some which may be too technical to discuss today, we are going to highlight several key components that are essential for a high-quality CTE program of study.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is important so that you will know what to look for when you are advising students and speaking with families.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Regrettably, there are many CTE programs that are currently operating that may not necessarily meet the criteria of “high quality.” So we want to be sure that we are guiding students to programs that will lead them to success. We will be talking about work-based learning, credentials, early post secondary opportunities and career technical student organizations, or CTSOs.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will go through each of these four components separately.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It will be helpful to remind ourselves that these experiences cannot be high-quality if they are not equitable and inclusive for every learner.  Each of us still has work to do to achieve equity for each learner.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Metaphorically, imagine these 5 components as food items that are served on a plate. That plate is Equity and Inclusion. </a:t>
            </a:r>
            <a:r>
              <a:rPr lang="en" sz="1200">
                <a:latin typeface="Calibri"/>
                <a:ea typeface="Calibri"/>
                <a:cs typeface="Calibri"/>
                <a:sym typeface="Calibri"/>
              </a:rPr>
              <a:t>Without</a:t>
            </a:r>
            <a:r>
              <a:rPr lang="en" sz="1200">
                <a:latin typeface="Calibri"/>
                <a:ea typeface="Calibri"/>
                <a:cs typeface="Calibri"/>
                <a:sym typeface="Calibri"/>
              </a:rPr>
              <a:t> the plate, the five components wouldn’t be ‘eaten’ so the message here is that equity is foundational to high </a:t>
            </a:r>
            <a:r>
              <a:rPr lang="en" sz="1200">
                <a:latin typeface="Calibri"/>
                <a:ea typeface="Calibri"/>
                <a:cs typeface="Calibri"/>
                <a:sym typeface="Calibri"/>
              </a:rPr>
              <a:t>quality</a:t>
            </a:r>
            <a:r>
              <a:rPr lang="en" sz="1200">
                <a:latin typeface="Calibri"/>
                <a:ea typeface="Calibri"/>
                <a:cs typeface="Calibri"/>
                <a:sym typeface="Calibri"/>
              </a:rPr>
              <a:t> CTE (as well as inclusion, diversity and access).</a:t>
            </a:r>
            <a:endParaRPr sz="1200">
              <a:latin typeface="Calibri"/>
              <a:ea typeface="Calibri"/>
              <a:cs typeface="Calibri"/>
              <a:sym typeface="Calibri"/>
            </a:endParaRPr>
          </a:p>
        </p:txBody>
      </p:sp>
      <p:sp>
        <p:nvSpPr>
          <p:cNvPr id="347" name="Google Shape;347;g12981512e15_0_680: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2981512e15_0_687: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12981512e15_0_687: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We are going to continue to explore a term commonly used in CTE — “program of study.”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 term “program of study” (a very lovely acronym that might make you laugh: POS) was introduced in the Perkins legislation in 2006 and was further clarified in the Strengthening Career and Technical Education for the 21st Century Act, commonly called Perkins V.  This new definition highlights many components of a quality program of study that we will discuss. There is much to digest here, and these highlighted words capture the essence of the concept of a program of study. It is academically and technically challenging, progresses in specificity, and ultimately culminates in attainment of a postsecondary credential. We are going to explore a few of the essential  components for all quality programs.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For many of us, we can think of a Program of Study as a glorified and extensive course guide which helps map out intentional scheduling of courses and thoughtful option making for in and out of school experience.</a:t>
            </a:r>
            <a:endParaRPr/>
          </a:p>
        </p:txBody>
      </p:sp>
      <p:sp>
        <p:nvSpPr>
          <p:cNvPr id="355" name="Google Shape;355;g12981512e15_0_687: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2981512e15_0_693: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12981512e15_0_693: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Here’s one example of what a Program of Study would look like on paper. Note that it serves as a guidance tool for both academics and career. It also speaks to in and out of school experience, some life experiences and references intentional course scheduling and thoughtful registering of classes for students. One could utilize a POS for family members to get a better understanding of a students middle school/high school learning </a:t>
            </a:r>
            <a:r>
              <a:rPr lang="en" sz="1200">
                <a:latin typeface="Calibri"/>
                <a:ea typeface="Calibri"/>
                <a:cs typeface="Calibri"/>
                <a:sym typeface="Calibri"/>
              </a:rPr>
              <a:t>trajectory</a:t>
            </a:r>
            <a:r>
              <a:rPr lang="en" sz="1200">
                <a:latin typeface="Calibri"/>
                <a:ea typeface="Calibri"/>
                <a:cs typeface="Calibri"/>
                <a:sym typeface="Calibri"/>
              </a:rPr>
              <a:t>. It also helps students feel empowered for their future and supports an increase of advocacy for their learning. They become very informed!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Also, it is important to note that despite the boxes on this </a:t>
            </a:r>
            <a:r>
              <a:rPr lang="en" sz="1200">
                <a:latin typeface="Calibri"/>
                <a:ea typeface="Calibri"/>
                <a:cs typeface="Calibri"/>
                <a:sym typeface="Calibri"/>
              </a:rPr>
              <a:t>document</a:t>
            </a:r>
            <a:r>
              <a:rPr lang="en" sz="1200">
                <a:latin typeface="Calibri"/>
                <a:ea typeface="Calibri"/>
                <a:cs typeface="Calibri"/>
                <a:sym typeface="Calibri"/>
              </a:rPr>
              <a:t>, there is still a fluidity and optionality that occurs with CTE. Nothing is </a:t>
            </a:r>
            <a:r>
              <a:rPr lang="en" sz="1200">
                <a:latin typeface="Calibri"/>
                <a:ea typeface="Calibri"/>
                <a:cs typeface="Calibri"/>
                <a:sym typeface="Calibri"/>
              </a:rPr>
              <a:t>stagnant</a:t>
            </a:r>
            <a:r>
              <a:rPr lang="en" sz="1200">
                <a:latin typeface="Calibri"/>
                <a:ea typeface="Calibri"/>
                <a:cs typeface="Calibri"/>
                <a:sym typeface="Calibri"/>
              </a:rPr>
              <a:t>. The more students get to know themselves, what they like and dislike, what they aspire to do and what not to do,t his ‘map’ can be edited accordingly AND edited individually. Another great attribute of CTE that we may not have known prior.</a:t>
            </a:r>
            <a:endParaRPr sz="1200">
              <a:latin typeface="Calibri"/>
              <a:ea typeface="Calibri"/>
              <a:cs typeface="Calibri"/>
              <a:sym typeface="Calibri"/>
            </a:endParaRPr>
          </a:p>
        </p:txBody>
      </p:sp>
      <p:sp>
        <p:nvSpPr>
          <p:cNvPr id="362" name="Google Shape;362;g12981512e15_0_693: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981512e15_0_12: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12981512e15_0_12: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Instructions in Worksheet for attendees to follow.</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See Facilitator Guide for recommendations.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9" name="Google Shape;139;g12981512e15_0_12: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2c750ec30e_0_26: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12c750ec30e_0_26: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As noted earlier in the module, we do encourage welcoming in local Subject Matter Experts (SMEs) or guests like CTE Directors, CTE teachers, current CTE Champion School Counselors or even CTE students to join the training to share perspectives, process and more. </a:t>
            </a:r>
            <a:endParaRPr/>
          </a:p>
          <a:p>
            <a:pPr indent="0" lvl="0" marL="0" rtl="0" algn="l">
              <a:lnSpc>
                <a:spcPct val="100000"/>
              </a:lnSpc>
              <a:spcBef>
                <a:spcPts val="0"/>
              </a:spcBef>
              <a:spcAft>
                <a:spcPts val="0"/>
              </a:spcAft>
              <a:buSzPts val="1400"/>
              <a:buNone/>
            </a:pPr>
            <a:r>
              <a:rPr lang="en"/>
              <a:t>The timing for this one would be great for </a:t>
            </a:r>
            <a:r>
              <a:rPr lang="en"/>
              <a:t>someone</a:t>
            </a:r>
            <a:r>
              <a:rPr lang="en"/>
              <a:t> to share about local/state level POS processes, scheduling, registrering, advising using POS or something of that ilk. </a:t>
            </a:r>
            <a:endParaRPr/>
          </a:p>
        </p:txBody>
      </p:sp>
      <p:sp>
        <p:nvSpPr>
          <p:cNvPr id="371" name="Google Shape;371;g12c750ec30e_0_26: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2981512e15_0_70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12981512e15_0_70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The next component we’ll be diving into is: </a:t>
            </a:r>
            <a:r>
              <a:rPr lang="en" sz="1200">
                <a:latin typeface="Calibri"/>
                <a:ea typeface="Calibri"/>
                <a:cs typeface="Calibri"/>
                <a:sym typeface="Calibri"/>
              </a:rPr>
              <a:t>Work-Based Learning. WBL experiences offer students opportunities to reinforce and deepen their classroom learning, explore future career fields, and demonstrate their skills in an authentic setting. It can take on many forms, depending on the design of the experience and the population being served. Many people are familiar with the formerly popular “co-op” model in which students went to class for half-day and then worked for part of their day. Work-based learning is much more than that one specific model. There are many strategies for providing students opportunities to gain real-world skills.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In just a little bit, we will break out into small groups and dive deeper into what you already do, know or want to do or know in these four components. </a:t>
            </a:r>
            <a:endParaRPr/>
          </a:p>
        </p:txBody>
      </p:sp>
      <p:sp>
        <p:nvSpPr>
          <p:cNvPr id="378" name="Google Shape;378;g12981512e15_0_70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2981512e15_0_70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12981512e15_0_70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High-quality work-based learning should begin in the early grades with activities that help build students’ awareness of possible careers. Think Middle School CTE!</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exploration continues through middle and high school with job shadowing and/or mentoring to better inform students’ decision-making and culminates with more intensive career preparation activities such as school-based enterprises, internships and pre-apprenticeships as students move along in their career pathway from high school to postsecondary education.</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For many of us from the realm of School Counseling, Work Based Learning is simply the career development theory of Frank Parsons (in the 1940s) coming back to life!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For others in the room, if we think to post world war’s we might remember how the focus was about getting people back to work and re-setting the economy. This is Work Based Learning today too!  Really, it is all </a:t>
            </a:r>
            <a:r>
              <a:rPr lang="en" sz="1200">
                <a:latin typeface="Calibri"/>
                <a:ea typeface="Calibri"/>
                <a:cs typeface="Calibri"/>
                <a:sym typeface="Calibri"/>
              </a:rPr>
              <a:t>associated</a:t>
            </a:r>
            <a:r>
              <a:rPr lang="en" sz="1200">
                <a:latin typeface="Calibri"/>
                <a:ea typeface="Calibri"/>
                <a:cs typeface="Calibri"/>
                <a:sym typeface="Calibri"/>
              </a:rPr>
              <a:t> with the economic story of our local and state level communities. How can we grow, thrive and contribute back? That’s WBL and it’s not about being in or only </a:t>
            </a:r>
            <a:r>
              <a:rPr lang="en" sz="1200">
                <a:latin typeface="Calibri"/>
                <a:ea typeface="Calibri"/>
                <a:cs typeface="Calibri"/>
                <a:sym typeface="Calibri"/>
              </a:rPr>
              <a:t>learning</a:t>
            </a:r>
            <a:r>
              <a:rPr lang="en" sz="1200">
                <a:latin typeface="Calibri"/>
                <a:ea typeface="Calibri"/>
                <a:cs typeface="Calibri"/>
                <a:sym typeface="Calibri"/>
              </a:rPr>
              <a:t> in a classroom anymore. </a:t>
            </a:r>
            <a:endParaRPr/>
          </a:p>
        </p:txBody>
      </p:sp>
      <p:sp>
        <p:nvSpPr>
          <p:cNvPr id="385" name="Google Shape;385;g12981512e15_0_70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2c750ec30e_0_32: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12c750ec30e_0_32: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As noted earlier in the module, we do encourage welcoming in local Subject Matter Experts (SMEs) or guests like CTE Directors, CTE teachers, current CTE Champion School Counselors or even CTE students to join the training to share perspectives, process and more.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The timing for this one would be great for someone to share about local/state level WBL processes, happenings, options and success stories. Many positions are being formed nationwide for individuals to be WBL Coordinators or community liaisons. A guest like this would be terrific here.  </a:t>
            </a:r>
            <a:endParaRPr/>
          </a:p>
        </p:txBody>
      </p:sp>
      <p:sp>
        <p:nvSpPr>
          <p:cNvPr id="393" name="Google Shape;393;g12c750ec30e_0_32: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2981512e15_0_715: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12981512e15_0_715: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Next up is Credentials</a:t>
            </a:r>
            <a:endParaRPr/>
          </a:p>
          <a:p>
            <a:pPr indent="0" lvl="0" marL="0" rtl="0" algn="l">
              <a:spcBef>
                <a:spcPts val="0"/>
              </a:spcBef>
              <a:spcAft>
                <a:spcPts val="0"/>
              </a:spcAft>
              <a:buSzPts val="1200"/>
              <a:buNone/>
            </a:pPr>
            <a:r>
              <a:t/>
            </a:r>
            <a:endParaRPr sz="1200">
              <a:solidFill>
                <a:srgbClr val="FF0000"/>
              </a:solidFill>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Credentials are the second component of a high-quality program. Credentials serve as a signal for what individuals know and can do, making it easier for employers to find the right candidates for the job. Credentials come in all shapes and sizes, each differing by field of study, the amount of training and education required, and value to employers. Some of these credentials may be earned in high school. </a:t>
            </a:r>
            <a:endParaRPr/>
          </a:p>
        </p:txBody>
      </p:sp>
      <p:sp>
        <p:nvSpPr>
          <p:cNvPr id="400" name="Google Shape;400;g12981512e15_0_715: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2981512e15_0_72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12981512e15_0_72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This is an example of stackable credentials in Fire Science in Peoria Unified School District in Arizona. Students can begin to earn credentials in high school that offer them opportunities — CPR and first aid — while also taking dual enrollment courses. They continue to earn certifications along the way to an associate degree and ultimately can earn a BA.</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You might be thinking of your own model right now. Hold it for the break out time to share!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br>
              <a:rPr lang="en" sz="1200">
                <a:latin typeface="Calibri"/>
                <a:ea typeface="Calibri"/>
                <a:cs typeface="Calibri"/>
                <a:sym typeface="Calibri"/>
              </a:rPr>
            </a:b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07" name="Google Shape;407;g12981512e15_0_72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2981512e15_0_726: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12981512e15_0_726: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Early Postsecondary Opportunities or EPSOs are the third component of a high-quality program.</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also commonly (more so) know these possibilities as Concurrent Enrollment or Dual-Enrollment too.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 world of postsecondary opportunities is also growing as students have more opportunities to earn college credits while in high school. This extends beyond the traditional academic areas and includes a significant number of CTE courses. Dual enrollment (or, for some, Concurrent Enrollment) in CTE courses represents a third of all dual enrollment credits earned by students.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There is much variability in policy and practices between states that may incentivize dual enrollment through various funding policies.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You’ll get to share more about your Dual Enrollment or Concurrent Enrollment practices in the break out session coming up. </a:t>
            </a:r>
            <a:endParaRPr/>
          </a:p>
        </p:txBody>
      </p:sp>
      <p:sp>
        <p:nvSpPr>
          <p:cNvPr id="413" name="Google Shape;413;g12981512e15_0_726: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2981512e15_0_73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12981512e15_0_73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The studies on dual enrollment have highlighted the positive effect that it can have in so many areas. Completing a college-level course and receiving college credits can be a life-altering experience for students, bolstering their confidence and empowering them to continue on the journey.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For first-generation college seekers, this is incredibly valuable in launching them on a pathway. Many of our underserved students have never been to a college campus, nonetheless completed a college-level course. Dual enrollment can also cut the length of time to a degree and the costs for learners, too. </a:t>
            </a:r>
            <a:endParaRPr/>
          </a:p>
        </p:txBody>
      </p:sp>
      <p:sp>
        <p:nvSpPr>
          <p:cNvPr id="420" name="Google Shape;420;g12981512e15_0_73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2981512e15_0_73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12981512e15_0_73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This is a visual from Tennessee that demonstrates what a pathway looks like that includes both postsecondary opportunities and industry credentials in a mechatronics program. As you can see there are multiple entry and exit points that provide learners with opportunities to advance in a career.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image also offers permission to reframe a students academic plan to include the concept of ‘exit’ and ‘entrances’ as well as ‘on-ramps’ or ‘off ramps’ to help families and students understand that their career path is fluid and their skills as transferable.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 message here is also in support of CTE as a way of creating a flowing map of options while in high school and post-high school. </a:t>
            </a:r>
            <a:endParaRPr/>
          </a:p>
        </p:txBody>
      </p:sp>
      <p:sp>
        <p:nvSpPr>
          <p:cNvPr id="427" name="Google Shape;427;g12981512e15_0_73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2c750ec30e_0_38: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12c750ec30e_0_38: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As noted earlier in the module, we do encourage welcoming in local Subject Matter Experts (SMEs) or guests like CTE Directors, CTE teachers, current CTE Champion School Counselors or even CTE students to join the training to share perspectives, process and more.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The timing for this one would be great for someone to share about local/state level Early Postsecondary Options processes, happenings, options and success stories. Many states have terrific partnerships between community colleges, technical schools and high schools. Many School Counselors identify with the Concurrent Enrollment Role or Dual Enrollment Role AND there also might be inidviuals who are very knowledgeable and passionate about this experience.  A guest like this would be terrific here.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435" name="Google Shape;435;g12c750ec30e_0_38: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62eb1da30_0_235: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362eb1da30_0_235: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These are a list of norms for attendees to interact with one another, set as the norm for either in-person or virtual trainings - in fact, it was originally designed as a list for virtual training environments.</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Optional slide for Facilitators: Knowing that you likely know your audience best, utilize this sample list of training norms, edit and add/delete accordingly. Also apply what norms/agreements are best for in-person or virtual training environments.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The list is hyperlinked in the training worksheet listed in the module folder.</a:t>
            </a:r>
            <a:endParaRPr/>
          </a:p>
        </p:txBody>
      </p:sp>
      <p:sp>
        <p:nvSpPr>
          <p:cNvPr id="146" name="Google Shape;146;g1362eb1da30_0_235: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2981512e15_0_75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12981512e15_0_75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Last but not least, we have Career Technical Student Organizations or CTSOs which you may be familiar with acronyms like: DECA, FCCLA, FBLA, HOSA, FFA etc.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These co-curricular organizations provide experiential learning and opportunities to network with the business community through competitions, leadership opportunities and business partnerships. There are local, state and national competitive events that provide students “real-world” learning.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CTSO’s are an integrated component of CTE programing not intended to be delivered as an out-of-school club or activity. More like an inter-curricular experience happening in CTE classrooms daily.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 competitive events that happen in CTSOs make for great moments for folks like us to get to know how CTE feels and sounds. We can each serve as evaluators or judges for the competitive events. Our community members can volunteer to do so too and in turn might find the perfect match for one of their job openings or scholarship awardee or internship too. Great connections! </a:t>
            </a:r>
            <a:endParaRPr/>
          </a:p>
        </p:txBody>
      </p:sp>
      <p:sp>
        <p:nvSpPr>
          <p:cNvPr id="442" name="Google Shape;442;g12981512e15_0_75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2981512e15_0_75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12981512e15_0_75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Nationally, these are the CTSOs that our CTE programs affiliate with. As noted earlier, each state and even each local school might have alterations of these national organizations.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Raise your hand emoji: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Who here was in one of these CTSOs when they were in high school?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in the chat, which one(s)?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Anyone run a different one then listed here? Put in the chat, if so.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Raise your hand emoji again if you have ever served as ‘judge’ or volunteered for any of these COSTO Competitve Events? </a:t>
            </a:r>
            <a:endParaRPr/>
          </a:p>
        </p:txBody>
      </p:sp>
      <p:sp>
        <p:nvSpPr>
          <p:cNvPr id="449" name="Google Shape;449;g12981512e15_0_75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37b2350aa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37b2350aa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*****Facilitators!</a:t>
            </a:r>
            <a:endParaRPr>
              <a:highlight>
                <a:srgbClr val="FFFF00"/>
              </a:highlight>
            </a:endParaRPr>
          </a:p>
          <a:p>
            <a:pPr indent="0" lvl="0" marL="0" rtl="0" algn="l">
              <a:spcBef>
                <a:spcPts val="0"/>
              </a:spcBef>
              <a:spcAft>
                <a:spcPts val="0"/>
              </a:spcAft>
              <a:buNone/>
            </a:pPr>
            <a:r>
              <a:rPr lang="en"/>
              <a:t>Please feel free to ‘unhide’ this slide to incorporate any of the discussion/reflection/knowledge </a:t>
            </a:r>
            <a:r>
              <a:rPr lang="en"/>
              <a:t>building</a:t>
            </a:r>
            <a:r>
              <a:rPr lang="en"/>
              <a:t> questions with your groups. We may suggest </a:t>
            </a:r>
            <a:r>
              <a:rPr lang="en"/>
              <a:t>utilizing</a:t>
            </a:r>
            <a:r>
              <a:rPr lang="en"/>
              <a:t> these questions as ‘homework’ items or even </a:t>
            </a:r>
            <a:r>
              <a:rPr lang="en"/>
              <a:t>collaboration</a:t>
            </a:r>
            <a:r>
              <a:rPr lang="en"/>
              <a:t>/</a:t>
            </a:r>
            <a:r>
              <a:rPr lang="en"/>
              <a:t>teamwork</a:t>
            </a:r>
            <a:r>
              <a:rPr lang="en"/>
              <a:t> items post module completion too. </a:t>
            </a:r>
            <a:endParaRPr/>
          </a:p>
          <a:p>
            <a:pPr indent="0" lvl="0" marL="0" rtl="0" algn="l">
              <a:spcBef>
                <a:spcPts val="0"/>
              </a:spcBef>
              <a:spcAft>
                <a:spcPts val="0"/>
              </a:spcAft>
              <a:buNone/>
            </a:pPr>
            <a:r>
              <a:rPr lang="en"/>
              <a:t>See Facilitator Guide for more instructions on an activity found in this slide area….</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37b2350aae_0_16: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137b2350aae_0_16: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rtl="0" algn="l">
              <a:spcBef>
                <a:spcPts val="0"/>
              </a:spcBef>
              <a:spcAft>
                <a:spcPts val="0"/>
              </a:spcAft>
              <a:buSzPts val="1400"/>
              <a:buNone/>
            </a:pPr>
            <a:r>
              <a:rPr lang="en">
                <a:solidFill>
                  <a:schemeClr val="dk1"/>
                </a:solidFill>
              </a:rPr>
              <a:t>Remember, NOW NEW NEXT is a main theme for the session and will guide how we reflect about the information shared and make plans to act on it after the workshop.</a:t>
            </a:r>
            <a:endParaRPr>
              <a:solidFill>
                <a:schemeClr val="dk1"/>
              </a:solidFill>
            </a:endParaRPr>
          </a:p>
          <a:p>
            <a:pPr indent="-228600" lvl="0" marL="457200" rtl="0" algn="l">
              <a:spcBef>
                <a:spcPts val="0"/>
              </a:spcBef>
              <a:spcAft>
                <a:spcPts val="0"/>
              </a:spcAft>
              <a:buSzPts val="1400"/>
              <a:buNone/>
            </a:pPr>
            <a:r>
              <a:t/>
            </a:r>
            <a:endParaRPr>
              <a:solidFill>
                <a:schemeClr val="dk1"/>
              </a:solidFill>
            </a:endParaRPr>
          </a:p>
          <a:p>
            <a:pPr indent="-228600" lvl="0" marL="457200" rtl="0" algn="l">
              <a:spcBef>
                <a:spcPts val="0"/>
              </a:spcBef>
              <a:spcAft>
                <a:spcPts val="0"/>
              </a:spcAft>
              <a:buSzPts val="1400"/>
              <a:buNone/>
            </a:pPr>
            <a:r>
              <a:rPr lang="en">
                <a:solidFill>
                  <a:schemeClr val="dk1"/>
                </a:solidFill>
              </a:rPr>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solidFill>
                <a:schemeClr val="dk1"/>
              </a:solidFill>
            </a:endParaRPr>
          </a:p>
          <a:p>
            <a:pPr indent="-228600" lvl="0" marL="457200" rtl="0" algn="l">
              <a:spcBef>
                <a:spcPts val="0"/>
              </a:spcBef>
              <a:spcAft>
                <a:spcPts val="0"/>
              </a:spcAft>
              <a:buSzPts val="1400"/>
              <a:buNone/>
            </a:pPr>
            <a:r>
              <a:t/>
            </a:r>
            <a:endParaRPr>
              <a:solidFill>
                <a:schemeClr val="dk1"/>
              </a:solidFill>
            </a:endParaRPr>
          </a:p>
          <a:p>
            <a:pPr indent="-228600" lvl="0" marL="457200" rtl="0" algn="l">
              <a:spcBef>
                <a:spcPts val="0"/>
              </a:spcBef>
              <a:spcAft>
                <a:spcPts val="0"/>
              </a:spcAft>
              <a:buSzPts val="1400"/>
              <a:buNone/>
            </a:pPr>
            <a:r>
              <a:rPr lang="en">
                <a:solidFill>
                  <a:schemeClr val="dk1"/>
                </a:solidFill>
              </a:rPr>
              <a:t>NEW will be the space where something is pulled from today's information. An idea, an initiative, new program implementation. A-Ha’s! New nuggets of knowledge. Big or small, the details that are NEW can live here for reference at the end and into session 2. </a:t>
            </a:r>
            <a:endParaRPr>
              <a:solidFill>
                <a:schemeClr val="dk1"/>
              </a:solidFill>
            </a:endParaRPr>
          </a:p>
          <a:p>
            <a:pPr indent="-228600" lvl="0" marL="457200" rtl="0" algn="l">
              <a:spcBef>
                <a:spcPts val="0"/>
              </a:spcBef>
              <a:spcAft>
                <a:spcPts val="0"/>
              </a:spcAft>
              <a:buSzPts val="1400"/>
              <a:buNone/>
            </a:pPr>
            <a:r>
              <a:t/>
            </a:r>
            <a:endParaRPr>
              <a:solidFill>
                <a:schemeClr val="dk1"/>
              </a:solidFill>
            </a:endParaRPr>
          </a:p>
          <a:p>
            <a:pPr indent="-228600" lvl="0" marL="457200" rtl="0" algn="l">
              <a:spcBef>
                <a:spcPts val="0"/>
              </a:spcBef>
              <a:spcAft>
                <a:spcPts val="0"/>
              </a:spcAft>
              <a:buSzPts val="1400"/>
              <a:buNone/>
            </a:pPr>
            <a:r>
              <a:rPr lang="en">
                <a:solidFill>
                  <a:schemeClr val="dk1"/>
                </a:solidFill>
              </a:rPr>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session </a:t>
            </a:r>
            <a:endParaRPr>
              <a:solidFill>
                <a:schemeClr val="dk1"/>
              </a:solidFill>
            </a:endParaRPr>
          </a:p>
          <a:p>
            <a:pPr indent="-228600" lvl="0" marL="457200" rtl="0" algn="l">
              <a:spcBef>
                <a:spcPts val="0"/>
              </a:spcBef>
              <a:spcAft>
                <a:spcPts val="0"/>
              </a:spcAft>
              <a:buSzPts val="1400"/>
              <a:buNone/>
            </a:pPr>
            <a:r>
              <a:t/>
            </a:r>
            <a:endParaRPr>
              <a:solidFill>
                <a:schemeClr val="dk1"/>
              </a:solidFill>
            </a:endParaRPr>
          </a:p>
          <a:p>
            <a:pPr indent="-228600" lvl="0" marL="457200" rtl="0" algn="l">
              <a:spcBef>
                <a:spcPts val="0"/>
              </a:spcBef>
              <a:spcAft>
                <a:spcPts val="0"/>
              </a:spcAft>
              <a:buSzPts val="1400"/>
              <a:buNone/>
            </a:pPr>
            <a:r>
              <a:rPr lang="en">
                <a:solidFill>
                  <a:schemeClr val="dk1"/>
                </a:solidFill>
              </a:rPr>
              <a:t>Again, let’s pause just as we begin to conclude our training: circle back on your NOW NEW NEXT that we did in the beginning. What changed? What can be added? What is different?</a:t>
            </a:r>
            <a:endParaRPr>
              <a:solidFill>
                <a:schemeClr val="dk1"/>
              </a:solidFill>
            </a:endParaRPr>
          </a:p>
          <a:p>
            <a:pPr indent="-228600" lvl="0" marL="457200" rtl="0" algn="l">
              <a:spcBef>
                <a:spcPts val="0"/>
              </a:spcBef>
              <a:spcAft>
                <a:spcPts val="0"/>
              </a:spcAft>
              <a:buSzPts val="1400"/>
              <a:buNone/>
            </a:pPr>
            <a:r>
              <a:t/>
            </a:r>
            <a:endParaRPr>
              <a:solidFill>
                <a:schemeClr val="dk1"/>
              </a:solidFill>
            </a:endParaRPr>
          </a:p>
          <a:p>
            <a:pPr indent="-228600" lvl="0" marL="457200" rtl="0" algn="l">
              <a:spcBef>
                <a:spcPts val="0"/>
              </a:spcBef>
              <a:spcAft>
                <a:spcPts val="0"/>
              </a:spcAft>
              <a:buSzPts val="1400"/>
              <a:buNone/>
            </a:pPr>
            <a:r>
              <a:rPr lang="en">
                <a:solidFill>
                  <a:schemeClr val="dk1"/>
                </a:solidFill>
              </a:rPr>
              <a:t>Anyone want to share either any of their now, new or next?! Please do. Come off mute, raise hand, put in chat, circle up in small group, popcorn style share out (try to hear from at least 3 people minimum) </a:t>
            </a:r>
            <a:endParaRPr>
              <a:solidFill>
                <a:schemeClr val="dk1"/>
              </a:solidFill>
            </a:endParaRPr>
          </a:p>
          <a:p>
            <a:pPr indent="-228600" lvl="0" marL="457200" rtl="0" algn="l">
              <a:spcBef>
                <a:spcPts val="0"/>
              </a:spcBef>
              <a:spcAft>
                <a:spcPts val="0"/>
              </a:spcAft>
              <a:buSzPts val="1400"/>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Reference Page 2 of the Worksheet</a:t>
            </a:r>
            <a:endParaRPr/>
          </a:p>
          <a:p>
            <a:pPr indent="-228600" lvl="0" marL="457200" marR="0" rtl="0" algn="l">
              <a:lnSpc>
                <a:spcPct val="100000"/>
              </a:lnSpc>
              <a:spcBef>
                <a:spcPts val="0"/>
              </a:spcBef>
              <a:spcAft>
                <a:spcPts val="0"/>
              </a:spcAft>
              <a:buSzPts val="1400"/>
              <a:buNone/>
            </a:pPr>
            <a:r>
              <a:t/>
            </a:r>
            <a:endParaRPr/>
          </a:p>
        </p:txBody>
      </p:sp>
      <p:sp>
        <p:nvSpPr>
          <p:cNvPr id="467" name="Google Shape;467;g137b2350aae_0_16: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3b5053ed0f_0_11: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5" name="Google Shape;485;g13b5053ed0f_0_11: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None/>
            </a:pPr>
            <a:r>
              <a:t/>
            </a:r>
            <a:endParaRPr sz="1800"/>
          </a:p>
        </p:txBody>
      </p:sp>
      <p:sp>
        <p:nvSpPr>
          <p:cNvPr id="486" name="Google Shape;486;g13b5053ed0f_0_11: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37b2350aa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37b2350aa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a:t>
            </a:r>
            <a:r>
              <a:rPr lang="en"/>
              <a:t> back to your ranking you gave </a:t>
            </a:r>
            <a:r>
              <a:rPr lang="en"/>
              <a:t>yourself</a:t>
            </a:r>
            <a:r>
              <a:rPr lang="en"/>
              <a:t> earlier….</a:t>
            </a:r>
            <a:r>
              <a:rPr lang="en"/>
              <a:t>have attendees rank themselves by level of awareness/understanding in these components NOW using a 1-4 likert scale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time, have 3-5 attendees share out their growth of </a:t>
            </a:r>
            <a:r>
              <a:rPr lang="en"/>
              <a:t>knowledge</a:t>
            </a:r>
            <a:r>
              <a:rPr lang="en"/>
              <a:t> in a component, have them ask a question or relay what they are still curious about and have a few solicit future ideas and </a:t>
            </a:r>
            <a:r>
              <a:rPr lang="en"/>
              <a:t>opportunities</a:t>
            </a:r>
            <a:r>
              <a:rPr lang="en"/>
              <a:t> to take into consideration as actions after this module concludes.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2981512e15_0_767: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g12981512e15_0_767: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SLIDE IS HIDDEN. Feel free to unhide and use as deemed best fit.</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Please add the High Quality Framework link to the chat: </a:t>
            </a:r>
            <a:r>
              <a:rPr lang="en" sz="1200" u="sng">
                <a:solidFill>
                  <a:srgbClr val="000000"/>
                </a:solidFill>
                <a:hlinkClick r:id="rId2">
                  <a:extLst>
                    <a:ext uri="{A12FA001-AC4F-418D-AE19-62706E023703}">
                      <ahyp:hlinkClr val="tx"/>
                    </a:ext>
                  </a:extLst>
                </a:hlinkClick>
              </a:rPr>
              <a:t>https://www.acteonline.org/wp-content/uploads/2019/01/HighQualityCTEFramework2018.pdf</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won’t be taking too much more time to diver into the framework although we find it beneficial to stay as connected as we can with CTE programming and make our experience here meaningful and productive. After scrolling through the framework and after learning what we’ve gone over in this section, try reflecting on these three questions on the slide and if you want, check out the Guiding Questions in the Handout Hub too. These questions will help with our break out activity forthcoming.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501" name="Google Shape;501;g12981512e15_0_767: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2981512e15_0_774: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12981512e15_0_774: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None/>
            </a:pPr>
            <a:r>
              <a:rPr lang="en" sz="1200">
                <a:latin typeface="Calibri"/>
                <a:ea typeface="Calibri"/>
                <a:cs typeface="Calibri"/>
                <a:sym typeface="Calibri"/>
              </a:rPr>
              <a:t>If time permits, we encourage this activity to help culminate new knowledge and sharing of ideas for future action AND helping the group become CTE champions!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Set up the conversations to begin with these prompts: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Share out what you know about these four components. How do they look, sound and feel in your role? (this will feel like conducting a current inventory or status of these 4 components)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What did you learn from others who shared?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In what ways are these components aligned with other processes/initiatives already happening?</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What ways do they reflect the best quality programming possible?</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*think about this as: what is currently going on and how can you do it better</a:t>
            </a:r>
            <a:endParaRPr/>
          </a:p>
          <a:p>
            <a:pPr indent="0" lvl="0" marL="0" rtl="0" algn="l">
              <a:spcBef>
                <a:spcPts val="0"/>
              </a:spcBef>
              <a:spcAft>
                <a:spcPts val="0"/>
              </a:spcAft>
              <a:buSzPts val="1200"/>
              <a:buNone/>
            </a:pPr>
            <a:r>
              <a:t/>
            </a:r>
            <a:endParaRPr sz="1200">
              <a:solidFill>
                <a:srgbClr val="FF0000"/>
              </a:solidFill>
              <a:latin typeface="Calibri"/>
              <a:ea typeface="Calibri"/>
              <a:cs typeface="Calibri"/>
              <a:sym typeface="Calibri"/>
            </a:endParaRPr>
          </a:p>
          <a:p>
            <a:pPr indent="0" lvl="0" marL="0" rtl="0" algn="l">
              <a:spcBef>
                <a:spcPts val="0"/>
              </a:spcBef>
              <a:spcAft>
                <a:spcPts val="0"/>
              </a:spcAft>
              <a:buSzPts val="1200"/>
              <a:buNone/>
            </a:pPr>
            <a:r>
              <a:t/>
            </a:r>
            <a:endParaRPr sz="1200">
              <a:solidFill>
                <a:srgbClr val="FF0000"/>
              </a:solidFill>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509" name="Google Shape;509;g12981512e15_0_774: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362eb1da30_0_737: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6" name="Google Shape;516;g1362eb1da30_0_737: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Before we conclude for today, please find more information and lots of great borrow-able resources at the Learning the Works Resource Center on Advance CTE’s website</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the Link in the chat: </a:t>
            </a:r>
            <a:r>
              <a:rPr lang="en" sz="1200" u="sng">
                <a:solidFill>
                  <a:srgbClr val="000000"/>
                </a:solidFill>
                <a:hlinkClick r:id="rId2">
                  <a:extLst>
                    <a:ext uri="{A12FA001-AC4F-418D-AE19-62706E023703}">
                      <ahyp:hlinkClr val="tx"/>
                    </a:ext>
                  </a:extLst>
                </a:hlinkClick>
              </a:rPr>
              <a:t>https://careertech.org/resource-center</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Also, you’ll find the Handout Hub in your materials too. If you haven’t already, explore what is in there. We aim to make sure you have what you need to be the best CTE Champion you can and to have this training be as productive and meaningful as possible too.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Handout Hub link in chat</a:t>
            </a:r>
            <a:r>
              <a:rPr lang="en"/>
              <a:t>. It is found in the module folder.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Note the additional page of additional resources and tools </a:t>
            </a:r>
            <a:r>
              <a:rPr lang="en"/>
              <a:t>on Advance CTE’s homepage. Stay connected to the latest and most up to date reports, initiatives, efforts and more: </a:t>
            </a:r>
            <a:r>
              <a:rPr lang="en" u="sng">
                <a:solidFill>
                  <a:schemeClr val="hlink"/>
                </a:solidFill>
                <a:hlinkClick r:id="rId3"/>
              </a:rPr>
              <a:t>www.careertech.org</a:t>
            </a:r>
            <a:r>
              <a:rPr lang="en"/>
              <a:t> </a:t>
            </a:r>
            <a:endParaRPr/>
          </a:p>
        </p:txBody>
      </p:sp>
      <p:sp>
        <p:nvSpPr>
          <p:cNvPr id="517" name="Google Shape;517;g1362eb1da30_0_737: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362eb1da30_0_617: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1362eb1da30_0_617: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Survey descriptions is in Facilitator Guide - option to add it to the attendees worksheet.</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Collective Commitment is also detailed out in the worksheet. It is not an actual form, more like an option for attendees to keep accountable with their action steps and action planning and take-aways from this training. </a:t>
            </a:r>
            <a:endParaRPr/>
          </a:p>
        </p:txBody>
      </p:sp>
      <p:sp>
        <p:nvSpPr>
          <p:cNvPr id="529" name="Google Shape;529;g1362eb1da30_0_617: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981512e15_0_498: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2981512e15_0_498: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While we gather and attendees trickle in...remind them to introduce themselves in the chat with their Name, Title (mention grade level if relevant), School/District Name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If in-person, </a:t>
            </a:r>
            <a:r>
              <a:rPr lang="en"/>
              <a:t>facilitate</a:t>
            </a:r>
            <a:r>
              <a:rPr lang="en"/>
              <a:t> the introduction format of your choice (i.e. popcorn, meet your neighbor, etc…)</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This guiding questions has attendees reflect back on their own High School learning experience and whether or not a contextual class like a CTE class was the ‘best’ part of a typical high school day. If not, what was so great about a class or a high school experience? Is it the same for students now? Could CTE be the best part of a students day today? If not, why not? What needs to be different? </a:t>
            </a:r>
            <a:endParaRPr/>
          </a:p>
          <a:p>
            <a:pPr indent="-228600" lvl="0" marL="457200" marR="0" rtl="0" algn="l">
              <a:lnSpc>
                <a:spcPct val="100000"/>
              </a:lnSpc>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Modeling aspiration, reflection and maybe humor. See if anyone wants to go off mute and share more about their response. Anyone find anything surprising?</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This is a great guiding question for when you take this training experience back to more of your colleagues. Since many of you will be the ‘messenger’ for CTE, this question helps folks/x feel more at ease with the topic. </a:t>
            </a:r>
            <a:endParaRPr/>
          </a:p>
          <a:p>
            <a:pPr indent="-228600" lvl="0" marL="457200" marR="0" rtl="0" algn="l">
              <a:lnSpc>
                <a:spcPct val="100000"/>
              </a:lnSpc>
              <a:spcBef>
                <a:spcPts val="0"/>
              </a:spcBef>
              <a:spcAft>
                <a:spcPts val="0"/>
              </a:spcAft>
              <a:buSzPts val="1400"/>
              <a:buNone/>
            </a:pPr>
            <a:r>
              <a:t/>
            </a:r>
            <a:endParaRPr/>
          </a:p>
          <a:p>
            <a:pPr indent="0" lvl="0" marL="228600" marR="0" rtl="0" algn="l">
              <a:lnSpc>
                <a:spcPct val="100000"/>
              </a:lnSpc>
              <a:spcBef>
                <a:spcPts val="0"/>
              </a:spcBef>
              <a:spcAft>
                <a:spcPts val="0"/>
              </a:spcAft>
              <a:buSzPts val="1400"/>
              <a:buNone/>
            </a:pPr>
            <a:r>
              <a:t/>
            </a:r>
            <a:endParaRPr/>
          </a:p>
        </p:txBody>
      </p:sp>
      <p:sp>
        <p:nvSpPr>
          <p:cNvPr id="154" name="Google Shape;154;g12981512e15_0_498: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362eb1da3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362eb1da3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7b2350aae_0_81:notes"/>
          <p:cNvSpPr/>
          <p:nvPr>
            <p:ph idx="2" type="sldImg"/>
          </p:nvPr>
        </p:nvSpPr>
        <p:spPr>
          <a:xfrm>
            <a:off x="694990" y="1142608"/>
            <a:ext cx="54678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37b2350aae_0_81: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Advance CTE paired down each module to reflect 5 or less learning objectives. As a facilitator, you may add more if you know you want to with your training group. Double check that these objectives match or align to those listed in the facilitator guide for this module. </a:t>
            </a:r>
            <a:endParaRPr sz="1200">
              <a:solidFill>
                <a:schemeClr val="dk1"/>
              </a:solidFill>
              <a:latin typeface="Calibri"/>
              <a:ea typeface="Calibri"/>
              <a:cs typeface="Calibri"/>
              <a:sym typeface="Calibri"/>
            </a:endParaRPr>
          </a:p>
          <a:p>
            <a:pPr indent="0" lvl="0" marL="0" rtl="0" algn="l">
              <a:spcBef>
                <a:spcPts val="0"/>
              </a:spcBef>
              <a:spcAft>
                <a:spcPts val="0"/>
              </a:spcAft>
              <a:buSzPts val="1400"/>
              <a:buNone/>
            </a:pPr>
            <a:r>
              <a:rPr lang="en" sz="1200">
                <a:solidFill>
                  <a:schemeClr val="dk1"/>
                </a:solidFill>
                <a:highlight>
                  <a:srgbClr val="FFFF00"/>
                </a:highlight>
                <a:latin typeface="Calibri"/>
                <a:ea typeface="Calibri"/>
                <a:cs typeface="Calibri"/>
                <a:sym typeface="Calibri"/>
              </a:rPr>
              <a:t>**Pro-Tip:</a:t>
            </a:r>
            <a:r>
              <a:rPr lang="en" sz="1200">
                <a:solidFill>
                  <a:schemeClr val="dk1"/>
                </a:solidFill>
                <a:latin typeface="Calibri"/>
                <a:ea typeface="Calibri"/>
                <a:cs typeface="Calibri"/>
                <a:sym typeface="Calibri"/>
              </a:rPr>
              <a:t> animate each bullet point so to emphasize each objective with attendees - less text on the screen at first. </a:t>
            </a:r>
            <a:endParaRPr sz="1200">
              <a:solidFill>
                <a:schemeClr val="dk1"/>
              </a:solidFill>
              <a:latin typeface="Calibri"/>
              <a:ea typeface="Calibri"/>
              <a:cs typeface="Calibri"/>
              <a:sym typeface="Calibri"/>
            </a:endParaRPr>
          </a:p>
          <a:p>
            <a:pPr indent="0" lvl="0" marL="0" rtl="0" algn="l">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a:solidFill>
                  <a:schemeClr val="dk1"/>
                </a:solidFill>
              </a:rPr>
              <a:t>*If you feel so inclined, feel free to take a long pause once done with the last objective and ask attendees: What learning objective would you add to this list because it is a learning moment you hope to gain today? </a:t>
            </a:r>
            <a:endParaRPr sz="1200">
              <a:solidFill>
                <a:schemeClr val="dk1"/>
              </a:solidFill>
              <a:latin typeface="Calibri"/>
              <a:ea typeface="Calibri"/>
              <a:cs typeface="Calibri"/>
              <a:sym typeface="Calibri"/>
            </a:endParaRPr>
          </a:p>
        </p:txBody>
      </p:sp>
      <p:sp>
        <p:nvSpPr>
          <p:cNvPr id="165" name="Google Shape;165;g137b2350aae_0_81: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62eb1da30_0_353: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1362eb1da30_0_353: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NOW NEW NEXT is a main theme for the module and will guide how we reflect about the information shared and make plans to act on it after this training.</a:t>
            </a:r>
            <a:endParaRPr/>
          </a:p>
          <a:p>
            <a:pPr indent="-228600" lvl="0" marL="457200" marR="0" rtl="0" algn="l">
              <a:lnSpc>
                <a:spcPct val="100000"/>
              </a:lnSpc>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172" name="Google Shape;172;g1362eb1da30_0_353: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362eb1da30_0_4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000">
                <a:solidFill>
                  <a:srgbClr val="333333"/>
                </a:solidFill>
                <a:highlight>
                  <a:srgbClr val="FFFFFF"/>
                </a:highlight>
                <a:latin typeface="Open Sans"/>
                <a:ea typeface="Open Sans"/>
                <a:cs typeface="Open Sans"/>
                <a:sym typeface="Open Sans"/>
              </a:rPr>
              <a:t>Put the link in the chat: </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100" u="sng">
                <a:solidFill>
                  <a:schemeClr val="hlink"/>
                </a:solidFill>
                <a:latin typeface="Arial"/>
                <a:ea typeface="Arial"/>
                <a:cs typeface="Arial"/>
                <a:sym typeface="Arial"/>
                <a:hlinkClick r:id="rId2"/>
              </a:rPr>
              <a:t>A Shared Vision | Advance CTE (careertech.org)</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i="1" lang="en" sz="1000">
                <a:solidFill>
                  <a:srgbClr val="333333"/>
                </a:solidFill>
                <a:highlight>
                  <a:srgbClr val="FFFFFF"/>
                </a:highlight>
                <a:latin typeface="Open Sans"/>
                <a:ea typeface="Open Sans"/>
                <a:cs typeface="Open Sans"/>
                <a:sym typeface="Open Sans"/>
              </a:rPr>
              <a:t>Include the link for attendees to access or navigate away from this slide to the webpage to explain this section and the next slide too: </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100" u="sng">
                <a:solidFill>
                  <a:schemeClr val="hlink"/>
                </a:solidFill>
                <a:latin typeface="Arial"/>
                <a:ea typeface="Arial"/>
                <a:cs typeface="Arial"/>
                <a:sym typeface="Arial"/>
                <a:hlinkClick r:id="rId3"/>
              </a:rPr>
              <a:t>A Shared Vision | Advance CTE (careertech.org)</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i="1" lang="en" sz="1000">
                <a:solidFill>
                  <a:srgbClr val="333333"/>
                </a:solidFill>
                <a:highlight>
                  <a:srgbClr val="FFFFFF"/>
                </a:highlight>
                <a:latin typeface="Open Sans"/>
                <a:ea typeface="Open Sans"/>
                <a:cs typeface="Open Sans"/>
                <a:sym typeface="Open Sans"/>
              </a:rPr>
              <a:t>Use this text as script or go off-script as you feel comfortable: </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i="1" lang="en" sz="1000">
                <a:solidFill>
                  <a:srgbClr val="333333"/>
                </a:solidFill>
                <a:highlight>
                  <a:srgbClr val="FFFFFF"/>
                </a:highlight>
                <a:latin typeface="Open Sans"/>
                <a:ea typeface="Open Sans"/>
                <a:cs typeface="Open Sans"/>
                <a:sym typeface="Open Sans"/>
              </a:rPr>
              <a:t>Without Limits: A Shared Vision for the Future of Career Technical Education</a:t>
            </a:r>
            <a:r>
              <a:rPr lang="en" sz="1000">
                <a:solidFill>
                  <a:srgbClr val="333333"/>
                </a:solidFill>
                <a:highlight>
                  <a:srgbClr val="FFFFFF"/>
                </a:highlight>
                <a:latin typeface="Open Sans"/>
                <a:ea typeface="Open Sans"/>
                <a:cs typeface="Open Sans"/>
                <a:sym typeface="Open Sans"/>
              </a:rPr>
              <a:t> (CTE Without Limits) puts forth a bold vision for a cohesive, flexible, and responsive career preparation ecosystem that will close equity gaps in educational outcomes and workforce readiness, and leverage CTE as a catalyst for ensuring each learner can reach success in the career of their choice. </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Developed with input from nearly 200 national, state and local education and workforce development leaders and supported by 42 national organizations, </a:t>
            </a:r>
            <a:r>
              <a:rPr i="1" lang="en" sz="1000">
                <a:solidFill>
                  <a:srgbClr val="333333"/>
                </a:solidFill>
                <a:highlight>
                  <a:srgbClr val="FFFFFF"/>
                </a:highlight>
                <a:latin typeface="Open Sans"/>
                <a:ea typeface="Open Sans"/>
                <a:cs typeface="Open Sans"/>
                <a:sym typeface="Open Sans"/>
              </a:rPr>
              <a:t>CTE Without Limits</a:t>
            </a:r>
            <a:r>
              <a:rPr lang="en" sz="1000">
                <a:solidFill>
                  <a:srgbClr val="333333"/>
                </a:solidFill>
                <a:highlight>
                  <a:srgbClr val="FFFFFF"/>
                </a:highlight>
                <a:latin typeface="Open Sans"/>
                <a:ea typeface="Open Sans"/>
                <a:cs typeface="Open Sans"/>
                <a:sym typeface="Open Sans"/>
              </a:rPr>
              <a:t> lays out five inter-connected and equally critical principles:</a:t>
            </a:r>
            <a:endParaRPr sz="1000">
              <a:solidFill>
                <a:srgbClr val="333333"/>
              </a:solidFill>
              <a:highlight>
                <a:srgbClr val="FFFFFF"/>
              </a:highlight>
              <a:latin typeface="Open Sans"/>
              <a:ea typeface="Open Sans"/>
              <a:cs typeface="Open Sans"/>
              <a:sym typeface="Open Sans"/>
            </a:endParaRPr>
          </a:p>
          <a:p>
            <a:pPr indent="0" lvl="0" marL="228600" rtl="0" algn="l">
              <a:lnSpc>
                <a:spcPct val="90000"/>
              </a:lnSpc>
              <a:spcBef>
                <a:spcPts val="800"/>
              </a:spcBef>
              <a:spcAft>
                <a:spcPts val="0"/>
              </a:spcAft>
              <a:buNone/>
            </a:pPr>
            <a:r>
              <a:t/>
            </a:r>
            <a:endParaRPr sz="1100">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engages in a cohesive, flexible, and responsive career preparation ecosystem </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feels welcome in, is supported by, and has the means to succeed in the career preparation ecosystem</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skillfully navigates their own career journey</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learner’s skills are counted, valued, and portable</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can access CTE without borders</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b="1" lang="en" sz="1000">
                <a:solidFill>
                  <a:srgbClr val="333333"/>
                </a:solidFill>
                <a:highlight>
                  <a:srgbClr val="FFFFFF"/>
                </a:highlight>
                <a:latin typeface="Open Sans"/>
                <a:ea typeface="Open Sans"/>
                <a:cs typeface="Open Sans"/>
                <a:sym typeface="Open Sans"/>
              </a:rPr>
              <a:t>CTE Without Limits is ambitious and forward looking. It puts equity at the center and recognizes that our country needs a CTE system that works for each learner, wherever they are in their career journey and whatever their background. </a:t>
            </a:r>
            <a:endParaRPr b="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This vision is not just calling for updates to our CTE, education and workforce systems. Rather, it is calling for a more cohesive, flexible and responsive career preparation ecosystem, with CTE at its nexus, that draws on the capacity of each existing system; leverages these systems’ greatest assets; and pushes for new models of collaboration, learner-centric design and delivery, funding and accountability that create the right incentives and supports.</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Only through shared commitment and shared ownership among leaders and practitioners at all levels can we realize the possibility and aspiration of a new career preparation ecosystem that provides each learner with limitless opportunity.</a:t>
            </a:r>
            <a:endParaRPr sz="1000">
              <a:solidFill>
                <a:srgbClr val="333333"/>
              </a:solidFill>
              <a:highlight>
                <a:srgbClr val="FFFFFF"/>
              </a:highlight>
              <a:latin typeface="Open Sans"/>
              <a:ea typeface="Open Sans"/>
              <a:cs typeface="Open Sans"/>
              <a:sym typeface="Open Sans"/>
            </a:endParaRPr>
          </a:p>
          <a:p>
            <a:pPr indent="0" lvl="0" marL="0" rtl="0" algn="l">
              <a:lnSpc>
                <a:spcPct val="90000"/>
              </a:lnSpc>
              <a:spcBef>
                <a:spcPts val="800"/>
              </a:spcBef>
              <a:spcAft>
                <a:spcPts val="0"/>
              </a:spcAft>
              <a:buNone/>
            </a:pPr>
            <a:r>
              <a:t/>
            </a:r>
            <a:endParaRPr sz="1100">
              <a:latin typeface="Open Sans"/>
              <a:ea typeface="Open Sans"/>
              <a:cs typeface="Open Sans"/>
              <a:sym typeface="Open Sans"/>
            </a:endParaRPr>
          </a:p>
          <a:p>
            <a:pPr indent="0" lvl="0" marL="0" rtl="0" algn="l">
              <a:lnSpc>
                <a:spcPct val="90000"/>
              </a:lnSpc>
              <a:spcBef>
                <a:spcPts val="0"/>
              </a:spcBef>
              <a:spcAft>
                <a:spcPts val="0"/>
              </a:spcAft>
              <a:buNone/>
            </a:pPr>
            <a:r>
              <a:rPr lang="en" sz="1100">
                <a:latin typeface="Open Sans"/>
                <a:ea typeface="Open Sans"/>
                <a:cs typeface="Open Sans"/>
                <a:sym typeface="Open Sans"/>
              </a:rPr>
              <a:t>Each learner must have access to and the means to be successful in the career of their choice and will require: </a:t>
            </a:r>
            <a:endParaRPr sz="1100">
              <a:latin typeface="Open Sans"/>
              <a:ea typeface="Open Sans"/>
              <a:cs typeface="Open Sans"/>
              <a:sym typeface="Open Sans"/>
            </a:endParaRPr>
          </a:p>
          <a:p>
            <a:pPr indent="-146050" lvl="1" marL="685800" rtl="0" algn="l">
              <a:lnSpc>
                <a:spcPct val="90000"/>
              </a:lnSpc>
              <a:spcBef>
                <a:spcPts val="500"/>
              </a:spcBef>
              <a:spcAft>
                <a:spcPts val="0"/>
              </a:spcAft>
              <a:buClr>
                <a:schemeClr val="dk1"/>
              </a:buClr>
              <a:buSzPts val="1100"/>
              <a:buChar char="•"/>
            </a:pPr>
            <a:r>
              <a:rPr lang="en" sz="1100">
                <a:latin typeface="Open Sans"/>
                <a:ea typeface="Open Sans"/>
                <a:cs typeface="Open Sans"/>
                <a:sym typeface="Open Sans"/>
              </a:rPr>
              <a:t>All systems working in concert </a:t>
            </a:r>
            <a:endParaRPr sz="1100">
              <a:latin typeface="Open Sans"/>
              <a:ea typeface="Open Sans"/>
              <a:cs typeface="Open Sans"/>
              <a:sym typeface="Open Sans"/>
            </a:endParaRPr>
          </a:p>
          <a:p>
            <a:pPr indent="-146050" lvl="1" marL="685800" rtl="0" algn="l">
              <a:lnSpc>
                <a:spcPct val="90000"/>
              </a:lnSpc>
              <a:spcBef>
                <a:spcPts val="0"/>
              </a:spcBef>
              <a:spcAft>
                <a:spcPts val="0"/>
              </a:spcAft>
              <a:buClr>
                <a:schemeClr val="dk1"/>
              </a:buClr>
              <a:buSzPts val="1100"/>
              <a:buChar char="•"/>
            </a:pPr>
            <a:r>
              <a:rPr lang="en" sz="1100">
                <a:latin typeface="Open Sans"/>
                <a:ea typeface="Open Sans"/>
                <a:cs typeface="Open Sans"/>
                <a:sym typeface="Open Sans"/>
              </a:rPr>
              <a:t>A commitment to tearing down the barriers that limit opportunity</a:t>
            </a:r>
            <a:endParaRPr sz="1100">
              <a:latin typeface="Open Sans"/>
              <a:ea typeface="Open Sans"/>
              <a:cs typeface="Open Sans"/>
              <a:sym typeface="Open Sans"/>
            </a:endParaRPr>
          </a:p>
          <a:p>
            <a:pPr indent="-146050" lvl="1" marL="685800" rtl="0" algn="l">
              <a:lnSpc>
                <a:spcPct val="90000"/>
              </a:lnSpc>
              <a:spcBef>
                <a:spcPts val="0"/>
              </a:spcBef>
              <a:spcAft>
                <a:spcPts val="0"/>
              </a:spcAft>
              <a:buClr>
                <a:schemeClr val="dk1"/>
              </a:buClr>
              <a:buSzPts val="1100"/>
              <a:buChar char="•"/>
            </a:pPr>
            <a:r>
              <a:rPr lang="en" sz="1100">
                <a:latin typeface="Open Sans"/>
                <a:ea typeface="Open Sans"/>
                <a:cs typeface="Open Sans"/>
                <a:sym typeface="Open Sans"/>
              </a:rPr>
              <a:t>CTE to serve as the catalyst to make this vision a reality</a:t>
            </a:r>
            <a:endParaRPr sz="1100"/>
          </a:p>
        </p:txBody>
      </p:sp>
      <p:sp>
        <p:nvSpPr>
          <p:cNvPr id="190" name="Google Shape;190;g1362eb1da30_0_483: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c750ec30e_0_1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Take a moment to reiterate the 5 principles of the CTE Without Limits vision.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applicable to your audience, ask which principle stands out to them the most, which one seems the easiest/hardest, which one(s) are they already doing in school, district, campus, community or region, etc….</a:t>
            </a:r>
            <a:endParaRPr/>
          </a:p>
        </p:txBody>
      </p:sp>
      <p:sp>
        <p:nvSpPr>
          <p:cNvPr id="194" name="Google Shape;194;g12c750ec30e_0_144:notes"/>
          <p:cNvSpPr/>
          <p:nvPr>
            <p:ph idx="2" type="sldImg"/>
          </p:nvPr>
        </p:nvSpPr>
        <p:spPr>
          <a:xfrm>
            <a:off x="70195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8" name="Shape 18"/>
        <p:cNvGrpSpPr/>
        <p:nvPr/>
      </p:nvGrpSpPr>
      <p:grpSpPr>
        <a:xfrm>
          <a:off x="0" y="0"/>
          <a:ext cx="0" cy="0"/>
          <a:chOff x="0" y="0"/>
          <a:chExt cx="0" cy="0"/>
        </a:xfrm>
      </p:grpSpPr>
      <p:sp>
        <p:nvSpPr>
          <p:cNvPr id="19" name="Google Shape;19;p2"/>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20" name="Google Shape;20;p2"/>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21" name="Google Shape;21;p2"/>
          <p:cNvGrpSpPr/>
          <p:nvPr/>
        </p:nvGrpSpPr>
        <p:grpSpPr>
          <a:xfrm flipH="1">
            <a:off x="5363176" y="0"/>
            <a:ext cx="3778250" cy="5143500"/>
            <a:chOff x="203200" y="0"/>
            <a:chExt cx="3778250" cy="6858000"/>
          </a:xfrm>
        </p:grpSpPr>
        <p:sp>
          <p:nvSpPr>
            <p:cNvPr id="22" name="Google Shape;22;p2"/>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23" name="Google Shape;23;p2"/>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24" name="Google Shape;24;p2"/>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5" name="Google Shape;25;p2"/>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26" name="Google Shape;26;p2"/>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27" name="Google Shape;27;p2"/>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28" name="Google Shape;28;p2"/>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29" name="Google Shape;29;p2"/>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11"/>
          <p:cNvSpPr txBox="1"/>
          <p:nvPr>
            <p:ph type="ctrTitle"/>
          </p:nvPr>
        </p:nvSpPr>
        <p:spPr>
          <a:xfrm>
            <a:off x="676273" y="1487232"/>
            <a:ext cx="77724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subTitle"/>
          </p:nvPr>
        </p:nvSpPr>
        <p:spPr>
          <a:xfrm>
            <a:off x="1133473" y="3360383"/>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1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2"/>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sz="2400"/>
            </a:lvl1pPr>
            <a:lvl2pPr indent="-361950" lvl="1" marL="914400" algn="l">
              <a:lnSpc>
                <a:spcPct val="90000"/>
              </a:lnSpc>
              <a:spcBef>
                <a:spcPts val="500"/>
              </a:spcBef>
              <a:spcAft>
                <a:spcPts val="0"/>
              </a:spcAft>
              <a:buSzPts val="2100"/>
              <a:buChar char="•"/>
              <a:defRPr sz="2100"/>
            </a:lvl2pPr>
            <a:lvl3pPr indent="-342900" lvl="2" marL="1371600" algn="l">
              <a:lnSpc>
                <a:spcPct val="90000"/>
              </a:lnSpc>
              <a:spcBef>
                <a:spcPts val="500"/>
              </a:spcBef>
              <a:spcAft>
                <a:spcPts val="0"/>
              </a:spcAft>
              <a:buSzPts val="1800"/>
              <a:buChar char="•"/>
              <a:defRPr sz="1800"/>
            </a:lvl3pPr>
            <a:lvl4pPr indent="-323850" lvl="3" marL="1828800" algn="l">
              <a:lnSpc>
                <a:spcPct val="90000"/>
              </a:lnSpc>
              <a:spcBef>
                <a:spcPts val="500"/>
              </a:spcBef>
              <a:spcAft>
                <a:spcPts val="0"/>
              </a:spcAft>
              <a:buSzPts val="1500"/>
              <a:buChar char="•"/>
              <a:defRPr sz="1500"/>
            </a:lvl4pPr>
            <a:lvl5pPr indent="-323850" lvl="4" marL="2286000" algn="l">
              <a:lnSpc>
                <a:spcPct val="90000"/>
              </a:lnSpc>
              <a:spcBef>
                <a:spcPts val="500"/>
              </a:spcBef>
              <a:spcAft>
                <a:spcPts val="0"/>
              </a:spcAft>
              <a:buSzPts val="1500"/>
              <a:buChar char="•"/>
              <a:defRPr sz="1500"/>
            </a:lvl5pPr>
            <a:lvl6pPr indent="-323850" lvl="5" marL="2743200" algn="l">
              <a:lnSpc>
                <a:spcPct val="90000"/>
              </a:lnSpc>
              <a:spcBef>
                <a:spcPts val="500"/>
              </a:spcBef>
              <a:spcAft>
                <a:spcPts val="0"/>
              </a:spcAft>
              <a:buClr>
                <a:schemeClr val="dk1"/>
              </a:buClr>
              <a:buSzPts val="1500"/>
              <a:buChar char="•"/>
              <a:defRPr sz="1500"/>
            </a:lvl6pPr>
            <a:lvl7pPr indent="-323850" lvl="6" marL="3200400" algn="l">
              <a:lnSpc>
                <a:spcPct val="90000"/>
              </a:lnSpc>
              <a:spcBef>
                <a:spcPts val="500"/>
              </a:spcBef>
              <a:spcAft>
                <a:spcPts val="0"/>
              </a:spcAft>
              <a:buClr>
                <a:schemeClr val="dk1"/>
              </a:buClr>
              <a:buSzPts val="1500"/>
              <a:buChar char="•"/>
              <a:defRPr sz="1500"/>
            </a:lvl7pPr>
            <a:lvl8pPr indent="-323850" lvl="7" marL="3657600" algn="l">
              <a:lnSpc>
                <a:spcPct val="90000"/>
              </a:lnSpc>
              <a:spcBef>
                <a:spcPts val="500"/>
              </a:spcBef>
              <a:spcAft>
                <a:spcPts val="0"/>
              </a:spcAft>
              <a:buClr>
                <a:schemeClr val="dk1"/>
              </a:buClr>
              <a:buSzPts val="1500"/>
              <a:buChar char="•"/>
              <a:defRPr sz="1500"/>
            </a:lvl8pPr>
            <a:lvl9pPr indent="-323850" lvl="8" marL="4114800" algn="l">
              <a:lnSpc>
                <a:spcPct val="90000"/>
              </a:lnSpc>
              <a:spcBef>
                <a:spcPts val="500"/>
              </a:spcBef>
              <a:spcAft>
                <a:spcPts val="0"/>
              </a:spcAft>
              <a:buClr>
                <a:schemeClr val="dk1"/>
              </a:buClr>
              <a:buSzPts val="1500"/>
              <a:buChar char="•"/>
              <a:defRPr sz="1500"/>
            </a:lvl9pPr>
          </a:lstStyle>
          <a:p/>
        </p:txBody>
      </p:sp>
      <p:sp>
        <p:nvSpPr>
          <p:cNvPr id="75" name="Google Shape;75;p12"/>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76" name="Google Shape;76;p12"/>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13"/>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 type="body"/>
          </p:nvPr>
        </p:nvSpPr>
        <p:spPr>
          <a:xfrm>
            <a:off x="629841" y="1454514"/>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13"/>
          <p:cNvSpPr txBox="1"/>
          <p:nvPr>
            <p:ph idx="2" type="body"/>
          </p:nvPr>
        </p:nvSpPr>
        <p:spPr>
          <a:xfrm>
            <a:off x="629842" y="2072448"/>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3" type="body"/>
          </p:nvPr>
        </p:nvSpPr>
        <p:spPr>
          <a:xfrm>
            <a:off x="4629150" y="1454514"/>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13"/>
          <p:cNvSpPr txBox="1"/>
          <p:nvPr>
            <p:ph idx="4" type="body"/>
          </p:nvPr>
        </p:nvSpPr>
        <p:spPr>
          <a:xfrm>
            <a:off x="4629150" y="2072448"/>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B">
  <p:cSld name="1_Divider B">
    <p:bg>
      <p:bgPr>
        <a:blipFill>
          <a:blip r:embed="rId2">
            <a:alphaModFix/>
          </a:blip>
          <a:stretch>
            <a:fillRect/>
          </a:stretch>
        </a:blipFill>
      </p:bgPr>
    </p:bg>
    <p:spTree>
      <p:nvGrpSpPr>
        <p:cNvPr id="86" name="Shape 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87" name="Shape 87"/>
        <p:cNvGrpSpPr/>
        <p:nvPr/>
      </p:nvGrpSpPr>
      <p:grpSpPr>
        <a:xfrm>
          <a:off x="0" y="0"/>
          <a:ext cx="0" cy="0"/>
          <a:chOff x="0" y="0"/>
          <a:chExt cx="0" cy="0"/>
        </a:xfrm>
      </p:grpSpPr>
      <p:sp>
        <p:nvSpPr>
          <p:cNvPr id="88" name="Google Shape;88;p15"/>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89" name="Google Shape;89;p15"/>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90" name="Google Shape;90;p15"/>
          <p:cNvGrpSpPr/>
          <p:nvPr/>
        </p:nvGrpSpPr>
        <p:grpSpPr>
          <a:xfrm flipH="1">
            <a:off x="5363176" y="0"/>
            <a:ext cx="3778250" cy="5143500"/>
            <a:chOff x="203200" y="0"/>
            <a:chExt cx="3778250" cy="6858000"/>
          </a:xfrm>
        </p:grpSpPr>
        <p:sp>
          <p:nvSpPr>
            <p:cNvPr id="91" name="Google Shape;91;p15"/>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92" name="Google Shape;92;p15"/>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93" name="Google Shape;93;p15"/>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94" name="Google Shape;94;p15"/>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95" name="Google Shape;95;p15"/>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96" name="Google Shape;96;p15"/>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97" name="Google Shape;97;p15"/>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98" name="Google Shape;98;p15"/>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5"/>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5"/>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ree Form Content">
  <p:cSld name="Title and Free Form Content">
    <p:bg>
      <p:bgPr>
        <a:solidFill>
          <a:schemeClr val="lt1"/>
        </a:solidFill>
      </p:bgPr>
    </p:bg>
    <p:spTree>
      <p:nvGrpSpPr>
        <p:cNvPr id="101" name="Shape 101"/>
        <p:cNvGrpSpPr/>
        <p:nvPr/>
      </p:nvGrpSpPr>
      <p:grpSpPr>
        <a:xfrm>
          <a:off x="0" y="0"/>
          <a:ext cx="0" cy="0"/>
          <a:chOff x="0" y="0"/>
          <a:chExt cx="0" cy="0"/>
        </a:xfrm>
      </p:grpSpPr>
      <p:sp>
        <p:nvSpPr>
          <p:cNvPr id="102" name="Google Shape;102;p16"/>
          <p:cNvSpPr txBox="1"/>
          <p:nvPr>
            <p:ph type="title"/>
          </p:nvPr>
        </p:nvSpPr>
        <p:spPr>
          <a:xfrm>
            <a:off x="504826" y="0"/>
            <a:ext cx="7164300" cy="724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400"/>
              <a:buFont typeface="Arial"/>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6"/>
          <p:cNvSpPr txBox="1"/>
          <p:nvPr>
            <p:ph idx="12" type="sldNum"/>
          </p:nvPr>
        </p:nvSpPr>
        <p:spPr>
          <a:xfrm>
            <a:off x="8291125" y="4707923"/>
            <a:ext cx="672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16"/>
          <p:cNvSpPr txBox="1"/>
          <p:nvPr>
            <p:ph idx="1" type="body"/>
          </p:nvPr>
        </p:nvSpPr>
        <p:spPr>
          <a:xfrm>
            <a:off x="503238" y="724515"/>
            <a:ext cx="7886700" cy="644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5"/>
              </a:buClr>
              <a:buSzPts val="1800"/>
              <a:buFont typeface="Arial"/>
              <a:buChar char="•"/>
              <a:defRPr sz="18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16"/>
          <p:cNvPicPr preferRelativeResize="0"/>
          <p:nvPr/>
        </p:nvPicPr>
        <p:blipFill rotWithShape="1">
          <a:blip r:embed="rId2">
            <a:alphaModFix/>
          </a:blip>
          <a:srcRect b="0" l="0" r="0" t="0"/>
          <a:stretch/>
        </p:blipFill>
        <p:spPr>
          <a:xfrm>
            <a:off x="7815377" y="179952"/>
            <a:ext cx="861364" cy="364609"/>
          </a:xfrm>
          <a:prstGeom prst="rect">
            <a:avLst/>
          </a:prstGeom>
          <a:noFill/>
          <a:ln>
            <a:noFill/>
          </a:ln>
        </p:spPr>
      </p:pic>
      <p:pic>
        <p:nvPicPr>
          <p:cNvPr id="106" name="Google Shape;106;p16"/>
          <p:cNvPicPr preferRelativeResize="0"/>
          <p:nvPr/>
        </p:nvPicPr>
        <p:blipFill rotWithShape="1">
          <a:blip r:embed="rId3">
            <a:alphaModFix/>
          </a:blip>
          <a:srcRect b="88172" l="91338" r="7742" t="215"/>
          <a:stretch/>
        </p:blipFill>
        <p:spPr>
          <a:xfrm>
            <a:off x="8347587" y="4546190"/>
            <a:ext cx="84065" cy="5973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7" name="Shape 107"/>
        <p:cNvGrpSpPr/>
        <p:nvPr/>
      </p:nvGrpSpPr>
      <p:grpSpPr>
        <a:xfrm>
          <a:off x="0" y="0"/>
          <a:ext cx="0" cy="0"/>
          <a:chOff x="0" y="0"/>
          <a:chExt cx="0" cy="0"/>
        </a:xfrm>
      </p:grpSpPr>
      <p:sp>
        <p:nvSpPr>
          <p:cNvPr id="108" name="Google Shape;108;p17"/>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7"/>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1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2">
    <p:spTree>
      <p:nvGrpSpPr>
        <p:cNvPr id="111" name="Shape 111"/>
        <p:cNvGrpSpPr/>
        <p:nvPr/>
      </p:nvGrpSpPr>
      <p:grpSpPr>
        <a:xfrm>
          <a:off x="0" y="0"/>
          <a:ext cx="0" cy="0"/>
          <a:chOff x="0" y="0"/>
          <a:chExt cx="0" cy="0"/>
        </a:xfrm>
      </p:grpSpPr>
      <p:sp>
        <p:nvSpPr>
          <p:cNvPr id="112" name="Google Shape;112;p18"/>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18"/>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1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19"/>
          <p:cNvSpPr txBox="1"/>
          <p:nvPr>
            <p:ph idx="1" type="subTitle"/>
          </p:nvPr>
        </p:nvSpPr>
        <p:spPr>
          <a:xfrm>
            <a:off x="1143000" y="3799285"/>
            <a:ext cx="6858000" cy="5025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OBJECT_1">
    <p:spTree>
      <p:nvGrpSpPr>
        <p:cNvPr id="117" name="Shape 117"/>
        <p:cNvGrpSpPr/>
        <p:nvPr/>
      </p:nvGrpSpPr>
      <p:grpSpPr>
        <a:xfrm>
          <a:off x="0" y="0"/>
          <a:ext cx="0" cy="0"/>
          <a:chOff x="0" y="0"/>
          <a:chExt cx="0" cy="0"/>
        </a:xfrm>
      </p:grpSpPr>
      <p:sp>
        <p:nvSpPr>
          <p:cNvPr id="118" name="Google Shape;118;p20"/>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0"/>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20" name="Google Shape;120;p20"/>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3"/>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4"/>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4"/>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 2">
    <p:spTree>
      <p:nvGrpSpPr>
        <p:cNvPr id="41" name="Shape 41"/>
        <p:cNvGrpSpPr/>
        <p:nvPr/>
      </p:nvGrpSpPr>
      <p:grpSpPr>
        <a:xfrm>
          <a:off x="0" y="0"/>
          <a:ext cx="0" cy="0"/>
          <a:chOff x="0" y="0"/>
          <a:chExt cx="0" cy="0"/>
        </a:xfrm>
      </p:grpSpPr>
      <p:sp>
        <p:nvSpPr>
          <p:cNvPr id="42" name="Google Shape;42;p5"/>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b="0" i="0">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 type="body"/>
          </p:nvPr>
        </p:nvSpPr>
        <p:spPr>
          <a:xfrm>
            <a:off x="6286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2" type="body"/>
          </p:nvPr>
        </p:nvSpPr>
        <p:spPr>
          <a:xfrm>
            <a:off x="46291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5" name="Shape 55"/>
        <p:cNvGrpSpPr/>
        <p:nvPr/>
      </p:nvGrpSpPr>
      <p:grpSpPr>
        <a:xfrm>
          <a:off x="0" y="0"/>
          <a:ext cx="0" cy="0"/>
          <a:chOff x="0" y="0"/>
          <a:chExt cx="0" cy="0"/>
        </a:xfrm>
      </p:grpSpPr>
      <p:sp>
        <p:nvSpPr>
          <p:cNvPr id="56" name="Google Shape;56;p9"/>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9"/>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0" name="Google Shape;60;p9"/>
          <p:cNvPicPr preferRelativeResize="0"/>
          <p:nvPr/>
        </p:nvPicPr>
        <p:blipFill rotWithShape="1">
          <a:blip r:embed="rId2">
            <a:alphaModFix/>
          </a:blip>
          <a:srcRect b="0" l="0" r="0" t="0"/>
          <a:stretch/>
        </p:blipFill>
        <p:spPr>
          <a:xfrm>
            <a:off x="6350" y="0"/>
            <a:ext cx="6848474"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3887391" y="740569"/>
            <a:ext cx="4629300" cy="3655200"/>
          </a:xfrm>
          <a:prstGeom prst="rect">
            <a:avLst/>
          </a:prstGeom>
          <a:noFill/>
          <a:ln>
            <a:noFill/>
          </a:ln>
        </p:spPr>
      </p:sp>
      <p:sp>
        <p:nvSpPr>
          <p:cNvPr id="64" name="Google Shape;64;p1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3274" y="1197338"/>
            <a:ext cx="3108725" cy="137186"/>
            <a:chOff x="4018" y="0"/>
            <a:chExt cx="3474600" cy="326400"/>
          </a:xfrm>
        </p:grpSpPr>
        <p:sp>
          <p:nvSpPr>
            <p:cNvPr id="7" name="Google Shape;7;p1"/>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9" name="Google Shape;9;p1"/>
          <p:cNvGrpSpPr/>
          <p:nvPr/>
        </p:nvGrpSpPr>
        <p:grpSpPr>
          <a:xfrm>
            <a:off x="3011725" y="1197338"/>
            <a:ext cx="3109099" cy="137186"/>
            <a:chOff x="2815083" y="0"/>
            <a:chExt cx="3513900" cy="326400"/>
          </a:xfrm>
        </p:grpSpPr>
        <p:sp>
          <p:nvSpPr>
            <p:cNvPr id="10" name="Google Shape;10;p1"/>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2" name="Google Shape;12;p1"/>
          <p:cNvGrpSpPr/>
          <p:nvPr/>
        </p:nvGrpSpPr>
        <p:grpSpPr>
          <a:xfrm>
            <a:off x="6035166" y="1198127"/>
            <a:ext cx="3109099" cy="137186"/>
            <a:chOff x="5626149" y="0"/>
            <a:chExt cx="3513900" cy="326400"/>
          </a:xfrm>
        </p:grpSpPr>
        <p:sp>
          <p:nvSpPr>
            <p:cNvPr id="13" name="Google Shape;13;p1"/>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sp>
        <p:nvSpPr>
          <p:cNvPr id="15" name="Google Shape;15;p1"/>
          <p:cNvSpPr txBox="1"/>
          <p:nvPr>
            <p:ph type="title"/>
          </p:nvPr>
        </p:nvSpPr>
        <p:spPr>
          <a:xfrm>
            <a:off x="628650" y="134869"/>
            <a:ext cx="7886700" cy="994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
          <p:cNvSpPr txBox="1"/>
          <p:nvPr>
            <p:ph idx="1" type="body"/>
          </p:nvPr>
        </p:nvSpPr>
        <p:spPr>
          <a:xfrm>
            <a:off x="628650" y="1508760"/>
            <a:ext cx="7886700" cy="312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9.png"/><Relationship Id="rId6" Type="http://schemas.openxmlformats.org/officeDocument/2006/relationships/hyperlink" Target="http://www.nrccte.org/sites/default/files/publication-files/nrccte_cte_typology.pdf" TargetMode="External"/><Relationship Id="rId7" Type="http://schemas.openxmlformats.org/officeDocument/2006/relationships/hyperlink" Target="https://cte.careertech.org/sites/default/files/documents/fact-sheets/CTE_Myths_Facts_2020.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careertech.org/resource/career-clusters-student-interest-survey" TargetMode="External"/><Relationship Id="rId4" Type="http://schemas.openxmlformats.org/officeDocument/2006/relationships/hyperlink" Target="https://careertech.org/resource/career-clusters-student-interest-survey" TargetMode="External"/><Relationship Id="rId5"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careertech.org/cte-your-state" TargetMode="Externa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www.acteonline.org/professional-development/high-quality-cte-tool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ies.ed.gov/ncee/wwc/Docs/InterventionReports/wwc_dual_enrollment_022817.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hyperlink" Target="https://www.acteonline.org/wp-content/uploads/2019/01/HighQualityCTEFramework2018.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hyperlink" Target="https://www.careertech.org/resource-center" TargetMode="External"/><Relationship Id="rId4" Type="http://schemas.openxmlformats.org/officeDocument/2006/relationships/image" Target="../media/image34.png"/><Relationship Id="rId5"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hyperlink" Target="https://careertech.org/without-limi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42188" y="1517619"/>
            <a:ext cx="7236000" cy="1485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0"/>
              <a:buNone/>
            </a:pPr>
            <a:r>
              <a:rPr lang="en"/>
              <a:t>Expanding and Elevating High-Quality Career Technical Education</a:t>
            </a:r>
            <a:endParaRPr/>
          </a:p>
          <a:p>
            <a:pPr indent="0" lvl="0" marL="0" rtl="0" algn="l">
              <a:lnSpc>
                <a:spcPct val="90000"/>
              </a:lnSpc>
              <a:spcBef>
                <a:spcPts val="0"/>
              </a:spcBef>
              <a:spcAft>
                <a:spcPts val="0"/>
              </a:spcAft>
              <a:buSzPct val="125355"/>
              <a:buNone/>
            </a:pPr>
            <a:r>
              <a:t/>
            </a:r>
            <a:endParaRPr sz="3900">
              <a:latin typeface="Arial"/>
              <a:ea typeface="Arial"/>
              <a:cs typeface="Arial"/>
              <a:sym typeface="Arial"/>
            </a:endParaRPr>
          </a:p>
        </p:txBody>
      </p:sp>
      <p:sp>
        <p:nvSpPr>
          <p:cNvPr id="127" name="Google Shape;127;p21"/>
          <p:cNvSpPr txBox="1"/>
          <p:nvPr>
            <p:ph idx="4294967295" type="subTitle"/>
          </p:nvPr>
        </p:nvSpPr>
        <p:spPr>
          <a:xfrm>
            <a:off x="342199" y="3350500"/>
            <a:ext cx="6858000" cy="11109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Clr>
                <a:srgbClr val="009AA6"/>
              </a:buClr>
              <a:buSzPts val="2800"/>
              <a:buFont typeface="Arial"/>
              <a:buNone/>
            </a:pPr>
            <a:r>
              <a:rPr b="0" i="0" lang="en" sz="2200" u="none" cap="none" strike="noStrike">
                <a:solidFill>
                  <a:srgbClr val="009BA5"/>
                </a:solidFill>
                <a:latin typeface="Open Sans"/>
                <a:ea typeface="Open Sans"/>
                <a:cs typeface="Open Sans"/>
                <a:sym typeface="Open Sans"/>
              </a:rPr>
              <a:t>[ Somewhere - insert state name/location ]</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 Sometime- insert date]</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[Someone - insert Facilitator Name]</a:t>
            </a:r>
            <a:endParaRPr b="0" i="0" sz="2200" u="none" cap="none" strike="noStrike">
              <a:solidFill>
                <a:srgbClr val="009BA5"/>
              </a:solidFill>
              <a:latin typeface="Open Sans"/>
              <a:ea typeface="Open Sans"/>
              <a:cs typeface="Open Sans"/>
              <a:sym typeface="Open Sans"/>
            </a:endParaRPr>
          </a:p>
        </p:txBody>
      </p:sp>
      <p:sp>
        <p:nvSpPr>
          <p:cNvPr id="128" name="Google Shape;128;p21"/>
          <p:cNvSpPr/>
          <p:nvPr/>
        </p:nvSpPr>
        <p:spPr>
          <a:xfrm>
            <a:off x="342188" y="2486765"/>
            <a:ext cx="2109900" cy="45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rPr b="1" lang="en" sz="3300">
                <a:solidFill>
                  <a:srgbClr val="FF6D13"/>
                </a:solidFill>
                <a:latin typeface="Open Sans"/>
                <a:ea typeface="Open Sans"/>
                <a:cs typeface="Open Sans"/>
                <a:sym typeface="Open Sans"/>
              </a:rPr>
              <a:t>Module</a:t>
            </a:r>
            <a:r>
              <a:rPr b="1" i="0" lang="en" sz="3300" u="none" cap="none" strike="noStrike">
                <a:solidFill>
                  <a:srgbClr val="FF6D13"/>
                </a:solidFill>
                <a:latin typeface="Open Sans"/>
                <a:ea typeface="Open Sans"/>
                <a:cs typeface="Open Sans"/>
                <a:sym typeface="Open Sans"/>
              </a:rPr>
              <a:t> </a:t>
            </a:r>
            <a:r>
              <a:rPr b="1" lang="en" sz="3300">
                <a:solidFill>
                  <a:srgbClr val="FF6D13"/>
                </a:solidFill>
                <a:latin typeface="Open Sans"/>
                <a:ea typeface="Open Sans"/>
                <a:cs typeface="Open Sans"/>
                <a:sym typeface="Open Sans"/>
              </a:rPr>
              <a:t>3</a:t>
            </a:r>
            <a:endParaRPr b="1" i="0" sz="3300" u="none" cap="none" strike="noStrike">
              <a:solidFill>
                <a:srgbClr val="000000"/>
              </a:solidFill>
              <a:latin typeface="Open Sans"/>
              <a:ea typeface="Open Sans"/>
              <a:cs typeface="Open Sans"/>
              <a:sym typeface="Open Sans"/>
            </a:endParaRPr>
          </a:p>
        </p:txBody>
      </p:sp>
      <p:sp>
        <p:nvSpPr>
          <p:cNvPr id="129" name="Google Shape;129;p21"/>
          <p:cNvSpPr txBox="1"/>
          <p:nvPr/>
        </p:nvSpPr>
        <p:spPr>
          <a:xfrm>
            <a:off x="342200" y="296525"/>
            <a:ext cx="81771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500">
                <a:solidFill>
                  <a:srgbClr val="000000"/>
                </a:solidFill>
                <a:latin typeface="Open Sans"/>
                <a:ea typeface="Open Sans"/>
                <a:cs typeface="Open Sans"/>
                <a:sym typeface="Open Sans"/>
              </a:rPr>
              <a:t>Empowering Students through Career Technical Education &amp; Career Advising</a:t>
            </a:r>
            <a:endParaRPr sz="1500">
              <a:latin typeface="Open Sans"/>
              <a:ea typeface="Open Sans"/>
              <a:cs typeface="Open Sans"/>
              <a:sym typeface="Open San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601662" y="171450"/>
            <a:ext cx="7940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4400" u="none">
                <a:solidFill>
                  <a:srgbClr val="000000"/>
                </a:solidFill>
                <a:latin typeface="Open Sans Light"/>
                <a:ea typeface="Open Sans Light"/>
                <a:cs typeface="Open Sans Light"/>
                <a:sym typeface="Open Sans Light"/>
              </a:rPr>
              <a:t>School Counselors </a:t>
            </a:r>
            <a:br>
              <a:rPr i="0" lang="en" sz="4400" u="none">
                <a:solidFill>
                  <a:srgbClr val="000000"/>
                </a:solidFill>
                <a:latin typeface="Open Sans Light"/>
                <a:ea typeface="Open Sans Light"/>
                <a:cs typeface="Open Sans Light"/>
                <a:sym typeface="Open Sans Light"/>
              </a:rPr>
            </a:br>
            <a:r>
              <a:rPr i="0" lang="en" sz="3300" u="none">
                <a:solidFill>
                  <a:srgbClr val="000000"/>
                </a:solidFill>
                <a:latin typeface="Open Sans Light"/>
                <a:ea typeface="Open Sans Light"/>
                <a:cs typeface="Open Sans Light"/>
                <a:sym typeface="Open Sans Light"/>
              </a:rPr>
              <a:t>Top Source for Information</a:t>
            </a:r>
            <a:endParaRPr>
              <a:latin typeface="Open Sans Light"/>
              <a:ea typeface="Open Sans Light"/>
              <a:cs typeface="Open Sans Light"/>
              <a:sym typeface="Open Sans Light"/>
            </a:endParaRPr>
          </a:p>
        </p:txBody>
      </p:sp>
      <p:pic>
        <p:nvPicPr>
          <p:cNvPr id="205" name="Google Shape;205;p30" title="Chart"/>
          <p:cNvPicPr preferRelativeResize="0"/>
          <p:nvPr/>
        </p:nvPicPr>
        <p:blipFill rotWithShape="1">
          <a:blip r:embed="rId3">
            <a:alphaModFix/>
          </a:blip>
          <a:srcRect b="2325" l="0" r="0" t="2743"/>
          <a:stretch/>
        </p:blipFill>
        <p:spPr>
          <a:xfrm>
            <a:off x="1377800" y="1490425"/>
            <a:ext cx="6388398" cy="3653076"/>
          </a:xfrm>
          <a:prstGeom prst="rect">
            <a:avLst/>
          </a:prstGeom>
          <a:noFill/>
          <a:ln>
            <a:noFill/>
          </a:ln>
        </p:spPr>
      </p:pic>
      <p:sp>
        <p:nvSpPr>
          <p:cNvPr id="206" name="Google Shape;206;p30"/>
          <p:cNvSpPr txBox="1"/>
          <p:nvPr/>
        </p:nvSpPr>
        <p:spPr>
          <a:xfrm>
            <a:off x="6828425" y="1747363"/>
            <a:ext cx="17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67% - #1 Learners</a:t>
            </a:r>
            <a:endParaRPr b="1">
              <a:latin typeface="Open Sans"/>
              <a:ea typeface="Open Sans"/>
              <a:cs typeface="Open Sans"/>
              <a:sym typeface="Open Sans"/>
            </a:endParaRPr>
          </a:p>
        </p:txBody>
      </p:sp>
      <p:sp>
        <p:nvSpPr>
          <p:cNvPr id="207" name="Google Shape;207;p30"/>
          <p:cNvSpPr txBox="1"/>
          <p:nvPr/>
        </p:nvSpPr>
        <p:spPr>
          <a:xfrm>
            <a:off x="7359900" y="2514950"/>
            <a:ext cx="178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76% - #1 Parent/Guardian</a:t>
            </a:r>
            <a:endParaRPr b="1">
              <a:latin typeface="Open Sans"/>
              <a:ea typeface="Open Sans"/>
              <a:cs typeface="Open Sans"/>
              <a:sym typeface="Open San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A picture containing shape&#10;&#10;Description automatically generated" id="213" name="Google Shape;213;p31"/>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214" name="Google Shape;214;p31"/>
          <p:cNvSpPr txBox="1"/>
          <p:nvPr>
            <p:ph type="title"/>
          </p:nvPr>
        </p:nvSpPr>
        <p:spPr>
          <a:xfrm>
            <a:off x="585107" y="141513"/>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b="1" lang="en" sz="3000">
                <a:solidFill>
                  <a:srgbClr val="009BA5"/>
                </a:solidFill>
              </a:rPr>
              <a:t>Our Role </a:t>
            </a:r>
            <a:endParaRPr b="1" sz="3000">
              <a:solidFill>
                <a:srgbClr val="009BA5"/>
              </a:solidFill>
            </a:endParaRPr>
          </a:p>
        </p:txBody>
      </p:sp>
      <p:sp>
        <p:nvSpPr>
          <p:cNvPr id="215" name="Google Shape;215;p3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216" name="Google Shape;216;p31"/>
          <p:cNvSpPr txBox="1"/>
          <p:nvPr/>
        </p:nvSpPr>
        <p:spPr>
          <a:xfrm>
            <a:off x="241350" y="1669879"/>
            <a:ext cx="8661300" cy="3273900"/>
          </a:xfrm>
          <a:prstGeom prst="rect">
            <a:avLst/>
          </a:prstGeom>
          <a:solidFill>
            <a:schemeClr val="lt1"/>
          </a:solidFill>
          <a:ln cap="flat" cmpd="sng" w="76200">
            <a:solidFill>
              <a:srgbClr val="7AB800"/>
            </a:solidFill>
            <a:prstDash val="solid"/>
            <a:round/>
            <a:headEnd len="sm" w="sm" type="none"/>
            <a:tailEnd len="sm" w="sm" type="none"/>
          </a:ln>
        </p:spPr>
        <p:txBody>
          <a:bodyPr anchorCtr="0" anchor="t" bIns="91425" lIns="91425" spcFirstLastPara="1" rIns="91425" wrap="square" tIns="91425">
            <a:spAutoFit/>
          </a:bodyPr>
          <a:lstStyle/>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FF6D13"/>
                </a:solidFill>
                <a:latin typeface="Open Sans"/>
                <a:ea typeface="Open Sans"/>
                <a:cs typeface="Open Sans"/>
                <a:sym typeface="Open Sans"/>
              </a:rPr>
              <a:t>Personal interests/aspirations/aptitudes</a:t>
            </a:r>
            <a:r>
              <a:rPr b="1" i="0" lang="en" sz="2700" u="none">
                <a:solidFill>
                  <a:srgbClr val="000000"/>
                </a:solidFill>
                <a:latin typeface="Open Sans"/>
                <a:ea typeface="Open Sans"/>
                <a:cs typeface="Open Sans"/>
                <a:sym typeface="Open Sans"/>
              </a:rPr>
              <a:t> </a:t>
            </a:r>
            <a:r>
              <a:rPr b="1" i="0" lang="en" sz="3400" u="none">
                <a:solidFill>
                  <a:srgbClr val="000000"/>
                </a:solidFill>
                <a:latin typeface="Open Sans"/>
                <a:ea typeface="Open Sans"/>
                <a:cs typeface="Open Sans"/>
                <a:sym typeface="Open Sans"/>
              </a:rPr>
              <a:t>+ </a:t>
            </a:r>
            <a:r>
              <a:rPr b="1" i="0" lang="en" sz="2700" u="none">
                <a:solidFill>
                  <a:srgbClr val="7AB800"/>
                </a:solidFill>
                <a:latin typeface="Open Sans"/>
                <a:ea typeface="Open Sans"/>
                <a:cs typeface="Open Sans"/>
                <a:sym typeface="Open Sans"/>
              </a:rPr>
              <a:t>Competencies/Skills</a:t>
            </a:r>
            <a:r>
              <a:rPr b="1" i="0" lang="en" sz="3300" u="none">
                <a:solidFill>
                  <a:srgbClr val="000000"/>
                </a:solidFill>
                <a:latin typeface="Open Sans"/>
                <a:ea typeface="Open Sans"/>
                <a:cs typeface="Open Sans"/>
                <a:sym typeface="Open Sans"/>
              </a:rPr>
              <a:t> +</a:t>
            </a:r>
            <a:r>
              <a:rPr b="1" i="0" lang="en" sz="2700" u="none">
                <a:solidFill>
                  <a:srgbClr val="000000"/>
                </a:solidFill>
                <a:latin typeface="Open Sans"/>
                <a:ea typeface="Open Sans"/>
                <a:cs typeface="Open Sans"/>
                <a:sym typeface="Open Sans"/>
              </a:rPr>
              <a:t> </a:t>
            </a:r>
            <a:endParaRPr b="1" i="0" sz="2700" u="none">
              <a:solidFill>
                <a:srgbClr val="000000"/>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009AA6"/>
                </a:solidFill>
                <a:latin typeface="Open Sans"/>
                <a:ea typeface="Open Sans"/>
                <a:cs typeface="Open Sans"/>
                <a:sym typeface="Open Sans"/>
              </a:rPr>
              <a:t>Being informed on where</a:t>
            </a:r>
            <a:r>
              <a:rPr b="1" lang="en" sz="2700">
                <a:solidFill>
                  <a:srgbClr val="009AA6"/>
                </a:solidFill>
                <a:latin typeface="Open Sans"/>
                <a:ea typeface="Open Sans"/>
                <a:cs typeface="Open Sans"/>
                <a:sym typeface="Open Sans"/>
              </a:rPr>
              <a:t>/what</a:t>
            </a:r>
            <a:endParaRPr b="1" sz="2700">
              <a:solidFill>
                <a:srgbClr val="009AA6"/>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t/>
            </a:r>
            <a:endParaRPr b="1" sz="2700">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800"/>
              <a:buFont typeface="Open Sans"/>
              <a:buNone/>
            </a:pPr>
            <a:r>
              <a:rPr b="1" i="0" lang="en" sz="3600" u="none">
                <a:solidFill>
                  <a:srgbClr val="000000"/>
                </a:solidFill>
                <a:latin typeface="Open Sans"/>
                <a:ea typeface="Open Sans"/>
                <a:cs typeface="Open Sans"/>
                <a:sym typeface="Open Sans"/>
              </a:rPr>
              <a:t>=</a:t>
            </a:r>
            <a:r>
              <a:rPr b="1" i="0" lang="en" sz="3100" u="none">
                <a:solidFill>
                  <a:srgbClr val="000000"/>
                </a:solidFill>
                <a:latin typeface="Open Sans"/>
                <a:ea typeface="Open Sans"/>
                <a:cs typeface="Open Sans"/>
                <a:sym typeface="Open Sans"/>
              </a:rPr>
              <a:t> CTE Champion! </a:t>
            </a:r>
            <a:endParaRPr b="1" i="0" sz="3100" u="none">
              <a:solidFill>
                <a:srgbClr val="000000"/>
              </a:solidFill>
              <a:latin typeface="Open Sans"/>
              <a:ea typeface="Open Sans"/>
              <a:cs typeface="Open Sans"/>
              <a:sym typeface="Open Sans"/>
            </a:endParaRPr>
          </a:p>
          <a:p>
            <a:pPr indent="0" lvl="0" marL="0" marR="0" rtl="0" algn="l">
              <a:lnSpc>
                <a:spcPct val="110000"/>
              </a:lnSpc>
              <a:spcBef>
                <a:spcPts val="0"/>
              </a:spcBef>
              <a:spcAft>
                <a:spcPts val="0"/>
              </a:spcAft>
              <a:buClr>
                <a:srgbClr val="000000"/>
              </a:buClr>
              <a:buSzPts val="2800"/>
              <a:buFont typeface="Open Sans"/>
              <a:buNone/>
            </a:pPr>
            <a:r>
              <a:t/>
            </a:r>
            <a:endParaRPr b="1" sz="2800">
              <a:latin typeface="Open Sans"/>
              <a:ea typeface="Open Sans"/>
              <a:cs typeface="Open Sans"/>
              <a:sym typeface="Open San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nvSpPr>
        <p:spPr>
          <a:xfrm flipH="1" rot="10800000">
            <a:off x="0" y="1183613"/>
            <a:ext cx="9144000" cy="1621500"/>
          </a:xfrm>
          <a:prstGeom prst="rect">
            <a:avLst/>
          </a:prstGeom>
          <a:solidFill>
            <a:srgbClr val="0099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2"/>
          <p:cNvSpPr txBox="1"/>
          <p:nvPr>
            <p:ph idx="1" type="body"/>
          </p:nvPr>
        </p:nvSpPr>
        <p:spPr>
          <a:xfrm>
            <a:off x="450800" y="1417475"/>
            <a:ext cx="4272000" cy="12192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SzPts val="1800"/>
              <a:buNone/>
            </a:pPr>
            <a:r>
              <a:rPr b="1" i="0" lang="en" sz="2400" u="none">
                <a:solidFill>
                  <a:srgbClr val="000000"/>
                </a:solidFill>
                <a:latin typeface="Open Sans"/>
                <a:ea typeface="Open Sans"/>
                <a:cs typeface="Open Sans"/>
                <a:sym typeface="Open Sans"/>
              </a:rPr>
              <a:t>Myth  </a:t>
            </a:r>
            <a:endParaRPr b="0" i="0" sz="2400" u="none">
              <a:solidFill>
                <a:srgbClr val="000000"/>
              </a:solidFill>
              <a:latin typeface="Open Sans"/>
              <a:ea typeface="Open Sans"/>
              <a:cs typeface="Open Sans"/>
              <a:sym typeface="Open Sans"/>
            </a:endParaRPr>
          </a:p>
          <a:p>
            <a:pPr indent="0" lvl="0" marL="0" rtl="0" algn="ctr">
              <a:lnSpc>
                <a:spcPct val="100000"/>
              </a:lnSpc>
              <a:spcBef>
                <a:spcPts val="1000"/>
              </a:spcBef>
              <a:spcAft>
                <a:spcPts val="0"/>
              </a:spcAft>
              <a:buSzPts val="1800"/>
              <a:buNone/>
            </a:pPr>
            <a:r>
              <a:rPr b="1" i="0" lang="en" sz="2400" u="none">
                <a:solidFill>
                  <a:srgbClr val="FFFFFF"/>
                </a:solidFill>
                <a:latin typeface="Open Sans"/>
                <a:ea typeface="Open Sans"/>
                <a:cs typeface="Open Sans"/>
                <a:sym typeface="Open Sans"/>
              </a:rPr>
              <a:t>CTE serves only “disadvantaged” students</a:t>
            </a:r>
            <a:r>
              <a:rPr b="0" i="0" lang="en" sz="2400" u="none">
                <a:solidFill>
                  <a:srgbClr val="000000"/>
                </a:solidFill>
                <a:latin typeface="Open Sans"/>
                <a:ea typeface="Open Sans"/>
                <a:cs typeface="Open Sans"/>
                <a:sym typeface="Open Sans"/>
              </a:rPr>
              <a:t>.</a:t>
            </a:r>
            <a:endParaRPr sz="2400"/>
          </a:p>
        </p:txBody>
      </p:sp>
      <p:sp>
        <p:nvSpPr>
          <p:cNvPr id="224" name="Google Shape;224;p32"/>
          <p:cNvSpPr txBox="1"/>
          <p:nvPr/>
        </p:nvSpPr>
        <p:spPr>
          <a:xfrm>
            <a:off x="579387" y="2940469"/>
            <a:ext cx="8073900" cy="1636800"/>
          </a:xfrm>
          <a:prstGeom prst="rect">
            <a:avLst/>
          </a:prstGeom>
          <a:noFill/>
          <a:ln>
            <a:noFill/>
          </a:ln>
        </p:spPr>
        <p:txBody>
          <a:bodyPr anchorCtr="0" anchor="t" bIns="45700" lIns="91425" spcFirstLastPara="1" rIns="91425" wrap="square" tIns="45700">
            <a:spAutoFit/>
          </a:bodyPr>
          <a:lstStyle/>
          <a:p>
            <a:pPr indent="-311150" lvl="0" marL="457200" marR="0" rtl="0" algn="l">
              <a:lnSpc>
                <a:spcPct val="100000"/>
              </a:lnSpc>
              <a:spcBef>
                <a:spcPts val="0"/>
              </a:spcBef>
              <a:spcAft>
                <a:spcPts val="0"/>
              </a:spcAft>
              <a:buClr>
                <a:srgbClr val="1B9AA6"/>
              </a:buClr>
              <a:buSzPts val="1300"/>
              <a:buFont typeface="Open Sans"/>
              <a:buChar char="●"/>
            </a:pPr>
            <a:r>
              <a:rPr b="0" i="0" lang="en" sz="2300" u="none" cap="none" strike="noStrike">
                <a:solidFill>
                  <a:srgbClr val="000000"/>
                </a:solidFill>
                <a:latin typeface="Open Sans"/>
                <a:ea typeface="Open Sans"/>
                <a:cs typeface="Open Sans"/>
                <a:sym typeface="Open Sans"/>
              </a:rPr>
              <a:t>92% of high school students take some form of CTE</a:t>
            </a:r>
            <a:endParaRPr b="0" i="0" sz="2300" u="none" cap="none" strike="noStrike">
              <a:solidFill>
                <a:srgbClr val="000000"/>
              </a:solidFill>
              <a:latin typeface="Arial"/>
              <a:ea typeface="Arial"/>
              <a:cs typeface="Arial"/>
              <a:sym typeface="Arial"/>
            </a:endParaRPr>
          </a:p>
          <a:p>
            <a:pPr indent="-311150" lvl="0" marL="457200" marR="0" rtl="0" algn="l">
              <a:lnSpc>
                <a:spcPct val="100000"/>
              </a:lnSpc>
              <a:spcBef>
                <a:spcPts val="1000"/>
              </a:spcBef>
              <a:spcAft>
                <a:spcPts val="1000"/>
              </a:spcAft>
              <a:buClr>
                <a:srgbClr val="1B9AA6"/>
              </a:buClr>
              <a:buSzPts val="1300"/>
              <a:buFont typeface="Open Sans"/>
              <a:buChar char="●"/>
            </a:pPr>
            <a:r>
              <a:rPr b="0" i="0" lang="en" sz="2300" u="none" cap="none" strike="noStrike">
                <a:solidFill>
                  <a:srgbClr val="000000"/>
                </a:solidFill>
                <a:latin typeface="Open Sans"/>
                <a:ea typeface="Open Sans"/>
                <a:cs typeface="Open Sans"/>
                <a:sym typeface="Open Sans"/>
              </a:rPr>
              <a:t>77% of high school students earn at least one CTE course credit including 80% White, 75% Black and 74% Latinx learners. </a:t>
            </a:r>
            <a:endParaRPr b="0" i="0" sz="1300" u="none" cap="none" strike="noStrike">
              <a:solidFill>
                <a:srgbClr val="000000"/>
              </a:solidFill>
              <a:latin typeface="Arial"/>
              <a:ea typeface="Arial"/>
              <a:cs typeface="Arial"/>
              <a:sym typeface="Arial"/>
            </a:endParaRPr>
          </a:p>
        </p:txBody>
      </p:sp>
      <p:sp>
        <p:nvSpPr>
          <p:cNvPr id="225" name="Google Shape;225;p32"/>
          <p:cNvSpPr txBox="1"/>
          <p:nvPr>
            <p:ph idx="1" type="body"/>
          </p:nvPr>
        </p:nvSpPr>
        <p:spPr>
          <a:xfrm>
            <a:off x="4722812" y="1408513"/>
            <a:ext cx="3886200" cy="1219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1" i="0" lang="en" sz="2800" u="none">
                <a:solidFill>
                  <a:srgbClr val="000000"/>
                </a:solidFill>
                <a:latin typeface="Open Sans"/>
                <a:ea typeface="Open Sans"/>
                <a:cs typeface="Open Sans"/>
                <a:sym typeface="Open Sans"/>
              </a:rPr>
              <a:t>Fact</a:t>
            </a:r>
            <a:endParaRPr b="0" i="0" sz="2800" u="none">
              <a:solidFill>
                <a:srgbClr val="000000"/>
              </a:solidFill>
              <a:latin typeface="Open Sans"/>
              <a:ea typeface="Open Sans"/>
              <a:cs typeface="Open Sans"/>
              <a:sym typeface="Open Sans"/>
            </a:endParaRPr>
          </a:p>
          <a:p>
            <a:pPr indent="0" lvl="0" marL="0" rtl="0" algn="ctr">
              <a:lnSpc>
                <a:spcPct val="90000"/>
              </a:lnSpc>
              <a:spcBef>
                <a:spcPts val="1000"/>
              </a:spcBef>
              <a:spcAft>
                <a:spcPts val="0"/>
              </a:spcAft>
              <a:buSzPts val="1800"/>
              <a:buNone/>
            </a:pPr>
            <a:r>
              <a:rPr b="1" i="0" lang="en" sz="2400" u="none">
                <a:solidFill>
                  <a:srgbClr val="FFFFFF"/>
                </a:solidFill>
                <a:latin typeface="Open Sans"/>
                <a:ea typeface="Open Sans"/>
                <a:cs typeface="Open Sans"/>
                <a:sym typeface="Open Sans"/>
              </a:rPr>
              <a:t>CTE is for EVERY learner. </a:t>
            </a:r>
            <a:endParaRPr/>
          </a:p>
        </p:txBody>
      </p:sp>
      <p:pic>
        <p:nvPicPr>
          <p:cNvPr id="226" name="Google Shape;226;p32"/>
          <p:cNvPicPr preferRelativeResize="0"/>
          <p:nvPr/>
        </p:nvPicPr>
        <p:blipFill rotWithShape="1">
          <a:blip r:embed="rId3">
            <a:alphaModFix/>
          </a:blip>
          <a:srcRect b="0" l="0" r="0" t="0"/>
          <a:stretch/>
        </p:blipFill>
        <p:spPr>
          <a:xfrm>
            <a:off x="3044962" y="1382956"/>
            <a:ext cx="902496" cy="507206"/>
          </a:xfrm>
          <a:prstGeom prst="rect">
            <a:avLst/>
          </a:prstGeom>
          <a:noFill/>
          <a:ln>
            <a:noFill/>
          </a:ln>
        </p:spPr>
      </p:pic>
      <p:pic>
        <p:nvPicPr>
          <p:cNvPr descr="Icon&#10;&#10;Description automatically generated" id="227" name="Google Shape;227;p32"/>
          <p:cNvPicPr preferRelativeResize="0"/>
          <p:nvPr/>
        </p:nvPicPr>
        <p:blipFill rotWithShape="1">
          <a:blip r:embed="rId4">
            <a:alphaModFix/>
          </a:blip>
          <a:srcRect b="0" l="0" r="0" t="0"/>
          <a:stretch/>
        </p:blipFill>
        <p:spPr>
          <a:xfrm>
            <a:off x="5635650" y="1417472"/>
            <a:ext cx="781051" cy="438151"/>
          </a:xfrm>
          <a:prstGeom prst="rect">
            <a:avLst/>
          </a:prstGeom>
          <a:noFill/>
          <a:ln>
            <a:noFill/>
          </a:ln>
        </p:spPr>
      </p:pic>
      <p:sp>
        <p:nvSpPr>
          <p:cNvPr id="228" name="Google Shape;228;p32"/>
          <p:cNvSpPr txBox="1"/>
          <p:nvPr>
            <p:ph type="title"/>
          </p:nvPr>
        </p:nvSpPr>
        <p:spPr>
          <a:xfrm>
            <a:off x="498475" y="210740"/>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0" lang="en" sz="4400" u="none">
                <a:solidFill>
                  <a:srgbClr val="000000"/>
                </a:solidFill>
                <a:latin typeface="Open Sans"/>
                <a:ea typeface="Open Sans"/>
                <a:cs typeface="Open Sans"/>
                <a:sym typeface="Open Sans"/>
              </a:rPr>
              <a:t>MYTH</a:t>
            </a:r>
            <a:r>
              <a:rPr b="1" lang="en">
                <a:solidFill>
                  <a:srgbClr val="000000"/>
                </a:solidFill>
              </a:rPr>
              <a:t>		</a:t>
            </a:r>
            <a:r>
              <a:rPr b="1" i="0" lang="en" sz="4400" u="none">
                <a:solidFill>
                  <a:srgbClr val="000000"/>
                </a:solidFill>
                <a:latin typeface="Open Sans"/>
                <a:ea typeface="Open Sans"/>
                <a:cs typeface="Open Sans"/>
                <a:sym typeface="Open Sans"/>
              </a:rPr>
              <a:t> FACT</a:t>
            </a:r>
            <a:endParaRPr/>
          </a:p>
        </p:txBody>
      </p:sp>
      <p:pic>
        <p:nvPicPr>
          <p:cNvPr descr="Logo, icon&#10;&#10;Description automatically generated" id="229" name="Google Shape;229;p32"/>
          <p:cNvPicPr preferRelativeResize="0"/>
          <p:nvPr/>
        </p:nvPicPr>
        <p:blipFill rotWithShape="1">
          <a:blip r:embed="rId5">
            <a:alphaModFix/>
          </a:blip>
          <a:srcRect b="0" l="0" r="0" t="0"/>
          <a:stretch/>
        </p:blipFill>
        <p:spPr>
          <a:xfrm>
            <a:off x="3995138" y="298909"/>
            <a:ext cx="1153714" cy="648891"/>
          </a:xfrm>
          <a:prstGeom prst="rect">
            <a:avLst/>
          </a:prstGeom>
          <a:noFill/>
          <a:ln>
            <a:noFill/>
          </a:ln>
        </p:spPr>
      </p:pic>
      <p:sp>
        <p:nvSpPr>
          <p:cNvPr id="230" name="Google Shape;230;p32"/>
          <p:cNvSpPr txBox="1"/>
          <p:nvPr/>
        </p:nvSpPr>
        <p:spPr>
          <a:xfrm>
            <a:off x="146050" y="4587475"/>
            <a:ext cx="886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 sz="1400" u="sng" cap="none" strike="noStrike">
                <a:solidFill>
                  <a:srgbClr val="000000"/>
                </a:solidFill>
                <a:latin typeface="Arial"/>
                <a:ea typeface="Arial"/>
                <a:cs typeface="Arial"/>
                <a:sym typeface="Arial"/>
                <a:hlinkClick r:id="rId6">
                  <a:extLst>
                    <a:ext uri="{A12FA001-AC4F-418D-AE19-62706E023703}">
                      <ahyp:hlinkClr val="tx"/>
                    </a:ext>
                  </a:extLst>
                </a:hlinkClick>
              </a:rPr>
              <a:t>http://www.nrccte.org/sites/default/files/publication-files/nrccte_cte_typology.pdf</a:t>
            </a:r>
            <a:endParaRPr b="0" i="1"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chemeClr val="hlink"/>
              </a:buClr>
              <a:buSzPts val="1400"/>
              <a:buFont typeface="Arial"/>
              <a:buNone/>
            </a:pPr>
            <a:r>
              <a:rPr b="0" i="1" lang="en" sz="1400" u="sng" cap="none" strike="noStrike">
                <a:solidFill>
                  <a:schemeClr val="hlink"/>
                </a:solidFill>
                <a:latin typeface="Arial"/>
                <a:ea typeface="Arial"/>
                <a:cs typeface="Arial"/>
                <a:sym typeface="Arial"/>
                <a:hlinkClick r:id="rId7"/>
              </a:rPr>
              <a:t>https://cte.careertech.org/sites/default/files/documents/fact-sheets/CTE_Myths_Facts_2020.pdf</a:t>
            </a:r>
            <a:r>
              <a:rPr b="0" i="1" lang="en" sz="1400" u="none" cap="none" strike="noStrike">
                <a:solidFill>
                  <a:srgbClr val="000000"/>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3"/>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237" name="Google Shape;237;p33"/>
          <p:cNvGrpSpPr/>
          <p:nvPr/>
        </p:nvGrpSpPr>
        <p:grpSpPr>
          <a:xfrm>
            <a:off x="-13274" y="2503170"/>
            <a:ext cx="9157539" cy="137976"/>
            <a:chOff x="-13274" y="3337560"/>
            <a:chExt cx="9157539" cy="183968"/>
          </a:xfrm>
        </p:grpSpPr>
        <p:grpSp>
          <p:nvGrpSpPr>
            <p:cNvPr id="238" name="Google Shape;238;p33"/>
            <p:cNvGrpSpPr/>
            <p:nvPr/>
          </p:nvGrpSpPr>
          <p:grpSpPr>
            <a:xfrm>
              <a:off x="-13274" y="3337560"/>
              <a:ext cx="3108725" cy="182915"/>
              <a:chOff x="4018" y="0"/>
              <a:chExt cx="3474600" cy="326400"/>
            </a:xfrm>
          </p:grpSpPr>
          <p:sp>
            <p:nvSpPr>
              <p:cNvPr id="239" name="Google Shape;239;p33"/>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3"/>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41" name="Google Shape;241;p33"/>
            <p:cNvGrpSpPr/>
            <p:nvPr/>
          </p:nvGrpSpPr>
          <p:grpSpPr>
            <a:xfrm>
              <a:off x="3011725" y="3337560"/>
              <a:ext cx="3109099" cy="182915"/>
              <a:chOff x="2815083" y="0"/>
              <a:chExt cx="3513900" cy="326400"/>
            </a:xfrm>
          </p:grpSpPr>
          <p:sp>
            <p:nvSpPr>
              <p:cNvPr id="242" name="Google Shape;242;p33"/>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3"/>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44" name="Google Shape;244;p33"/>
            <p:cNvGrpSpPr/>
            <p:nvPr/>
          </p:nvGrpSpPr>
          <p:grpSpPr>
            <a:xfrm>
              <a:off x="6035166" y="3338613"/>
              <a:ext cx="3109099" cy="182915"/>
              <a:chOff x="5626149" y="0"/>
              <a:chExt cx="3513900" cy="326400"/>
            </a:xfrm>
          </p:grpSpPr>
          <p:sp>
            <p:nvSpPr>
              <p:cNvPr id="245" name="Google Shape;245;p33"/>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3"/>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247" name="Google Shape;247;p3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descr="A picture containing text, pool ball&#10;&#10;Description automatically generated" id="248" name="Google Shape;248;p33"/>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249" name="Google Shape;249;p33"/>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750"/>
                                        <p:tgtEl>
                                          <p:spTgt spid="248"/>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75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4"/>
          <p:cNvSpPr txBox="1"/>
          <p:nvPr>
            <p:ph type="title"/>
          </p:nvPr>
        </p:nvSpPr>
        <p:spPr>
          <a:xfrm>
            <a:off x="601662" y="171450"/>
            <a:ext cx="7940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solidFill>
                  <a:srgbClr val="000000"/>
                </a:solidFill>
                <a:latin typeface="Open Sans Light"/>
                <a:ea typeface="Open Sans Light"/>
                <a:cs typeface="Open Sans Light"/>
                <a:sym typeface="Open Sans Light"/>
              </a:rPr>
              <a:t>Activity 1</a:t>
            </a:r>
            <a:endParaRPr>
              <a:latin typeface="Open Sans Light"/>
              <a:ea typeface="Open Sans Light"/>
              <a:cs typeface="Open Sans Light"/>
              <a:sym typeface="Open Sans Light"/>
            </a:endParaRPr>
          </a:p>
        </p:txBody>
      </p:sp>
      <p:sp>
        <p:nvSpPr>
          <p:cNvPr id="256" name="Google Shape;256;p34"/>
          <p:cNvSpPr txBox="1"/>
          <p:nvPr/>
        </p:nvSpPr>
        <p:spPr>
          <a:xfrm>
            <a:off x="241350" y="1553904"/>
            <a:ext cx="8661300" cy="646500"/>
          </a:xfrm>
          <a:prstGeom prst="rect">
            <a:avLst/>
          </a:prstGeom>
          <a:solidFill>
            <a:schemeClr val="lt1"/>
          </a:solidFill>
          <a:ln>
            <a:noFill/>
          </a:ln>
        </p:spPr>
        <p:txBody>
          <a:bodyPr anchorCtr="0" anchor="t" bIns="91425" lIns="91425" spcFirstLastPara="1" rIns="91425" wrap="square" tIns="91425">
            <a:spAutoFit/>
          </a:bodyPr>
          <a:lstStyle/>
          <a:p>
            <a:pPr indent="0" lvl="0" marL="457200" marR="0" rtl="0" algn="ctr">
              <a:lnSpc>
                <a:spcPct val="110000"/>
              </a:lnSpc>
              <a:spcBef>
                <a:spcPts val="0"/>
              </a:spcBef>
              <a:spcAft>
                <a:spcPts val="0"/>
              </a:spcAft>
              <a:buClr>
                <a:srgbClr val="000000"/>
              </a:buClr>
              <a:buSzPts val="2400"/>
              <a:buFont typeface="Open Sans"/>
              <a:buNone/>
            </a:pPr>
            <a:r>
              <a:rPr b="1" lang="en" sz="3000">
                <a:solidFill>
                  <a:schemeClr val="dk1"/>
                </a:solidFill>
                <a:latin typeface="Open Sans"/>
                <a:ea typeface="Open Sans"/>
                <a:cs typeface="Open Sans"/>
                <a:sym typeface="Open Sans"/>
              </a:rPr>
              <a:t>High-Quality CTE </a:t>
            </a:r>
            <a:endParaRPr b="1" sz="3000">
              <a:solidFill>
                <a:schemeClr val="dk1"/>
              </a:solidFill>
              <a:latin typeface="Open Sans"/>
              <a:ea typeface="Open Sans"/>
              <a:cs typeface="Open Sans"/>
              <a:sym typeface="Open Sans"/>
            </a:endParaRPr>
          </a:p>
        </p:txBody>
      </p:sp>
      <p:pic>
        <p:nvPicPr>
          <p:cNvPr descr="Small Group Excercise Icon" id="257" name="Google Shape;257;p34"/>
          <p:cNvPicPr preferRelativeResize="0"/>
          <p:nvPr/>
        </p:nvPicPr>
        <p:blipFill>
          <a:blip r:embed="rId3">
            <a:alphaModFix/>
          </a:blip>
          <a:stretch>
            <a:fillRect/>
          </a:stretch>
        </p:blipFill>
        <p:spPr>
          <a:xfrm>
            <a:off x="7993350" y="4008496"/>
            <a:ext cx="909300" cy="909300"/>
          </a:xfrm>
          <a:prstGeom prst="rect">
            <a:avLst/>
          </a:prstGeom>
          <a:noFill/>
          <a:ln>
            <a:noFill/>
          </a:ln>
        </p:spPr>
      </p:pic>
      <p:sp>
        <p:nvSpPr>
          <p:cNvPr id="258" name="Google Shape;258;p34"/>
          <p:cNvSpPr txBox="1"/>
          <p:nvPr/>
        </p:nvSpPr>
        <p:spPr>
          <a:xfrm>
            <a:off x="1723200" y="2258425"/>
            <a:ext cx="5697600" cy="2154900"/>
          </a:xfrm>
          <a:prstGeom prst="rect">
            <a:avLst/>
          </a:prstGeom>
          <a:noFill/>
          <a:ln cap="flat" cmpd="sng" w="38100">
            <a:solidFill>
              <a:srgbClr val="7AB8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0000"/>
              </a:lnSpc>
              <a:spcBef>
                <a:spcPts val="0"/>
              </a:spcBef>
              <a:spcAft>
                <a:spcPts val="0"/>
              </a:spcAft>
              <a:buNone/>
            </a:pPr>
            <a:r>
              <a:rPr b="1" lang="en" sz="4000">
                <a:solidFill>
                  <a:srgbClr val="FF6D13"/>
                </a:solidFill>
                <a:latin typeface="Open Sans"/>
                <a:ea typeface="Open Sans"/>
                <a:cs typeface="Open Sans"/>
                <a:sym typeface="Open Sans"/>
              </a:rPr>
              <a:t>K</a:t>
            </a:r>
            <a:r>
              <a:rPr lang="en" sz="4000">
                <a:solidFill>
                  <a:srgbClr val="FF6D13"/>
                </a:solidFill>
                <a:latin typeface="Open Sans"/>
                <a:ea typeface="Open Sans"/>
                <a:cs typeface="Open Sans"/>
                <a:sym typeface="Open Sans"/>
              </a:rPr>
              <a:t>NOW</a:t>
            </a:r>
            <a:r>
              <a:rPr lang="en" sz="4000">
                <a:solidFill>
                  <a:srgbClr val="FF6D13"/>
                </a:solidFill>
                <a:latin typeface="Open Sans"/>
                <a:ea typeface="Open Sans"/>
                <a:cs typeface="Open Sans"/>
                <a:sym typeface="Open Sans"/>
              </a:rPr>
              <a:t> </a:t>
            </a:r>
            <a:endParaRPr sz="4000">
              <a:solidFill>
                <a:srgbClr val="FF6D13"/>
              </a:solidFill>
              <a:latin typeface="Open Sans"/>
              <a:ea typeface="Open Sans"/>
              <a:cs typeface="Open Sans"/>
              <a:sym typeface="Open Sans"/>
            </a:endParaRPr>
          </a:p>
          <a:p>
            <a:pPr indent="0" lvl="0" marL="0" rtl="0" algn="ctr">
              <a:lnSpc>
                <a:spcPct val="110000"/>
              </a:lnSpc>
              <a:spcBef>
                <a:spcPts val="0"/>
              </a:spcBef>
              <a:spcAft>
                <a:spcPts val="0"/>
              </a:spcAft>
              <a:buNone/>
            </a:pPr>
            <a:r>
              <a:rPr b="1" lang="en" sz="4000">
                <a:solidFill>
                  <a:srgbClr val="7AB800"/>
                </a:solidFill>
                <a:latin typeface="Open Sans"/>
                <a:ea typeface="Open Sans"/>
                <a:cs typeface="Open Sans"/>
                <a:sym typeface="Open Sans"/>
              </a:rPr>
              <a:t>W</a:t>
            </a:r>
            <a:r>
              <a:rPr lang="en" sz="4000">
                <a:solidFill>
                  <a:srgbClr val="7AB800"/>
                </a:solidFill>
                <a:latin typeface="Open Sans"/>
                <a:ea typeface="Open Sans"/>
                <a:cs typeface="Open Sans"/>
                <a:sym typeface="Open Sans"/>
              </a:rPr>
              <a:t>ONDER</a:t>
            </a:r>
            <a:r>
              <a:rPr lang="en" sz="4000">
                <a:solidFill>
                  <a:schemeClr val="dk1"/>
                </a:solidFill>
                <a:latin typeface="Open Sans"/>
                <a:ea typeface="Open Sans"/>
                <a:cs typeface="Open Sans"/>
                <a:sym typeface="Open Sans"/>
              </a:rPr>
              <a:t> </a:t>
            </a:r>
            <a:r>
              <a:rPr b="1" lang="en" sz="4000">
                <a:solidFill>
                  <a:srgbClr val="009AA6"/>
                </a:solidFill>
                <a:latin typeface="Open Sans"/>
                <a:ea typeface="Open Sans"/>
                <a:cs typeface="Open Sans"/>
                <a:sym typeface="Open Sans"/>
              </a:rPr>
              <a:t>O</a:t>
            </a:r>
            <a:r>
              <a:rPr lang="en" sz="4000">
                <a:solidFill>
                  <a:srgbClr val="009AA6"/>
                </a:solidFill>
                <a:latin typeface="Open Sans"/>
                <a:ea typeface="Open Sans"/>
                <a:cs typeface="Open Sans"/>
                <a:sym typeface="Open Sans"/>
              </a:rPr>
              <a:t>PPORTUNITIES</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graphicFrame>
        <p:nvGraphicFramePr>
          <p:cNvPr id="264" name="Google Shape;264;p35"/>
          <p:cNvGraphicFramePr/>
          <p:nvPr/>
        </p:nvGraphicFramePr>
        <p:xfrm>
          <a:off x="-50" y="132165"/>
          <a:ext cx="3000000" cy="3000000"/>
        </p:xfrm>
        <a:graphic>
          <a:graphicData uri="http://schemas.openxmlformats.org/drawingml/2006/table">
            <a:tbl>
              <a:tblPr>
                <a:noFill/>
                <a:tableStyleId>{2168ED29-2A34-4BD4-A9DF-F2C1D14626F9}</a:tableStyleId>
              </a:tblPr>
              <a:tblGrid>
                <a:gridCol w="2273325"/>
                <a:gridCol w="2273325"/>
                <a:gridCol w="2273325"/>
                <a:gridCol w="2273325"/>
              </a:tblGrid>
              <a:tr h="396200">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rgbClr val="7AB800"/>
                      </a:solidFill>
                      <a:prstDash val="solid"/>
                      <a:round/>
                      <a:headEnd len="sm" w="sm" type="none"/>
                      <a:tailEnd len="sm" w="sm" type="none"/>
                    </a:lnR>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latin typeface="Open Sans"/>
                          <a:ea typeface="Open Sans"/>
                          <a:cs typeface="Open Sans"/>
                          <a:sym typeface="Open Sans"/>
                        </a:rPr>
                        <a:t>KNOW</a:t>
                      </a:r>
                      <a:endParaRPr b="1">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rgbClr val="7AB800"/>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rPr b="1" lang="en">
                          <a:latin typeface="Open Sans"/>
                          <a:ea typeface="Open Sans"/>
                          <a:cs typeface="Open Sans"/>
                          <a:sym typeface="Open Sans"/>
                        </a:rPr>
                        <a:t>WONDER</a:t>
                      </a:r>
                      <a:endParaRPr b="1">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rPr b="1" lang="en">
                          <a:latin typeface="Open Sans"/>
                          <a:ea typeface="Open Sans"/>
                          <a:cs typeface="Open Sans"/>
                          <a:sym typeface="Open Sans"/>
                        </a:rPr>
                        <a:t>OPPORTUNITIES</a:t>
                      </a:r>
                      <a:endParaRPr b="1">
                        <a:latin typeface="Open Sans"/>
                        <a:ea typeface="Open Sans"/>
                        <a:cs typeface="Open Sans"/>
                        <a:sym typeface="Open Sans"/>
                      </a:endParaRPr>
                    </a:p>
                  </a:txBody>
                  <a:tcPr marT="91425" marB="91425" marR="91425" marL="91425">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latin typeface="Open Sans"/>
                          <a:ea typeface="Open Sans"/>
                          <a:cs typeface="Open Sans"/>
                          <a:sym typeface="Open Sans"/>
                        </a:rPr>
                        <a:t>Programs of Study (POS)</a:t>
                      </a:r>
                      <a:endParaRPr sz="1300">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latin typeface="Open Sans"/>
                          <a:ea typeface="Open Sans"/>
                          <a:cs typeface="Open Sans"/>
                          <a:sym typeface="Open Sans"/>
                        </a:rPr>
                        <a:t>Career Clusters</a:t>
                      </a:r>
                      <a:endParaRPr sz="1300">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579100">
                <a:tc>
                  <a:txBody>
                    <a:bodyPr/>
                    <a:lstStyle/>
                    <a:p>
                      <a:pPr indent="0" lvl="0" marL="0" rtl="0" algn="ctr">
                        <a:spcBef>
                          <a:spcPts val="0"/>
                        </a:spcBef>
                        <a:spcAft>
                          <a:spcPts val="0"/>
                        </a:spcAft>
                        <a:buNone/>
                      </a:pPr>
                      <a:r>
                        <a:rPr lang="en" sz="1300">
                          <a:latin typeface="Open Sans"/>
                          <a:ea typeface="Open Sans"/>
                          <a:cs typeface="Open Sans"/>
                          <a:sym typeface="Open Sans"/>
                        </a:rPr>
                        <a:t>CTSO: Career &amp; Technical Student Organization</a:t>
                      </a:r>
                      <a:endParaRPr sz="1300">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975325">
                <a:tc>
                  <a:txBody>
                    <a:bodyPr/>
                    <a:lstStyle/>
                    <a:p>
                      <a:pPr indent="0" lvl="0" marL="0" rtl="0" algn="ctr">
                        <a:spcBef>
                          <a:spcPts val="0"/>
                        </a:spcBef>
                        <a:spcAft>
                          <a:spcPts val="0"/>
                        </a:spcAft>
                        <a:buNone/>
                      </a:pPr>
                      <a:r>
                        <a:rPr lang="en" sz="1300">
                          <a:latin typeface="Open Sans"/>
                          <a:ea typeface="Open Sans"/>
                          <a:cs typeface="Open Sans"/>
                          <a:sym typeface="Open Sans"/>
                        </a:rPr>
                        <a:t>Dual Enrollment/ Concurrent Enrollment </a:t>
                      </a:r>
                      <a:r>
                        <a:rPr lang="en" sz="1200">
                          <a:latin typeface="Open Sans"/>
                          <a:ea typeface="Open Sans"/>
                          <a:cs typeface="Open Sans"/>
                          <a:sym typeface="Open Sans"/>
                        </a:rPr>
                        <a:t>(early postsecondary opportunities)</a:t>
                      </a:r>
                      <a:endParaRPr sz="1200">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579100">
                <a:tc>
                  <a:txBody>
                    <a:bodyPr/>
                    <a:lstStyle/>
                    <a:p>
                      <a:pPr indent="0" lvl="0" marL="0" rtl="0" algn="ctr">
                        <a:spcBef>
                          <a:spcPts val="0"/>
                        </a:spcBef>
                        <a:spcAft>
                          <a:spcPts val="0"/>
                        </a:spcAft>
                        <a:buNone/>
                      </a:pPr>
                      <a:r>
                        <a:rPr lang="en" sz="1300">
                          <a:latin typeface="Open Sans"/>
                          <a:ea typeface="Open Sans"/>
                          <a:cs typeface="Open Sans"/>
                          <a:sym typeface="Open Sans"/>
                        </a:rPr>
                        <a:t>Work Based Learning (WBL)</a:t>
                      </a:r>
                      <a:endParaRPr sz="1300">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579100">
                <a:tc>
                  <a:txBody>
                    <a:bodyPr/>
                    <a:lstStyle/>
                    <a:p>
                      <a:pPr indent="0" lvl="0" marL="0" rtl="0" algn="ctr">
                        <a:spcBef>
                          <a:spcPts val="0"/>
                        </a:spcBef>
                        <a:spcAft>
                          <a:spcPts val="0"/>
                        </a:spcAft>
                        <a:buNone/>
                      </a:pPr>
                      <a:r>
                        <a:rPr lang="en" sz="1300">
                          <a:latin typeface="Open Sans"/>
                          <a:ea typeface="Open Sans"/>
                          <a:cs typeface="Open Sans"/>
                          <a:sym typeface="Open Sans"/>
                        </a:rPr>
                        <a:t>Teacher Recruitment &amp; Retention</a:t>
                      </a:r>
                      <a:endParaRPr sz="1300">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latin typeface="Open Sans"/>
                          <a:ea typeface="Open Sans"/>
                          <a:cs typeface="Open Sans"/>
                          <a:sym typeface="Open Sans"/>
                        </a:rPr>
                        <a:t>Partnerships</a:t>
                      </a:r>
                      <a:endParaRPr sz="1300">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latin typeface="Open Sans"/>
                          <a:ea typeface="Open Sans"/>
                          <a:cs typeface="Open Sans"/>
                          <a:sym typeface="Open Sans"/>
                        </a:rPr>
                        <a:t>Credentials</a:t>
                      </a:r>
                      <a:endParaRPr sz="1300">
                        <a:latin typeface="Open Sans"/>
                        <a:ea typeface="Open Sans"/>
                        <a:cs typeface="Open Sans"/>
                        <a:sym typeface="Open Sans"/>
                      </a:endParaRPr>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latin typeface="Open Sans"/>
                          <a:ea typeface="Open Sans"/>
                          <a:cs typeface="Open Sans"/>
                          <a:sym typeface="Open Sans"/>
                        </a:rPr>
                        <a:t>Diversity, </a:t>
                      </a:r>
                      <a:r>
                        <a:rPr lang="en" sz="1300">
                          <a:latin typeface="Open Sans"/>
                          <a:ea typeface="Open Sans"/>
                          <a:cs typeface="Open Sans"/>
                          <a:sym typeface="Open Sans"/>
                        </a:rPr>
                        <a:t>Equity &amp; Inclusion</a:t>
                      </a:r>
                      <a:endParaRPr sz="1300">
                        <a:latin typeface="Open Sans"/>
                        <a:ea typeface="Open Sans"/>
                        <a:cs typeface="Open Sans"/>
                        <a:sym typeface="Open Sans"/>
                      </a:endParaRPr>
                    </a:p>
                  </a:txBody>
                  <a:tcPr marT="91425" marB="91425" marR="91425" marL="91425">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7AB800"/>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solidFill>
                      <a:srgbClr val="FF6D13"/>
                    </a:solidFill>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T cap="flat" cmpd="sng" w="9525">
                      <a:solidFill>
                        <a:schemeClr val="dk1"/>
                      </a:solidFill>
                      <a:prstDash val="solid"/>
                      <a:round/>
                      <a:headEnd len="sm" w="sm" type="none"/>
                      <a:tailEnd len="sm" w="sm" type="none"/>
                    </a:lnT>
                    <a:solidFill>
                      <a:srgbClr val="29ABE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type="title"/>
          </p:nvPr>
        </p:nvSpPr>
        <p:spPr>
          <a:xfrm>
            <a:off x="628650" y="146447"/>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 High-Quality CTE </a:t>
            </a:r>
            <a:br>
              <a:rPr b="0" i="0" lang="en" sz="4400" u="none">
                <a:solidFill>
                  <a:srgbClr val="000000"/>
                </a:solidFill>
                <a:latin typeface="Open Sans Light"/>
                <a:ea typeface="Open Sans Light"/>
                <a:cs typeface="Open Sans Light"/>
                <a:sym typeface="Open Sans Light"/>
              </a:rPr>
            </a:br>
            <a:r>
              <a:rPr b="0" i="0" lang="en" sz="4400" u="none">
                <a:solidFill>
                  <a:srgbClr val="000000"/>
                </a:solidFill>
                <a:latin typeface="Open Sans Light"/>
                <a:ea typeface="Open Sans Light"/>
                <a:cs typeface="Open Sans Light"/>
                <a:sym typeface="Open Sans Light"/>
              </a:rPr>
              <a:t>Programs of Study </a:t>
            </a:r>
            <a:endParaRPr/>
          </a:p>
        </p:txBody>
      </p:sp>
      <p:pic>
        <p:nvPicPr>
          <p:cNvPr descr="CareerClustersLogo.jpg" id="271" name="Google Shape;271;p36"/>
          <p:cNvPicPr preferRelativeResize="0"/>
          <p:nvPr>
            <p:ph idx="1" type="body"/>
          </p:nvPr>
        </p:nvPicPr>
        <p:blipFill rotWithShape="1">
          <a:blip r:embed="rId3">
            <a:alphaModFix/>
          </a:blip>
          <a:srcRect b="33331" l="11668" r="9167" t="32221"/>
          <a:stretch/>
        </p:blipFill>
        <p:spPr>
          <a:xfrm>
            <a:off x="781050" y="2426494"/>
            <a:ext cx="7607400" cy="1919400"/>
          </a:xfrm>
          <a:prstGeom prst="rect">
            <a:avLst/>
          </a:prstGeom>
          <a:noFill/>
          <a:ln cap="flat" cmpd="sng" w="9525">
            <a:solidFill>
              <a:srgbClr val="009AA6"/>
            </a:solidFill>
            <a:prstDash val="solid"/>
            <a:miter lim="524288"/>
            <a:headEnd len="sm" w="sm" type="none"/>
            <a:tailEnd len="sm" w="sm" type="none"/>
          </a:ln>
        </p:spPr>
      </p:pic>
      <p:sp>
        <p:nvSpPr>
          <p:cNvPr id="272" name="Google Shape;272;p36"/>
          <p:cNvSpPr txBox="1"/>
          <p:nvPr/>
        </p:nvSpPr>
        <p:spPr>
          <a:xfrm>
            <a:off x="1441450" y="1837134"/>
            <a:ext cx="69468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Open Sans"/>
              <a:buNone/>
            </a:pPr>
            <a:r>
              <a:rPr b="0" i="0" lang="en" sz="3000" u="none">
                <a:solidFill>
                  <a:srgbClr val="000000"/>
                </a:solidFill>
                <a:latin typeface="Open Sans"/>
                <a:ea typeface="Open Sans"/>
                <a:cs typeface="Open Sans"/>
                <a:sym typeface="Open Sans"/>
              </a:rPr>
              <a:t>National Career Clusters® Framework</a:t>
            </a:r>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7"/>
          <p:cNvSpPr txBox="1"/>
          <p:nvPr>
            <p:ph type="title"/>
          </p:nvPr>
        </p:nvSpPr>
        <p:spPr>
          <a:xfrm>
            <a:off x="628650" y="12263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Career Clusters Framework</a:t>
            </a:r>
            <a:endParaRPr/>
          </a:p>
        </p:txBody>
      </p:sp>
      <p:sp>
        <p:nvSpPr>
          <p:cNvPr id="279" name="Google Shape;279;p37"/>
          <p:cNvSpPr txBox="1"/>
          <p:nvPr>
            <p:ph idx="1" type="body"/>
          </p:nvPr>
        </p:nvSpPr>
        <p:spPr>
          <a:xfrm>
            <a:off x="779450" y="1615675"/>
            <a:ext cx="7886700" cy="3105900"/>
          </a:xfrm>
          <a:prstGeom prst="rect">
            <a:avLst/>
          </a:prstGeom>
          <a:noFill/>
          <a:ln>
            <a:noFill/>
          </a:ln>
        </p:spPr>
        <p:txBody>
          <a:bodyPr anchorCtr="0" anchor="t" bIns="45700" lIns="91425" spcFirstLastPara="1" rIns="91425" wrap="square" tIns="45700">
            <a:normAutofit/>
          </a:bodyPr>
          <a:lstStyle/>
          <a:p>
            <a:pPr indent="-386715" lvl="0" marL="457200" rtl="0" algn="l">
              <a:lnSpc>
                <a:spcPct val="80000"/>
              </a:lnSpc>
              <a:spcBef>
                <a:spcPts val="0"/>
              </a:spcBef>
              <a:spcAft>
                <a:spcPts val="0"/>
              </a:spcAft>
              <a:buClr>
                <a:srgbClr val="000000"/>
              </a:buClr>
              <a:buSzPts val="2490"/>
              <a:buFont typeface="Open Sans"/>
              <a:buChar char="•"/>
            </a:pPr>
            <a:r>
              <a:rPr b="0" i="0" lang="en" sz="2490" u="none">
                <a:solidFill>
                  <a:srgbClr val="000000"/>
                </a:solidFill>
                <a:latin typeface="Open Sans"/>
                <a:ea typeface="Open Sans"/>
                <a:cs typeface="Open Sans"/>
                <a:sym typeface="Open Sans"/>
              </a:rPr>
              <a:t>Provides a vital structure for organizing high-quality CTE programs </a:t>
            </a:r>
            <a:endParaRPr sz="2490"/>
          </a:p>
          <a:p>
            <a:pPr indent="-386715" lvl="0" marL="457200" rtl="0" algn="l">
              <a:lnSpc>
                <a:spcPct val="80000"/>
              </a:lnSpc>
              <a:spcBef>
                <a:spcPts val="1000"/>
              </a:spcBef>
              <a:spcAft>
                <a:spcPts val="0"/>
              </a:spcAft>
              <a:buClr>
                <a:srgbClr val="000000"/>
              </a:buClr>
              <a:buSzPts val="2490"/>
              <a:buFont typeface="Open Sans"/>
              <a:buChar char="•"/>
            </a:pPr>
            <a:r>
              <a:rPr b="0" i="0" lang="en" sz="2490" u="none">
                <a:solidFill>
                  <a:srgbClr val="000000"/>
                </a:solidFill>
                <a:latin typeface="Open Sans"/>
                <a:ea typeface="Open Sans"/>
                <a:cs typeface="Open Sans"/>
                <a:sym typeface="Open Sans"/>
              </a:rPr>
              <a:t>Is an organizing tool for curriculum design and instruction </a:t>
            </a:r>
            <a:endParaRPr sz="2490"/>
          </a:p>
          <a:p>
            <a:pPr indent="-386715" lvl="0" marL="457200" rtl="0" algn="l">
              <a:lnSpc>
                <a:spcPct val="80000"/>
              </a:lnSpc>
              <a:spcBef>
                <a:spcPts val="1000"/>
              </a:spcBef>
              <a:spcAft>
                <a:spcPts val="0"/>
              </a:spcAft>
              <a:buClr>
                <a:srgbClr val="000000"/>
              </a:buClr>
              <a:buSzPts val="2490"/>
              <a:buFont typeface="Open Sans"/>
              <a:buChar char="•"/>
            </a:pPr>
            <a:r>
              <a:rPr b="0" i="0" lang="en" sz="2490" u="none">
                <a:solidFill>
                  <a:srgbClr val="000000"/>
                </a:solidFill>
                <a:latin typeface="Open Sans"/>
                <a:ea typeface="Open Sans"/>
                <a:cs typeface="Open Sans"/>
                <a:sym typeface="Open Sans"/>
              </a:rPr>
              <a:t>Serves as a guide in developing programs that bridge secondary and postsecondary</a:t>
            </a:r>
            <a:endParaRPr sz="2490"/>
          </a:p>
          <a:p>
            <a:pPr indent="-386715" lvl="0" marL="457200" rtl="0" algn="l">
              <a:lnSpc>
                <a:spcPct val="80000"/>
              </a:lnSpc>
              <a:spcBef>
                <a:spcPts val="1000"/>
              </a:spcBef>
              <a:spcAft>
                <a:spcPts val="1000"/>
              </a:spcAft>
              <a:buClr>
                <a:srgbClr val="000000"/>
              </a:buClr>
              <a:buSzPts val="2490"/>
              <a:buFont typeface="Open Sans"/>
              <a:buChar char="•"/>
            </a:pPr>
            <a:r>
              <a:rPr b="0" i="0" lang="en" sz="2490" u="none">
                <a:solidFill>
                  <a:srgbClr val="000000"/>
                </a:solidFill>
                <a:latin typeface="Open Sans"/>
                <a:ea typeface="Open Sans"/>
                <a:cs typeface="Open Sans"/>
                <a:sym typeface="Open Sans"/>
              </a:rPr>
              <a:t>Helps students discover their interests and passions and choose an educational pathway</a:t>
            </a:r>
            <a:endParaRPr sz="2490"/>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Timeline&#10;&#10;Description automatically generated" id="285" name="Google Shape;285;p38"/>
          <p:cNvPicPr preferRelativeResize="0"/>
          <p:nvPr/>
        </p:nvPicPr>
        <p:blipFill rotWithShape="1">
          <a:blip r:embed="rId3">
            <a:alphaModFix/>
          </a:blip>
          <a:srcRect b="0" l="9897" r="9897" t="0"/>
          <a:stretch/>
        </p:blipFill>
        <p:spPr>
          <a:xfrm>
            <a:off x="0" y="49600"/>
            <a:ext cx="9102874" cy="5030351"/>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Variability Among States</a:t>
            </a:r>
            <a:endParaRPr/>
          </a:p>
        </p:txBody>
      </p:sp>
      <p:sp>
        <p:nvSpPr>
          <p:cNvPr id="292" name="Google Shape;292;p39"/>
          <p:cNvSpPr txBox="1"/>
          <p:nvPr>
            <p:ph idx="1" type="body"/>
          </p:nvPr>
        </p:nvSpPr>
        <p:spPr>
          <a:xfrm>
            <a:off x="384175" y="1539478"/>
            <a:ext cx="8131200" cy="3096900"/>
          </a:xfrm>
          <a:prstGeom prst="rect">
            <a:avLst/>
          </a:prstGeom>
          <a:noFill/>
          <a:ln>
            <a:noFill/>
          </a:ln>
        </p:spPr>
        <p:txBody>
          <a:bodyPr anchorCtr="0" anchor="t" bIns="45700" lIns="91425" spcFirstLastPara="1" rIns="91425" wrap="square" tIns="45700">
            <a:normAutofit fontScale="92500" lnSpcReduction="10000"/>
          </a:bodyPr>
          <a:lstStyle/>
          <a:p>
            <a:pPr indent="0" lvl="1" marL="342900" rtl="0" algn="l">
              <a:lnSpc>
                <a:spcPct val="150000"/>
              </a:lnSpc>
              <a:spcBef>
                <a:spcPts val="0"/>
              </a:spcBef>
              <a:spcAft>
                <a:spcPts val="0"/>
              </a:spcAft>
              <a:buSzPct val="70588"/>
              <a:buNone/>
            </a:pPr>
            <a:r>
              <a:rPr b="0" i="0" lang="en" sz="2550" u="none">
                <a:solidFill>
                  <a:srgbClr val="000000"/>
                </a:solidFill>
                <a:latin typeface="Open Sans"/>
                <a:ea typeface="Open Sans"/>
                <a:cs typeface="Open Sans"/>
                <a:sym typeface="Open Sans"/>
              </a:rPr>
              <a:t>Examples:  </a:t>
            </a:r>
            <a:endParaRPr sz="2550"/>
          </a:p>
          <a:p>
            <a:pPr indent="-378380" lvl="0" marL="457200" rtl="0" algn="l">
              <a:lnSpc>
                <a:spcPct val="150000"/>
              </a:lnSpc>
              <a:spcBef>
                <a:spcPts val="500"/>
              </a:spcBef>
              <a:spcAft>
                <a:spcPts val="0"/>
              </a:spcAft>
              <a:buClr>
                <a:srgbClr val="000000"/>
              </a:buClr>
              <a:buSzPct val="100000"/>
              <a:buFont typeface="Open Sans"/>
              <a:buChar char="•"/>
            </a:pPr>
            <a:r>
              <a:rPr b="0" i="0" lang="en" sz="2550" u="none">
                <a:solidFill>
                  <a:srgbClr val="000000"/>
                </a:solidFill>
                <a:latin typeface="Open Sans"/>
                <a:ea typeface="Open Sans"/>
                <a:cs typeface="Open Sans"/>
                <a:sym typeface="Open Sans"/>
              </a:rPr>
              <a:t>Montana is implementing 11 Career Clusters</a:t>
            </a:r>
            <a:endParaRPr sz="2550"/>
          </a:p>
          <a:p>
            <a:pPr indent="-378380" lvl="0" marL="457200" rtl="0" algn="l">
              <a:lnSpc>
                <a:spcPct val="150000"/>
              </a:lnSpc>
              <a:spcBef>
                <a:spcPts val="0"/>
              </a:spcBef>
              <a:spcAft>
                <a:spcPts val="0"/>
              </a:spcAft>
              <a:buClr>
                <a:srgbClr val="000000"/>
              </a:buClr>
              <a:buSzPct val="100000"/>
              <a:buFont typeface="Open Sans"/>
              <a:buChar char="•"/>
            </a:pPr>
            <a:r>
              <a:rPr b="0" i="0" lang="en" sz="2550" u="none">
                <a:solidFill>
                  <a:srgbClr val="000000"/>
                </a:solidFill>
                <a:latin typeface="Open Sans"/>
                <a:ea typeface="Open Sans"/>
                <a:cs typeface="Open Sans"/>
                <a:sym typeface="Open Sans"/>
              </a:rPr>
              <a:t>Colorado, Florida, Georgia and Michigan added Energy as a 17th Career Cluster</a:t>
            </a:r>
            <a:endParaRPr sz="2550"/>
          </a:p>
          <a:p>
            <a:pPr indent="-378380" lvl="0" marL="457200" rtl="0" algn="l">
              <a:lnSpc>
                <a:spcPct val="150000"/>
              </a:lnSpc>
              <a:spcBef>
                <a:spcPts val="0"/>
              </a:spcBef>
              <a:spcAft>
                <a:spcPts val="0"/>
              </a:spcAft>
              <a:buClr>
                <a:srgbClr val="000000"/>
              </a:buClr>
              <a:buSzPct val="100000"/>
              <a:buFont typeface="Open Sans"/>
              <a:buChar char="•"/>
            </a:pPr>
            <a:r>
              <a:rPr b="0" i="0" lang="en" sz="2550" u="none">
                <a:solidFill>
                  <a:srgbClr val="000000"/>
                </a:solidFill>
                <a:latin typeface="Open Sans"/>
                <a:ea typeface="Open Sans"/>
                <a:cs typeface="Open Sans"/>
                <a:sym typeface="Open Sans"/>
              </a:rPr>
              <a:t>Nebraska, Kansas and Colorado rearranged the 16 Career Clusters into six career/industry sector fields</a:t>
            </a:r>
            <a:endParaRPr b="0" i="0" sz="240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
              <a:t>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txBox="1"/>
          <p:nvPr>
            <p:ph type="title"/>
          </p:nvPr>
        </p:nvSpPr>
        <p:spPr>
          <a:xfrm>
            <a:off x="628650" y="113100"/>
            <a:ext cx="45249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Career Cluster Interest Survey</a:t>
            </a:r>
            <a:endParaRPr/>
          </a:p>
        </p:txBody>
      </p:sp>
      <p:sp>
        <p:nvSpPr>
          <p:cNvPr id="299" name="Google Shape;299;p40"/>
          <p:cNvSpPr txBox="1"/>
          <p:nvPr>
            <p:ph idx="1" type="body"/>
          </p:nvPr>
        </p:nvSpPr>
        <p:spPr>
          <a:xfrm>
            <a:off x="501650" y="1588300"/>
            <a:ext cx="2773200" cy="3333300"/>
          </a:xfrm>
          <a:prstGeom prst="rect">
            <a:avLst/>
          </a:prstGeom>
          <a:noFill/>
          <a:ln>
            <a:noFill/>
          </a:ln>
        </p:spPr>
        <p:txBody>
          <a:bodyPr anchorCtr="0" anchor="t" bIns="45700" lIns="91425" spcFirstLastPara="1" rIns="91425" wrap="square" tIns="45700">
            <a:normAutofit/>
          </a:bodyPr>
          <a:lstStyle/>
          <a:p>
            <a:pPr indent="-215900" lvl="0" marL="228600" rtl="0" algn="l">
              <a:lnSpc>
                <a:spcPct val="90000"/>
              </a:lnSpc>
              <a:spcBef>
                <a:spcPts val="0"/>
              </a:spcBef>
              <a:spcAft>
                <a:spcPts val="0"/>
              </a:spcAft>
              <a:buClr>
                <a:srgbClr val="009AA6"/>
              </a:buClr>
              <a:buSzPts val="100"/>
              <a:buFont typeface="Arial"/>
              <a:buChar char="•"/>
            </a:pPr>
            <a:r>
              <a:rPr b="0" i="0" lang="en" sz="1600" u="none">
                <a:solidFill>
                  <a:srgbClr val="000000"/>
                </a:solidFill>
                <a:latin typeface="Open Sans"/>
                <a:ea typeface="Open Sans"/>
                <a:cs typeface="Open Sans"/>
                <a:sym typeface="Open Sans"/>
              </a:rPr>
              <a:t>Found on careertech.org in both English and Spanis</a:t>
            </a:r>
            <a:r>
              <a:rPr lang="en" sz="1600">
                <a:solidFill>
                  <a:srgbClr val="000000"/>
                </a:solidFill>
              </a:rPr>
              <a:t>h</a:t>
            </a:r>
            <a:r>
              <a:rPr b="0" i="0" lang="en" sz="1600" u="none">
                <a:solidFill>
                  <a:srgbClr val="000000"/>
                </a:solidFill>
                <a:latin typeface="Open Sans"/>
                <a:ea typeface="Open Sans"/>
                <a:cs typeface="Open Sans"/>
                <a:sym typeface="Open Sans"/>
              </a:rPr>
              <a:t>; </a:t>
            </a:r>
            <a:r>
              <a:rPr b="0" i="0" lang="en" sz="1600" u="sng">
                <a:solidFill>
                  <a:schemeClr val="hlink"/>
                </a:solidFill>
                <a:latin typeface="Open Sans"/>
                <a:ea typeface="Open Sans"/>
                <a:cs typeface="Open Sans"/>
                <a:sym typeface="Open Sans"/>
                <a:hlinkClick r:id="rId3"/>
              </a:rPr>
              <a:t>https://careertech.org/resource/career-clusters-student-interest-s</a:t>
            </a:r>
            <a:r>
              <a:rPr b="0" i="0" lang="en" sz="1600" u="sng">
                <a:solidFill>
                  <a:schemeClr val="hlink"/>
                </a:solidFill>
                <a:latin typeface="Open Sans"/>
                <a:ea typeface="Open Sans"/>
                <a:cs typeface="Open Sans"/>
                <a:sym typeface="Open Sans"/>
                <a:hlinkClick r:id="rId4"/>
              </a:rPr>
              <a:t>urvey</a:t>
            </a:r>
            <a:r>
              <a:rPr b="0" i="0" lang="en" sz="1600" u="none">
                <a:solidFill>
                  <a:srgbClr val="000000"/>
                </a:solidFill>
                <a:latin typeface="Open Sans"/>
                <a:ea typeface="Open Sans"/>
                <a:cs typeface="Open Sans"/>
                <a:sym typeface="Open Sans"/>
              </a:rPr>
              <a:t> </a:t>
            </a:r>
            <a:endParaRPr sz="1600"/>
          </a:p>
          <a:p>
            <a:pPr indent="-228600" lvl="0" marL="228600" rtl="0" algn="l">
              <a:lnSpc>
                <a:spcPct val="90000"/>
              </a:lnSpc>
              <a:spcBef>
                <a:spcPts val="1000"/>
              </a:spcBef>
              <a:spcAft>
                <a:spcPts val="0"/>
              </a:spcAft>
              <a:buSzPts val="1800"/>
              <a:buNone/>
            </a:pPr>
            <a:r>
              <a:rPr b="0" i="0" lang="en" sz="2400" u="none">
                <a:solidFill>
                  <a:srgbClr val="000000"/>
                </a:solidFill>
                <a:latin typeface="Open Sans"/>
                <a:ea typeface="Open Sans"/>
                <a:cs typeface="Open Sans"/>
                <a:sym typeface="Open Sans"/>
              </a:rPr>
              <a:t> </a:t>
            </a:r>
            <a:br>
              <a:rPr b="0" i="0" lang="en" sz="2400" u="none">
                <a:solidFill>
                  <a:srgbClr val="000000"/>
                </a:solidFill>
                <a:latin typeface="Open Sans"/>
                <a:ea typeface="Open Sans"/>
                <a:cs typeface="Open Sans"/>
                <a:sym typeface="Open Sans"/>
              </a:rPr>
            </a:br>
            <a:endParaRPr b="0" i="0" sz="1100" u="sng">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1100" u="sng">
              <a:solidFill>
                <a:srgbClr val="000000"/>
              </a:solidFill>
              <a:latin typeface="Open Sans"/>
              <a:ea typeface="Open Sans"/>
              <a:cs typeface="Open Sans"/>
              <a:sym typeface="Open Sans"/>
            </a:endParaRPr>
          </a:p>
        </p:txBody>
      </p:sp>
      <p:pic>
        <p:nvPicPr>
          <p:cNvPr id="300" name="Google Shape;300;p40"/>
          <p:cNvPicPr preferRelativeResize="0"/>
          <p:nvPr/>
        </p:nvPicPr>
        <p:blipFill rotWithShape="1">
          <a:blip r:embed="rId5">
            <a:alphaModFix/>
          </a:blip>
          <a:srcRect b="0" l="0" r="0" t="0"/>
          <a:stretch/>
        </p:blipFill>
        <p:spPr>
          <a:xfrm>
            <a:off x="5153549" y="273850"/>
            <a:ext cx="3706326" cy="4774099"/>
          </a:xfrm>
          <a:prstGeom prst="rect">
            <a:avLst/>
          </a:prstGeom>
          <a:noFill/>
          <a:ln>
            <a:noFill/>
          </a:ln>
          <a:effectLst>
            <a:outerShdw blurRad="63500" dir="2700000" dist="139700">
              <a:srgbClr val="333333">
                <a:alpha val="63140"/>
              </a:srgbClr>
            </a:outerShdw>
          </a:effec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txBox="1"/>
          <p:nvPr>
            <p:ph type="title"/>
          </p:nvPr>
        </p:nvSpPr>
        <p:spPr>
          <a:xfrm>
            <a:off x="628650" y="10239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sz="4100">
                <a:solidFill>
                  <a:srgbClr val="000000"/>
                </a:solidFill>
              </a:rPr>
              <a:t>Activity 2:</a:t>
            </a:r>
            <a:endParaRPr sz="4100">
              <a:solidFill>
                <a:srgbClr val="000000"/>
              </a:solidFill>
            </a:endParaRPr>
          </a:p>
          <a:p>
            <a:pPr indent="0" lvl="0" marL="0" rtl="0" algn="ctr">
              <a:lnSpc>
                <a:spcPct val="90000"/>
              </a:lnSpc>
              <a:spcBef>
                <a:spcPts val="0"/>
              </a:spcBef>
              <a:spcAft>
                <a:spcPts val="0"/>
              </a:spcAft>
              <a:buSzPts val="1800"/>
              <a:buNone/>
            </a:pPr>
            <a:r>
              <a:rPr lang="en" sz="4100">
                <a:solidFill>
                  <a:srgbClr val="000000"/>
                </a:solidFill>
              </a:rPr>
              <a:t>Worksheet Page 4</a:t>
            </a:r>
            <a:endParaRPr sz="4100"/>
          </a:p>
        </p:txBody>
      </p:sp>
      <p:sp>
        <p:nvSpPr>
          <p:cNvPr id="307" name="Google Shape;307;p41"/>
          <p:cNvSpPr txBox="1"/>
          <p:nvPr>
            <p:ph idx="1" type="body"/>
          </p:nvPr>
        </p:nvSpPr>
        <p:spPr>
          <a:xfrm>
            <a:off x="628650" y="1466663"/>
            <a:ext cx="4644900" cy="303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a:p>
            <a:pPr indent="0" lvl="0" marL="0" rtl="0" algn="l">
              <a:lnSpc>
                <a:spcPct val="110000"/>
              </a:lnSpc>
              <a:spcBef>
                <a:spcPts val="1000"/>
              </a:spcBef>
              <a:spcAft>
                <a:spcPts val="0"/>
              </a:spcAft>
              <a:buSzPts val="1800"/>
              <a:buNone/>
            </a:pPr>
            <a:r>
              <a:rPr b="0" i="0" lang="en" sz="2400" u="none">
                <a:solidFill>
                  <a:srgbClr val="000000"/>
                </a:solidFill>
                <a:latin typeface="Open Sans"/>
                <a:ea typeface="Open Sans"/>
                <a:cs typeface="Open Sans"/>
                <a:sym typeface="Open Sans"/>
              </a:rPr>
              <a:t>Review questions in your work</a:t>
            </a:r>
            <a:r>
              <a:rPr lang="en" sz="2400">
                <a:solidFill>
                  <a:srgbClr val="000000"/>
                </a:solidFill>
              </a:rPr>
              <a:t>sheet</a:t>
            </a:r>
            <a:r>
              <a:rPr b="0" i="0" lang="en" sz="2400" u="none">
                <a:solidFill>
                  <a:srgbClr val="000000"/>
                </a:solidFill>
                <a:latin typeface="Open Sans"/>
                <a:ea typeface="Open Sans"/>
                <a:cs typeface="Open Sans"/>
                <a:sym typeface="Open Sans"/>
              </a:rPr>
              <a:t> to understand what information you need about Career Clusters in your state and community. </a:t>
            </a:r>
            <a:endParaRPr/>
          </a:p>
        </p:txBody>
      </p:sp>
      <p:pic>
        <p:nvPicPr>
          <p:cNvPr id="308" name="Google Shape;308;p41"/>
          <p:cNvPicPr preferRelativeResize="0"/>
          <p:nvPr/>
        </p:nvPicPr>
        <p:blipFill rotWithShape="1">
          <a:blip r:embed="rId3">
            <a:alphaModFix/>
          </a:blip>
          <a:srcRect b="0" l="0" r="0" t="0"/>
          <a:stretch/>
        </p:blipFill>
        <p:spPr>
          <a:xfrm>
            <a:off x="5950177" y="2393375"/>
            <a:ext cx="2049600" cy="1777600"/>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CTE Delivery Systems</a:t>
            </a:r>
            <a:endParaRPr/>
          </a:p>
        </p:txBody>
      </p:sp>
      <p:sp>
        <p:nvSpPr>
          <p:cNvPr id="315" name="Google Shape;315;p42"/>
          <p:cNvSpPr txBox="1"/>
          <p:nvPr>
            <p:ph idx="1" type="body"/>
          </p:nvPr>
        </p:nvSpPr>
        <p:spPr>
          <a:xfrm>
            <a:off x="628650" y="1493050"/>
            <a:ext cx="7886700" cy="3309900"/>
          </a:xfrm>
          <a:prstGeom prst="rect">
            <a:avLst/>
          </a:prstGeom>
          <a:noFill/>
          <a:ln>
            <a:noFill/>
          </a:ln>
        </p:spPr>
        <p:txBody>
          <a:bodyPr anchorCtr="0" anchor="t" bIns="45700" lIns="91425" spcFirstLastPara="1" rIns="91425" wrap="square" tIns="45700">
            <a:normAutofit/>
          </a:bodyPr>
          <a:lstStyle/>
          <a:p>
            <a:pPr indent="-319405" lvl="0" marL="457200" rtl="0" algn="l">
              <a:lnSpc>
                <a:spcPct val="100000"/>
              </a:lnSpc>
              <a:spcBef>
                <a:spcPts val="0"/>
              </a:spcBef>
              <a:spcAft>
                <a:spcPts val="0"/>
              </a:spcAft>
              <a:buClr>
                <a:srgbClr val="009AA6"/>
              </a:buClr>
              <a:buSzPts val="1430"/>
              <a:buChar char="•"/>
            </a:pPr>
            <a:r>
              <a:rPr lang="en" sz="2280">
                <a:solidFill>
                  <a:srgbClr val="009AA6"/>
                </a:solidFill>
              </a:rPr>
              <a:t>Career Academies</a:t>
            </a:r>
            <a:endParaRPr sz="2280">
              <a:solidFill>
                <a:srgbClr val="009AA6"/>
              </a:solidFill>
            </a:endParaRPr>
          </a:p>
          <a:p>
            <a:pPr indent="-319405" lvl="1" marL="914400" rtl="0" algn="l">
              <a:lnSpc>
                <a:spcPct val="70000"/>
              </a:lnSpc>
              <a:spcBef>
                <a:spcPts val="1000"/>
              </a:spcBef>
              <a:spcAft>
                <a:spcPts val="0"/>
              </a:spcAft>
              <a:buClr>
                <a:srgbClr val="7AB800"/>
              </a:buClr>
              <a:buSzPts val="1430"/>
              <a:buChar char="•"/>
            </a:pPr>
            <a:r>
              <a:rPr lang="en" sz="1940"/>
              <a:t>Stand-alone schools or “schools within schools”</a:t>
            </a:r>
            <a:endParaRPr sz="1940"/>
          </a:p>
          <a:p>
            <a:pPr indent="-319405" lvl="1" marL="914400" rtl="0" algn="l">
              <a:lnSpc>
                <a:spcPct val="70000"/>
              </a:lnSpc>
              <a:spcBef>
                <a:spcPts val="500"/>
              </a:spcBef>
              <a:spcAft>
                <a:spcPts val="0"/>
              </a:spcAft>
              <a:buClr>
                <a:srgbClr val="7AB800"/>
              </a:buClr>
              <a:buSzPts val="1430"/>
              <a:buChar char="•"/>
            </a:pPr>
            <a:r>
              <a:rPr lang="en" sz="1940"/>
              <a:t>Prominent career academy models</a:t>
            </a:r>
            <a:endParaRPr sz="1940"/>
          </a:p>
          <a:p>
            <a:pPr indent="-319405" lvl="1" marL="914400" rtl="0" algn="l">
              <a:lnSpc>
                <a:spcPct val="70000"/>
              </a:lnSpc>
              <a:spcBef>
                <a:spcPts val="500"/>
              </a:spcBef>
              <a:spcAft>
                <a:spcPts val="0"/>
              </a:spcAft>
              <a:buClr>
                <a:srgbClr val="7AB800"/>
              </a:buClr>
              <a:buSzPts val="1430"/>
              <a:buChar char="•"/>
            </a:pPr>
            <a:r>
              <a:rPr lang="en" sz="1940"/>
              <a:t>Offered in a quarter of all public high schools</a:t>
            </a:r>
            <a:endParaRPr sz="1940"/>
          </a:p>
          <a:p>
            <a:pPr indent="-319405" lvl="0" marL="457200" rtl="0" algn="l">
              <a:lnSpc>
                <a:spcPct val="70000"/>
              </a:lnSpc>
              <a:spcBef>
                <a:spcPts val="1000"/>
              </a:spcBef>
              <a:spcAft>
                <a:spcPts val="0"/>
              </a:spcAft>
              <a:buClr>
                <a:srgbClr val="009AA6"/>
              </a:buClr>
              <a:buSzPts val="1430"/>
              <a:buChar char="•"/>
            </a:pPr>
            <a:r>
              <a:rPr lang="en" sz="2280">
                <a:solidFill>
                  <a:srgbClr val="009AA6"/>
                </a:solidFill>
              </a:rPr>
              <a:t>Community and Technical Colleges</a:t>
            </a:r>
            <a:endParaRPr sz="2280">
              <a:solidFill>
                <a:srgbClr val="009AA6"/>
              </a:solidFill>
            </a:endParaRPr>
          </a:p>
          <a:p>
            <a:pPr indent="-319405" lvl="1" marL="914400" rtl="0" algn="l">
              <a:lnSpc>
                <a:spcPct val="70000"/>
              </a:lnSpc>
              <a:spcBef>
                <a:spcPts val="500"/>
              </a:spcBef>
              <a:spcAft>
                <a:spcPts val="0"/>
              </a:spcAft>
              <a:buClr>
                <a:srgbClr val="7AB800"/>
              </a:buClr>
              <a:buSzPts val="1430"/>
              <a:buChar char="•"/>
            </a:pPr>
            <a:r>
              <a:rPr lang="en" sz="1940"/>
              <a:t>Two-year educational institutions</a:t>
            </a:r>
            <a:endParaRPr sz="1940"/>
          </a:p>
          <a:p>
            <a:pPr indent="-319405" lvl="1" marL="914400" rtl="0" algn="l">
              <a:lnSpc>
                <a:spcPct val="70000"/>
              </a:lnSpc>
              <a:spcBef>
                <a:spcPts val="500"/>
              </a:spcBef>
              <a:spcAft>
                <a:spcPts val="0"/>
              </a:spcAft>
              <a:buClr>
                <a:srgbClr val="7AB800"/>
              </a:buClr>
              <a:buSzPts val="1430"/>
              <a:buChar char="•"/>
            </a:pPr>
            <a:r>
              <a:rPr lang="en" sz="1940"/>
              <a:t>Programs that lead to associate degrees, diplomas and/or certifications</a:t>
            </a:r>
            <a:endParaRPr sz="1940"/>
          </a:p>
          <a:p>
            <a:pPr indent="-319405" lvl="1" marL="914400" rtl="0" algn="l">
              <a:lnSpc>
                <a:spcPct val="70000"/>
              </a:lnSpc>
              <a:spcBef>
                <a:spcPts val="500"/>
              </a:spcBef>
              <a:spcAft>
                <a:spcPts val="0"/>
              </a:spcAft>
              <a:buClr>
                <a:srgbClr val="7AB800"/>
              </a:buClr>
              <a:buSzPts val="1430"/>
              <a:buChar char="•"/>
            </a:pPr>
            <a:r>
              <a:rPr lang="en" sz="1940"/>
              <a:t>Technical colleges more likely to focus on career-focused programs</a:t>
            </a:r>
            <a:endParaRPr sz="194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CTE Delivery Systems</a:t>
            </a:r>
            <a:endParaRPr/>
          </a:p>
        </p:txBody>
      </p:sp>
      <p:sp>
        <p:nvSpPr>
          <p:cNvPr id="322" name="Google Shape;322;p43"/>
          <p:cNvSpPr txBox="1"/>
          <p:nvPr>
            <p:ph idx="1" type="body"/>
          </p:nvPr>
        </p:nvSpPr>
        <p:spPr>
          <a:xfrm>
            <a:off x="628650" y="1627584"/>
            <a:ext cx="7886700" cy="3139500"/>
          </a:xfrm>
          <a:prstGeom prst="rect">
            <a:avLst/>
          </a:prstGeom>
          <a:noFill/>
          <a:ln>
            <a:noFill/>
          </a:ln>
        </p:spPr>
        <p:txBody>
          <a:bodyPr anchorCtr="0" anchor="t" bIns="45700" lIns="91425" spcFirstLastPara="1" rIns="91425" wrap="square" tIns="45700">
            <a:normAutofit fontScale="77500" lnSpcReduction="20000"/>
          </a:bodyPr>
          <a:lstStyle/>
          <a:p>
            <a:pPr indent="-161607" lvl="0" marL="228600" rtl="0" algn="l">
              <a:lnSpc>
                <a:spcPct val="80000"/>
              </a:lnSpc>
              <a:spcBef>
                <a:spcPts val="0"/>
              </a:spcBef>
              <a:spcAft>
                <a:spcPts val="0"/>
              </a:spcAft>
              <a:buClr>
                <a:srgbClr val="009AA6"/>
              </a:buClr>
              <a:buSzPct val="69230"/>
              <a:buFont typeface="Arial"/>
              <a:buChar char="•"/>
            </a:pPr>
            <a:r>
              <a:rPr b="0" i="0" lang="en" sz="2600" u="none">
                <a:solidFill>
                  <a:srgbClr val="009AA6"/>
                </a:solidFill>
                <a:latin typeface="Open Sans"/>
                <a:ea typeface="Open Sans"/>
                <a:cs typeface="Open Sans"/>
                <a:sym typeface="Open Sans"/>
              </a:rPr>
              <a:t>Middle grades programming </a:t>
            </a:r>
            <a:endParaRPr>
              <a:solidFill>
                <a:srgbClr val="009AA6"/>
              </a:solidFill>
            </a:endParaRPr>
          </a:p>
          <a:p>
            <a:pPr indent="-187325" lvl="0" marL="228600" rtl="0" algn="l">
              <a:lnSpc>
                <a:spcPct val="80000"/>
              </a:lnSpc>
              <a:spcBef>
                <a:spcPts val="0"/>
              </a:spcBef>
              <a:spcAft>
                <a:spcPts val="0"/>
              </a:spcAft>
              <a:buSzPct val="69230"/>
              <a:buNone/>
            </a:pPr>
            <a:r>
              <a:t/>
            </a:r>
            <a:endParaRPr b="0" i="0" sz="2600" u="none">
              <a:solidFill>
                <a:srgbClr val="009AA6"/>
              </a:solidFill>
              <a:latin typeface="Open Sans"/>
              <a:ea typeface="Open Sans"/>
              <a:cs typeface="Open Sans"/>
              <a:sym typeface="Open Sans"/>
            </a:endParaRPr>
          </a:p>
          <a:p>
            <a:pPr indent="-161607" lvl="0" marL="228600" rtl="0" algn="l">
              <a:lnSpc>
                <a:spcPct val="80000"/>
              </a:lnSpc>
              <a:spcBef>
                <a:spcPts val="0"/>
              </a:spcBef>
              <a:spcAft>
                <a:spcPts val="0"/>
              </a:spcAft>
              <a:buClr>
                <a:srgbClr val="009AA6"/>
              </a:buClr>
              <a:buSzPct val="69230"/>
              <a:buFont typeface="Arial"/>
              <a:buChar char="•"/>
            </a:pPr>
            <a:r>
              <a:rPr b="0" i="0" lang="en" sz="2600" u="none">
                <a:solidFill>
                  <a:srgbClr val="009AA6"/>
                </a:solidFill>
                <a:latin typeface="Open Sans"/>
                <a:ea typeface="Open Sans"/>
                <a:cs typeface="Open Sans"/>
                <a:sym typeface="Open Sans"/>
              </a:rPr>
              <a:t>Comprehensive high schools</a:t>
            </a:r>
            <a:endParaRPr>
              <a:solidFill>
                <a:srgbClr val="009AA6"/>
              </a:solidFill>
            </a:endParaRPr>
          </a:p>
          <a:p>
            <a:pPr indent="-187325" lvl="0" marL="228600" rtl="0" algn="l">
              <a:lnSpc>
                <a:spcPct val="80000"/>
              </a:lnSpc>
              <a:spcBef>
                <a:spcPts val="0"/>
              </a:spcBef>
              <a:spcAft>
                <a:spcPts val="0"/>
              </a:spcAft>
              <a:buSzPct val="69230"/>
              <a:buNone/>
            </a:pPr>
            <a:r>
              <a:t/>
            </a:r>
            <a:endParaRPr b="0" i="0" sz="2600" u="none">
              <a:solidFill>
                <a:srgbClr val="7AB800"/>
              </a:solidFill>
              <a:latin typeface="Open Sans"/>
              <a:ea typeface="Open Sans"/>
              <a:cs typeface="Open Sans"/>
              <a:sym typeface="Open Sans"/>
            </a:endParaRPr>
          </a:p>
          <a:p>
            <a:pPr indent="-161607" lvl="0" marL="228600" rtl="0" algn="l">
              <a:lnSpc>
                <a:spcPct val="80000"/>
              </a:lnSpc>
              <a:spcBef>
                <a:spcPts val="1000"/>
              </a:spcBef>
              <a:spcAft>
                <a:spcPts val="0"/>
              </a:spcAft>
              <a:buClr>
                <a:srgbClr val="009AA6"/>
              </a:buClr>
              <a:buSzPct val="69230"/>
              <a:buFont typeface="Arial"/>
              <a:buChar char="•"/>
            </a:pPr>
            <a:r>
              <a:rPr b="0" i="0" lang="en" sz="2600" u="none">
                <a:solidFill>
                  <a:srgbClr val="009AA6"/>
                </a:solidFill>
                <a:latin typeface="Open Sans"/>
                <a:ea typeface="Open Sans"/>
                <a:cs typeface="Open Sans"/>
                <a:sym typeface="Open Sans"/>
              </a:rPr>
              <a:t>Technical/vocational high schools</a:t>
            </a:r>
            <a:endParaRPr>
              <a:solidFill>
                <a:srgbClr val="009AA6"/>
              </a:solidFill>
            </a:endParaRPr>
          </a:p>
          <a:p>
            <a:pPr indent="-167957" lvl="1" marL="685800" rtl="0" algn="l">
              <a:lnSpc>
                <a:spcPct val="80000"/>
              </a:lnSpc>
              <a:spcBef>
                <a:spcPts val="500"/>
              </a:spcBef>
              <a:spcAft>
                <a:spcPts val="0"/>
              </a:spcAft>
              <a:buClr>
                <a:srgbClr val="7AB800"/>
              </a:buClr>
              <a:buSzPct val="81818"/>
              <a:buFont typeface="Arial"/>
              <a:buChar char="•"/>
            </a:pPr>
            <a:r>
              <a:rPr b="0" i="0" lang="en" sz="2200" u="none">
                <a:solidFill>
                  <a:srgbClr val="000000"/>
                </a:solidFill>
                <a:latin typeface="Open Sans"/>
                <a:ea typeface="Open Sans"/>
                <a:cs typeface="Open Sans"/>
                <a:sym typeface="Open Sans"/>
              </a:rPr>
              <a:t>Primarily or solely offer CTE programs</a:t>
            </a:r>
            <a:endParaRPr/>
          </a:p>
          <a:p>
            <a:pPr indent="-187325" lvl="0" marL="228600" rtl="0" algn="l">
              <a:lnSpc>
                <a:spcPct val="80000"/>
              </a:lnSpc>
              <a:spcBef>
                <a:spcPts val="500"/>
              </a:spcBef>
              <a:spcAft>
                <a:spcPts val="0"/>
              </a:spcAft>
              <a:buSzPct val="69230"/>
              <a:buNone/>
            </a:pPr>
            <a:r>
              <a:t/>
            </a:r>
            <a:endParaRPr b="0" i="0" sz="2600" u="none">
              <a:solidFill>
                <a:srgbClr val="000000"/>
              </a:solidFill>
              <a:latin typeface="Open Sans"/>
              <a:ea typeface="Open Sans"/>
              <a:cs typeface="Open Sans"/>
              <a:sym typeface="Open Sans"/>
            </a:endParaRPr>
          </a:p>
          <a:p>
            <a:pPr indent="-161607" lvl="0" marL="228600" rtl="0" algn="l">
              <a:lnSpc>
                <a:spcPct val="80000"/>
              </a:lnSpc>
              <a:spcBef>
                <a:spcPts val="1000"/>
              </a:spcBef>
              <a:spcAft>
                <a:spcPts val="0"/>
              </a:spcAft>
              <a:buClr>
                <a:srgbClr val="009AA6"/>
              </a:buClr>
              <a:buSzPct val="69230"/>
              <a:buFont typeface="Arial"/>
              <a:buChar char="•"/>
            </a:pPr>
            <a:r>
              <a:rPr b="0" i="0" lang="en" sz="2600" u="none">
                <a:solidFill>
                  <a:srgbClr val="009AA6"/>
                </a:solidFill>
                <a:latin typeface="Open Sans"/>
                <a:ea typeface="Open Sans"/>
                <a:cs typeface="Open Sans"/>
                <a:sym typeface="Open Sans"/>
              </a:rPr>
              <a:t>Area technical centers</a:t>
            </a:r>
            <a:endParaRPr>
              <a:solidFill>
                <a:srgbClr val="009AA6"/>
              </a:solidFill>
            </a:endParaRPr>
          </a:p>
          <a:p>
            <a:pPr indent="-167957" lvl="1" marL="685800" rtl="0" algn="l">
              <a:lnSpc>
                <a:spcPct val="80000"/>
              </a:lnSpc>
              <a:spcBef>
                <a:spcPts val="500"/>
              </a:spcBef>
              <a:spcAft>
                <a:spcPts val="0"/>
              </a:spcAft>
              <a:buClr>
                <a:srgbClr val="7AB800"/>
              </a:buClr>
              <a:buSzPct val="81818"/>
              <a:buFont typeface="Arial"/>
              <a:buChar char="•"/>
            </a:pPr>
            <a:r>
              <a:rPr b="0" i="0" lang="en" sz="2200" u="none">
                <a:solidFill>
                  <a:srgbClr val="000000"/>
                </a:solidFill>
                <a:latin typeface="Open Sans"/>
                <a:ea typeface="Open Sans"/>
                <a:cs typeface="Open Sans"/>
                <a:sym typeface="Open Sans"/>
              </a:rPr>
              <a:t>Shared time</a:t>
            </a:r>
            <a:r>
              <a:rPr lang="en" sz="2200">
                <a:solidFill>
                  <a:srgbClr val="000000"/>
                </a:solidFill>
              </a:rPr>
              <a:t> or</a:t>
            </a:r>
            <a:r>
              <a:rPr b="0" i="0" lang="en" sz="2200" u="none">
                <a:solidFill>
                  <a:srgbClr val="000000"/>
                </a:solidFill>
                <a:latin typeface="Open Sans"/>
                <a:ea typeface="Open Sans"/>
                <a:cs typeface="Open Sans"/>
                <a:sym typeface="Open Sans"/>
              </a:rPr>
              <a:t> full time </a:t>
            </a:r>
            <a:endParaRPr/>
          </a:p>
          <a:p>
            <a:pPr indent="-167957" lvl="1" marL="685800" rtl="0" algn="l">
              <a:lnSpc>
                <a:spcPct val="80000"/>
              </a:lnSpc>
              <a:spcBef>
                <a:spcPts val="500"/>
              </a:spcBef>
              <a:spcAft>
                <a:spcPts val="0"/>
              </a:spcAft>
              <a:buClr>
                <a:srgbClr val="7AB800"/>
              </a:buClr>
              <a:buSzPct val="81818"/>
              <a:buFont typeface="Arial"/>
              <a:buChar char="•"/>
            </a:pPr>
            <a:r>
              <a:rPr b="0" i="0" lang="en" sz="2200" u="none">
                <a:solidFill>
                  <a:srgbClr val="000000"/>
                </a:solidFill>
                <a:latin typeface="Open Sans"/>
                <a:ea typeface="Open Sans"/>
                <a:cs typeface="Open Sans"/>
                <a:sym typeface="Open Sans"/>
              </a:rPr>
              <a:t>May serve high school students and adult learners</a:t>
            </a:r>
            <a:endParaRPr/>
          </a:p>
          <a:p>
            <a:pPr indent="-167957" lvl="1" marL="685800" rtl="0" algn="l">
              <a:lnSpc>
                <a:spcPct val="80000"/>
              </a:lnSpc>
              <a:spcBef>
                <a:spcPts val="500"/>
              </a:spcBef>
              <a:spcAft>
                <a:spcPts val="0"/>
              </a:spcAft>
              <a:buClr>
                <a:srgbClr val="7AB800"/>
              </a:buClr>
              <a:buSzPct val="81818"/>
              <a:buFont typeface="Arial"/>
              <a:buChar char="•"/>
            </a:pPr>
            <a:r>
              <a:rPr b="0" i="0" lang="en" sz="2200" u="none">
                <a:solidFill>
                  <a:srgbClr val="000000"/>
                </a:solidFill>
                <a:latin typeface="Open Sans"/>
                <a:ea typeface="Open Sans"/>
                <a:cs typeface="Open Sans"/>
                <a:sym typeface="Open Sans"/>
              </a:rPr>
              <a:t>Delivered to students from one or more local districts</a:t>
            </a:r>
            <a:endParaRPr/>
          </a:p>
          <a:p>
            <a:pPr indent="-193675" lvl="1" marL="685800" rtl="0" algn="l">
              <a:lnSpc>
                <a:spcPct val="80000"/>
              </a:lnSpc>
              <a:spcBef>
                <a:spcPts val="500"/>
              </a:spcBef>
              <a:spcAft>
                <a:spcPts val="0"/>
              </a:spcAft>
              <a:buSzPct val="81818"/>
              <a:buNone/>
            </a:pPr>
            <a:r>
              <a:t/>
            </a:r>
            <a:endParaRPr b="0" i="0" sz="22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ct val="81818"/>
              <a:buNone/>
            </a:pPr>
            <a:r>
              <a:t/>
            </a:r>
            <a:endParaRPr b="0" i="0" sz="220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4"/>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State/Local CTE Delivery </a:t>
            </a:r>
            <a:endParaRPr/>
          </a:p>
        </p:txBody>
      </p:sp>
      <p:sp>
        <p:nvSpPr>
          <p:cNvPr id="328" name="Google Shape;328;p44"/>
          <p:cNvSpPr txBox="1"/>
          <p:nvPr>
            <p:ph idx="1" type="body"/>
          </p:nvPr>
        </p:nvSpPr>
        <p:spPr>
          <a:xfrm>
            <a:off x="628650" y="1492624"/>
            <a:ext cx="7886700" cy="3140100"/>
          </a:xfrm>
          <a:prstGeom prst="rect">
            <a:avLst/>
          </a:prstGeom>
        </p:spPr>
        <p:txBody>
          <a:bodyPr anchorCtr="0" anchor="t" bIns="45700" lIns="91425" spcFirstLastPara="1" rIns="91425" wrap="square" tIns="45700">
            <a:normAutofit lnSpcReduction="10000"/>
          </a:bodyPr>
          <a:lstStyle/>
          <a:p>
            <a:pPr indent="0" lvl="0" marL="0" rtl="0" algn="ctr">
              <a:spcBef>
                <a:spcPts val="1000"/>
              </a:spcBef>
              <a:spcAft>
                <a:spcPts val="0"/>
              </a:spcAft>
              <a:buNone/>
            </a:pPr>
            <a:r>
              <a:t/>
            </a:r>
            <a:endParaRPr b="1">
              <a:solidFill>
                <a:srgbClr val="009198"/>
              </a:solidFill>
            </a:endParaRPr>
          </a:p>
          <a:p>
            <a:pPr indent="0" lvl="0" marL="0" rtl="0" algn="ctr">
              <a:spcBef>
                <a:spcPts val="1000"/>
              </a:spcBef>
              <a:spcAft>
                <a:spcPts val="0"/>
              </a:spcAft>
              <a:buNone/>
            </a:pPr>
            <a:r>
              <a:t/>
            </a:r>
            <a:endParaRPr b="1">
              <a:solidFill>
                <a:srgbClr val="009AA6"/>
              </a:solidFill>
            </a:endParaRPr>
          </a:p>
          <a:p>
            <a:pPr indent="0" lvl="0" marL="0" rtl="0" algn="ctr">
              <a:spcBef>
                <a:spcPts val="1000"/>
              </a:spcBef>
              <a:spcAft>
                <a:spcPts val="0"/>
              </a:spcAft>
              <a:buNone/>
            </a:pPr>
            <a:r>
              <a:rPr b="1" i="1" lang="en" sz="3300">
                <a:solidFill>
                  <a:srgbClr val="009AA6"/>
                </a:solidFill>
              </a:rPr>
              <a:t>[</a:t>
            </a:r>
            <a:r>
              <a:rPr b="1" i="1" lang="en" sz="3300">
                <a:solidFill>
                  <a:srgbClr val="009AA6"/>
                </a:solidFill>
              </a:rPr>
              <a:t>Placeholder slide(s) to share state/local CTE delivery system </a:t>
            </a:r>
            <a:endParaRPr b="1" i="1" sz="3300">
              <a:solidFill>
                <a:srgbClr val="009AA6"/>
              </a:solidFill>
            </a:endParaRPr>
          </a:p>
          <a:p>
            <a:pPr indent="0" lvl="0" marL="0" rtl="0" algn="ctr">
              <a:spcBef>
                <a:spcPts val="1000"/>
              </a:spcBef>
              <a:spcAft>
                <a:spcPts val="0"/>
              </a:spcAft>
              <a:buNone/>
            </a:pPr>
            <a:r>
              <a:t/>
            </a:r>
            <a:endParaRPr b="1" i="1" sz="3300">
              <a:solidFill>
                <a:srgbClr val="009AA6"/>
              </a:solidFill>
            </a:endParaRPr>
          </a:p>
          <a:p>
            <a:pPr indent="0" lvl="0" marL="0" rtl="0" algn="ctr">
              <a:spcBef>
                <a:spcPts val="1000"/>
              </a:spcBef>
              <a:spcAft>
                <a:spcPts val="0"/>
              </a:spcAft>
              <a:buNone/>
            </a:pPr>
            <a:r>
              <a:rPr b="1" i="1" lang="en" sz="3300">
                <a:solidFill>
                  <a:srgbClr val="009AA6"/>
                </a:solidFill>
              </a:rPr>
              <a:t>Guest Speaker/Subject Matter Expert]</a:t>
            </a:r>
            <a:endParaRPr b="1" i="1" sz="3300">
              <a:solidFill>
                <a:srgbClr val="009AA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
              <a:t>Discussion 1</a:t>
            </a:r>
            <a:endParaRPr b="0" i="0">
              <a:latin typeface="Open Sans Light"/>
              <a:ea typeface="Open Sans Light"/>
              <a:cs typeface="Open Sans Light"/>
              <a:sym typeface="Open Sans Light"/>
            </a:endParaRPr>
          </a:p>
        </p:txBody>
      </p:sp>
      <p:sp>
        <p:nvSpPr>
          <p:cNvPr id="335" name="Google Shape;335;p45"/>
          <p:cNvSpPr txBox="1"/>
          <p:nvPr>
            <p:ph idx="1" type="body"/>
          </p:nvPr>
        </p:nvSpPr>
        <p:spPr>
          <a:xfrm>
            <a:off x="628650" y="1727709"/>
            <a:ext cx="7886700" cy="31395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15000"/>
              </a:lnSpc>
              <a:spcBef>
                <a:spcPts val="0"/>
              </a:spcBef>
              <a:spcAft>
                <a:spcPts val="0"/>
              </a:spcAft>
              <a:buNone/>
            </a:pPr>
            <a:r>
              <a:rPr b="0" i="0" lang="en" sz="2800" u="none">
                <a:solidFill>
                  <a:srgbClr val="FF6E15"/>
                </a:solidFill>
                <a:latin typeface="Open Sans"/>
                <a:ea typeface="Open Sans"/>
                <a:cs typeface="Open Sans"/>
                <a:sym typeface="Open Sans"/>
              </a:rPr>
              <a:t>What questions or curiosities do you have regarding your </a:t>
            </a:r>
            <a:r>
              <a:rPr lang="en">
                <a:solidFill>
                  <a:srgbClr val="FF6E15"/>
                </a:solidFill>
              </a:rPr>
              <a:t>s</a:t>
            </a:r>
            <a:r>
              <a:rPr b="0" i="0" lang="en" sz="2800" u="none">
                <a:solidFill>
                  <a:srgbClr val="FF6E15"/>
                </a:solidFill>
                <a:latin typeface="Open Sans"/>
                <a:ea typeface="Open Sans"/>
                <a:cs typeface="Open Sans"/>
                <a:sym typeface="Open Sans"/>
              </a:rPr>
              <a:t>tate’s </a:t>
            </a:r>
            <a:r>
              <a:rPr lang="en">
                <a:solidFill>
                  <a:srgbClr val="FF6E15"/>
                </a:solidFill>
              </a:rPr>
              <a:t>d</a:t>
            </a:r>
            <a:r>
              <a:rPr b="0" i="0" lang="en" sz="2800" u="none">
                <a:solidFill>
                  <a:srgbClr val="FF6E15"/>
                </a:solidFill>
                <a:latin typeface="Open Sans"/>
                <a:ea typeface="Open Sans"/>
                <a:cs typeface="Open Sans"/>
                <a:sym typeface="Open Sans"/>
              </a:rPr>
              <a:t>elivery of CTE? </a:t>
            </a:r>
            <a:endParaRPr>
              <a:solidFill>
                <a:srgbClr val="FF6E15"/>
              </a:solidFill>
            </a:endParaRPr>
          </a:p>
          <a:p>
            <a:pPr indent="0" lvl="0" marL="0" rtl="0" algn="ctr">
              <a:lnSpc>
                <a:spcPct val="115000"/>
              </a:lnSpc>
              <a:spcBef>
                <a:spcPts val="0"/>
              </a:spcBef>
              <a:spcAft>
                <a:spcPts val="0"/>
              </a:spcAft>
              <a:buSzPts val="1800"/>
              <a:buNone/>
            </a:pPr>
            <a:r>
              <a:t/>
            </a:r>
            <a:endParaRPr b="0" i="0" sz="2800" u="none">
              <a:solidFill>
                <a:srgbClr val="000000"/>
              </a:solidFill>
              <a:latin typeface="Open Sans"/>
              <a:ea typeface="Open Sans"/>
              <a:cs typeface="Open Sans"/>
              <a:sym typeface="Open Sans"/>
            </a:endParaRPr>
          </a:p>
          <a:p>
            <a:pPr indent="-12700" lvl="0" marL="0" rtl="0" algn="ctr">
              <a:lnSpc>
                <a:spcPct val="115000"/>
              </a:lnSpc>
              <a:spcBef>
                <a:spcPts val="0"/>
              </a:spcBef>
              <a:spcAft>
                <a:spcPts val="0"/>
              </a:spcAft>
              <a:buClr>
                <a:srgbClr val="FF6E15"/>
              </a:buClr>
              <a:buSzPts val="200"/>
              <a:buFont typeface="Arial"/>
              <a:buChar char="•"/>
            </a:pPr>
            <a:r>
              <a:rPr b="0" i="0" lang="en" sz="2800" u="none">
                <a:solidFill>
                  <a:srgbClr val="FF6E15"/>
                </a:solidFill>
                <a:latin typeface="Open Sans"/>
                <a:ea typeface="Open Sans"/>
                <a:cs typeface="Open Sans"/>
                <a:sym typeface="Open Sans"/>
              </a:rPr>
              <a:t>In what ways can you learn more (any upcoming state or local PD or resources)? </a:t>
            </a:r>
            <a:endParaRPr>
              <a:solidFill>
                <a:srgbClr val="FF6E15"/>
              </a:solidFill>
            </a:endParaRPr>
          </a:p>
          <a:p>
            <a:pPr indent="-76200" lvl="1" marL="685800" rtl="0" algn="l">
              <a:lnSpc>
                <a:spcPct val="90000"/>
              </a:lnSpc>
              <a:spcBef>
                <a:spcPts val="500"/>
              </a:spcBef>
              <a:spcAft>
                <a:spcPts val="0"/>
              </a:spcAft>
              <a:buSzPts val="1800"/>
              <a:buNone/>
            </a:pPr>
            <a:r>
              <a:t/>
            </a:r>
            <a:endParaRPr b="0" i="0" sz="2400" u="non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1800"/>
              <a:buNone/>
            </a:pPr>
            <a:r>
              <a:rPr b="0" i="0" lang="en" sz="1500" u="sng">
                <a:solidFill>
                  <a:schemeClr val="hlink"/>
                </a:solidFill>
                <a:hlinkClick r:id="rId3"/>
              </a:rPr>
              <a:t>https://careertech.org/cte-your-state</a:t>
            </a:r>
            <a:r>
              <a:rPr b="0" i="0" lang="en" sz="1500" u="none">
                <a:solidFill>
                  <a:srgbClr val="000000"/>
                </a:solidFill>
                <a:latin typeface="Calibri"/>
                <a:ea typeface="Calibri"/>
                <a:cs typeface="Calibri"/>
                <a:sym typeface="Calibri"/>
              </a:rPr>
              <a:t> </a:t>
            </a:r>
            <a:endParaRPr sz="1500"/>
          </a:p>
        </p:txBody>
      </p:sp>
      <p:pic>
        <p:nvPicPr>
          <p:cNvPr descr="Question Icon" id="336" name="Google Shape;336;p45"/>
          <p:cNvPicPr preferRelativeResize="0"/>
          <p:nvPr/>
        </p:nvPicPr>
        <p:blipFill>
          <a:blip r:embed="rId4">
            <a:alphaModFix/>
          </a:blip>
          <a:stretch>
            <a:fillRect/>
          </a:stretch>
        </p:blipFill>
        <p:spPr>
          <a:xfrm>
            <a:off x="8113850" y="4125925"/>
            <a:ext cx="820950" cy="820950"/>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6"/>
          <p:cNvSpPr txBox="1"/>
          <p:nvPr>
            <p:ph type="title"/>
          </p:nvPr>
        </p:nvSpPr>
        <p:spPr>
          <a:xfrm>
            <a:off x="655951" y="199505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Components</a:t>
            </a:r>
            <a:r>
              <a:rPr b="1" lang="en" sz="5000">
                <a:solidFill>
                  <a:srgbClr val="009BA5"/>
                </a:solidFill>
              </a:rPr>
              <a:t> of High-Quality CTE Programs </a:t>
            </a:r>
            <a:endParaRPr b="1" sz="5000">
              <a:solidFill>
                <a:srgbClr val="009BA5"/>
              </a:solidFill>
            </a:endParaRPr>
          </a:p>
        </p:txBody>
      </p:sp>
      <p:pic>
        <p:nvPicPr>
          <p:cNvPr descr="A picture containing shape&#10;&#10;Description automatically generated" id="343" name="Google Shape;343;p46"/>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7"/>
          <p:cNvSpPr txBox="1"/>
          <p:nvPr>
            <p:ph type="title"/>
          </p:nvPr>
        </p:nvSpPr>
        <p:spPr>
          <a:xfrm>
            <a:off x="628650" y="73819"/>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3700" u="none">
                <a:solidFill>
                  <a:srgbClr val="000000"/>
                </a:solidFill>
                <a:latin typeface="Open Sans Light"/>
                <a:ea typeface="Open Sans Light"/>
                <a:cs typeface="Open Sans Light"/>
                <a:sym typeface="Open Sans Light"/>
              </a:rPr>
              <a:t>Key Components of a High-Quality CTE Program of Study</a:t>
            </a:r>
            <a:endParaRPr/>
          </a:p>
        </p:txBody>
      </p:sp>
      <p:sp>
        <p:nvSpPr>
          <p:cNvPr id="350" name="Google Shape;350;p47"/>
          <p:cNvSpPr txBox="1"/>
          <p:nvPr>
            <p:ph idx="1" type="body"/>
          </p:nvPr>
        </p:nvSpPr>
        <p:spPr>
          <a:xfrm>
            <a:off x="628650" y="1493044"/>
            <a:ext cx="7886700" cy="3139500"/>
          </a:xfrm>
          <a:prstGeom prst="rect">
            <a:avLst/>
          </a:prstGeom>
          <a:noFill/>
          <a:ln>
            <a:noFill/>
          </a:ln>
        </p:spPr>
        <p:txBody>
          <a:bodyPr anchorCtr="0" anchor="t" bIns="45700" lIns="91425" spcFirstLastPara="1" rIns="91425" wrap="square" tIns="45700">
            <a:normAutofit fontScale="85000" lnSpcReduction="20000"/>
          </a:bodyPr>
          <a:lstStyle/>
          <a:p>
            <a:pPr indent="-379730" lvl="0" marL="457200" rtl="0" algn="l">
              <a:lnSpc>
                <a:spcPct val="115000"/>
              </a:lnSpc>
              <a:spcBef>
                <a:spcPts val="0"/>
              </a:spcBef>
              <a:spcAft>
                <a:spcPts val="0"/>
              </a:spcAft>
              <a:buClr>
                <a:srgbClr val="000000"/>
              </a:buClr>
              <a:buSzPct val="100000"/>
              <a:buFont typeface="Open Sans"/>
              <a:buChar char="•"/>
            </a:pPr>
            <a:r>
              <a:rPr b="0" i="0" lang="en" sz="2800" u="none">
                <a:solidFill>
                  <a:srgbClr val="000000"/>
                </a:solidFill>
                <a:latin typeface="Open Sans"/>
                <a:ea typeface="Open Sans"/>
                <a:cs typeface="Open Sans"/>
                <a:sym typeface="Open Sans"/>
              </a:rPr>
              <a:t>Programs of Study (POS)</a:t>
            </a:r>
            <a:endParaRPr/>
          </a:p>
          <a:p>
            <a:pPr indent="-379730" lvl="0" marL="457200" rtl="0" algn="l">
              <a:lnSpc>
                <a:spcPct val="115000"/>
              </a:lnSpc>
              <a:spcBef>
                <a:spcPts val="0"/>
              </a:spcBef>
              <a:spcAft>
                <a:spcPts val="0"/>
              </a:spcAft>
              <a:buClr>
                <a:srgbClr val="000000"/>
              </a:buClr>
              <a:buSzPct val="100000"/>
              <a:buFont typeface="Open Sans"/>
              <a:buChar char="•"/>
            </a:pPr>
            <a:r>
              <a:rPr b="0" i="0" lang="en" sz="2800" u="none">
                <a:solidFill>
                  <a:srgbClr val="000000"/>
                </a:solidFill>
                <a:latin typeface="Open Sans"/>
                <a:ea typeface="Open Sans"/>
                <a:cs typeface="Open Sans"/>
                <a:sym typeface="Open Sans"/>
              </a:rPr>
              <a:t>Work-based learning (WBL)</a:t>
            </a:r>
            <a:endParaRPr/>
          </a:p>
          <a:p>
            <a:pPr indent="-379730" lvl="0" marL="457200" rtl="0" algn="l">
              <a:lnSpc>
                <a:spcPct val="115000"/>
              </a:lnSpc>
              <a:spcBef>
                <a:spcPts val="0"/>
              </a:spcBef>
              <a:spcAft>
                <a:spcPts val="0"/>
              </a:spcAft>
              <a:buClr>
                <a:srgbClr val="000000"/>
              </a:buClr>
              <a:buSzPct val="100000"/>
              <a:buFont typeface="Open Sans"/>
              <a:buChar char="•"/>
            </a:pPr>
            <a:r>
              <a:rPr b="0" i="0" lang="en" sz="2800" u="none">
                <a:solidFill>
                  <a:srgbClr val="000000"/>
                </a:solidFill>
                <a:latin typeface="Open Sans"/>
                <a:ea typeface="Open Sans"/>
                <a:cs typeface="Open Sans"/>
                <a:sym typeface="Open Sans"/>
              </a:rPr>
              <a:t>Credentials</a:t>
            </a:r>
            <a:endParaRPr/>
          </a:p>
          <a:p>
            <a:pPr indent="-379730" lvl="0" marL="457200" rtl="0" algn="l">
              <a:lnSpc>
                <a:spcPct val="115000"/>
              </a:lnSpc>
              <a:spcBef>
                <a:spcPts val="0"/>
              </a:spcBef>
              <a:spcAft>
                <a:spcPts val="0"/>
              </a:spcAft>
              <a:buClr>
                <a:srgbClr val="000000"/>
              </a:buClr>
              <a:buSzPct val="100000"/>
              <a:buFont typeface="Open Sans"/>
              <a:buChar char="•"/>
            </a:pPr>
            <a:r>
              <a:rPr b="0" i="0" lang="en" sz="2800" u="none">
                <a:solidFill>
                  <a:srgbClr val="000000"/>
                </a:solidFill>
                <a:latin typeface="Open Sans"/>
                <a:ea typeface="Open Sans"/>
                <a:cs typeface="Open Sans"/>
                <a:sym typeface="Open Sans"/>
              </a:rPr>
              <a:t>Early postsecondary opportunities</a:t>
            </a:r>
            <a:endParaRPr/>
          </a:p>
          <a:p>
            <a:pPr indent="-379730" lvl="0" marL="457200" rtl="0" algn="l">
              <a:lnSpc>
                <a:spcPct val="115000"/>
              </a:lnSpc>
              <a:spcBef>
                <a:spcPts val="0"/>
              </a:spcBef>
              <a:spcAft>
                <a:spcPts val="0"/>
              </a:spcAft>
              <a:buClr>
                <a:srgbClr val="000000"/>
              </a:buClr>
              <a:buSzPct val="100000"/>
              <a:buFont typeface="Open Sans"/>
              <a:buChar char="•"/>
            </a:pPr>
            <a:r>
              <a:rPr b="0" i="0" lang="en" sz="2800" u="none">
                <a:solidFill>
                  <a:srgbClr val="000000"/>
                </a:solidFill>
                <a:latin typeface="Open Sans"/>
                <a:ea typeface="Open Sans"/>
                <a:cs typeface="Open Sans"/>
                <a:sym typeface="Open Sans"/>
              </a:rPr>
              <a:t>Career technical student organizations (CTSOs)</a:t>
            </a:r>
            <a:endParaRPr/>
          </a:p>
          <a:p>
            <a:pPr indent="-228600" lvl="0" marL="228600" rtl="0" algn="l">
              <a:lnSpc>
                <a:spcPct val="115000"/>
              </a:lnSpc>
              <a:spcBef>
                <a:spcPts val="1000"/>
              </a:spcBef>
              <a:spcAft>
                <a:spcPts val="0"/>
              </a:spcAft>
              <a:buSzPct val="64285"/>
              <a:buNone/>
            </a:pPr>
            <a:r>
              <a:t/>
            </a:r>
            <a:endParaRPr b="0" i="0" sz="2800" u="none">
              <a:solidFill>
                <a:srgbClr val="000000"/>
              </a:solidFill>
              <a:latin typeface="Open Sans"/>
              <a:ea typeface="Open Sans"/>
              <a:cs typeface="Open Sans"/>
              <a:sym typeface="Open Sans"/>
            </a:endParaRPr>
          </a:p>
          <a:p>
            <a:pPr indent="-225742" lvl="0" marL="228600" rtl="0" algn="ctr">
              <a:lnSpc>
                <a:spcPct val="90000"/>
              </a:lnSpc>
              <a:spcBef>
                <a:spcPts val="1000"/>
              </a:spcBef>
              <a:spcAft>
                <a:spcPts val="0"/>
              </a:spcAft>
              <a:buClr>
                <a:srgbClr val="FF6E15"/>
              </a:buClr>
              <a:buSzPts val="255"/>
              <a:buFont typeface="Arial"/>
              <a:buChar char="•"/>
            </a:pPr>
            <a:r>
              <a:rPr b="0" i="0" lang="en" sz="2800" u="none">
                <a:solidFill>
                  <a:srgbClr val="FF6E15"/>
                </a:solidFill>
                <a:latin typeface="Open Sans"/>
                <a:ea typeface="Open Sans"/>
                <a:cs typeface="Open Sans"/>
                <a:sym typeface="Open Sans"/>
              </a:rPr>
              <a:t>Equity is the plate that holds these experiences together</a:t>
            </a:r>
            <a:endParaRPr>
              <a:solidFill>
                <a:srgbClr val="FF6E15"/>
              </a:solidFill>
            </a:endParaRPr>
          </a:p>
        </p:txBody>
      </p:sp>
      <p:sp>
        <p:nvSpPr>
          <p:cNvPr id="351" name="Google Shape;351;p47"/>
          <p:cNvSpPr txBox="1"/>
          <p:nvPr/>
        </p:nvSpPr>
        <p:spPr>
          <a:xfrm>
            <a:off x="217487" y="4543425"/>
            <a:ext cx="79977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a:solidFill>
                  <a:srgbClr val="000000"/>
                </a:solidFill>
                <a:latin typeface="Arial"/>
                <a:ea typeface="Arial"/>
                <a:cs typeface="Arial"/>
                <a:sym typeface="Arial"/>
              </a:rPr>
              <a:t>High Quality CTE Tools: </a:t>
            </a:r>
            <a:r>
              <a:rPr b="0" i="0" lang="en" sz="1400" u="sng">
                <a:solidFill>
                  <a:schemeClr val="hlink"/>
                </a:solidFill>
                <a:latin typeface="Arial"/>
                <a:ea typeface="Arial"/>
                <a:cs typeface="Arial"/>
                <a:sym typeface="Arial"/>
                <a:hlinkClick r:id="rId3"/>
              </a:rPr>
              <a:t>https://www.acteonline.org/professional-development/high-quality-cte-tools/</a:t>
            </a:r>
            <a:endParaRPr b="0" i="0" sz="1400" u="non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8"/>
          <p:cNvSpPr txBox="1"/>
          <p:nvPr>
            <p:ph type="title"/>
          </p:nvPr>
        </p:nvSpPr>
        <p:spPr>
          <a:xfrm>
            <a:off x="628650" y="-6"/>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Program of Study (POS) </a:t>
            </a:r>
            <a:endParaRPr/>
          </a:p>
        </p:txBody>
      </p:sp>
      <p:sp>
        <p:nvSpPr>
          <p:cNvPr id="358" name="Google Shape;358;p48"/>
          <p:cNvSpPr txBox="1"/>
          <p:nvPr>
            <p:ph idx="1" type="body"/>
          </p:nvPr>
        </p:nvSpPr>
        <p:spPr>
          <a:xfrm>
            <a:off x="496825" y="1330100"/>
            <a:ext cx="8309400" cy="398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i="0" lang="en" sz="2000" u="none">
                <a:solidFill>
                  <a:srgbClr val="000000"/>
                </a:solidFill>
                <a:latin typeface="Open Sans"/>
                <a:ea typeface="Open Sans"/>
                <a:cs typeface="Open Sans"/>
                <a:sym typeface="Open Sans"/>
              </a:rPr>
              <a:t>Defined by Perkin</a:t>
            </a:r>
            <a:r>
              <a:rPr b="1" lang="en" sz="2000">
                <a:solidFill>
                  <a:srgbClr val="000000"/>
                </a:solidFill>
                <a:latin typeface="Open Sans"/>
                <a:ea typeface="Open Sans"/>
                <a:cs typeface="Open Sans"/>
                <a:sym typeface="Open Sans"/>
              </a:rPr>
              <a:t>s V: </a:t>
            </a:r>
            <a:r>
              <a:rPr b="1" i="0" lang="en" sz="2000" u="none">
                <a:solidFill>
                  <a:srgbClr val="000000"/>
                </a:solidFill>
                <a:latin typeface="Open Sans"/>
                <a:ea typeface="Open Sans"/>
                <a:cs typeface="Open Sans"/>
                <a:sym typeface="Open Sans"/>
              </a:rPr>
              <a:t>Strengthening Career and Technical Education for the 21st Century Act</a:t>
            </a:r>
            <a:br>
              <a:rPr b="1" i="0" lang="en" sz="2000" u="none">
                <a:solidFill>
                  <a:srgbClr val="000000"/>
                </a:solidFill>
                <a:latin typeface="Open Sans"/>
                <a:ea typeface="Open Sans"/>
                <a:cs typeface="Open Sans"/>
                <a:sym typeface="Open Sans"/>
              </a:rPr>
            </a:br>
            <a:endParaRPr b="1" i="0" sz="1000" u="none">
              <a:solidFill>
                <a:srgbClr val="000000"/>
              </a:solidFill>
              <a:latin typeface="Open Sans"/>
              <a:ea typeface="Open Sans"/>
              <a:cs typeface="Open Sans"/>
              <a:sym typeface="Open Sans"/>
            </a:endParaRPr>
          </a:p>
          <a:p>
            <a:pPr indent="0" lvl="0" marL="0" rtl="0" algn="l">
              <a:lnSpc>
                <a:spcPct val="100000"/>
              </a:lnSpc>
              <a:spcBef>
                <a:spcPts val="1000"/>
              </a:spcBef>
              <a:spcAft>
                <a:spcPts val="0"/>
              </a:spcAft>
              <a:buNone/>
            </a:pPr>
            <a:r>
              <a:rPr b="0" i="0" lang="en" sz="1900" u="none">
                <a:solidFill>
                  <a:srgbClr val="000000"/>
                </a:solidFill>
                <a:latin typeface="Open Sans"/>
                <a:ea typeface="Open Sans"/>
                <a:cs typeface="Open Sans"/>
                <a:sym typeface="Open Sans"/>
              </a:rPr>
              <a:t>Coordinated, non-duplicative sequence of academic and technical content at the secondary and postsecondary levels that: </a:t>
            </a:r>
            <a:endParaRPr sz="1900"/>
          </a:p>
          <a:p>
            <a:pPr indent="-342900" lvl="0" marL="457200" rtl="0" algn="l">
              <a:lnSpc>
                <a:spcPct val="100000"/>
              </a:lnSpc>
              <a:spcBef>
                <a:spcPts val="1000"/>
              </a:spcBef>
              <a:spcAft>
                <a:spcPts val="0"/>
              </a:spcAft>
              <a:buClr>
                <a:srgbClr val="009AA6"/>
              </a:buClr>
              <a:buSzPts val="1800"/>
              <a:buFont typeface="Open Sans"/>
              <a:buChar char="●"/>
            </a:pPr>
            <a:r>
              <a:rPr b="0" i="0" lang="en" sz="1800" u="none">
                <a:solidFill>
                  <a:srgbClr val="000000"/>
                </a:solidFill>
                <a:latin typeface="Open Sans"/>
                <a:ea typeface="Open Sans"/>
                <a:cs typeface="Open Sans"/>
                <a:sym typeface="Open Sans"/>
              </a:rPr>
              <a:t>Incorporates challenging state academic standards</a:t>
            </a:r>
            <a:endParaRPr sz="1800"/>
          </a:p>
          <a:p>
            <a:pPr indent="-342900" lvl="0" marL="457200" rtl="0" algn="l">
              <a:lnSpc>
                <a:spcPct val="100000"/>
              </a:lnSpc>
              <a:spcBef>
                <a:spcPts val="0"/>
              </a:spcBef>
              <a:spcAft>
                <a:spcPts val="0"/>
              </a:spcAft>
              <a:buClr>
                <a:srgbClr val="009AA6"/>
              </a:buClr>
              <a:buSzPts val="1800"/>
              <a:buFont typeface="Open Sans"/>
              <a:buChar char="●"/>
            </a:pPr>
            <a:r>
              <a:rPr b="0" i="0" lang="en" sz="1800" u="none">
                <a:solidFill>
                  <a:srgbClr val="000000"/>
                </a:solidFill>
                <a:latin typeface="Open Sans"/>
                <a:ea typeface="Open Sans"/>
                <a:cs typeface="Open Sans"/>
                <a:sym typeface="Open Sans"/>
              </a:rPr>
              <a:t>Addresses both academic and technical knowledge and skills, including employability skills </a:t>
            </a:r>
            <a:endParaRPr sz="1800"/>
          </a:p>
          <a:p>
            <a:pPr indent="-342900" lvl="0" marL="457200" rtl="0" algn="l">
              <a:lnSpc>
                <a:spcPct val="100000"/>
              </a:lnSpc>
              <a:spcBef>
                <a:spcPts val="0"/>
              </a:spcBef>
              <a:spcAft>
                <a:spcPts val="0"/>
              </a:spcAft>
              <a:buClr>
                <a:srgbClr val="009AA6"/>
              </a:buClr>
              <a:buSzPts val="1800"/>
              <a:buFont typeface="Open Sans"/>
              <a:buChar char="●"/>
            </a:pPr>
            <a:r>
              <a:rPr b="0" i="0" lang="en" sz="1800" u="none">
                <a:solidFill>
                  <a:srgbClr val="000000"/>
                </a:solidFill>
                <a:latin typeface="Open Sans"/>
                <a:ea typeface="Open Sans"/>
                <a:cs typeface="Open Sans"/>
                <a:sym typeface="Open Sans"/>
              </a:rPr>
              <a:t>Is aligned with the needs of industries in the economy</a:t>
            </a:r>
            <a:endParaRPr sz="1800"/>
          </a:p>
          <a:p>
            <a:pPr indent="-342900" lvl="0" marL="457200" rtl="0" algn="l">
              <a:lnSpc>
                <a:spcPct val="100000"/>
              </a:lnSpc>
              <a:spcBef>
                <a:spcPts val="0"/>
              </a:spcBef>
              <a:spcAft>
                <a:spcPts val="0"/>
              </a:spcAft>
              <a:buClr>
                <a:srgbClr val="009AA6"/>
              </a:buClr>
              <a:buSzPts val="1800"/>
              <a:buFont typeface="Open Sans"/>
              <a:buChar char="●"/>
            </a:pPr>
            <a:r>
              <a:rPr b="0" i="0" lang="en" sz="1800" u="none">
                <a:solidFill>
                  <a:srgbClr val="000000"/>
                </a:solidFill>
                <a:latin typeface="Open Sans"/>
                <a:ea typeface="Open Sans"/>
                <a:cs typeface="Open Sans"/>
                <a:sym typeface="Open Sans"/>
              </a:rPr>
              <a:t>Progresses in specificity </a:t>
            </a:r>
            <a:endParaRPr sz="1800"/>
          </a:p>
          <a:p>
            <a:pPr indent="-342900" lvl="0" marL="457200" rtl="0" algn="l">
              <a:lnSpc>
                <a:spcPct val="100000"/>
              </a:lnSpc>
              <a:spcBef>
                <a:spcPts val="0"/>
              </a:spcBef>
              <a:spcAft>
                <a:spcPts val="0"/>
              </a:spcAft>
              <a:buClr>
                <a:srgbClr val="009AA6"/>
              </a:buClr>
              <a:buSzPts val="1800"/>
              <a:buFont typeface="Open Sans"/>
              <a:buChar char="●"/>
            </a:pPr>
            <a:r>
              <a:rPr b="0" i="0" lang="en" sz="1800" u="none">
                <a:solidFill>
                  <a:srgbClr val="000000"/>
                </a:solidFill>
                <a:latin typeface="Open Sans"/>
                <a:ea typeface="Open Sans"/>
                <a:cs typeface="Open Sans"/>
                <a:sym typeface="Open Sans"/>
              </a:rPr>
              <a:t>Has multiple entry and exit points that incorporate credentialing</a:t>
            </a:r>
            <a:endParaRPr sz="1800"/>
          </a:p>
          <a:p>
            <a:pPr indent="-342900" lvl="0" marL="457200" rtl="0" algn="l">
              <a:lnSpc>
                <a:spcPct val="100000"/>
              </a:lnSpc>
              <a:spcBef>
                <a:spcPts val="0"/>
              </a:spcBef>
              <a:spcAft>
                <a:spcPts val="0"/>
              </a:spcAft>
              <a:buClr>
                <a:srgbClr val="009AA6"/>
              </a:buClr>
              <a:buSzPts val="1800"/>
              <a:buFont typeface="Open Sans"/>
              <a:buChar char="●"/>
            </a:pPr>
            <a:r>
              <a:rPr b="0" i="0" lang="en" sz="1800" u="none">
                <a:solidFill>
                  <a:srgbClr val="000000"/>
                </a:solidFill>
                <a:latin typeface="Open Sans"/>
                <a:ea typeface="Open Sans"/>
                <a:cs typeface="Open Sans"/>
                <a:sym typeface="Open Sans"/>
              </a:rPr>
              <a:t>Culminates in the attainment of a recognized postsecondary credential</a:t>
            </a:r>
            <a:endParaRPr sz="1800"/>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9"/>
          <p:cNvSpPr txBox="1"/>
          <p:nvPr/>
        </p:nvSpPr>
        <p:spPr>
          <a:xfrm>
            <a:off x="0" y="1029890"/>
            <a:ext cx="9144000" cy="4113600"/>
          </a:xfrm>
          <a:prstGeom prst="rect">
            <a:avLst/>
          </a:prstGeom>
          <a:solidFill>
            <a:srgbClr val="1B9A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5" name="Google Shape;365;p49"/>
          <p:cNvSpPr txBox="1"/>
          <p:nvPr>
            <p:ph type="title"/>
          </p:nvPr>
        </p:nvSpPr>
        <p:spPr>
          <a:xfrm>
            <a:off x="628650" y="66675"/>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Programs of Study</a:t>
            </a:r>
            <a:endParaRPr/>
          </a:p>
        </p:txBody>
      </p:sp>
      <p:pic>
        <p:nvPicPr>
          <p:cNvPr descr="A screenshot of a cell phone&#10;&#10;Description automatically generated" id="366" name="Google Shape;366;p49"/>
          <p:cNvPicPr preferRelativeResize="0"/>
          <p:nvPr>
            <p:ph idx="1" type="body"/>
          </p:nvPr>
        </p:nvPicPr>
        <p:blipFill rotWithShape="1">
          <a:blip r:embed="rId3">
            <a:alphaModFix/>
          </a:blip>
          <a:srcRect b="0" l="0" r="0" t="21500"/>
          <a:stretch/>
        </p:blipFill>
        <p:spPr>
          <a:xfrm>
            <a:off x="295275" y="1158478"/>
            <a:ext cx="8553600" cy="3857700"/>
          </a:xfrm>
          <a:prstGeom prst="rect">
            <a:avLst/>
          </a:prstGeom>
          <a:noFill/>
          <a:ln>
            <a:noFill/>
          </a:ln>
        </p:spPr>
      </p:pic>
      <p:sp>
        <p:nvSpPr>
          <p:cNvPr id="367" name="Google Shape;367;p49"/>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655951" y="199505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Pre-Workshop Survey</a:t>
            </a:r>
            <a:endParaRPr b="1" sz="5000">
              <a:solidFill>
                <a:srgbClr val="009BA5"/>
              </a:solidFill>
            </a:endParaRPr>
          </a:p>
          <a:p>
            <a:pPr indent="0" lvl="0" marL="0" rtl="0" algn="ctr">
              <a:spcBef>
                <a:spcPts val="0"/>
              </a:spcBef>
              <a:spcAft>
                <a:spcPts val="0"/>
              </a:spcAft>
              <a:buClr>
                <a:schemeClr val="dk1"/>
              </a:buClr>
              <a:buSzPct val="168749"/>
              <a:buFont typeface="Open Sans"/>
              <a:buNone/>
            </a:pPr>
            <a:r>
              <a:rPr b="1" lang="en" sz="3555">
                <a:solidFill>
                  <a:srgbClr val="009BA5"/>
                </a:solidFill>
              </a:rPr>
              <a:t>(add link or QR code)</a:t>
            </a:r>
            <a:endParaRPr b="1" sz="5000">
              <a:solidFill>
                <a:srgbClr val="009BA5"/>
              </a:solidFill>
            </a:endParaRPr>
          </a:p>
        </p:txBody>
      </p:sp>
      <p:pic>
        <p:nvPicPr>
          <p:cNvPr descr="A picture containing shape&#10;&#10;Description automatically generated" id="142" name="Google Shape;142;p23"/>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0"/>
          <p:cNvSpPr txBox="1"/>
          <p:nvPr>
            <p:ph type="title"/>
          </p:nvPr>
        </p:nvSpPr>
        <p:spPr>
          <a:xfrm>
            <a:off x="655951" y="199505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i="1" lang="en" sz="5000">
                <a:solidFill>
                  <a:srgbClr val="009BA5"/>
                </a:solidFill>
              </a:rPr>
              <a:t>Optional Local SME/Guest</a:t>
            </a:r>
            <a:endParaRPr b="1" i="1" sz="5000">
              <a:solidFill>
                <a:srgbClr val="009BA5"/>
              </a:solidFill>
            </a:endParaRPr>
          </a:p>
          <a:p>
            <a:pPr indent="0" lvl="0" marL="0" rtl="0" algn="ctr">
              <a:lnSpc>
                <a:spcPct val="90000"/>
              </a:lnSpc>
              <a:spcBef>
                <a:spcPts val="0"/>
              </a:spcBef>
              <a:spcAft>
                <a:spcPts val="0"/>
              </a:spcAft>
              <a:buClr>
                <a:schemeClr val="dk1"/>
              </a:buClr>
              <a:buSzPct val="120000"/>
              <a:buFont typeface="Open Sans"/>
              <a:buNone/>
            </a:pPr>
            <a:r>
              <a:rPr b="1" i="1" lang="en" sz="5000">
                <a:solidFill>
                  <a:srgbClr val="009BA5"/>
                </a:solidFill>
              </a:rPr>
              <a:t>Placeholder</a:t>
            </a:r>
            <a:endParaRPr b="1" i="1" sz="5000">
              <a:solidFill>
                <a:srgbClr val="009BA5"/>
              </a:solidFill>
            </a:endParaRPr>
          </a:p>
        </p:txBody>
      </p:sp>
      <p:pic>
        <p:nvPicPr>
          <p:cNvPr descr="A picture containing shape&#10;&#10;Description automatically generated" id="374" name="Google Shape;374;p50"/>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Work-Based Learning (WBL)</a:t>
            </a:r>
            <a:endParaRPr/>
          </a:p>
        </p:txBody>
      </p:sp>
      <p:sp>
        <p:nvSpPr>
          <p:cNvPr id="381" name="Google Shape;381;p51"/>
          <p:cNvSpPr txBox="1"/>
          <p:nvPr>
            <p:ph idx="1" type="body"/>
          </p:nvPr>
        </p:nvSpPr>
        <p:spPr>
          <a:xfrm>
            <a:off x="628650" y="1493050"/>
            <a:ext cx="8131200" cy="3480300"/>
          </a:xfrm>
          <a:prstGeom prst="rect">
            <a:avLst/>
          </a:prstGeom>
          <a:noFill/>
          <a:ln>
            <a:noFill/>
          </a:ln>
        </p:spPr>
        <p:txBody>
          <a:bodyPr anchorCtr="0" anchor="t" bIns="45700" lIns="91425" spcFirstLastPara="1" rIns="91425" wrap="square" tIns="45700">
            <a:normAutofit fontScale="85000" lnSpcReduction="20000"/>
          </a:bodyPr>
          <a:lstStyle/>
          <a:p>
            <a:pPr indent="-211455" lvl="0" marL="228600" rtl="0" algn="l">
              <a:lnSpc>
                <a:spcPct val="100000"/>
              </a:lnSpc>
              <a:spcBef>
                <a:spcPts val="0"/>
              </a:spcBef>
              <a:spcAft>
                <a:spcPts val="0"/>
              </a:spcAft>
              <a:buClr>
                <a:srgbClr val="009AA6"/>
              </a:buClr>
              <a:buSzPct val="75000"/>
              <a:buFont typeface="Arial"/>
              <a:buChar char="•"/>
            </a:pPr>
            <a:r>
              <a:rPr b="0" i="0" lang="en" sz="2400" u="none">
                <a:solidFill>
                  <a:srgbClr val="000000"/>
                </a:solidFill>
                <a:latin typeface="Open Sans"/>
                <a:ea typeface="Open Sans"/>
                <a:cs typeface="Open Sans"/>
                <a:sym typeface="Open Sans"/>
              </a:rPr>
              <a:t>A continuum of experiences beginning in early grades through middle and high school — and extending into postsecondary — that builds students’ awareness of careers</a:t>
            </a:r>
            <a:endParaRPr/>
          </a:p>
          <a:p>
            <a:pPr indent="-211455" lvl="0" marL="228600" rtl="0" algn="l">
              <a:lnSpc>
                <a:spcPct val="100000"/>
              </a:lnSpc>
              <a:spcBef>
                <a:spcPts val="1000"/>
              </a:spcBef>
              <a:spcAft>
                <a:spcPts val="0"/>
              </a:spcAft>
              <a:buClr>
                <a:srgbClr val="009AA6"/>
              </a:buClr>
              <a:buSzPct val="75000"/>
              <a:buFont typeface="Arial"/>
              <a:buChar char="•"/>
            </a:pPr>
            <a:r>
              <a:rPr b="0" i="0" lang="en" sz="2400" u="none">
                <a:solidFill>
                  <a:srgbClr val="000000"/>
                </a:solidFill>
                <a:latin typeface="Open Sans"/>
                <a:ea typeface="Open Sans"/>
                <a:cs typeface="Open Sans"/>
                <a:sym typeface="Open Sans"/>
              </a:rPr>
              <a:t>Types include:</a:t>
            </a:r>
            <a:endParaRPr/>
          </a:p>
          <a:p>
            <a:pPr indent="-211455" lvl="1" marL="685800" rtl="0" algn="l">
              <a:lnSpc>
                <a:spcPct val="100000"/>
              </a:lnSpc>
              <a:spcBef>
                <a:spcPts val="500"/>
              </a:spcBef>
              <a:spcAft>
                <a:spcPts val="0"/>
              </a:spcAft>
              <a:buClr>
                <a:srgbClr val="7AB800"/>
              </a:buClr>
              <a:buSzPct val="90000"/>
              <a:buFont typeface="Arial"/>
              <a:buChar char="•"/>
            </a:pPr>
            <a:r>
              <a:rPr b="0" i="0" lang="en" sz="2000" u="none">
                <a:solidFill>
                  <a:srgbClr val="000000"/>
                </a:solidFill>
                <a:latin typeface="Open Sans"/>
                <a:ea typeface="Open Sans"/>
                <a:cs typeface="Open Sans"/>
                <a:sym typeface="Open Sans"/>
              </a:rPr>
              <a:t>Job shadowing</a:t>
            </a:r>
            <a:endParaRPr/>
          </a:p>
          <a:p>
            <a:pPr indent="-211455" lvl="1" marL="685800" rtl="0" algn="l">
              <a:lnSpc>
                <a:spcPct val="100000"/>
              </a:lnSpc>
              <a:spcBef>
                <a:spcPts val="500"/>
              </a:spcBef>
              <a:spcAft>
                <a:spcPts val="0"/>
              </a:spcAft>
              <a:buClr>
                <a:srgbClr val="7AB800"/>
              </a:buClr>
              <a:buSzPct val="90000"/>
              <a:buFont typeface="Arial"/>
              <a:buChar char="•"/>
            </a:pPr>
            <a:r>
              <a:rPr b="0" i="0" lang="en" sz="2000" u="none">
                <a:solidFill>
                  <a:srgbClr val="000000"/>
                </a:solidFill>
                <a:latin typeface="Open Sans"/>
                <a:ea typeface="Open Sans"/>
                <a:cs typeface="Open Sans"/>
                <a:sym typeface="Open Sans"/>
              </a:rPr>
              <a:t>Mentoring </a:t>
            </a:r>
            <a:endParaRPr/>
          </a:p>
          <a:p>
            <a:pPr indent="-211455" lvl="1" marL="685800" rtl="0" algn="l">
              <a:lnSpc>
                <a:spcPct val="100000"/>
              </a:lnSpc>
              <a:spcBef>
                <a:spcPts val="500"/>
              </a:spcBef>
              <a:spcAft>
                <a:spcPts val="0"/>
              </a:spcAft>
              <a:buClr>
                <a:srgbClr val="7AB800"/>
              </a:buClr>
              <a:buSzPct val="90000"/>
              <a:buFont typeface="Arial"/>
              <a:buChar char="•"/>
            </a:pPr>
            <a:r>
              <a:rPr b="0" i="0" lang="en" sz="2000" u="none">
                <a:solidFill>
                  <a:srgbClr val="000000"/>
                </a:solidFill>
                <a:latin typeface="Open Sans"/>
                <a:ea typeface="Open Sans"/>
                <a:cs typeface="Open Sans"/>
                <a:sym typeface="Open Sans"/>
              </a:rPr>
              <a:t>School-based enterprises</a:t>
            </a:r>
            <a:endParaRPr/>
          </a:p>
          <a:p>
            <a:pPr indent="-211455" lvl="1" marL="685800" rtl="0" algn="l">
              <a:lnSpc>
                <a:spcPct val="100000"/>
              </a:lnSpc>
              <a:spcBef>
                <a:spcPts val="500"/>
              </a:spcBef>
              <a:spcAft>
                <a:spcPts val="0"/>
              </a:spcAft>
              <a:buClr>
                <a:srgbClr val="7AB800"/>
              </a:buClr>
              <a:buSzPct val="90000"/>
              <a:buFont typeface="Arial"/>
              <a:buChar char="•"/>
            </a:pPr>
            <a:r>
              <a:rPr b="0" i="0" lang="en" sz="2000" u="none">
                <a:solidFill>
                  <a:srgbClr val="000000"/>
                </a:solidFill>
                <a:latin typeface="Open Sans"/>
                <a:ea typeface="Open Sans"/>
                <a:cs typeface="Open Sans"/>
                <a:sym typeface="Open Sans"/>
              </a:rPr>
              <a:t>Internships</a:t>
            </a:r>
            <a:endParaRPr/>
          </a:p>
          <a:p>
            <a:pPr indent="-211455" lvl="1" marL="685800" rtl="0" algn="l">
              <a:lnSpc>
                <a:spcPct val="100000"/>
              </a:lnSpc>
              <a:spcBef>
                <a:spcPts val="500"/>
              </a:spcBef>
              <a:spcAft>
                <a:spcPts val="0"/>
              </a:spcAft>
              <a:buClr>
                <a:srgbClr val="7AB800"/>
              </a:buClr>
              <a:buSzPct val="90000"/>
              <a:buFont typeface="Arial"/>
              <a:buChar char="•"/>
            </a:pPr>
            <a:r>
              <a:rPr b="0" i="0" lang="en" sz="2000" u="none">
                <a:solidFill>
                  <a:srgbClr val="000000"/>
                </a:solidFill>
                <a:latin typeface="Open Sans"/>
                <a:ea typeface="Open Sans"/>
                <a:cs typeface="Open Sans"/>
                <a:sym typeface="Open Sans"/>
              </a:rPr>
              <a:t>Youth apprenticeships</a:t>
            </a:r>
            <a:endParaRPr/>
          </a:p>
          <a:p>
            <a:pPr indent="-211455" lvl="1" marL="685800" rtl="0" algn="l">
              <a:lnSpc>
                <a:spcPct val="100000"/>
              </a:lnSpc>
              <a:spcBef>
                <a:spcPts val="500"/>
              </a:spcBef>
              <a:spcAft>
                <a:spcPts val="0"/>
              </a:spcAft>
              <a:buClr>
                <a:srgbClr val="7AB800"/>
              </a:buClr>
              <a:buSzPct val="90000"/>
              <a:buFont typeface="Arial"/>
              <a:buChar char="•"/>
            </a:pPr>
            <a:r>
              <a:rPr b="0" i="0" lang="en" sz="2000" u="none">
                <a:solidFill>
                  <a:srgbClr val="000000"/>
                </a:solidFill>
                <a:latin typeface="Open Sans"/>
                <a:ea typeface="Open Sans"/>
                <a:cs typeface="Open Sans"/>
                <a:sym typeface="Open Sans"/>
              </a:rPr>
              <a:t>Registered apprenticeship</a:t>
            </a:r>
            <a:endParaRPr/>
          </a:p>
          <a:p>
            <a:pPr indent="-228600" lvl="0" marL="457200" rtl="0" algn="l">
              <a:lnSpc>
                <a:spcPct val="100000"/>
              </a:lnSpc>
              <a:spcBef>
                <a:spcPts val="1000"/>
              </a:spcBef>
              <a:spcAft>
                <a:spcPts val="0"/>
              </a:spcAft>
              <a:buSzPct val="90000"/>
              <a:buNone/>
            </a:pPr>
            <a:r>
              <a:t/>
            </a:r>
            <a:endParaRPr b="0" i="0" sz="200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2"/>
          <p:cNvSpPr txBox="1"/>
          <p:nvPr>
            <p:ph type="title"/>
          </p:nvPr>
        </p:nvSpPr>
        <p:spPr>
          <a:xfrm>
            <a:off x="628650" y="183356"/>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Work-Based Learning (WBL) Continuum</a:t>
            </a:r>
            <a:endParaRPr/>
          </a:p>
        </p:txBody>
      </p:sp>
      <p:sp>
        <p:nvSpPr>
          <p:cNvPr id="388" name="Google Shape;388;p52"/>
          <p:cNvSpPr txBox="1"/>
          <p:nvPr/>
        </p:nvSpPr>
        <p:spPr>
          <a:xfrm>
            <a:off x="8509000" y="4838700"/>
            <a:ext cx="6351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pic>
        <p:nvPicPr>
          <p:cNvPr id="389" name="Google Shape;389;p52"/>
          <p:cNvPicPr preferRelativeResize="0"/>
          <p:nvPr/>
        </p:nvPicPr>
        <p:blipFill rotWithShape="1">
          <a:blip r:embed="rId3">
            <a:alphaModFix/>
          </a:blip>
          <a:srcRect b="0" l="0" r="0" t="0"/>
          <a:stretch/>
        </p:blipFill>
        <p:spPr>
          <a:xfrm>
            <a:off x="2051050" y="1395463"/>
            <a:ext cx="4895849" cy="3717132"/>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3"/>
          <p:cNvSpPr txBox="1"/>
          <p:nvPr>
            <p:ph type="title"/>
          </p:nvPr>
        </p:nvSpPr>
        <p:spPr>
          <a:xfrm>
            <a:off x="726276" y="2768580"/>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a:t>
            </a:r>
            <a:r>
              <a:rPr b="1" i="1" lang="en" sz="5000">
                <a:solidFill>
                  <a:srgbClr val="009BA5"/>
                </a:solidFill>
              </a:rPr>
              <a:t>Option Local WBL models and/or SME Guest</a:t>
            </a:r>
            <a:endParaRPr b="1" i="1" sz="5000">
              <a:solidFill>
                <a:srgbClr val="009BA5"/>
              </a:solidFill>
            </a:endParaRPr>
          </a:p>
          <a:p>
            <a:pPr indent="0" lvl="0" marL="0" rtl="0" algn="ctr">
              <a:lnSpc>
                <a:spcPct val="90000"/>
              </a:lnSpc>
              <a:spcBef>
                <a:spcPts val="0"/>
              </a:spcBef>
              <a:spcAft>
                <a:spcPts val="0"/>
              </a:spcAft>
              <a:buClr>
                <a:schemeClr val="dk1"/>
              </a:buClr>
              <a:buSzPct val="120000"/>
              <a:buFont typeface="Open Sans"/>
              <a:buNone/>
            </a:pPr>
            <a:r>
              <a:rPr b="1" i="1" lang="en" sz="5000">
                <a:solidFill>
                  <a:srgbClr val="009BA5"/>
                </a:solidFill>
              </a:rPr>
              <a:t>Placeholder</a:t>
            </a:r>
            <a:r>
              <a:rPr b="1" lang="en" sz="5000">
                <a:solidFill>
                  <a:srgbClr val="009BA5"/>
                </a:solidFill>
              </a:rPr>
              <a:t>]</a:t>
            </a:r>
            <a:endParaRPr b="1" sz="5000">
              <a:solidFill>
                <a:srgbClr val="009BA5"/>
              </a:solidFill>
            </a:endParaRPr>
          </a:p>
        </p:txBody>
      </p:sp>
      <p:pic>
        <p:nvPicPr>
          <p:cNvPr descr="A picture containing shape&#10;&#10;Description automatically generated" id="396" name="Google Shape;396;p53"/>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Credentials</a:t>
            </a:r>
            <a:endParaRPr/>
          </a:p>
        </p:txBody>
      </p:sp>
      <p:sp>
        <p:nvSpPr>
          <p:cNvPr id="403" name="Google Shape;403;p54"/>
          <p:cNvSpPr txBox="1"/>
          <p:nvPr>
            <p:ph idx="1" type="body"/>
          </p:nvPr>
        </p:nvSpPr>
        <p:spPr>
          <a:xfrm>
            <a:off x="366025" y="1522650"/>
            <a:ext cx="8615100" cy="3139500"/>
          </a:xfrm>
          <a:prstGeom prst="rect">
            <a:avLst/>
          </a:prstGeom>
          <a:noFill/>
          <a:ln>
            <a:noFill/>
          </a:ln>
        </p:spPr>
        <p:txBody>
          <a:bodyPr anchorCtr="0" anchor="t" bIns="45700" lIns="91425" spcFirstLastPara="1" rIns="91425" wrap="square" tIns="45700">
            <a:noAutofit/>
          </a:bodyPr>
          <a:lstStyle/>
          <a:p>
            <a:pPr indent="-311150" lvl="0" marL="457200" rtl="0" algn="l">
              <a:spcBef>
                <a:spcPts val="1000"/>
              </a:spcBef>
              <a:spcAft>
                <a:spcPts val="0"/>
              </a:spcAft>
              <a:buSzPts val="1300"/>
              <a:buChar char="•"/>
            </a:pPr>
            <a:r>
              <a:rPr lang="en" sz="2300"/>
              <a:t>A signal for what individuals know and can do</a:t>
            </a:r>
            <a:endParaRPr sz="2300"/>
          </a:p>
          <a:p>
            <a:pPr indent="-311150" lvl="0" marL="457200" rtl="0" algn="l">
              <a:spcBef>
                <a:spcPts val="1000"/>
              </a:spcBef>
              <a:spcAft>
                <a:spcPts val="0"/>
              </a:spcAft>
              <a:buSzPts val="1300"/>
              <a:buChar char="•"/>
            </a:pPr>
            <a:r>
              <a:rPr lang="en" sz="2300"/>
              <a:t>Can be earned in secondary or postsecondary </a:t>
            </a:r>
            <a:endParaRPr sz="2300"/>
          </a:p>
          <a:p>
            <a:pPr indent="-311150" lvl="0" marL="457200" rtl="0" algn="l">
              <a:spcBef>
                <a:spcPts val="1000"/>
              </a:spcBef>
              <a:spcAft>
                <a:spcPts val="0"/>
              </a:spcAft>
              <a:buSzPts val="1300"/>
              <a:buChar char="•"/>
            </a:pPr>
            <a:r>
              <a:rPr lang="en" sz="2300"/>
              <a:t>Precise definitions may vary across states</a:t>
            </a:r>
            <a:endParaRPr sz="2300"/>
          </a:p>
          <a:p>
            <a:pPr indent="-311150" lvl="0" marL="457200" rtl="0" algn="l">
              <a:spcBef>
                <a:spcPts val="1000"/>
              </a:spcBef>
              <a:spcAft>
                <a:spcPts val="0"/>
              </a:spcAft>
              <a:buSzPts val="1300"/>
              <a:buChar char="•"/>
            </a:pPr>
            <a:r>
              <a:rPr lang="en" sz="2300"/>
              <a:t>Types include: </a:t>
            </a:r>
            <a:endParaRPr sz="2300"/>
          </a:p>
          <a:p>
            <a:pPr indent="-298450" lvl="1" marL="914400" rtl="0" algn="l">
              <a:spcBef>
                <a:spcPts val="500"/>
              </a:spcBef>
              <a:spcAft>
                <a:spcPts val="0"/>
              </a:spcAft>
              <a:buSzPts val="1100"/>
              <a:buChar char="•"/>
            </a:pPr>
            <a:r>
              <a:rPr lang="en" sz="1700"/>
              <a:t>Badges	</a:t>
            </a:r>
            <a:endParaRPr sz="1700"/>
          </a:p>
          <a:p>
            <a:pPr indent="-298450" lvl="1" marL="914400" rtl="0" algn="l">
              <a:spcBef>
                <a:spcPts val="500"/>
              </a:spcBef>
              <a:spcAft>
                <a:spcPts val="0"/>
              </a:spcAft>
              <a:buSzPts val="1100"/>
              <a:buChar char="•"/>
            </a:pPr>
            <a:r>
              <a:rPr lang="en" sz="1700"/>
              <a:t>Degree</a:t>
            </a:r>
            <a:endParaRPr sz="1700"/>
          </a:p>
          <a:p>
            <a:pPr indent="-298450" lvl="1" marL="914400" rtl="0" algn="l">
              <a:spcBef>
                <a:spcPts val="500"/>
              </a:spcBef>
              <a:spcAft>
                <a:spcPts val="0"/>
              </a:spcAft>
              <a:buSzPts val="1100"/>
              <a:buChar char="•"/>
            </a:pPr>
            <a:r>
              <a:rPr lang="en" sz="1700"/>
              <a:t>Certificates</a:t>
            </a:r>
            <a:endParaRPr sz="1700"/>
          </a:p>
          <a:p>
            <a:pPr indent="-298450" lvl="1" marL="914400" rtl="0" algn="l">
              <a:spcBef>
                <a:spcPts val="500"/>
              </a:spcBef>
              <a:spcAft>
                <a:spcPts val="0"/>
              </a:spcAft>
              <a:buSzPts val="1100"/>
              <a:buChar char="•"/>
            </a:pPr>
            <a:r>
              <a:rPr lang="en" sz="1700"/>
              <a:t>Industry-recognized credentials </a:t>
            </a:r>
            <a:endParaRPr sz="1700"/>
          </a:p>
          <a:p>
            <a:pPr indent="-298450" lvl="1" marL="914400" rtl="0" algn="l">
              <a:spcBef>
                <a:spcPts val="500"/>
              </a:spcBef>
              <a:spcAft>
                <a:spcPts val="0"/>
              </a:spcAft>
              <a:buSzPts val="1100"/>
              <a:buChar char="•"/>
            </a:pPr>
            <a:r>
              <a:rPr lang="en" sz="1700"/>
              <a:t>Certifications 	</a:t>
            </a:r>
            <a:endParaRPr sz="1700"/>
          </a:p>
          <a:p>
            <a:pPr indent="-298450" lvl="1" marL="914400" rtl="0" algn="l">
              <a:spcBef>
                <a:spcPts val="500"/>
              </a:spcBef>
              <a:spcAft>
                <a:spcPts val="0"/>
              </a:spcAft>
              <a:buSzPts val="1100"/>
              <a:buChar char="•"/>
            </a:pPr>
            <a:r>
              <a:rPr lang="en" sz="1700"/>
              <a:t>Licenses</a:t>
            </a:r>
            <a:endParaRPr sz="1700"/>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55"/>
          <p:cNvPicPr preferRelativeResize="0"/>
          <p:nvPr/>
        </p:nvPicPr>
        <p:blipFill rotWithShape="1">
          <a:blip r:embed="rId3">
            <a:alphaModFix/>
          </a:blip>
          <a:srcRect b="0" l="0" r="0" t="0"/>
          <a:stretch/>
        </p:blipFill>
        <p:spPr>
          <a:xfrm>
            <a:off x="0" y="-214300"/>
            <a:ext cx="9144000" cy="5357799"/>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6"/>
          <p:cNvSpPr txBox="1"/>
          <p:nvPr>
            <p:ph type="title"/>
          </p:nvPr>
        </p:nvSpPr>
        <p:spPr>
          <a:xfrm>
            <a:off x="-387350" y="132159"/>
            <a:ext cx="99186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Early Postsecondary Opportunities</a:t>
            </a:r>
            <a:endParaRPr/>
          </a:p>
        </p:txBody>
      </p:sp>
      <p:sp>
        <p:nvSpPr>
          <p:cNvPr id="416" name="Google Shape;416;p56"/>
          <p:cNvSpPr txBox="1"/>
          <p:nvPr>
            <p:ph idx="1" type="body"/>
          </p:nvPr>
        </p:nvSpPr>
        <p:spPr>
          <a:xfrm>
            <a:off x="255575" y="1493049"/>
            <a:ext cx="8670900" cy="2928900"/>
          </a:xfrm>
          <a:prstGeom prst="rect">
            <a:avLst/>
          </a:prstGeom>
          <a:noFill/>
          <a:ln>
            <a:noFill/>
          </a:ln>
        </p:spPr>
        <p:txBody>
          <a:bodyPr anchorCtr="0" anchor="t" bIns="45700" lIns="91425" spcFirstLastPara="1" rIns="91425" wrap="square" tIns="45700">
            <a:noAutofit/>
          </a:bodyPr>
          <a:lstStyle/>
          <a:p>
            <a:pPr indent="-214312" lvl="0" marL="228600" rtl="0" algn="l">
              <a:lnSpc>
                <a:spcPct val="100000"/>
              </a:lnSpc>
              <a:spcBef>
                <a:spcPts val="0"/>
              </a:spcBef>
              <a:spcAft>
                <a:spcPts val="0"/>
              </a:spcAft>
              <a:buClr>
                <a:schemeClr val="dk1"/>
              </a:buClr>
              <a:buSzPts val="1800"/>
              <a:buFont typeface="Arial"/>
              <a:buChar char="•"/>
            </a:pPr>
            <a:r>
              <a:rPr b="0" i="0" lang="en" sz="1800" u="none">
                <a:latin typeface="Open Sans"/>
                <a:ea typeface="Open Sans"/>
                <a:cs typeface="Open Sans"/>
                <a:sym typeface="Open Sans"/>
              </a:rPr>
              <a:t>Courses and/or exams that give students the chance to obtain postsecondary credit while still in high school.</a:t>
            </a:r>
            <a:endParaRPr sz="1800"/>
          </a:p>
          <a:p>
            <a:pPr indent="-214312" lvl="0" marL="228600" rtl="0" algn="l">
              <a:lnSpc>
                <a:spcPct val="100000"/>
              </a:lnSpc>
              <a:spcBef>
                <a:spcPts val="1000"/>
              </a:spcBef>
              <a:spcAft>
                <a:spcPts val="0"/>
              </a:spcAft>
              <a:buClr>
                <a:srgbClr val="009AA6"/>
              </a:buClr>
              <a:buSzPts val="1800"/>
              <a:buFont typeface="Arial"/>
              <a:buChar char="•"/>
            </a:pPr>
            <a:r>
              <a:rPr b="0" i="0" lang="en" sz="1800" u="none">
                <a:solidFill>
                  <a:srgbClr val="000000"/>
                </a:solidFill>
                <a:latin typeface="Open Sans"/>
                <a:ea typeface="Open Sans"/>
                <a:cs typeface="Open Sans"/>
                <a:sym typeface="Open Sans"/>
              </a:rPr>
              <a:t>Types may include:</a:t>
            </a:r>
            <a:endParaRPr sz="1800"/>
          </a:p>
          <a:p>
            <a:pPr indent="-215900" lvl="1" marL="685800" rtl="0" algn="l">
              <a:lnSpc>
                <a:spcPct val="100000"/>
              </a:lnSpc>
              <a:spcBef>
                <a:spcPts val="500"/>
              </a:spcBef>
              <a:spcAft>
                <a:spcPts val="0"/>
              </a:spcAft>
              <a:buClr>
                <a:srgbClr val="7AB800"/>
              </a:buClr>
              <a:buSzPts val="1800"/>
              <a:buFont typeface="Arial"/>
              <a:buChar char="•"/>
            </a:pPr>
            <a:r>
              <a:rPr b="0" lang="en" sz="1800" u="none">
                <a:solidFill>
                  <a:srgbClr val="7AB800"/>
                </a:solidFill>
                <a:latin typeface="Open Sans"/>
                <a:ea typeface="Open Sans"/>
                <a:cs typeface="Open Sans"/>
                <a:sym typeface="Open Sans"/>
              </a:rPr>
              <a:t>Dual enrollment/dual credit      		</a:t>
            </a:r>
            <a:r>
              <a:rPr lang="en" sz="1800">
                <a:solidFill>
                  <a:srgbClr val="7AB800"/>
                </a:solidFill>
              </a:rPr>
              <a:t>Articulated credit</a:t>
            </a:r>
            <a:endParaRPr sz="1800">
              <a:solidFill>
                <a:srgbClr val="7AB800"/>
              </a:solidFill>
            </a:endParaRPr>
          </a:p>
          <a:p>
            <a:pPr indent="-215900" lvl="1" marL="685800" rtl="0" algn="l">
              <a:lnSpc>
                <a:spcPct val="100000"/>
              </a:lnSpc>
              <a:spcBef>
                <a:spcPts val="500"/>
              </a:spcBef>
              <a:spcAft>
                <a:spcPts val="0"/>
              </a:spcAft>
              <a:buClr>
                <a:srgbClr val="7AB800"/>
              </a:buClr>
              <a:buSzPts val="1800"/>
              <a:buFont typeface="Arial"/>
              <a:buChar char="•"/>
            </a:pPr>
            <a:r>
              <a:rPr lang="en" sz="1800">
                <a:solidFill>
                  <a:srgbClr val="7AB800"/>
                </a:solidFill>
              </a:rPr>
              <a:t>Transcripted credit</a:t>
            </a:r>
            <a:r>
              <a:rPr b="0" lang="en" sz="1800" u="none">
                <a:solidFill>
                  <a:srgbClr val="7AB800"/>
                </a:solidFill>
                <a:latin typeface="Open Sans"/>
                <a:ea typeface="Open Sans"/>
                <a:cs typeface="Open Sans"/>
                <a:sym typeface="Open Sans"/>
              </a:rPr>
              <a:t>              </a:t>
            </a:r>
            <a:r>
              <a:rPr lang="en" sz="1800">
                <a:solidFill>
                  <a:srgbClr val="7AB800"/>
                </a:solidFill>
              </a:rPr>
              <a:t>			Concurrent enrollment </a:t>
            </a:r>
            <a:endParaRPr sz="1800">
              <a:solidFill>
                <a:srgbClr val="7AB800"/>
              </a:solidFill>
            </a:endParaRPr>
          </a:p>
          <a:p>
            <a:pPr indent="-214312" lvl="0" marL="228600" rtl="0" algn="l">
              <a:lnSpc>
                <a:spcPct val="100000"/>
              </a:lnSpc>
              <a:spcBef>
                <a:spcPts val="1000"/>
              </a:spcBef>
              <a:spcAft>
                <a:spcPts val="0"/>
              </a:spcAft>
              <a:buClr>
                <a:schemeClr val="dk1"/>
              </a:buClr>
              <a:buSzPts val="1800"/>
              <a:buFont typeface="Arial"/>
              <a:buChar char="•"/>
            </a:pPr>
            <a:r>
              <a:rPr b="0" i="0" lang="en" sz="1800" u="none">
                <a:latin typeface="Open Sans"/>
                <a:ea typeface="Open Sans"/>
                <a:cs typeface="Open Sans"/>
                <a:sym typeface="Open Sans"/>
              </a:rPr>
              <a:t>Dual enrollment fairly prominent in CTE</a:t>
            </a:r>
            <a:endParaRPr sz="1800"/>
          </a:p>
          <a:p>
            <a:pPr indent="-215900" lvl="1" marL="685800" rtl="0" algn="l">
              <a:lnSpc>
                <a:spcPct val="100000"/>
              </a:lnSpc>
              <a:spcBef>
                <a:spcPts val="500"/>
              </a:spcBef>
              <a:spcAft>
                <a:spcPts val="0"/>
              </a:spcAft>
              <a:buClr>
                <a:srgbClr val="7AB800"/>
              </a:buClr>
              <a:buSzPts val="1800"/>
              <a:buFont typeface="Arial"/>
              <a:buChar char="•"/>
            </a:pPr>
            <a:r>
              <a:rPr b="0" i="0" lang="en" sz="1800" u="none">
                <a:solidFill>
                  <a:srgbClr val="7AB800"/>
                </a:solidFill>
                <a:latin typeface="Open Sans"/>
                <a:ea typeface="Open Sans"/>
                <a:cs typeface="Open Sans"/>
                <a:sym typeface="Open Sans"/>
              </a:rPr>
              <a:t>1.5 million high school students participate </a:t>
            </a:r>
            <a:endParaRPr sz="1800">
              <a:solidFill>
                <a:srgbClr val="7AB800"/>
              </a:solidFill>
            </a:endParaRPr>
          </a:p>
          <a:p>
            <a:pPr indent="-330200" lvl="1" marL="685800" rtl="0" algn="l">
              <a:lnSpc>
                <a:spcPct val="100000"/>
              </a:lnSpc>
              <a:spcBef>
                <a:spcPts val="500"/>
              </a:spcBef>
              <a:spcAft>
                <a:spcPts val="0"/>
              </a:spcAft>
              <a:buClr>
                <a:srgbClr val="7AB800"/>
              </a:buClr>
              <a:buSzPts val="1800"/>
              <a:buFont typeface="Arial"/>
              <a:buChar char="•"/>
            </a:pPr>
            <a:r>
              <a:rPr b="0" i="0" lang="en" sz="1800" u="none">
                <a:solidFill>
                  <a:srgbClr val="7AB800"/>
                </a:solidFill>
                <a:latin typeface="Open Sans"/>
                <a:ea typeface="Open Sans"/>
                <a:cs typeface="Open Sans"/>
                <a:sym typeface="Open Sans"/>
              </a:rPr>
              <a:t>More than 600,00 dual enrollment credits were earned in CTE courses (1/3 of all dual enrollment credits earned)</a:t>
            </a:r>
            <a:endParaRPr b="0" i="0" sz="1800" u="none">
              <a:solidFill>
                <a:srgbClr val="7AB800"/>
              </a:solidFill>
              <a:latin typeface="Open Sans"/>
              <a:ea typeface="Open Sans"/>
              <a:cs typeface="Open Sans"/>
              <a:sym typeface="Open Sans"/>
            </a:endParaRPr>
          </a:p>
          <a:p>
            <a:pPr indent="-215900" lvl="1" marL="685800" rtl="0" algn="l">
              <a:lnSpc>
                <a:spcPct val="100000"/>
              </a:lnSpc>
              <a:spcBef>
                <a:spcPts val="500"/>
              </a:spcBef>
              <a:spcAft>
                <a:spcPts val="0"/>
              </a:spcAft>
              <a:buSzPts val="1800"/>
              <a:buNone/>
            </a:pPr>
            <a:r>
              <a:rPr b="0" i="1" lang="en" sz="1000" u="none">
                <a:solidFill>
                  <a:srgbClr val="000000"/>
                </a:solidFill>
                <a:latin typeface="Open Sans"/>
                <a:ea typeface="Open Sans"/>
                <a:cs typeface="Open Sans"/>
                <a:sym typeface="Open Sans"/>
              </a:rPr>
              <a:t>     *NCES Data</a:t>
            </a:r>
            <a:endParaRPr i="1" sz="1000">
              <a:solidFill>
                <a:srgbClr val="000000"/>
              </a:solidFill>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7"/>
          <p:cNvSpPr txBox="1"/>
          <p:nvPr>
            <p:ph type="title"/>
          </p:nvPr>
        </p:nvSpPr>
        <p:spPr>
          <a:xfrm>
            <a:off x="628650" y="91678"/>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Value of Early </a:t>
            </a:r>
            <a:br>
              <a:rPr b="0" i="0" lang="en" sz="4400" u="none">
                <a:solidFill>
                  <a:srgbClr val="000000"/>
                </a:solidFill>
                <a:latin typeface="Open Sans Light"/>
                <a:ea typeface="Open Sans Light"/>
                <a:cs typeface="Open Sans Light"/>
                <a:sym typeface="Open Sans Light"/>
              </a:rPr>
            </a:br>
            <a:r>
              <a:rPr b="0" i="0" lang="en" sz="4400" u="none">
                <a:solidFill>
                  <a:srgbClr val="000000"/>
                </a:solidFill>
                <a:latin typeface="Open Sans Light"/>
                <a:ea typeface="Open Sans Light"/>
                <a:cs typeface="Open Sans Light"/>
                <a:sym typeface="Open Sans Light"/>
              </a:rPr>
              <a:t>Postsecondary Options</a:t>
            </a:r>
            <a:endParaRPr/>
          </a:p>
        </p:txBody>
      </p:sp>
      <p:sp>
        <p:nvSpPr>
          <p:cNvPr id="423" name="Google Shape;423;p57"/>
          <p:cNvSpPr txBox="1"/>
          <p:nvPr>
            <p:ph idx="1" type="body"/>
          </p:nvPr>
        </p:nvSpPr>
        <p:spPr>
          <a:xfrm>
            <a:off x="365125" y="1493044"/>
            <a:ext cx="8150100" cy="3362400"/>
          </a:xfrm>
          <a:prstGeom prst="rect">
            <a:avLst/>
          </a:prstGeom>
          <a:noFill/>
          <a:ln>
            <a:noFill/>
          </a:ln>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lang="en" sz="2200"/>
              <a:t>Help students realize that they can handle college-level work</a:t>
            </a:r>
            <a:endParaRPr sz="2200"/>
          </a:p>
          <a:p>
            <a:pPr indent="-368300" lvl="0" marL="457200" rtl="0" algn="l">
              <a:spcBef>
                <a:spcPts val="1000"/>
              </a:spcBef>
              <a:spcAft>
                <a:spcPts val="0"/>
              </a:spcAft>
              <a:buSzPts val="2200"/>
              <a:buChar char="•"/>
            </a:pPr>
            <a:r>
              <a:rPr lang="en" sz="2200"/>
              <a:t>Have positive effects on postsecondary degree attainment, college access and enrollment, credit accumulation, high school completion and academic achievement </a:t>
            </a:r>
            <a:endParaRPr sz="2200"/>
          </a:p>
          <a:p>
            <a:pPr indent="-368300" lvl="0" marL="457200" rtl="0" algn="l">
              <a:spcBef>
                <a:spcPts val="1000"/>
              </a:spcBef>
              <a:spcAft>
                <a:spcPts val="0"/>
              </a:spcAft>
              <a:buSzPts val="2200"/>
              <a:buChar char="•"/>
            </a:pPr>
            <a:r>
              <a:rPr lang="en" sz="2200"/>
              <a:t>Are especially relevant for underserved populations, including first-generation college seekers</a:t>
            </a:r>
            <a:endParaRPr sz="2200"/>
          </a:p>
          <a:p>
            <a:pPr indent="-368300" lvl="0" marL="457200" rtl="0" algn="l">
              <a:spcBef>
                <a:spcPts val="1000"/>
              </a:spcBef>
              <a:spcAft>
                <a:spcPts val="0"/>
              </a:spcAft>
              <a:buSzPts val="2200"/>
              <a:buChar char="•"/>
            </a:pPr>
            <a:r>
              <a:rPr lang="en" sz="2200"/>
              <a:t>Save students time and money</a:t>
            </a:r>
            <a:endParaRPr sz="2000"/>
          </a:p>
          <a:p>
            <a:pPr indent="0" lvl="0" marL="0" rtl="0" algn="l">
              <a:spcBef>
                <a:spcPts val="1000"/>
              </a:spcBef>
              <a:spcAft>
                <a:spcPts val="0"/>
              </a:spcAft>
              <a:buNone/>
            </a:pPr>
            <a:r>
              <a:rPr lang="en" sz="1200" u="sng">
                <a:solidFill>
                  <a:schemeClr val="hlink"/>
                </a:solidFill>
                <a:hlinkClick r:id="rId3"/>
              </a:rPr>
              <a:t>https://ies.ed.gov/ncee/wwc/Docs/InterventionReports/wwc_dual_enrollment_022817.pdf</a:t>
            </a:r>
            <a:endParaRPr sz="1200"/>
          </a:p>
          <a:p>
            <a:pPr indent="0" lvl="0" marL="0" rtl="0" algn="l">
              <a:spcBef>
                <a:spcPts val="1000"/>
              </a:spcBef>
              <a:spcAft>
                <a:spcPts val="0"/>
              </a:spcAft>
              <a:buSzPts val="1800"/>
              <a:buNone/>
            </a:pPr>
            <a:r>
              <a:t/>
            </a:r>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8"/>
          <p:cNvSpPr txBox="1"/>
          <p:nvPr>
            <p:ph idx="1" type="body"/>
          </p:nvPr>
        </p:nvSpPr>
        <p:spPr>
          <a:xfrm>
            <a:off x="628650" y="1493044"/>
            <a:ext cx="7886700" cy="31395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800"/>
              <a:buNone/>
            </a:pPr>
            <a:r>
              <a:t/>
            </a:r>
            <a:endParaRPr/>
          </a:p>
        </p:txBody>
      </p:sp>
      <p:sp>
        <p:nvSpPr>
          <p:cNvPr id="430" name="Google Shape;430;p58"/>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pic>
        <p:nvPicPr>
          <p:cNvPr id="431" name="Google Shape;431;p58"/>
          <p:cNvPicPr preferRelativeResize="0"/>
          <p:nvPr/>
        </p:nvPicPr>
        <p:blipFill rotWithShape="1">
          <a:blip r:embed="rId3">
            <a:alphaModFix/>
          </a:blip>
          <a:srcRect b="0" l="0" r="0" t="0"/>
          <a:stretch/>
        </p:blipFill>
        <p:spPr>
          <a:xfrm>
            <a:off x="457200" y="155972"/>
            <a:ext cx="8229601" cy="4831557"/>
          </a:xfrm>
          <a:prstGeom prst="rect">
            <a:avLst/>
          </a:prstGeom>
          <a:noFill/>
          <a:ln>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9"/>
          <p:cNvSpPr txBox="1"/>
          <p:nvPr>
            <p:ph type="title"/>
          </p:nvPr>
        </p:nvSpPr>
        <p:spPr>
          <a:xfrm>
            <a:off x="655951" y="199505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i="1" lang="en" sz="5000">
                <a:solidFill>
                  <a:srgbClr val="009BA5"/>
                </a:solidFill>
              </a:rPr>
              <a:t>[Placeholder:</a:t>
            </a:r>
            <a:r>
              <a:rPr b="1" i="1" lang="en" sz="5000">
                <a:solidFill>
                  <a:srgbClr val="009BA5"/>
                </a:solidFill>
              </a:rPr>
              <a:t> Local SME/ Guest]</a:t>
            </a:r>
            <a:endParaRPr b="1" i="1" sz="5000">
              <a:solidFill>
                <a:srgbClr val="009BA5"/>
              </a:solidFill>
            </a:endParaRPr>
          </a:p>
        </p:txBody>
      </p:sp>
      <p:pic>
        <p:nvPicPr>
          <p:cNvPr descr="A picture containing shape&#10;&#10;Description automatically generated" id="438" name="Google Shape;438;p59"/>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676026" y="279870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Community Agreements</a:t>
            </a:r>
            <a:endParaRPr b="1" sz="5000">
              <a:solidFill>
                <a:srgbClr val="009BA5"/>
              </a:solidFill>
            </a:endParaRPr>
          </a:p>
          <a:p>
            <a:pPr indent="0" lvl="0" marL="0" rtl="0" algn="ctr">
              <a:lnSpc>
                <a:spcPct val="90000"/>
              </a:lnSpc>
              <a:spcBef>
                <a:spcPts val="0"/>
              </a:spcBef>
              <a:spcAft>
                <a:spcPts val="0"/>
              </a:spcAft>
              <a:buClr>
                <a:schemeClr val="dk1"/>
              </a:buClr>
              <a:buSzPct val="168749"/>
              <a:buFont typeface="Open Sans"/>
              <a:buNone/>
            </a:pPr>
            <a:r>
              <a:rPr b="1" lang="en" sz="3555">
                <a:solidFill>
                  <a:srgbClr val="009BA5"/>
                </a:solidFill>
              </a:rPr>
              <a:t>(see module worksheet)</a:t>
            </a:r>
            <a:endParaRPr b="1" sz="3555">
              <a:solidFill>
                <a:srgbClr val="009BA5"/>
              </a:solidFill>
            </a:endParaRPr>
          </a:p>
          <a:p>
            <a:pPr indent="0" lvl="0" marL="0" rtl="0" algn="ctr">
              <a:lnSpc>
                <a:spcPct val="90000"/>
              </a:lnSpc>
              <a:spcBef>
                <a:spcPts val="0"/>
              </a:spcBef>
              <a:spcAft>
                <a:spcPts val="0"/>
              </a:spcAft>
              <a:buClr>
                <a:schemeClr val="dk1"/>
              </a:buClr>
              <a:buSzPct val="168749"/>
              <a:buFont typeface="Open Sans"/>
              <a:buNone/>
            </a:pPr>
            <a:r>
              <a:t/>
            </a:r>
            <a:endParaRPr b="1" sz="3555">
              <a:solidFill>
                <a:srgbClr val="009BA5"/>
              </a:solidFill>
            </a:endParaRPr>
          </a:p>
        </p:txBody>
      </p:sp>
      <p:pic>
        <p:nvPicPr>
          <p:cNvPr descr="A picture containing shape&#10;&#10;Description automatically generated" id="149" name="Google Shape;149;p24"/>
          <p:cNvPicPr preferRelativeResize="0"/>
          <p:nvPr/>
        </p:nvPicPr>
        <p:blipFill rotWithShape="1">
          <a:blip r:embed="rId3">
            <a:alphaModFix/>
          </a:blip>
          <a:srcRect b="0" l="0" r="0" t="0"/>
          <a:stretch/>
        </p:blipFill>
        <p:spPr>
          <a:xfrm>
            <a:off x="0" y="1"/>
            <a:ext cx="9143999" cy="1474470"/>
          </a:xfrm>
          <a:prstGeom prst="rect">
            <a:avLst/>
          </a:prstGeom>
          <a:noFill/>
          <a:ln>
            <a:noFill/>
          </a:ln>
        </p:spPr>
      </p:pic>
      <p:pic>
        <p:nvPicPr>
          <p:cNvPr descr="Small Group Excercise Icon" id="150" name="Google Shape;150;p24"/>
          <p:cNvPicPr preferRelativeResize="0"/>
          <p:nvPr/>
        </p:nvPicPr>
        <p:blipFill>
          <a:blip r:embed="rId4">
            <a:alphaModFix/>
          </a:blip>
          <a:stretch>
            <a:fillRect/>
          </a:stretch>
        </p:blipFill>
        <p:spPr>
          <a:xfrm>
            <a:off x="4117350" y="3538921"/>
            <a:ext cx="909300" cy="909300"/>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0"/>
          <p:cNvSpPr txBox="1"/>
          <p:nvPr>
            <p:ph type="title"/>
          </p:nvPr>
        </p:nvSpPr>
        <p:spPr>
          <a:xfrm>
            <a:off x="628650" y="151209"/>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Career Technical Student Organizations (CTSOs)</a:t>
            </a:r>
            <a:endParaRPr/>
          </a:p>
        </p:txBody>
      </p:sp>
      <p:sp>
        <p:nvSpPr>
          <p:cNvPr id="445" name="Google Shape;445;p60"/>
          <p:cNvSpPr txBox="1"/>
          <p:nvPr>
            <p:ph idx="1" type="body"/>
          </p:nvPr>
        </p:nvSpPr>
        <p:spPr>
          <a:xfrm>
            <a:off x="628650" y="1651400"/>
            <a:ext cx="7886700" cy="3282600"/>
          </a:xfrm>
          <a:prstGeom prst="rect">
            <a:avLst/>
          </a:prstGeom>
          <a:noFill/>
          <a:ln>
            <a:noFill/>
          </a:ln>
        </p:spPr>
        <p:txBody>
          <a:bodyPr anchorCtr="0" anchor="t" bIns="45700" lIns="91425" spcFirstLastPara="1" rIns="91425" wrap="square" tIns="45700">
            <a:normAutofit fontScale="85000" lnSpcReduction="10000"/>
          </a:bodyPr>
          <a:lstStyle/>
          <a:p>
            <a:pPr indent="-379730"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Enhance student learning through contextual instruction, leadership development and personal development</a:t>
            </a:r>
            <a:endParaRPr/>
          </a:p>
          <a:p>
            <a:pPr indent="-379730"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Are an integral component of classroom curriculum </a:t>
            </a:r>
            <a:endParaRPr/>
          </a:p>
          <a:p>
            <a:pPr indent="-379730"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Build on employability and career skills</a:t>
            </a:r>
            <a:endParaRPr/>
          </a:p>
          <a:p>
            <a:pPr indent="-379730"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Provide career development competitive events</a:t>
            </a:r>
            <a:endParaRPr/>
          </a:p>
          <a:p>
            <a:pPr indent="-228600" lvl="0" marL="457200" rtl="0" algn="l">
              <a:lnSpc>
                <a:spcPct val="90000"/>
              </a:lnSpc>
              <a:spcBef>
                <a:spcPts val="1000"/>
              </a:spcBef>
              <a:spcAft>
                <a:spcPts val="0"/>
              </a:spcAft>
              <a:buSzPct val="64285"/>
              <a:buNone/>
            </a:pPr>
            <a:r>
              <a:t/>
            </a:r>
            <a:endParaRPr b="0" i="0" sz="280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1"/>
          <p:cNvSpPr txBox="1"/>
          <p:nvPr>
            <p:ph type="title"/>
          </p:nvPr>
        </p:nvSpPr>
        <p:spPr>
          <a:xfrm>
            <a:off x="0" y="138113"/>
            <a:ext cx="89232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3300" u="none">
                <a:solidFill>
                  <a:srgbClr val="000000"/>
                </a:solidFill>
                <a:latin typeface="Open Sans Light"/>
                <a:ea typeface="Open Sans Light"/>
                <a:cs typeface="Open Sans Light"/>
                <a:sym typeface="Open Sans Light"/>
              </a:rPr>
              <a:t>National Coordinating Council for Career and Technical Student Organizations</a:t>
            </a:r>
            <a:endParaRPr>
              <a:latin typeface="Open Sans Light"/>
              <a:ea typeface="Open Sans Light"/>
              <a:cs typeface="Open Sans Light"/>
              <a:sym typeface="Open Sans Light"/>
            </a:endParaRPr>
          </a:p>
        </p:txBody>
      </p:sp>
      <p:sp>
        <p:nvSpPr>
          <p:cNvPr id="452" name="Google Shape;452;p61"/>
          <p:cNvSpPr txBox="1"/>
          <p:nvPr>
            <p:ph idx="1" type="body"/>
          </p:nvPr>
        </p:nvSpPr>
        <p:spPr>
          <a:xfrm>
            <a:off x="628650" y="1506381"/>
            <a:ext cx="3886200" cy="326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0" i="0" lang="en" sz="1800" u="none">
                <a:solidFill>
                  <a:srgbClr val="000000"/>
                </a:solidFill>
                <a:latin typeface="Open Sans"/>
                <a:ea typeface="Open Sans"/>
                <a:cs typeface="Open Sans"/>
                <a:sym typeface="Open Sans"/>
              </a:rPr>
              <a:t>Business Professionals of America (BPA) </a:t>
            </a:r>
            <a:endParaRPr b="0" i="0" sz="1800" u="none">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None/>
            </a:pPr>
            <a:r>
              <a:rPr b="0" i="0" lang="en" sz="1800" u="none">
                <a:solidFill>
                  <a:srgbClr val="000000"/>
                </a:solidFill>
                <a:latin typeface="Open Sans"/>
                <a:ea typeface="Open Sans"/>
                <a:cs typeface="Open Sans"/>
                <a:sym typeface="Open Sans"/>
              </a:rPr>
              <a:t>DECA </a:t>
            </a:r>
            <a:endParaRPr b="0" i="0" sz="1800" u="none">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None/>
            </a:pPr>
            <a:r>
              <a:rPr b="0" i="0" lang="en" sz="1800" u="none">
                <a:solidFill>
                  <a:srgbClr val="000000"/>
                </a:solidFill>
                <a:latin typeface="Open Sans"/>
                <a:ea typeface="Open Sans"/>
                <a:cs typeface="Open Sans"/>
                <a:sym typeface="Open Sans"/>
              </a:rPr>
              <a:t>Future Business Leaders of America</a:t>
            </a:r>
            <a:r>
              <a:rPr lang="en" sz="1800">
                <a:solidFill>
                  <a:srgbClr val="000000"/>
                </a:solidFill>
              </a:rPr>
              <a:t> (FBLA)</a:t>
            </a:r>
            <a:endParaRPr b="0" i="0" sz="2800" u="none">
              <a:solidFill>
                <a:srgbClr val="000000"/>
              </a:solidFill>
              <a:latin typeface="Open Sans"/>
              <a:ea typeface="Open Sans"/>
              <a:cs typeface="Open Sans"/>
              <a:sym typeface="Open Sans"/>
            </a:endParaRPr>
          </a:p>
        </p:txBody>
      </p:sp>
      <p:sp>
        <p:nvSpPr>
          <p:cNvPr id="453" name="Google Shape;453;p61"/>
          <p:cNvSpPr txBox="1"/>
          <p:nvPr>
            <p:ph idx="1" type="body"/>
          </p:nvPr>
        </p:nvSpPr>
        <p:spPr>
          <a:xfrm>
            <a:off x="4461300" y="1506375"/>
            <a:ext cx="4530300" cy="3263400"/>
          </a:xfrm>
          <a:prstGeom prst="rect">
            <a:avLst/>
          </a:prstGeom>
          <a:noFill/>
          <a:ln>
            <a:noFill/>
          </a:ln>
        </p:spPr>
        <p:txBody>
          <a:bodyPr anchorCtr="0" anchor="t" bIns="45700" lIns="91425" spcFirstLastPara="1" rIns="91425" wrap="square" tIns="45700">
            <a:noAutofit/>
          </a:bodyPr>
          <a:lstStyle/>
          <a:p>
            <a:pPr indent="-215900" lvl="0" marL="228600" rtl="0" algn="l">
              <a:lnSpc>
                <a:spcPct val="90000"/>
              </a:lnSpc>
              <a:spcBef>
                <a:spcPts val="0"/>
              </a:spcBef>
              <a:spcAft>
                <a:spcPts val="0"/>
              </a:spcAft>
              <a:buClr>
                <a:srgbClr val="009AA6"/>
              </a:buClr>
              <a:buSzPts val="200"/>
              <a:buFont typeface="Arial"/>
              <a:buChar char="•"/>
            </a:pPr>
            <a:r>
              <a:rPr b="0" i="0" lang="en" sz="1800" u="none">
                <a:solidFill>
                  <a:srgbClr val="000000"/>
                </a:solidFill>
                <a:latin typeface="Open Sans"/>
                <a:ea typeface="Open Sans"/>
                <a:cs typeface="Open Sans"/>
                <a:sym typeface="Open Sans"/>
              </a:rPr>
              <a:t>National FFA Organization (FFA) </a:t>
            </a:r>
            <a:endParaRPr b="0" i="0" sz="2600" u="none">
              <a:solidFill>
                <a:srgbClr val="000000"/>
              </a:solidFill>
              <a:latin typeface="Open Sans"/>
              <a:ea typeface="Open Sans"/>
              <a:cs typeface="Open Sans"/>
              <a:sym typeface="Open Sans"/>
            </a:endParaRPr>
          </a:p>
          <a:p>
            <a:pPr indent="-215900" lvl="0" marL="228600" rtl="0" algn="l">
              <a:lnSpc>
                <a:spcPct val="90000"/>
              </a:lnSpc>
              <a:spcBef>
                <a:spcPts val="1000"/>
              </a:spcBef>
              <a:spcAft>
                <a:spcPts val="0"/>
              </a:spcAft>
              <a:buClr>
                <a:srgbClr val="009AA6"/>
              </a:buClr>
              <a:buSzPts val="200"/>
              <a:buFont typeface="Arial"/>
              <a:buChar char="•"/>
            </a:pPr>
            <a:r>
              <a:rPr b="0" i="0" lang="en" sz="1800" u="none">
                <a:solidFill>
                  <a:srgbClr val="000000"/>
                </a:solidFill>
                <a:latin typeface="Open Sans"/>
                <a:ea typeface="Open Sans"/>
                <a:cs typeface="Open Sans"/>
                <a:sym typeface="Open Sans"/>
              </a:rPr>
              <a:t>Family, Career and Community Leaders of America (FCCLA)</a:t>
            </a:r>
            <a:endParaRPr b="0" i="0" sz="2600" u="none">
              <a:solidFill>
                <a:srgbClr val="000000"/>
              </a:solidFill>
              <a:latin typeface="Open Sans"/>
              <a:ea typeface="Open Sans"/>
              <a:cs typeface="Open Sans"/>
              <a:sym typeface="Open Sans"/>
            </a:endParaRPr>
          </a:p>
          <a:p>
            <a:pPr indent="-215900" lvl="0" marL="228600" rtl="0" algn="l">
              <a:lnSpc>
                <a:spcPct val="90000"/>
              </a:lnSpc>
              <a:spcBef>
                <a:spcPts val="1000"/>
              </a:spcBef>
              <a:spcAft>
                <a:spcPts val="0"/>
              </a:spcAft>
              <a:buClr>
                <a:srgbClr val="009AA6"/>
              </a:buClr>
              <a:buSzPts val="200"/>
              <a:buFont typeface="Arial"/>
              <a:buChar char="•"/>
            </a:pPr>
            <a:r>
              <a:rPr b="0" i="0" lang="en" sz="1800" u="none">
                <a:solidFill>
                  <a:srgbClr val="000000"/>
                </a:solidFill>
                <a:latin typeface="Open Sans"/>
                <a:ea typeface="Open Sans"/>
                <a:cs typeface="Open Sans"/>
                <a:sym typeface="Open Sans"/>
              </a:rPr>
              <a:t>Future Health Professionals (HOSA)</a:t>
            </a:r>
            <a:endParaRPr b="0" i="0" sz="2600" u="none">
              <a:solidFill>
                <a:srgbClr val="000000"/>
              </a:solidFill>
              <a:latin typeface="Open Sans"/>
              <a:ea typeface="Open Sans"/>
              <a:cs typeface="Open Sans"/>
              <a:sym typeface="Open Sans"/>
            </a:endParaRPr>
          </a:p>
          <a:p>
            <a:pPr indent="-215900" lvl="0" marL="228600" rtl="0" algn="l">
              <a:lnSpc>
                <a:spcPct val="90000"/>
              </a:lnSpc>
              <a:spcBef>
                <a:spcPts val="1000"/>
              </a:spcBef>
              <a:spcAft>
                <a:spcPts val="0"/>
              </a:spcAft>
              <a:buClr>
                <a:srgbClr val="009AA6"/>
              </a:buClr>
              <a:buSzPts val="200"/>
              <a:buFont typeface="Arial"/>
              <a:buChar char="•"/>
            </a:pPr>
            <a:r>
              <a:rPr b="0" i="0" lang="en" sz="1800" u="none">
                <a:solidFill>
                  <a:srgbClr val="000000"/>
                </a:solidFill>
                <a:latin typeface="Open Sans"/>
                <a:ea typeface="Open Sans"/>
                <a:cs typeface="Open Sans"/>
                <a:sym typeface="Open Sans"/>
              </a:rPr>
              <a:t>SkillsUSA </a:t>
            </a:r>
            <a:endParaRPr b="0" i="0" sz="2600" u="none">
              <a:solidFill>
                <a:srgbClr val="000000"/>
              </a:solidFill>
              <a:latin typeface="Open Sans"/>
              <a:ea typeface="Open Sans"/>
              <a:cs typeface="Open Sans"/>
              <a:sym typeface="Open Sans"/>
            </a:endParaRPr>
          </a:p>
          <a:p>
            <a:pPr indent="-215900" lvl="0" marL="228600" rtl="0" algn="l">
              <a:lnSpc>
                <a:spcPct val="90000"/>
              </a:lnSpc>
              <a:spcBef>
                <a:spcPts val="1000"/>
              </a:spcBef>
              <a:spcAft>
                <a:spcPts val="0"/>
              </a:spcAft>
              <a:buClr>
                <a:srgbClr val="009AA6"/>
              </a:buClr>
              <a:buSzPts val="200"/>
              <a:buFont typeface="Arial"/>
              <a:buChar char="•"/>
            </a:pPr>
            <a:r>
              <a:rPr b="0" i="0" lang="en" sz="1800" u="none">
                <a:solidFill>
                  <a:srgbClr val="000000"/>
                </a:solidFill>
                <a:latin typeface="Open Sans"/>
                <a:ea typeface="Open Sans"/>
                <a:cs typeface="Open Sans"/>
                <a:sym typeface="Open Sans"/>
              </a:rPr>
              <a:t>Technology Student Association (TSA)</a:t>
            </a:r>
            <a:endParaRPr b="0" i="0" sz="26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600" u="none">
              <a:solidFill>
                <a:srgbClr val="000000"/>
              </a:solidFill>
              <a:latin typeface="Open Sans"/>
              <a:ea typeface="Open Sans"/>
              <a:cs typeface="Open Sans"/>
              <a:sym typeface="Open Sans"/>
            </a:endParaRPr>
          </a:p>
        </p:txBody>
      </p:sp>
      <p:sp>
        <p:nvSpPr>
          <p:cNvPr id="454" name="Google Shape;454;p61"/>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pic>
        <p:nvPicPr>
          <p:cNvPr descr="A close up of a logo&#10;&#10;Description automatically generated" id="455" name="Google Shape;455;p61"/>
          <p:cNvPicPr preferRelativeResize="0"/>
          <p:nvPr/>
        </p:nvPicPr>
        <p:blipFill rotWithShape="1">
          <a:blip r:embed="rId3">
            <a:alphaModFix/>
          </a:blip>
          <a:srcRect b="0" l="0" r="0" t="0"/>
          <a:stretch/>
        </p:blipFill>
        <p:spPr>
          <a:xfrm>
            <a:off x="1143000" y="3618359"/>
            <a:ext cx="6858000" cy="1458515"/>
          </a:xfrm>
          <a:prstGeom prst="rect">
            <a:avLst/>
          </a:prstGeom>
          <a:noFill/>
          <a:ln>
            <a:noFill/>
          </a:ln>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9" name="Shape 459"/>
        <p:cNvGrpSpPr/>
        <p:nvPr/>
      </p:nvGrpSpPr>
      <p:grpSpPr>
        <a:xfrm>
          <a:off x="0" y="0"/>
          <a:ext cx="0" cy="0"/>
          <a:chOff x="0" y="0"/>
          <a:chExt cx="0" cy="0"/>
        </a:xfrm>
      </p:grpSpPr>
      <p:sp>
        <p:nvSpPr>
          <p:cNvPr id="460" name="Google Shape;460;p62"/>
          <p:cNvSpPr txBox="1"/>
          <p:nvPr>
            <p:ph type="title"/>
          </p:nvPr>
        </p:nvSpPr>
        <p:spPr>
          <a:xfrm>
            <a:off x="628650" y="132211"/>
            <a:ext cx="7886700" cy="994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
              <a:t>OPTIONAL</a:t>
            </a:r>
            <a:r>
              <a:rPr lang="en"/>
              <a:t> </a:t>
            </a:r>
            <a:r>
              <a:rPr lang="en"/>
              <a:t>Discussion 2: Knowledge Building </a:t>
            </a:r>
            <a:endParaRPr/>
          </a:p>
        </p:txBody>
      </p:sp>
      <p:sp>
        <p:nvSpPr>
          <p:cNvPr id="461" name="Google Shape;461;p62"/>
          <p:cNvSpPr txBox="1"/>
          <p:nvPr>
            <p:ph idx="1" type="body"/>
          </p:nvPr>
        </p:nvSpPr>
        <p:spPr>
          <a:xfrm>
            <a:off x="628650" y="1492625"/>
            <a:ext cx="3456600" cy="3453600"/>
          </a:xfrm>
          <a:prstGeom prst="rect">
            <a:avLst/>
          </a:prstGeom>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None/>
            </a:pPr>
            <a:r>
              <a:t/>
            </a:r>
            <a:endParaRPr sz="1300"/>
          </a:p>
          <a:p>
            <a:pPr indent="0" lvl="0" marL="0" rtl="0" algn="l">
              <a:lnSpc>
                <a:spcPct val="100000"/>
              </a:lnSpc>
              <a:spcBef>
                <a:spcPts val="0"/>
              </a:spcBef>
              <a:spcAft>
                <a:spcPts val="0"/>
              </a:spcAft>
              <a:buNone/>
            </a:pPr>
            <a:r>
              <a:rPr b="1" lang="en"/>
              <a:t>OPTION 1: </a:t>
            </a:r>
            <a:endParaRPr b="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solidFill>
                  <a:srgbClr val="FF6E15"/>
                </a:solidFill>
              </a:rPr>
              <a:t>What questions do you have about the components of a high-quality CTE program? </a:t>
            </a:r>
            <a:endParaRPr>
              <a:solidFill>
                <a:srgbClr val="FF6E15"/>
              </a:solidFill>
            </a:endParaRPr>
          </a:p>
          <a:p>
            <a:pPr indent="0" lvl="0" marL="0" rtl="0" algn="l">
              <a:lnSpc>
                <a:spcPct val="100000"/>
              </a:lnSpc>
              <a:spcBef>
                <a:spcPts val="0"/>
              </a:spcBef>
              <a:spcAft>
                <a:spcPts val="0"/>
              </a:spcAft>
              <a:buNone/>
            </a:pPr>
            <a:r>
              <a:t/>
            </a:r>
            <a:endParaRPr>
              <a:solidFill>
                <a:srgbClr val="FF6E15"/>
              </a:solidFill>
            </a:endParaRPr>
          </a:p>
          <a:p>
            <a:pPr indent="0" lvl="0" marL="0" rtl="0" algn="l">
              <a:lnSpc>
                <a:spcPct val="100000"/>
              </a:lnSpc>
              <a:spcBef>
                <a:spcPts val="0"/>
              </a:spcBef>
              <a:spcAft>
                <a:spcPts val="0"/>
              </a:spcAft>
              <a:buNone/>
            </a:pPr>
            <a:r>
              <a:rPr lang="en">
                <a:solidFill>
                  <a:srgbClr val="FF6E15"/>
                </a:solidFill>
              </a:rPr>
              <a:t>Is anything confusing or requiring additional local context? </a:t>
            </a:r>
            <a:endParaRPr>
              <a:solidFill>
                <a:srgbClr val="FF6E15"/>
              </a:solidFill>
            </a:endParaRPr>
          </a:p>
        </p:txBody>
      </p:sp>
      <p:sp>
        <p:nvSpPr>
          <p:cNvPr id="462" name="Google Shape;462;p62"/>
          <p:cNvSpPr txBox="1"/>
          <p:nvPr>
            <p:ph idx="1" type="body"/>
          </p:nvPr>
        </p:nvSpPr>
        <p:spPr>
          <a:xfrm>
            <a:off x="4698625" y="1492625"/>
            <a:ext cx="3927000" cy="3265800"/>
          </a:xfrm>
          <a:prstGeom prst="rect">
            <a:avLst/>
          </a:prstGeom>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None/>
            </a:pPr>
            <a:r>
              <a:t/>
            </a:r>
            <a:endParaRPr sz="1300"/>
          </a:p>
          <a:p>
            <a:pPr indent="0" lvl="0" marL="0" rtl="0" algn="l">
              <a:lnSpc>
                <a:spcPct val="100000"/>
              </a:lnSpc>
              <a:spcBef>
                <a:spcPts val="0"/>
              </a:spcBef>
              <a:spcAft>
                <a:spcPts val="0"/>
              </a:spcAft>
              <a:buNone/>
            </a:pPr>
            <a:r>
              <a:rPr lang="en">
                <a:solidFill>
                  <a:schemeClr val="dk1"/>
                </a:solidFill>
              </a:rPr>
              <a:t> </a:t>
            </a:r>
            <a:r>
              <a:rPr b="1" lang="en">
                <a:solidFill>
                  <a:schemeClr val="dk1"/>
                </a:solidFill>
              </a:rPr>
              <a:t>OPTION 2: </a:t>
            </a:r>
            <a:endParaRPr b="1">
              <a:solidFill>
                <a:schemeClr val="dk1"/>
              </a:solidFill>
            </a:endParaRPr>
          </a:p>
          <a:p>
            <a:pPr indent="0" lvl="0" marL="0" rtl="0" algn="l">
              <a:lnSpc>
                <a:spcPct val="100000"/>
              </a:lnSpc>
              <a:spcBef>
                <a:spcPts val="0"/>
              </a:spcBef>
              <a:spcAft>
                <a:spcPts val="0"/>
              </a:spcAft>
              <a:buNone/>
            </a:pPr>
            <a:r>
              <a:t/>
            </a:r>
            <a:endParaRPr/>
          </a:p>
          <a:p>
            <a:pPr indent="0" lvl="0" marL="0" rtl="0" algn="l">
              <a:lnSpc>
                <a:spcPct val="115000"/>
              </a:lnSpc>
              <a:spcBef>
                <a:spcPts val="0"/>
              </a:spcBef>
              <a:spcAft>
                <a:spcPts val="0"/>
              </a:spcAft>
              <a:buNone/>
            </a:pPr>
            <a:r>
              <a:rPr lang="en">
                <a:solidFill>
                  <a:srgbClr val="FF6E15"/>
                </a:solidFill>
              </a:rPr>
              <a:t>What is your greatest gap or challenge in greatest in CTE program delivery or promotion? </a:t>
            </a:r>
            <a:endParaRPr>
              <a:solidFill>
                <a:srgbClr val="FF6E15"/>
              </a:solidFill>
            </a:endParaRPr>
          </a:p>
          <a:p>
            <a:pPr indent="0" lvl="0" marL="0" rtl="0" algn="l">
              <a:lnSpc>
                <a:spcPct val="115000"/>
              </a:lnSpc>
              <a:spcBef>
                <a:spcPts val="0"/>
              </a:spcBef>
              <a:spcAft>
                <a:spcPts val="0"/>
              </a:spcAft>
              <a:buNone/>
            </a:pPr>
            <a:r>
              <a:t/>
            </a:r>
            <a:endParaRPr>
              <a:solidFill>
                <a:srgbClr val="FF6E15"/>
              </a:solidFill>
            </a:endParaRPr>
          </a:p>
          <a:p>
            <a:pPr indent="0" lvl="0" marL="0" rtl="0" algn="l">
              <a:lnSpc>
                <a:spcPct val="115000"/>
              </a:lnSpc>
              <a:spcBef>
                <a:spcPts val="0"/>
              </a:spcBef>
              <a:spcAft>
                <a:spcPts val="0"/>
              </a:spcAft>
              <a:buNone/>
            </a:pPr>
            <a:r>
              <a:rPr lang="en">
                <a:solidFill>
                  <a:srgbClr val="FF6E15"/>
                </a:solidFill>
              </a:rPr>
              <a:t>What steps can be taken to close that gap? </a:t>
            </a:r>
            <a:endParaRPr>
              <a:solidFill>
                <a:srgbClr val="FF6E15"/>
              </a:solidFill>
            </a:endParaRPr>
          </a:p>
        </p:txBody>
      </p:sp>
      <p:pic>
        <p:nvPicPr>
          <p:cNvPr descr="Question Icon" id="463" name="Google Shape;463;p62"/>
          <p:cNvPicPr preferRelativeResize="0"/>
          <p:nvPr/>
        </p:nvPicPr>
        <p:blipFill>
          <a:blip r:embed="rId3">
            <a:alphaModFix/>
          </a:blip>
          <a:stretch>
            <a:fillRect/>
          </a:stretch>
        </p:blipFill>
        <p:spPr>
          <a:xfrm>
            <a:off x="8252325" y="4185275"/>
            <a:ext cx="820950" cy="8209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63"/>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470" name="Google Shape;470;p63"/>
          <p:cNvGrpSpPr/>
          <p:nvPr/>
        </p:nvGrpSpPr>
        <p:grpSpPr>
          <a:xfrm>
            <a:off x="-13274" y="2503170"/>
            <a:ext cx="9157539" cy="137976"/>
            <a:chOff x="-13274" y="3337560"/>
            <a:chExt cx="9157539" cy="183968"/>
          </a:xfrm>
        </p:grpSpPr>
        <p:grpSp>
          <p:nvGrpSpPr>
            <p:cNvPr id="471" name="Google Shape;471;p63"/>
            <p:cNvGrpSpPr/>
            <p:nvPr/>
          </p:nvGrpSpPr>
          <p:grpSpPr>
            <a:xfrm>
              <a:off x="-13274" y="3337560"/>
              <a:ext cx="3108725" cy="182915"/>
              <a:chOff x="4018" y="0"/>
              <a:chExt cx="3474600" cy="326400"/>
            </a:xfrm>
          </p:grpSpPr>
          <p:sp>
            <p:nvSpPr>
              <p:cNvPr id="472" name="Google Shape;472;p63"/>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3"/>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474" name="Google Shape;474;p63"/>
            <p:cNvGrpSpPr/>
            <p:nvPr/>
          </p:nvGrpSpPr>
          <p:grpSpPr>
            <a:xfrm>
              <a:off x="3011725" y="3337560"/>
              <a:ext cx="3109099" cy="182915"/>
              <a:chOff x="2815083" y="0"/>
              <a:chExt cx="3513900" cy="326400"/>
            </a:xfrm>
          </p:grpSpPr>
          <p:sp>
            <p:nvSpPr>
              <p:cNvPr id="475" name="Google Shape;475;p63"/>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63"/>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477" name="Google Shape;477;p63"/>
            <p:cNvGrpSpPr/>
            <p:nvPr/>
          </p:nvGrpSpPr>
          <p:grpSpPr>
            <a:xfrm>
              <a:off x="6035166" y="3338613"/>
              <a:ext cx="3109099" cy="182915"/>
              <a:chOff x="5626149" y="0"/>
              <a:chExt cx="3513900" cy="326400"/>
            </a:xfrm>
          </p:grpSpPr>
          <p:sp>
            <p:nvSpPr>
              <p:cNvPr id="478" name="Google Shape;478;p63"/>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63"/>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480" name="Google Shape;480;p6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descr="A picture containing text, pool ball&#10;&#10;Description automatically generated" id="481" name="Google Shape;481;p63"/>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482" name="Google Shape;482;p63"/>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750"/>
                                        <p:tgtEl>
                                          <p:spTgt spid="481"/>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75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4"/>
          <p:cNvSpPr txBox="1"/>
          <p:nvPr>
            <p:ph type="title"/>
          </p:nvPr>
        </p:nvSpPr>
        <p:spPr>
          <a:xfrm>
            <a:off x="601662" y="171450"/>
            <a:ext cx="7940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solidFill>
                  <a:srgbClr val="000000"/>
                </a:solidFill>
                <a:latin typeface="Open Sans Light"/>
                <a:ea typeface="Open Sans Light"/>
                <a:cs typeface="Open Sans Light"/>
                <a:sym typeface="Open Sans Light"/>
              </a:rPr>
              <a:t>Activity 1 Revisit</a:t>
            </a:r>
            <a:endParaRPr>
              <a:latin typeface="Open Sans Light"/>
              <a:ea typeface="Open Sans Light"/>
              <a:cs typeface="Open Sans Light"/>
              <a:sym typeface="Open Sans Light"/>
            </a:endParaRPr>
          </a:p>
        </p:txBody>
      </p:sp>
      <p:sp>
        <p:nvSpPr>
          <p:cNvPr id="489" name="Google Shape;489;p64"/>
          <p:cNvSpPr txBox="1"/>
          <p:nvPr/>
        </p:nvSpPr>
        <p:spPr>
          <a:xfrm>
            <a:off x="241350" y="1553904"/>
            <a:ext cx="8661300" cy="646500"/>
          </a:xfrm>
          <a:prstGeom prst="rect">
            <a:avLst/>
          </a:prstGeom>
          <a:solidFill>
            <a:schemeClr val="lt1"/>
          </a:solidFill>
          <a:ln>
            <a:noFill/>
          </a:ln>
        </p:spPr>
        <p:txBody>
          <a:bodyPr anchorCtr="0" anchor="t" bIns="91425" lIns="91425" spcFirstLastPara="1" rIns="91425" wrap="square" tIns="91425">
            <a:spAutoFit/>
          </a:bodyPr>
          <a:lstStyle/>
          <a:p>
            <a:pPr indent="0" lvl="0" marL="457200" marR="0" rtl="0" algn="ctr">
              <a:lnSpc>
                <a:spcPct val="110000"/>
              </a:lnSpc>
              <a:spcBef>
                <a:spcPts val="0"/>
              </a:spcBef>
              <a:spcAft>
                <a:spcPts val="0"/>
              </a:spcAft>
              <a:buClr>
                <a:srgbClr val="000000"/>
              </a:buClr>
              <a:buSzPts val="2400"/>
              <a:buFont typeface="Open Sans"/>
              <a:buNone/>
            </a:pPr>
            <a:r>
              <a:rPr b="1" lang="en" sz="3000">
                <a:solidFill>
                  <a:schemeClr val="dk1"/>
                </a:solidFill>
                <a:latin typeface="Open Sans"/>
                <a:ea typeface="Open Sans"/>
                <a:cs typeface="Open Sans"/>
                <a:sym typeface="Open Sans"/>
              </a:rPr>
              <a:t>High-Quality CTE </a:t>
            </a:r>
            <a:endParaRPr b="1" sz="3000">
              <a:solidFill>
                <a:schemeClr val="dk1"/>
              </a:solidFill>
              <a:latin typeface="Open Sans"/>
              <a:ea typeface="Open Sans"/>
              <a:cs typeface="Open Sans"/>
              <a:sym typeface="Open Sans"/>
            </a:endParaRPr>
          </a:p>
        </p:txBody>
      </p:sp>
      <p:pic>
        <p:nvPicPr>
          <p:cNvPr descr="Small Group Excercise Icon" id="490" name="Google Shape;490;p64"/>
          <p:cNvPicPr preferRelativeResize="0"/>
          <p:nvPr/>
        </p:nvPicPr>
        <p:blipFill>
          <a:blip r:embed="rId3">
            <a:alphaModFix/>
          </a:blip>
          <a:stretch>
            <a:fillRect/>
          </a:stretch>
        </p:blipFill>
        <p:spPr>
          <a:xfrm>
            <a:off x="7993350" y="4008496"/>
            <a:ext cx="909300" cy="909300"/>
          </a:xfrm>
          <a:prstGeom prst="rect">
            <a:avLst/>
          </a:prstGeom>
          <a:noFill/>
          <a:ln>
            <a:noFill/>
          </a:ln>
        </p:spPr>
      </p:pic>
      <p:sp>
        <p:nvSpPr>
          <p:cNvPr id="491" name="Google Shape;491;p64"/>
          <p:cNvSpPr txBox="1"/>
          <p:nvPr/>
        </p:nvSpPr>
        <p:spPr>
          <a:xfrm>
            <a:off x="1723200" y="2258425"/>
            <a:ext cx="5697600" cy="2154900"/>
          </a:xfrm>
          <a:prstGeom prst="rect">
            <a:avLst/>
          </a:prstGeom>
          <a:noFill/>
          <a:ln cap="flat" cmpd="sng" w="38100">
            <a:solidFill>
              <a:srgbClr val="7AB800"/>
            </a:solidFill>
            <a:prstDash val="solid"/>
            <a:round/>
            <a:headEnd len="sm" w="sm" type="none"/>
            <a:tailEnd len="sm" w="sm" type="none"/>
          </a:ln>
        </p:spPr>
        <p:txBody>
          <a:bodyPr anchorCtr="0" anchor="t" bIns="91425" lIns="91425" spcFirstLastPara="1" rIns="91425" wrap="square" tIns="91425">
            <a:spAutoFit/>
          </a:bodyPr>
          <a:lstStyle/>
          <a:p>
            <a:pPr indent="0" lvl="0" marL="457200" rtl="0" algn="ctr">
              <a:lnSpc>
                <a:spcPct val="110000"/>
              </a:lnSpc>
              <a:spcBef>
                <a:spcPts val="0"/>
              </a:spcBef>
              <a:spcAft>
                <a:spcPts val="0"/>
              </a:spcAft>
              <a:buNone/>
            </a:pPr>
            <a:r>
              <a:rPr b="1" lang="en" sz="4000">
                <a:solidFill>
                  <a:srgbClr val="FF6D13"/>
                </a:solidFill>
                <a:latin typeface="Open Sans"/>
                <a:ea typeface="Open Sans"/>
                <a:cs typeface="Open Sans"/>
                <a:sym typeface="Open Sans"/>
              </a:rPr>
              <a:t>K</a:t>
            </a:r>
            <a:r>
              <a:rPr lang="en" sz="4000">
                <a:solidFill>
                  <a:srgbClr val="FF6D13"/>
                </a:solidFill>
                <a:latin typeface="Open Sans"/>
                <a:ea typeface="Open Sans"/>
                <a:cs typeface="Open Sans"/>
                <a:sym typeface="Open Sans"/>
              </a:rPr>
              <a:t>NOW</a:t>
            </a:r>
            <a:r>
              <a:rPr lang="en" sz="4000">
                <a:solidFill>
                  <a:srgbClr val="FF6D13"/>
                </a:solidFill>
                <a:latin typeface="Open Sans"/>
                <a:ea typeface="Open Sans"/>
                <a:cs typeface="Open Sans"/>
                <a:sym typeface="Open Sans"/>
              </a:rPr>
              <a:t> </a:t>
            </a:r>
            <a:endParaRPr sz="4000">
              <a:solidFill>
                <a:srgbClr val="FF6D13"/>
              </a:solidFill>
              <a:latin typeface="Open Sans"/>
              <a:ea typeface="Open Sans"/>
              <a:cs typeface="Open Sans"/>
              <a:sym typeface="Open Sans"/>
            </a:endParaRPr>
          </a:p>
          <a:p>
            <a:pPr indent="0" lvl="0" marL="457200" rtl="0" algn="ctr">
              <a:lnSpc>
                <a:spcPct val="110000"/>
              </a:lnSpc>
              <a:spcBef>
                <a:spcPts val="0"/>
              </a:spcBef>
              <a:spcAft>
                <a:spcPts val="0"/>
              </a:spcAft>
              <a:buNone/>
            </a:pPr>
            <a:r>
              <a:rPr b="1" lang="en" sz="4000">
                <a:solidFill>
                  <a:srgbClr val="7AB800"/>
                </a:solidFill>
                <a:latin typeface="Open Sans"/>
                <a:ea typeface="Open Sans"/>
                <a:cs typeface="Open Sans"/>
                <a:sym typeface="Open Sans"/>
              </a:rPr>
              <a:t>W</a:t>
            </a:r>
            <a:r>
              <a:rPr lang="en" sz="4000">
                <a:solidFill>
                  <a:srgbClr val="7AB800"/>
                </a:solidFill>
                <a:latin typeface="Open Sans"/>
                <a:ea typeface="Open Sans"/>
                <a:cs typeface="Open Sans"/>
                <a:sym typeface="Open Sans"/>
              </a:rPr>
              <a:t>ONDER</a:t>
            </a:r>
            <a:r>
              <a:rPr lang="en" sz="4000">
                <a:solidFill>
                  <a:schemeClr val="dk1"/>
                </a:solidFill>
                <a:latin typeface="Open Sans"/>
                <a:ea typeface="Open Sans"/>
                <a:cs typeface="Open Sans"/>
                <a:sym typeface="Open Sans"/>
              </a:rPr>
              <a:t>  </a:t>
            </a:r>
            <a:endParaRPr sz="4000">
              <a:solidFill>
                <a:schemeClr val="dk1"/>
              </a:solidFill>
              <a:latin typeface="Open Sans"/>
              <a:ea typeface="Open Sans"/>
              <a:cs typeface="Open Sans"/>
              <a:sym typeface="Open Sans"/>
            </a:endParaRPr>
          </a:p>
          <a:p>
            <a:pPr indent="0" lvl="0" marL="457200" rtl="0" algn="ctr">
              <a:lnSpc>
                <a:spcPct val="110000"/>
              </a:lnSpc>
              <a:spcBef>
                <a:spcPts val="0"/>
              </a:spcBef>
              <a:spcAft>
                <a:spcPts val="0"/>
              </a:spcAft>
              <a:buNone/>
            </a:pPr>
            <a:r>
              <a:rPr b="1" lang="en" sz="4000">
                <a:solidFill>
                  <a:srgbClr val="009AA6"/>
                </a:solidFill>
                <a:latin typeface="Open Sans"/>
                <a:ea typeface="Open Sans"/>
                <a:cs typeface="Open Sans"/>
                <a:sym typeface="Open Sans"/>
              </a:rPr>
              <a:t>O</a:t>
            </a:r>
            <a:r>
              <a:rPr lang="en" sz="4000">
                <a:solidFill>
                  <a:srgbClr val="009AA6"/>
                </a:solidFill>
                <a:latin typeface="Open Sans"/>
                <a:ea typeface="Open Sans"/>
                <a:cs typeface="Open Sans"/>
                <a:sym typeface="Open Sans"/>
              </a:rPr>
              <a:t>PPORTUNITIES</a:t>
            </a:r>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5"/>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graphicFrame>
        <p:nvGraphicFramePr>
          <p:cNvPr id="497" name="Google Shape;497;p65"/>
          <p:cNvGraphicFramePr/>
          <p:nvPr/>
        </p:nvGraphicFramePr>
        <p:xfrm>
          <a:off x="-50" y="132165"/>
          <a:ext cx="3000000" cy="3000000"/>
        </p:xfrm>
        <a:graphic>
          <a:graphicData uri="http://schemas.openxmlformats.org/drawingml/2006/table">
            <a:tbl>
              <a:tblPr>
                <a:noFill/>
                <a:tableStyleId>{2168ED29-2A34-4BD4-A9DF-F2C1D14626F9}</a:tableStyleId>
              </a:tblPr>
              <a:tblGrid>
                <a:gridCol w="2273325"/>
                <a:gridCol w="2273325"/>
                <a:gridCol w="2273325"/>
                <a:gridCol w="2273325"/>
              </a:tblGrid>
              <a:tr h="396200">
                <a:tc>
                  <a:txBody>
                    <a:bodyPr/>
                    <a:lstStyle/>
                    <a:p>
                      <a:pPr indent="0" lvl="0" marL="0" rtl="0" algn="ctr">
                        <a:spcBef>
                          <a:spcPts val="0"/>
                        </a:spcBef>
                        <a:spcAft>
                          <a:spcPts val="0"/>
                        </a:spcAft>
                        <a:buNone/>
                      </a:pPr>
                      <a:r>
                        <a:t/>
                      </a:r>
                      <a:endParaRPr/>
                    </a:p>
                  </a:txBody>
                  <a:tcPr marT="91425" marB="91425" marR="91425" marL="91425">
                    <a:lnR cap="flat" cmpd="sng" w="9525">
                      <a:solidFill>
                        <a:srgbClr val="7AB800"/>
                      </a:solidFill>
                      <a:prstDash val="solid"/>
                      <a:round/>
                      <a:headEnd len="sm" w="sm" type="none"/>
                      <a:tailEnd len="sm" w="sm" type="none"/>
                    </a:lnR>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t>KNOW</a:t>
                      </a:r>
                      <a:endParaRPr b="1"/>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rgbClr val="7AB800"/>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rPr b="1" lang="en"/>
                        <a:t>WONDER</a:t>
                      </a:r>
                      <a:endParaRPr b="1"/>
                    </a:p>
                  </a:txBody>
                  <a:tcPr marT="91425" marB="91425" marR="91425" marL="91425">
                    <a:lnL cap="flat" cmpd="sng" w="9525">
                      <a:solidFill>
                        <a:srgbClr val="7AB800"/>
                      </a:solidFill>
                      <a:prstDash val="solid"/>
                      <a:round/>
                      <a:headEnd len="sm" w="sm" type="none"/>
                      <a:tailEnd len="sm" w="sm" type="none"/>
                    </a:lnL>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rPr b="1" lang="en"/>
                        <a:t>OPPORTUNITIES</a:t>
                      </a:r>
                      <a:endParaRPr b="1"/>
                    </a:p>
                  </a:txBody>
                  <a:tcPr marT="91425" marB="91425" marR="91425" marL="91425">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t>Programs of Study (POS)</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t>Career Clusters</a:t>
                      </a:r>
                      <a:endParaRPr sz="1300"/>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579100">
                <a:tc>
                  <a:txBody>
                    <a:bodyPr/>
                    <a:lstStyle/>
                    <a:p>
                      <a:pPr indent="0" lvl="0" marL="0" rtl="0" algn="ctr">
                        <a:spcBef>
                          <a:spcPts val="0"/>
                        </a:spcBef>
                        <a:spcAft>
                          <a:spcPts val="0"/>
                        </a:spcAft>
                        <a:buNone/>
                      </a:pPr>
                      <a:r>
                        <a:rPr lang="en" sz="1300"/>
                        <a:t>CTSO: Career &amp; Technical Student Organization</a:t>
                      </a:r>
                      <a:endParaRPr sz="1300"/>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975325">
                <a:tc>
                  <a:txBody>
                    <a:bodyPr/>
                    <a:lstStyle/>
                    <a:p>
                      <a:pPr indent="0" lvl="0" marL="0" rtl="0" algn="ctr">
                        <a:spcBef>
                          <a:spcPts val="0"/>
                        </a:spcBef>
                        <a:spcAft>
                          <a:spcPts val="0"/>
                        </a:spcAft>
                        <a:buNone/>
                      </a:pPr>
                      <a:r>
                        <a:rPr lang="en" sz="1300"/>
                        <a:t>Dual Enrollment/ Concurrent Enrollment </a:t>
                      </a:r>
                      <a:r>
                        <a:rPr lang="en" sz="1200"/>
                        <a:t>(early postsecondary opportunities)</a:t>
                      </a:r>
                      <a:endParaRPr sz="1200"/>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579100">
                <a:tc>
                  <a:txBody>
                    <a:bodyPr/>
                    <a:lstStyle/>
                    <a:p>
                      <a:pPr indent="0" lvl="0" marL="0" rtl="0" algn="ctr">
                        <a:spcBef>
                          <a:spcPts val="0"/>
                        </a:spcBef>
                        <a:spcAft>
                          <a:spcPts val="0"/>
                        </a:spcAft>
                        <a:buNone/>
                      </a:pPr>
                      <a:r>
                        <a:rPr lang="en" sz="1300"/>
                        <a:t>Work Based Learning (WBL)</a:t>
                      </a:r>
                      <a:endParaRPr sz="1300"/>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579100">
                <a:tc>
                  <a:txBody>
                    <a:bodyPr/>
                    <a:lstStyle/>
                    <a:p>
                      <a:pPr indent="0" lvl="0" marL="0" rtl="0" algn="ctr">
                        <a:spcBef>
                          <a:spcPts val="0"/>
                        </a:spcBef>
                        <a:spcAft>
                          <a:spcPts val="0"/>
                        </a:spcAft>
                        <a:buNone/>
                      </a:pPr>
                      <a:r>
                        <a:rPr lang="en" sz="1300"/>
                        <a:t>Teacher Recruitment &amp; Retention</a:t>
                      </a:r>
                      <a:endParaRPr sz="1300"/>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t>Partnerships</a:t>
                      </a:r>
                      <a:endParaRPr sz="1300"/>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t>Credentials</a:t>
                      </a:r>
                      <a:endParaRPr sz="1300"/>
                    </a:p>
                  </a:txBody>
                  <a:tcPr marT="91425" marB="91425" marR="91425" marL="91425">
                    <a:lnL cap="flat" cmpd="sng" w="9525">
                      <a:solidFill>
                        <a:schemeClr val="dk1"/>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6D13"/>
                    </a:solidFill>
                  </a:tcPr>
                </a:tc>
                <a:tc>
                  <a:txBody>
                    <a:bodyPr/>
                    <a:lstStyle/>
                    <a:p>
                      <a:pPr indent="0" lvl="0" marL="0" rtl="0" algn="ctr">
                        <a:spcBef>
                          <a:spcPts val="0"/>
                        </a:spcBef>
                        <a:spcAft>
                          <a:spcPts val="0"/>
                        </a:spcAft>
                        <a:buNone/>
                      </a:pPr>
                      <a:r>
                        <a:t/>
                      </a:r>
                      <a:endParaRPr/>
                    </a:p>
                  </a:txBody>
                  <a:tcPr marT="91425" marB="91425" marR="91425" marL="91425">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9ABE2"/>
                    </a:solidFill>
                  </a:tcPr>
                </a:tc>
              </a:tr>
              <a:tr h="396200">
                <a:tc>
                  <a:txBody>
                    <a:bodyPr/>
                    <a:lstStyle/>
                    <a:p>
                      <a:pPr indent="0" lvl="0" marL="0" rtl="0" algn="ctr">
                        <a:spcBef>
                          <a:spcPts val="0"/>
                        </a:spcBef>
                        <a:spcAft>
                          <a:spcPts val="0"/>
                        </a:spcAft>
                        <a:buNone/>
                      </a:pPr>
                      <a:r>
                        <a:rPr lang="en" sz="1300"/>
                        <a:t>Diversity, Equity &amp; Inclusion</a:t>
                      </a:r>
                      <a:endParaRPr sz="1300"/>
                    </a:p>
                  </a:txBody>
                  <a:tcPr marT="91425" marB="91425" marR="91425" marL="91425">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R cap="flat" cmpd="sng" w="9525">
                      <a:solidFill>
                        <a:srgbClr val="7AB8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7AB800"/>
                      </a:solidFill>
                      <a:prstDash val="solid"/>
                      <a:round/>
                      <a:headEnd len="sm" w="sm" type="none"/>
                      <a:tailEnd len="sm" w="sm" type="none"/>
                    </a:lnB>
                    <a:solidFill>
                      <a:srgbClr val="7AB800"/>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7AB800"/>
                      </a:solidFill>
                      <a:prstDash val="solid"/>
                      <a:round/>
                      <a:headEnd len="sm" w="sm" type="none"/>
                      <a:tailEnd len="sm" w="sm" type="none"/>
                    </a:lnL>
                    <a:lnT cap="flat" cmpd="sng" w="9525">
                      <a:solidFill>
                        <a:schemeClr val="dk1"/>
                      </a:solidFill>
                      <a:prstDash val="solid"/>
                      <a:round/>
                      <a:headEnd len="sm" w="sm" type="none"/>
                      <a:tailEnd len="sm" w="sm" type="none"/>
                    </a:lnT>
                    <a:solidFill>
                      <a:srgbClr val="FF6D13"/>
                    </a:solidFill>
                  </a:tcPr>
                </a:tc>
                <a:tc>
                  <a:txBody>
                    <a:bodyPr/>
                    <a:lstStyle/>
                    <a:p>
                      <a:pPr indent="0" lvl="0" marL="0" rtl="0" algn="ctr">
                        <a:spcBef>
                          <a:spcPts val="0"/>
                        </a:spcBef>
                        <a:spcAft>
                          <a:spcPts val="0"/>
                        </a:spcAft>
                        <a:buNone/>
                      </a:pPr>
                      <a:r>
                        <a:t/>
                      </a:r>
                      <a:endParaRPr/>
                    </a:p>
                  </a:txBody>
                  <a:tcPr marT="91425" marB="91425" marR="91425" marL="91425">
                    <a:lnT cap="flat" cmpd="sng" w="9525">
                      <a:solidFill>
                        <a:schemeClr val="dk1"/>
                      </a:solidFill>
                      <a:prstDash val="solid"/>
                      <a:round/>
                      <a:headEnd len="sm" w="sm" type="none"/>
                      <a:tailEnd len="sm" w="sm" type="none"/>
                    </a:lnT>
                    <a:solidFill>
                      <a:srgbClr val="29ABE2"/>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2" name="Shape 502"/>
        <p:cNvGrpSpPr/>
        <p:nvPr/>
      </p:nvGrpSpPr>
      <p:grpSpPr>
        <a:xfrm>
          <a:off x="0" y="0"/>
          <a:ext cx="0" cy="0"/>
          <a:chOff x="0" y="0"/>
          <a:chExt cx="0" cy="0"/>
        </a:xfrm>
      </p:grpSpPr>
      <p:sp>
        <p:nvSpPr>
          <p:cNvPr id="503" name="Google Shape;503;p66"/>
          <p:cNvSpPr txBox="1"/>
          <p:nvPr>
            <p:ph type="title"/>
          </p:nvPr>
        </p:nvSpPr>
        <p:spPr>
          <a:xfrm>
            <a:off x="628650" y="72919"/>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sz="4400">
                <a:solidFill>
                  <a:srgbClr val="000000"/>
                </a:solidFill>
              </a:rPr>
              <a:t>More to </a:t>
            </a:r>
            <a:r>
              <a:rPr lang="en">
                <a:solidFill>
                  <a:srgbClr val="000000"/>
                </a:solidFill>
              </a:rPr>
              <a:t>C</a:t>
            </a:r>
            <a:r>
              <a:rPr lang="en" sz="4400">
                <a:solidFill>
                  <a:srgbClr val="000000"/>
                </a:solidFill>
              </a:rPr>
              <a:t>onsider</a:t>
            </a:r>
            <a:endParaRPr/>
          </a:p>
        </p:txBody>
      </p:sp>
      <p:sp>
        <p:nvSpPr>
          <p:cNvPr id="504" name="Google Shape;504;p66"/>
          <p:cNvSpPr txBox="1"/>
          <p:nvPr>
            <p:ph idx="1" type="body"/>
          </p:nvPr>
        </p:nvSpPr>
        <p:spPr>
          <a:xfrm>
            <a:off x="231375" y="1430825"/>
            <a:ext cx="8484000" cy="3200700"/>
          </a:xfrm>
          <a:prstGeom prst="rect">
            <a:avLst/>
          </a:prstGeom>
          <a:noFill/>
          <a:ln>
            <a:noFill/>
          </a:ln>
        </p:spPr>
        <p:txBody>
          <a:bodyPr anchorCtr="0" anchor="t" bIns="45700" lIns="91425" spcFirstLastPara="1" rIns="91425" wrap="square" tIns="45700">
            <a:noAutofit/>
          </a:bodyPr>
          <a:lstStyle/>
          <a:p>
            <a:pPr indent="-285750" lvl="0" marL="457200" rtl="0" algn="l">
              <a:lnSpc>
                <a:spcPct val="100000"/>
              </a:lnSpc>
              <a:spcBef>
                <a:spcPts val="0"/>
              </a:spcBef>
              <a:spcAft>
                <a:spcPts val="0"/>
              </a:spcAft>
              <a:buSzPts val="900"/>
              <a:buChar char="•"/>
            </a:pPr>
            <a:r>
              <a:rPr lang="en" sz="1900"/>
              <a:t>Consider exploring the High Quality Framework and think about you would leverage the framework elements in your CTE advocacy:</a:t>
            </a:r>
            <a:endParaRPr sz="1900"/>
          </a:p>
          <a:p>
            <a:pPr indent="-279400" lvl="1" marL="914400" rtl="0" algn="l">
              <a:lnSpc>
                <a:spcPct val="100000"/>
              </a:lnSpc>
              <a:spcBef>
                <a:spcPts val="800"/>
              </a:spcBef>
              <a:spcAft>
                <a:spcPts val="0"/>
              </a:spcAft>
              <a:buSzPts val="800"/>
              <a:buChar char="•"/>
            </a:pPr>
            <a:r>
              <a:rPr lang="en" sz="1400" u="sng">
                <a:solidFill>
                  <a:schemeClr val="hlink"/>
                </a:solidFill>
                <a:hlinkClick r:id="rId3"/>
              </a:rPr>
              <a:t>https://www.acteonline.org/wp-content/uploads/2019/01/HighQualityCTEFramework2018.pdf</a:t>
            </a:r>
            <a:r>
              <a:rPr lang="en" sz="1400"/>
              <a:t> </a:t>
            </a:r>
            <a:endParaRPr sz="1800"/>
          </a:p>
          <a:p>
            <a:pPr indent="-285750" lvl="0" marL="457200" rtl="0" algn="l">
              <a:lnSpc>
                <a:spcPct val="100000"/>
              </a:lnSpc>
              <a:spcBef>
                <a:spcPts val="800"/>
              </a:spcBef>
              <a:spcAft>
                <a:spcPts val="0"/>
              </a:spcAft>
              <a:buSzPts val="900"/>
              <a:buChar char="•"/>
            </a:pPr>
            <a:r>
              <a:rPr lang="en" sz="1900"/>
              <a:t>From what you now know, what would help you further your advocacy for CTE? </a:t>
            </a:r>
            <a:endParaRPr sz="1900"/>
          </a:p>
          <a:p>
            <a:pPr indent="-285750" lvl="0" marL="457200" rtl="0" algn="l">
              <a:lnSpc>
                <a:spcPct val="100000"/>
              </a:lnSpc>
              <a:spcBef>
                <a:spcPts val="800"/>
              </a:spcBef>
              <a:spcAft>
                <a:spcPts val="0"/>
              </a:spcAft>
              <a:buSzPts val="900"/>
              <a:buChar char="•"/>
            </a:pPr>
            <a:r>
              <a:rPr lang="en" sz="1900"/>
              <a:t>How equitable are access and admission processes for CTE programs in your state? </a:t>
            </a:r>
            <a:endParaRPr sz="1900"/>
          </a:p>
          <a:p>
            <a:pPr indent="-285750" lvl="0" marL="457200" rtl="0" algn="l">
              <a:lnSpc>
                <a:spcPct val="100000"/>
              </a:lnSpc>
              <a:spcBef>
                <a:spcPts val="800"/>
              </a:spcBef>
              <a:spcAft>
                <a:spcPts val="0"/>
              </a:spcAft>
              <a:buSzPts val="900"/>
              <a:buChar char="•"/>
            </a:pPr>
            <a:r>
              <a:rPr lang="en" sz="1900"/>
              <a:t>Are there policy changes/initiative in progress to advance equity? </a:t>
            </a:r>
            <a:endParaRPr sz="1900"/>
          </a:p>
          <a:p>
            <a:pPr indent="-285750" lvl="0" marL="457200" rtl="0" algn="l">
              <a:lnSpc>
                <a:spcPct val="100000"/>
              </a:lnSpc>
              <a:spcBef>
                <a:spcPts val="800"/>
              </a:spcBef>
              <a:spcAft>
                <a:spcPts val="800"/>
              </a:spcAft>
              <a:buSzPts val="900"/>
              <a:buChar char="•"/>
            </a:pPr>
            <a:r>
              <a:rPr lang="en" sz="1900"/>
              <a:t>In what ways would your scheduling or registration processes change or be impacted by the knowledge you have now?</a:t>
            </a:r>
            <a:endParaRPr sz="1900"/>
          </a:p>
        </p:txBody>
      </p:sp>
      <p:sp>
        <p:nvSpPr>
          <p:cNvPr id="505" name="Google Shape;505;p66"/>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7"/>
          <p:cNvSpPr txBox="1"/>
          <p:nvPr>
            <p:ph type="title"/>
          </p:nvPr>
        </p:nvSpPr>
        <p:spPr>
          <a:xfrm>
            <a:off x="99075" y="115600"/>
            <a:ext cx="8823000" cy="99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i="1" lang="en" sz="3800">
                <a:solidFill>
                  <a:srgbClr val="000000"/>
                </a:solidFill>
              </a:rPr>
              <a:t>OPTIONAL</a:t>
            </a:r>
            <a:r>
              <a:rPr lang="en" sz="3800">
                <a:solidFill>
                  <a:srgbClr val="000000"/>
                </a:solidFill>
              </a:rPr>
              <a:t> Activity 3: Workbook Page 6</a:t>
            </a:r>
            <a:endParaRPr sz="3800"/>
          </a:p>
        </p:txBody>
      </p:sp>
      <p:sp>
        <p:nvSpPr>
          <p:cNvPr id="512" name="Google Shape;512;p67"/>
          <p:cNvSpPr txBox="1"/>
          <p:nvPr>
            <p:ph idx="1" type="body"/>
          </p:nvPr>
        </p:nvSpPr>
        <p:spPr>
          <a:xfrm>
            <a:off x="628650" y="1493044"/>
            <a:ext cx="7886700" cy="31395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lnSpc>
                <a:spcPct val="90000"/>
              </a:lnSpc>
              <a:spcBef>
                <a:spcPts val="1000"/>
              </a:spcBef>
              <a:spcAft>
                <a:spcPts val="0"/>
              </a:spcAft>
              <a:buSzPct val="37500"/>
              <a:buNone/>
            </a:pPr>
            <a:r>
              <a:rPr i="0" lang="en" sz="4800" u="none">
                <a:solidFill>
                  <a:srgbClr val="009AA6"/>
                </a:solidFill>
              </a:rPr>
              <a:t>What</a:t>
            </a:r>
            <a:r>
              <a:rPr lang="en" sz="4800">
                <a:solidFill>
                  <a:srgbClr val="009AA6"/>
                </a:solidFill>
              </a:rPr>
              <a:t>’s</a:t>
            </a:r>
            <a:r>
              <a:rPr i="0" lang="en" sz="4800" u="none">
                <a:solidFill>
                  <a:srgbClr val="009AA6"/>
                </a:solidFill>
              </a:rPr>
              <a:t> Next? </a:t>
            </a:r>
            <a:endParaRPr sz="4800">
              <a:solidFill>
                <a:srgbClr val="009AA6"/>
              </a:solidFill>
            </a:endParaRPr>
          </a:p>
          <a:p>
            <a:pPr indent="-371475" lvl="0" marL="457200" rtl="0" algn="l">
              <a:lnSpc>
                <a:spcPct val="100000"/>
              </a:lnSpc>
              <a:spcBef>
                <a:spcPts val="1000"/>
              </a:spcBef>
              <a:spcAft>
                <a:spcPts val="0"/>
              </a:spcAft>
              <a:buClr>
                <a:srgbClr val="009AA6"/>
              </a:buClr>
              <a:buSzPct val="100000"/>
              <a:buChar char="•"/>
            </a:pPr>
            <a:r>
              <a:rPr b="0" i="0" lang="en" sz="3600" u="none">
                <a:solidFill>
                  <a:srgbClr val="000000"/>
                </a:solidFill>
                <a:latin typeface="Open Sans"/>
                <a:ea typeface="Open Sans"/>
                <a:cs typeface="Open Sans"/>
                <a:sym typeface="Open Sans"/>
              </a:rPr>
              <a:t>Choose </a:t>
            </a:r>
            <a:r>
              <a:rPr lang="en" sz="3600">
                <a:solidFill>
                  <a:srgbClr val="000000"/>
                </a:solidFill>
              </a:rPr>
              <a:t>two (2) </a:t>
            </a:r>
            <a:r>
              <a:rPr b="0" i="0" lang="en" sz="3600" u="none">
                <a:solidFill>
                  <a:srgbClr val="000000"/>
                </a:solidFill>
                <a:latin typeface="Open Sans"/>
                <a:ea typeface="Open Sans"/>
                <a:cs typeface="Open Sans"/>
                <a:sym typeface="Open Sans"/>
              </a:rPr>
              <a:t>of the 4 high-quality indicators: </a:t>
            </a:r>
            <a:r>
              <a:rPr b="0" i="1" lang="en" sz="3600" u="none">
                <a:solidFill>
                  <a:srgbClr val="000000"/>
                </a:solidFill>
                <a:latin typeface="Open Sans"/>
                <a:ea typeface="Open Sans"/>
                <a:cs typeface="Open Sans"/>
                <a:sym typeface="Open Sans"/>
              </a:rPr>
              <a:t>WBL, Credentials, Early Postsecondary Opportunities, </a:t>
            </a:r>
            <a:r>
              <a:rPr i="1" lang="en" sz="3600">
                <a:solidFill>
                  <a:srgbClr val="000000"/>
                </a:solidFill>
              </a:rPr>
              <a:t>CTSOs</a:t>
            </a:r>
            <a:endParaRPr sz="3600"/>
          </a:p>
          <a:p>
            <a:pPr indent="-371475" lvl="0" marL="457200" rtl="0" algn="l">
              <a:lnSpc>
                <a:spcPct val="100000"/>
              </a:lnSpc>
              <a:spcBef>
                <a:spcPts val="0"/>
              </a:spcBef>
              <a:spcAft>
                <a:spcPts val="0"/>
              </a:spcAft>
              <a:buClr>
                <a:srgbClr val="009AA6"/>
              </a:buClr>
              <a:buSzPct val="100000"/>
              <a:buChar char="•"/>
            </a:pPr>
            <a:r>
              <a:rPr b="0" i="0" lang="en" sz="3600" u="none">
                <a:solidFill>
                  <a:srgbClr val="000000"/>
                </a:solidFill>
                <a:latin typeface="Open Sans"/>
                <a:ea typeface="Open Sans"/>
                <a:cs typeface="Open Sans"/>
                <a:sym typeface="Open Sans"/>
              </a:rPr>
              <a:t>Gather insight from colleagues </a:t>
            </a:r>
            <a:r>
              <a:rPr b="0" i="1" lang="en" sz="3600" u="none">
                <a:solidFill>
                  <a:srgbClr val="000000"/>
                </a:solidFill>
                <a:latin typeface="Open Sans"/>
                <a:ea typeface="Open Sans"/>
                <a:cs typeface="Open Sans"/>
                <a:sym typeface="Open Sans"/>
              </a:rPr>
              <a:t>(use prompts </a:t>
            </a:r>
            <a:r>
              <a:rPr i="1" lang="en" sz="3600">
                <a:solidFill>
                  <a:srgbClr val="000000"/>
                </a:solidFill>
              </a:rPr>
              <a:t>o</a:t>
            </a:r>
            <a:r>
              <a:rPr b="0" i="1" lang="en" sz="3600" u="none">
                <a:solidFill>
                  <a:srgbClr val="000000"/>
                </a:solidFill>
                <a:latin typeface="Open Sans"/>
                <a:ea typeface="Open Sans"/>
                <a:cs typeface="Open Sans"/>
                <a:sym typeface="Open Sans"/>
              </a:rPr>
              <a:t>n Page 7 of work</a:t>
            </a:r>
            <a:r>
              <a:rPr i="1" lang="en" sz="3600">
                <a:solidFill>
                  <a:srgbClr val="000000"/>
                </a:solidFill>
              </a:rPr>
              <a:t>sheet</a:t>
            </a:r>
            <a:r>
              <a:rPr b="0" i="1" lang="en" sz="3600" u="none">
                <a:solidFill>
                  <a:srgbClr val="000000"/>
                </a:solidFill>
                <a:latin typeface="Open Sans"/>
                <a:ea typeface="Open Sans"/>
                <a:cs typeface="Open Sans"/>
                <a:sym typeface="Open Sans"/>
              </a:rPr>
              <a:t>)</a:t>
            </a:r>
            <a:endParaRPr b="0" i="1" sz="3600" u="none">
              <a:solidFill>
                <a:srgbClr val="000000"/>
              </a:solidFill>
              <a:latin typeface="Open Sans"/>
              <a:ea typeface="Open Sans"/>
              <a:cs typeface="Open Sans"/>
              <a:sym typeface="Open Sans"/>
            </a:endParaRPr>
          </a:p>
          <a:p>
            <a:pPr indent="-371475" lvl="0" marL="457200" rtl="0" algn="l">
              <a:lnSpc>
                <a:spcPct val="100000"/>
              </a:lnSpc>
              <a:spcBef>
                <a:spcPts val="0"/>
              </a:spcBef>
              <a:spcAft>
                <a:spcPts val="0"/>
              </a:spcAft>
              <a:buClr>
                <a:srgbClr val="009AA6"/>
              </a:buClr>
              <a:buSzPct val="100000"/>
              <a:buChar char="•"/>
            </a:pPr>
            <a:r>
              <a:rPr b="0" i="0" lang="en" sz="3600" u="none">
                <a:solidFill>
                  <a:srgbClr val="000000"/>
                </a:solidFill>
                <a:latin typeface="Open Sans"/>
                <a:ea typeface="Open Sans"/>
                <a:cs typeface="Open Sans"/>
                <a:sym typeface="Open Sans"/>
              </a:rPr>
              <a:t>Use a </a:t>
            </a:r>
            <a:r>
              <a:rPr lang="en" sz="3600" u="none">
                <a:solidFill>
                  <a:srgbClr val="000000"/>
                </a:solidFill>
              </a:rPr>
              <a:t>Jamboard or other tracking tool </a:t>
            </a:r>
            <a:r>
              <a:rPr b="0" i="0" lang="en" sz="3600" u="none">
                <a:solidFill>
                  <a:srgbClr val="000000"/>
                </a:solidFill>
                <a:latin typeface="Open Sans"/>
                <a:ea typeface="Open Sans"/>
                <a:cs typeface="Open Sans"/>
                <a:sym typeface="Open Sans"/>
              </a:rPr>
              <a:t>to document</a:t>
            </a:r>
            <a:endParaRPr sz="3600"/>
          </a:p>
          <a:p>
            <a:pPr indent="-371475" lvl="0" marL="457200" rtl="0" algn="l">
              <a:lnSpc>
                <a:spcPct val="100000"/>
              </a:lnSpc>
              <a:spcBef>
                <a:spcPts val="0"/>
              </a:spcBef>
              <a:spcAft>
                <a:spcPts val="0"/>
              </a:spcAft>
              <a:buClr>
                <a:srgbClr val="009AA6"/>
              </a:buClr>
              <a:buSzPct val="100000"/>
              <a:buFont typeface="Open Sans"/>
              <a:buChar char="•"/>
            </a:pPr>
            <a:r>
              <a:rPr b="0" i="0" lang="en" sz="3600" u="none">
                <a:solidFill>
                  <a:srgbClr val="000000"/>
                </a:solidFill>
                <a:latin typeface="Open Sans"/>
                <a:ea typeface="Open Sans"/>
                <a:cs typeface="Open Sans"/>
                <a:sym typeface="Open Sans"/>
              </a:rPr>
              <a:t>Share out with large group</a:t>
            </a:r>
            <a:endParaRPr sz="3600"/>
          </a:p>
          <a:p>
            <a:pPr indent="0" lvl="0" marL="0" rtl="0" algn="l">
              <a:lnSpc>
                <a:spcPct val="90000"/>
              </a:lnSpc>
              <a:spcBef>
                <a:spcPts val="1000"/>
              </a:spcBef>
              <a:spcAft>
                <a:spcPts val="0"/>
              </a:spcAft>
              <a:buSzPct val="64285"/>
              <a:buNone/>
            </a:pPr>
            <a:r>
              <a:t/>
            </a:r>
            <a:endParaRPr b="0" i="0" sz="2800" u="none">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SzPct val="64285"/>
              <a:buNone/>
            </a:pPr>
            <a:r>
              <a:t/>
            </a:r>
            <a:endParaRPr b="0" i="0" sz="2800" u="none">
              <a:solidFill>
                <a:srgbClr val="000000"/>
              </a:solidFill>
              <a:latin typeface="Open Sans"/>
              <a:ea typeface="Open Sans"/>
              <a:cs typeface="Open Sans"/>
              <a:sym typeface="Open Sans"/>
            </a:endParaRPr>
          </a:p>
        </p:txBody>
      </p:sp>
      <p:pic>
        <p:nvPicPr>
          <p:cNvPr descr="Small Group Excercise Icon" id="513" name="Google Shape;513;p67"/>
          <p:cNvPicPr preferRelativeResize="0"/>
          <p:nvPr/>
        </p:nvPicPr>
        <p:blipFill>
          <a:blip r:embed="rId3">
            <a:alphaModFix/>
          </a:blip>
          <a:stretch>
            <a:fillRect/>
          </a:stretch>
        </p:blipFill>
        <p:spPr>
          <a:xfrm>
            <a:off x="8342425" y="4029825"/>
            <a:ext cx="647700" cy="647700"/>
          </a:xfrm>
          <a:prstGeom prst="rect">
            <a:avLst/>
          </a:prstGeom>
          <a:noFill/>
          <a:ln>
            <a:noFill/>
          </a:ln>
        </p:spPr>
      </p:pic>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8"/>
          <p:cNvSpPr txBox="1"/>
          <p:nvPr>
            <p:ph type="title"/>
          </p:nvPr>
        </p:nvSpPr>
        <p:spPr>
          <a:xfrm>
            <a:off x="628650" y="1595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Learning That Works </a:t>
            </a:r>
            <a:br>
              <a:rPr b="0" i="0" lang="en" sz="4400" u="none">
                <a:solidFill>
                  <a:srgbClr val="000000"/>
                </a:solidFill>
                <a:latin typeface="Open Sans Light"/>
                <a:ea typeface="Open Sans Light"/>
                <a:cs typeface="Open Sans Light"/>
                <a:sym typeface="Open Sans Light"/>
              </a:rPr>
            </a:br>
            <a:r>
              <a:rPr b="0" i="0" lang="en" sz="4400" u="none">
                <a:solidFill>
                  <a:srgbClr val="000000"/>
                </a:solidFill>
                <a:latin typeface="Open Sans Light"/>
                <a:ea typeface="Open Sans Light"/>
                <a:cs typeface="Open Sans Light"/>
                <a:sym typeface="Open Sans Light"/>
              </a:rPr>
              <a:t>Resource Center</a:t>
            </a:r>
            <a:endParaRPr/>
          </a:p>
        </p:txBody>
      </p:sp>
      <p:sp>
        <p:nvSpPr>
          <p:cNvPr id="520" name="Google Shape;520;p68"/>
          <p:cNvSpPr txBox="1"/>
          <p:nvPr>
            <p:ph idx="1" type="body"/>
          </p:nvPr>
        </p:nvSpPr>
        <p:spPr>
          <a:xfrm>
            <a:off x="1085850" y="1663303"/>
            <a:ext cx="7886700" cy="3139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0" i="0" lang="en" sz="2800" u="sng">
                <a:solidFill>
                  <a:schemeClr val="hlink"/>
                </a:solidFill>
                <a:hlinkClick r:id="rId3"/>
              </a:rPr>
              <a:t>https://www.careertech.org/resource-center</a:t>
            </a:r>
            <a:endParaRPr b="0" i="0" sz="28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p:txBody>
      </p:sp>
      <p:sp>
        <p:nvSpPr>
          <p:cNvPr id="521" name="Google Shape;521;p68"/>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pic>
        <p:nvPicPr>
          <p:cNvPr descr="Text&#10;&#10;Description automatically generated with low confidence" id="522" name="Google Shape;522;p68"/>
          <p:cNvPicPr preferRelativeResize="0"/>
          <p:nvPr/>
        </p:nvPicPr>
        <p:blipFill rotWithShape="1">
          <a:blip r:embed="rId4">
            <a:alphaModFix/>
          </a:blip>
          <a:srcRect b="0" l="0" r="0" t="0"/>
          <a:stretch/>
        </p:blipFill>
        <p:spPr>
          <a:xfrm>
            <a:off x="2698750" y="2119313"/>
            <a:ext cx="4216399" cy="2750345"/>
          </a:xfrm>
          <a:prstGeom prst="rect">
            <a:avLst/>
          </a:prstGeom>
          <a:noFill/>
          <a:ln>
            <a:noFill/>
          </a:ln>
        </p:spPr>
      </p:pic>
      <p:pic>
        <p:nvPicPr>
          <p:cNvPr id="523" name="Google Shape;523;p68"/>
          <p:cNvPicPr preferRelativeResize="0"/>
          <p:nvPr/>
        </p:nvPicPr>
        <p:blipFill rotWithShape="1">
          <a:blip r:embed="rId5">
            <a:alphaModFix/>
          </a:blip>
          <a:srcRect b="0" l="0" r="0" t="0"/>
          <a:stretch/>
        </p:blipFill>
        <p:spPr>
          <a:xfrm>
            <a:off x="3104175" y="2331250"/>
            <a:ext cx="3506024" cy="1777526"/>
          </a:xfrm>
          <a:prstGeom prst="rect">
            <a:avLst/>
          </a:prstGeom>
          <a:noFill/>
          <a:ln>
            <a:noFill/>
          </a:ln>
        </p:spPr>
      </p:pic>
      <p:sp>
        <p:nvSpPr>
          <p:cNvPr id="524" name="Google Shape;524;p68"/>
          <p:cNvSpPr/>
          <p:nvPr/>
        </p:nvSpPr>
        <p:spPr>
          <a:xfrm>
            <a:off x="7294562" y="3780234"/>
            <a:ext cx="1677996" cy="994248"/>
          </a:xfrm>
          <a:custGeom>
            <a:rect b="b" l="l" r="r" t="t"/>
            <a:pathLst>
              <a:path extrusionOk="0" h="43200" w="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extrusionOk="0" fill="none" h="43200" w="4320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5" name="Google Shape;525;p68"/>
          <p:cNvSpPr txBox="1"/>
          <p:nvPr/>
        </p:nvSpPr>
        <p:spPr>
          <a:xfrm>
            <a:off x="7535862" y="3925490"/>
            <a:ext cx="11637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Open Sans"/>
              <a:buNone/>
            </a:pPr>
            <a:r>
              <a:rPr b="1" i="0" lang="en" sz="1700" u="none">
                <a:solidFill>
                  <a:srgbClr val="000000"/>
                </a:solidFill>
                <a:latin typeface="Open Sans"/>
                <a:ea typeface="Open Sans"/>
                <a:cs typeface="Open Sans"/>
                <a:sym typeface="Open Sans"/>
              </a:rPr>
              <a:t>Handout Hub</a:t>
            </a:r>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9"/>
          <p:cNvSpPr txBox="1"/>
          <p:nvPr>
            <p:ph type="title"/>
          </p:nvPr>
        </p:nvSpPr>
        <p:spPr>
          <a:xfrm>
            <a:off x="736326" y="297645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Post-Workshop Survey</a:t>
            </a:r>
            <a:endParaRPr b="1" sz="5000">
              <a:solidFill>
                <a:srgbClr val="009BA5"/>
              </a:solidFill>
            </a:endParaRPr>
          </a:p>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&amp;</a:t>
            </a:r>
            <a:endParaRPr b="1" sz="5000">
              <a:solidFill>
                <a:srgbClr val="009BA5"/>
              </a:solidFill>
            </a:endParaRPr>
          </a:p>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Collective Commitment</a:t>
            </a:r>
            <a:endParaRPr b="1" sz="5000">
              <a:solidFill>
                <a:srgbClr val="009BA5"/>
              </a:solidFill>
            </a:endParaRPr>
          </a:p>
          <a:p>
            <a:pPr indent="0" lvl="0" marL="0" rtl="0" algn="ctr">
              <a:spcBef>
                <a:spcPts val="0"/>
              </a:spcBef>
              <a:spcAft>
                <a:spcPts val="0"/>
              </a:spcAft>
              <a:buClr>
                <a:schemeClr val="dk1"/>
              </a:buClr>
              <a:buSzPct val="168749"/>
              <a:buFont typeface="Open Sans"/>
              <a:buNone/>
            </a:pPr>
            <a:r>
              <a:rPr b="1" lang="en" sz="3555">
                <a:solidFill>
                  <a:srgbClr val="009BA5"/>
                </a:solidFill>
              </a:rPr>
              <a:t>(add link or QR code)</a:t>
            </a:r>
            <a:endParaRPr b="1" sz="5000">
              <a:solidFill>
                <a:srgbClr val="009BA5"/>
              </a:solidFill>
            </a:endParaRPr>
          </a:p>
        </p:txBody>
      </p:sp>
      <p:pic>
        <p:nvPicPr>
          <p:cNvPr descr="A picture containing shape&#10;&#10;Description automatically generated" id="532" name="Google Shape;532;p69"/>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5"/>
          <p:cNvPicPr preferRelativeResize="0"/>
          <p:nvPr/>
        </p:nvPicPr>
        <p:blipFill rotWithShape="1">
          <a:blip r:embed="rId3">
            <a:alphaModFix/>
          </a:blip>
          <a:srcRect b="0" l="0" r="0" t="0"/>
          <a:stretch/>
        </p:blipFill>
        <p:spPr>
          <a:xfrm>
            <a:off x="6350" y="0"/>
            <a:ext cx="9131300" cy="5143500"/>
          </a:xfrm>
          <a:prstGeom prst="rect">
            <a:avLst/>
          </a:prstGeom>
          <a:noFill/>
          <a:ln>
            <a:noFill/>
          </a:ln>
        </p:spPr>
      </p:pic>
      <p:pic>
        <p:nvPicPr>
          <p:cNvPr descr="Shape&#10;&#10;Description automatically generated" id="157" name="Google Shape;157;p25"/>
          <p:cNvPicPr preferRelativeResize="0"/>
          <p:nvPr/>
        </p:nvPicPr>
        <p:blipFill rotWithShape="1">
          <a:blip r:embed="rId4">
            <a:alphaModFix/>
          </a:blip>
          <a:srcRect b="0" l="0" r="0" t="0"/>
          <a:stretch/>
        </p:blipFill>
        <p:spPr>
          <a:xfrm rot="5400000">
            <a:off x="2336086" y="-26298"/>
            <a:ext cx="4471827" cy="9131298"/>
          </a:xfrm>
          <a:prstGeom prst="rect">
            <a:avLst/>
          </a:prstGeom>
          <a:noFill/>
          <a:ln>
            <a:noFill/>
          </a:ln>
        </p:spPr>
      </p:pic>
      <p:sp>
        <p:nvSpPr>
          <p:cNvPr id="158" name="Google Shape;158;p25"/>
          <p:cNvSpPr txBox="1"/>
          <p:nvPr>
            <p:ph type="title"/>
          </p:nvPr>
        </p:nvSpPr>
        <p:spPr>
          <a:xfrm>
            <a:off x="628649" y="372330"/>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lang="en" sz="4400">
                <a:solidFill>
                  <a:schemeClr val="lt1"/>
                </a:solidFill>
                <a:latin typeface="Open Sans Light"/>
                <a:ea typeface="Open Sans Light"/>
                <a:cs typeface="Open Sans Light"/>
                <a:sym typeface="Open Sans Light"/>
              </a:rPr>
              <a:t>Introductions</a:t>
            </a:r>
            <a:endParaRPr sz="4400">
              <a:latin typeface="Open Sans Light"/>
              <a:ea typeface="Open Sans Light"/>
              <a:cs typeface="Open Sans Light"/>
              <a:sym typeface="Open Sans Light"/>
            </a:endParaRPr>
          </a:p>
        </p:txBody>
      </p:sp>
      <p:sp>
        <p:nvSpPr>
          <p:cNvPr id="159" name="Google Shape;159;p25"/>
          <p:cNvSpPr txBox="1"/>
          <p:nvPr>
            <p:ph idx="1" type="body"/>
          </p:nvPr>
        </p:nvSpPr>
        <p:spPr>
          <a:xfrm>
            <a:off x="763500" y="2821200"/>
            <a:ext cx="7695000" cy="3342000"/>
          </a:xfrm>
          <a:prstGeom prst="rect">
            <a:avLst/>
          </a:prstGeom>
          <a:noFill/>
          <a:ln>
            <a:noFill/>
          </a:ln>
        </p:spPr>
        <p:txBody>
          <a:bodyPr anchorCtr="0" anchor="t" bIns="45700" lIns="91425" spcFirstLastPara="1" rIns="91425" wrap="square" tIns="45700">
            <a:normAutofit/>
          </a:bodyPr>
          <a:lstStyle/>
          <a:p>
            <a:pPr indent="-228600" lvl="1" marL="914400" rtl="0" algn="l">
              <a:lnSpc>
                <a:spcPct val="90000"/>
              </a:lnSpc>
              <a:spcBef>
                <a:spcPts val="500"/>
              </a:spcBef>
              <a:spcAft>
                <a:spcPts val="0"/>
              </a:spcAft>
              <a:buSzPts val="1800"/>
              <a:buNone/>
            </a:pPr>
            <a:r>
              <a:t/>
            </a:r>
            <a:endParaRPr sz="3300">
              <a:solidFill>
                <a:srgbClr val="1B8D95"/>
              </a:solidFill>
            </a:endParaRPr>
          </a:p>
          <a:p>
            <a:pPr indent="0" lvl="1" marL="571500" rtl="0" algn="l">
              <a:lnSpc>
                <a:spcPct val="90000"/>
              </a:lnSpc>
              <a:spcBef>
                <a:spcPts val="500"/>
              </a:spcBef>
              <a:spcAft>
                <a:spcPts val="0"/>
              </a:spcAft>
              <a:buSzPts val="1800"/>
              <a:buNone/>
            </a:pPr>
            <a:r>
              <a:rPr lang="en" sz="3300">
                <a:solidFill>
                  <a:srgbClr val="1B8D95"/>
                </a:solidFill>
              </a:rPr>
              <a:t>When I was in high school, the best part of my day was ________________. </a:t>
            </a:r>
            <a:endParaRPr>
              <a:solidFill>
                <a:srgbClr val="1B8D95"/>
              </a:solidFill>
            </a:endParaRPr>
          </a:p>
        </p:txBody>
      </p:sp>
      <p:sp>
        <p:nvSpPr>
          <p:cNvPr id="160" name="Google Shape;160;p25"/>
          <p:cNvSpPr/>
          <p:nvPr/>
        </p:nvSpPr>
        <p:spPr>
          <a:xfrm>
            <a:off x="1078592" y="1419965"/>
            <a:ext cx="8508900" cy="531000"/>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rial"/>
                <a:ea typeface="Arial"/>
                <a:cs typeface="Arial"/>
                <a:sym typeface="Arial"/>
              </a:rPr>
              <a:t>In the spirit of high qu</a:t>
            </a:r>
            <a:r>
              <a:rPr b="1" lang="en" sz="2000">
                <a:solidFill>
                  <a:schemeClr val="lt1"/>
                </a:solidFill>
              </a:rPr>
              <a:t>ality </a:t>
            </a:r>
            <a:r>
              <a:rPr b="1" i="0" lang="en" sz="2000" u="none" cap="none" strike="noStrike">
                <a:solidFill>
                  <a:schemeClr val="lt1"/>
                </a:solidFill>
                <a:latin typeface="Arial"/>
                <a:ea typeface="Arial"/>
                <a:cs typeface="Arial"/>
                <a:sym typeface="Arial"/>
              </a:rPr>
              <a:t>career </a:t>
            </a:r>
            <a:r>
              <a:rPr b="1" lang="en" sz="2000">
                <a:solidFill>
                  <a:schemeClr val="lt1"/>
                </a:solidFill>
              </a:rPr>
              <a:t>and technical education programming</a:t>
            </a:r>
            <a:r>
              <a:rPr b="1" i="0" lang="en" sz="2000" u="none" cap="none" strike="noStrike">
                <a:solidFill>
                  <a:schemeClr val="lt1"/>
                </a:solidFill>
                <a:latin typeface="Arial"/>
                <a:ea typeface="Arial"/>
                <a:cs typeface="Arial"/>
                <a:sym typeface="Arial"/>
              </a:rPr>
              <a:t>, finish this sentence in chat: </a:t>
            </a:r>
            <a:endParaRPr b="0" i="0" sz="1400" u="none" cap="none" strike="noStrike">
              <a:solidFill>
                <a:srgbClr val="000000"/>
              </a:solidFill>
              <a:latin typeface="Arial"/>
              <a:ea typeface="Arial"/>
              <a:cs typeface="Arial"/>
              <a:sym typeface="Arial"/>
            </a:endParaRPr>
          </a:p>
        </p:txBody>
      </p:sp>
      <p:pic>
        <p:nvPicPr>
          <p:cNvPr descr="Small Group Excercise Icon" id="161" name="Google Shape;161;p25"/>
          <p:cNvPicPr preferRelativeResize="0"/>
          <p:nvPr/>
        </p:nvPicPr>
        <p:blipFill>
          <a:blip r:embed="rId5">
            <a:alphaModFix/>
          </a:blip>
          <a:stretch>
            <a:fillRect/>
          </a:stretch>
        </p:blipFill>
        <p:spPr>
          <a:xfrm>
            <a:off x="8219975" y="4438829"/>
            <a:ext cx="659700" cy="6597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0"/>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4400"/>
              <a:t>Thank </a:t>
            </a:r>
            <a:r>
              <a:rPr lang="en"/>
              <a:t>Y</a:t>
            </a:r>
            <a:r>
              <a:rPr lang="en" sz="4400"/>
              <a:t>ou!</a:t>
            </a:r>
            <a:endParaRPr sz="4400"/>
          </a:p>
        </p:txBody>
      </p:sp>
      <p:pic>
        <p:nvPicPr>
          <p:cNvPr id="538" name="Google Shape;538;p70"/>
          <p:cNvPicPr preferRelativeResize="0"/>
          <p:nvPr/>
        </p:nvPicPr>
        <p:blipFill>
          <a:blip r:embed="rId3">
            <a:alphaModFix/>
          </a:blip>
          <a:stretch>
            <a:fillRect/>
          </a:stretch>
        </p:blipFill>
        <p:spPr>
          <a:xfrm>
            <a:off x="6959925" y="2853013"/>
            <a:ext cx="2095500" cy="2181225"/>
          </a:xfrm>
          <a:prstGeom prst="rect">
            <a:avLst/>
          </a:prstGeom>
          <a:noFill/>
          <a:ln>
            <a:noFill/>
          </a:ln>
        </p:spPr>
      </p:pic>
      <p:sp>
        <p:nvSpPr>
          <p:cNvPr id="539" name="Google Shape;539;p70"/>
          <p:cNvSpPr txBox="1"/>
          <p:nvPr>
            <p:ph idx="1" type="body"/>
          </p:nvPr>
        </p:nvSpPr>
        <p:spPr>
          <a:xfrm>
            <a:off x="80375" y="1412250"/>
            <a:ext cx="8234100" cy="3140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i="1" lang="en" sz="1800"/>
              <a:t>Congratulations on beginning to become a CTE Champion! </a:t>
            </a:r>
            <a:endParaRPr b="1" i="1" sz="1800"/>
          </a:p>
          <a:p>
            <a:pPr indent="0" lvl="0" marL="0" rtl="0" algn="l">
              <a:spcBef>
                <a:spcPts val="1000"/>
              </a:spcBef>
              <a:spcAft>
                <a:spcPts val="0"/>
              </a:spcAft>
              <a:buNone/>
            </a:pPr>
            <a:r>
              <a:t/>
            </a:r>
            <a:endParaRPr/>
          </a:p>
          <a:p>
            <a:pPr indent="0" lvl="0" marL="0" rtl="0" algn="l">
              <a:spcBef>
                <a:spcPts val="1000"/>
              </a:spcBef>
              <a:spcAft>
                <a:spcPts val="0"/>
              </a:spcAft>
              <a:buNone/>
            </a:pPr>
            <a:r>
              <a:rPr i="1" lang="en" sz="2700"/>
              <a:t>Insert contact info here:</a:t>
            </a:r>
            <a:endParaRPr i="1" sz="2700"/>
          </a:p>
          <a:p>
            <a:pPr indent="0" lvl="0" marL="0" rtl="0" algn="l">
              <a:spcBef>
                <a:spcPts val="1000"/>
              </a:spcBef>
              <a:spcAft>
                <a:spcPts val="0"/>
              </a:spcAft>
              <a:buNone/>
            </a:pPr>
            <a:r>
              <a:rPr i="1" lang="en" sz="2700"/>
              <a:t>Insert local resource links here: </a:t>
            </a:r>
            <a:endParaRPr i="1" sz="2700"/>
          </a:p>
          <a:p>
            <a:pPr indent="0" lvl="0" marL="0" rtl="0" algn="l">
              <a:spcBef>
                <a:spcPts val="1000"/>
              </a:spcBef>
              <a:spcAft>
                <a:spcPts val="0"/>
              </a:spcAft>
              <a:buNone/>
            </a:pPr>
            <a:r>
              <a:rPr i="1" lang="en" sz="2700"/>
              <a:t>Insert next steps or other last thoughts here:</a:t>
            </a:r>
            <a:endParaRPr i="1" sz="2700"/>
          </a:p>
          <a:p>
            <a:pPr indent="0" lvl="0" marL="0" rtl="0" algn="l">
              <a:spcBef>
                <a:spcPts val="1000"/>
              </a:spcBef>
              <a:spcAft>
                <a:spcPts val="0"/>
              </a:spcAft>
              <a:buNone/>
            </a:pPr>
            <a:r>
              <a:rPr i="1" lang="en" sz="2700"/>
              <a:t>Insert CEU option here: </a:t>
            </a:r>
            <a:endParaRPr i="1" sz="2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628650" y="149965"/>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Open Sans"/>
              <a:buNone/>
            </a:pPr>
            <a:r>
              <a:rPr lang="en"/>
              <a:t>Learning Objectives</a:t>
            </a:r>
            <a:endParaRPr/>
          </a:p>
        </p:txBody>
      </p:sp>
      <p:sp>
        <p:nvSpPr>
          <p:cNvPr id="168" name="Google Shape;168;p26"/>
          <p:cNvSpPr txBox="1"/>
          <p:nvPr>
            <p:ph idx="1" type="body"/>
          </p:nvPr>
        </p:nvSpPr>
        <p:spPr>
          <a:xfrm>
            <a:off x="628650" y="1542461"/>
            <a:ext cx="7886700" cy="3140100"/>
          </a:xfrm>
          <a:prstGeom prst="rect">
            <a:avLst/>
          </a:prstGeom>
          <a:noFill/>
          <a:ln>
            <a:noFill/>
          </a:ln>
        </p:spPr>
        <p:txBody>
          <a:bodyPr anchorCtr="0" anchor="t" bIns="45700" lIns="91425" spcFirstLastPara="1" rIns="91425" wrap="square" tIns="45700">
            <a:noAutofit/>
          </a:bodyPr>
          <a:lstStyle/>
          <a:p>
            <a:pPr indent="-323850" lvl="0" marL="457200" rtl="0" algn="just">
              <a:lnSpc>
                <a:spcPct val="115000"/>
              </a:lnSpc>
              <a:spcBef>
                <a:spcPts val="0"/>
              </a:spcBef>
              <a:spcAft>
                <a:spcPts val="0"/>
              </a:spcAft>
              <a:buClr>
                <a:schemeClr val="dk1"/>
              </a:buClr>
              <a:buSzPts val="1500"/>
              <a:buFont typeface="Open Sans"/>
              <a:buChar char="•"/>
            </a:pPr>
            <a:r>
              <a:rPr lang="en" sz="1500"/>
              <a:t>Gain a clear understanding of what comprises high-quality CTE programming and how it serves each learner </a:t>
            </a:r>
            <a:endParaRPr sz="1500"/>
          </a:p>
          <a:p>
            <a:pPr indent="-323850" lvl="0" marL="457200" rtl="0" algn="l">
              <a:lnSpc>
                <a:spcPct val="115000"/>
              </a:lnSpc>
              <a:spcBef>
                <a:spcPts val="0"/>
              </a:spcBef>
              <a:spcAft>
                <a:spcPts val="0"/>
              </a:spcAft>
              <a:buClr>
                <a:schemeClr val="dk1"/>
              </a:buClr>
              <a:buSzPts val="1500"/>
              <a:buFont typeface="Open Sans"/>
              <a:buChar char="•"/>
            </a:pPr>
            <a:r>
              <a:rPr lang="en" sz="1500"/>
              <a:t>Become knowledgeable of the variations of state and local CTE delivery systems and how delivery design can be leveraged to deliver equitable program access and enrollment. </a:t>
            </a:r>
            <a:endParaRPr sz="1500"/>
          </a:p>
          <a:p>
            <a:pPr indent="-323850" lvl="0" marL="457200" rtl="0" algn="l">
              <a:lnSpc>
                <a:spcPct val="115000"/>
              </a:lnSpc>
              <a:spcBef>
                <a:spcPts val="0"/>
              </a:spcBef>
              <a:spcAft>
                <a:spcPts val="0"/>
              </a:spcAft>
              <a:buClr>
                <a:schemeClr val="dk1"/>
              </a:buClr>
              <a:buSzPts val="1500"/>
              <a:buFont typeface="Open Sans"/>
              <a:buChar char="•"/>
            </a:pPr>
            <a:r>
              <a:rPr lang="en" sz="1500"/>
              <a:t>Identify and discuss the various components and benefits of a high-quality CTE program of study, including: work-based learning, industry-valued credentials, early postsecondary opportunities, Career &amp; Technical Student Organizations and top considerations to ensure equitable access to these experiences for each learner.</a:t>
            </a:r>
            <a:endParaRPr sz="1500"/>
          </a:p>
          <a:p>
            <a:pPr indent="-323850" lvl="0" marL="457200" rtl="0" algn="l">
              <a:lnSpc>
                <a:spcPct val="115000"/>
              </a:lnSpc>
              <a:spcBef>
                <a:spcPts val="0"/>
              </a:spcBef>
              <a:spcAft>
                <a:spcPts val="0"/>
              </a:spcAft>
              <a:buClr>
                <a:schemeClr val="dk1"/>
              </a:buClr>
              <a:buSzPts val="1500"/>
              <a:buFont typeface="Open Sans"/>
              <a:buChar char="•"/>
            </a:pPr>
            <a:r>
              <a:rPr lang="en" sz="1500"/>
              <a:t>Connect understanding components of high-quality CTE to the role of counseling and career advising professional to guide each learners towards equitable learning experiences and outcomes. </a:t>
            </a:r>
            <a:endParaRPr sz="20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7"/>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175" name="Google Shape;175;p27"/>
          <p:cNvGrpSpPr/>
          <p:nvPr/>
        </p:nvGrpSpPr>
        <p:grpSpPr>
          <a:xfrm>
            <a:off x="-13274" y="2503170"/>
            <a:ext cx="9157539" cy="137976"/>
            <a:chOff x="-13274" y="3337560"/>
            <a:chExt cx="9157539" cy="183968"/>
          </a:xfrm>
        </p:grpSpPr>
        <p:grpSp>
          <p:nvGrpSpPr>
            <p:cNvPr id="176" name="Google Shape;176;p27"/>
            <p:cNvGrpSpPr/>
            <p:nvPr/>
          </p:nvGrpSpPr>
          <p:grpSpPr>
            <a:xfrm>
              <a:off x="-13274" y="3337560"/>
              <a:ext cx="3108725" cy="182915"/>
              <a:chOff x="4018" y="0"/>
              <a:chExt cx="3474600" cy="326400"/>
            </a:xfrm>
          </p:grpSpPr>
          <p:sp>
            <p:nvSpPr>
              <p:cNvPr id="177" name="Google Shape;177;p27"/>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7"/>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79" name="Google Shape;179;p27"/>
            <p:cNvGrpSpPr/>
            <p:nvPr/>
          </p:nvGrpSpPr>
          <p:grpSpPr>
            <a:xfrm>
              <a:off x="3011725" y="3337560"/>
              <a:ext cx="3109099" cy="182915"/>
              <a:chOff x="2815083" y="0"/>
              <a:chExt cx="3513900" cy="326400"/>
            </a:xfrm>
          </p:grpSpPr>
          <p:sp>
            <p:nvSpPr>
              <p:cNvPr id="180" name="Google Shape;180;p27"/>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7"/>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82" name="Google Shape;182;p27"/>
            <p:cNvGrpSpPr/>
            <p:nvPr/>
          </p:nvGrpSpPr>
          <p:grpSpPr>
            <a:xfrm>
              <a:off x="6035166" y="3338613"/>
              <a:ext cx="3109099" cy="182915"/>
              <a:chOff x="5626149" y="0"/>
              <a:chExt cx="3513900" cy="326400"/>
            </a:xfrm>
          </p:grpSpPr>
          <p:sp>
            <p:nvSpPr>
              <p:cNvPr id="183" name="Google Shape;183;p27"/>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7"/>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185" name="Google Shape;185;p2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186" name="Google Shape;186;p27"/>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187" name="Google Shape;187;p27"/>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750"/>
                                        <p:tgtEl>
                                          <p:spTgt spid="186"/>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75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471488" y="99159"/>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t>Speakers </a:t>
            </a:r>
            <a:endParaRPr/>
          </a:p>
        </p:txBody>
      </p:sp>
      <p:pic>
        <p:nvPicPr>
          <p:cNvPr id="197" name="Google Shape;197;p29"/>
          <p:cNvPicPr preferRelativeResize="0"/>
          <p:nvPr/>
        </p:nvPicPr>
        <p:blipFill rotWithShape="1">
          <a:blip r:embed="rId3">
            <a:alphaModFix/>
          </a:blip>
          <a:srcRect b="0" l="0" r="0" t="0"/>
          <a:stretch/>
        </p:blipFill>
        <p:spPr>
          <a:xfrm>
            <a:off x="0" y="206663"/>
            <a:ext cx="9144000" cy="4273800"/>
          </a:xfrm>
          <a:prstGeom prst="rect">
            <a:avLst/>
          </a:prstGeom>
          <a:noFill/>
          <a:ln>
            <a:noFill/>
          </a:ln>
        </p:spPr>
      </p:pic>
      <p:sp>
        <p:nvSpPr>
          <p:cNvPr id="198" name="Google Shape;198;p29"/>
          <p:cNvSpPr txBox="1"/>
          <p:nvPr/>
        </p:nvSpPr>
        <p:spPr>
          <a:xfrm>
            <a:off x="241100" y="4480463"/>
            <a:ext cx="8991000" cy="544800"/>
          </a:xfrm>
          <a:prstGeom prst="rect">
            <a:avLst/>
          </a:prstGeom>
          <a:noFill/>
          <a:ln>
            <a:noFill/>
          </a:ln>
        </p:spPr>
        <p:txBody>
          <a:bodyPr anchorCtr="0" anchor="t" bIns="91425" lIns="91425" spcFirstLastPara="1" rIns="91425" wrap="square" tIns="91425">
            <a:spAutoFit/>
          </a:bodyPr>
          <a:lstStyle/>
          <a:p>
            <a:pPr indent="0" lvl="0" marL="457200" rtl="0" algn="l">
              <a:lnSpc>
                <a:spcPct val="90000"/>
              </a:lnSpc>
              <a:spcBef>
                <a:spcPts val="750"/>
              </a:spcBef>
              <a:spcAft>
                <a:spcPts val="0"/>
              </a:spcAft>
              <a:buNone/>
            </a:pPr>
            <a:r>
              <a:rPr lang="en" sz="2200">
                <a:solidFill>
                  <a:schemeClr val="dk1"/>
                </a:solidFill>
                <a:latin typeface="Open Sans"/>
                <a:ea typeface="Open Sans"/>
                <a:cs typeface="Open Sans"/>
                <a:sym typeface="Open Sans"/>
              </a:rPr>
              <a:t>Explore more by visiting: </a:t>
            </a:r>
            <a:r>
              <a:rPr lang="en" sz="2200" u="sng">
                <a:solidFill>
                  <a:schemeClr val="hlink"/>
                </a:solidFill>
                <a:latin typeface="Open Sans"/>
                <a:ea typeface="Open Sans"/>
                <a:cs typeface="Open Sans"/>
                <a:sym typeface="Open Sans"/>
                <a:hlinkClick r:id="rId4"/>
              </a:rPr>
              <a:t>https://careertech.org/without-limits</a:t>
            </a:r>
            <a:r>
              <a:rPr lang="en" sz="2600">
                <a:solidFill>
                  <a:schemeClr val="dk1"/>
                </a:solidFill>
                <a:latin typeface="Open Sans"/>
                <a:ea typeface="Open Sans"/>
                <a:cs typeface="Open Sans"/>
                <a:sym typeface="Open Sans"/>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