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Open Sans Light"/>
      <p:regular r:id="rId57"/>
      <p:bold r:id="rId58"/>
      <p:italic r:id="rId59"/>
      <p:boldItalic r:id="rId60"/>
    </p:embeddedFont>
    <p:embeddedFont>
      <p:font typeface="Open Sans"/>
      <p:regular r:id="rId61"/>
      <p:bold r:id="rId62"/>
      <p:italic r:id="rId63"/>
      <p:boldItalic r:id="rId64"/>
    </p:embeddedFont>
    <p:embeddedFont>
      <p:font typeface="Century Gothic"/>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6B497B-531E-4B03-8977-A8F0B92525DA}">
  <a:tblStyle styleId="{1E6B497B-531E-4B03-8977-A8F0B92525D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66" Type="http://schemas.openxmlformats.org/officeDocument/2006/relationships/font" Target="fonts/CenturyGothic-bold.fntdata"/><Relationship Id="rId21" Type="http://schemas.openxmlformats.org/officeDocument/2006/relationships/slide" Target="slides/slide15.xml"/><Relationship Id="rId65" Type="http://schemas.openxmlformats.org/officeDocument/2006/relationships/font" Target="fonts/CenturyGothic-regular.fntdata"/><Relationship Id="rId24" Type="http://schemas.openxmlformats.org/officeDocument/2006/relationships/slide" Target="slides/slide18.xml"/><Relationship Id="rId68" Type="http://schemas.openxmlformats.org/officeDocument/2006/relationships/font" Target="fonts/CenturyGothic-boldItalic.fntdata"/><Relationship Id="rId23" Type="http://schemas.openxmlformats.org/officeDocument/2006/relationships/slide" Target="slides/slide17.xml"/><Relationship Id="rId67" Type="http://schemas.openxmlformats.org/officeDocument/2006/relationships/font" Target="fonts/CenturyGothic-italic.fntdata"/><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cwd-youth.info/wp-content/uploads/2018/03/Promoting-Quality-ILPs-Throughout-the-Lifespan-WEB.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ail.codes/career-ma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implementing-individual-career-academic-plan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e.state.co.us/postsecondary/pwrplaybookmeaningfulcareerconversations"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hoolcounselor.org/Publications-Research/Publications/Free-ASCA-Resources/Career-Conversation-Starters"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978024f15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2978024f15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a:p>
        </p:txBody>
      </p:sp>
      <p:sp>
        <p:nvSpPr>
          <p:cNvPr id="120" name="Google Shape;120;g12978024f15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978024f15_1_86: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g12978024f15_1_86: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AS A FRIENDLY REMINDER…..School Counselors are the top trusted messengers for students and families when it comes to conveying information about CTE.</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will review more about the survey in this workshop, but the reason for the development of this specific training is because of this finding: </a:t>
            </a:r>
            <a:r>
              <a:rPr b="1" lang="en" sz="1200">
                <a:latin typeface="Calibri"/>
                <a:ea typeface="Calibri"/>
                <a:cs typeface="Calibri"/>
                <a:sym typeface="Calibri"/>
              </a:rPr>
              <a:t>We learned that school counselors and teachers are the most trusted source of information about CTE for students and parents.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Let’s say that outloud again!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YES! What a useful and helpful finding!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 </a:t>
            </a:r>
            <a:r>
              <a:rPr lang="en" sz="1200">
                <a:latin typeface="Calibri"/>
                <a:ea typeface="Calibri"/>
                <a:cs typeface="Calibri"/>
                <a:sym typeface="Calibri"/>
              </a:rPr>
              <a:t>Yet it seemed, through this national survey, that school counselors needed support in how to speak about CTE and career advising strategies.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 sz="1200">
                <a:latin typeface="Calibri"/>
                <a:ea typeface="Calibri"/>
                <a:cs typeface="Calibri"/>
                <a:sym typeface="Calibri"/>
              </a:rPr>
              <a:t>. Now here we are in 2022 at it again! Kudos to you each for being a part of this.</a:t>
            </a:r>
            <a:r>
              <a:rPr lang="en" sz="1200">
                <a:latin typeface="Calibri"/>
                <a:ea typeface="Calibri"/>
                <a:cs typeface="Calibri"/>
                <a:sym typeface="Calibri"/>
              </a:rPr>
              <a:t> </a:t>
            </a:r>
            <a:endParaRPr sz="1800"/>
          </a:p>
          <a:p>
            <a:pPr indent="0" lvl="0" marL="0" rtl="0" algn="l">
              <a:spcBef>
                <a:spcPts val="0"/>
              </a:spcBef>
              <a:spcAft>
                <a:spcPts val="0"/>
              </a:spcAft>
              <a:buNone/>
            </a:pPr>
            <a:r>
              <a:t/>
            </a:r>
            <a:endParaRPr sz="1800"/>
          </a:p>
        </p:txBody>
      </p:sp>
      <p:sp>
        <p:nvSpPr>
          <p:cNvPr id="198" name="Google Shape;198;g12978024f15_1_86: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64813a930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1364813a930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7" name="Google Shape;207;g1364813a930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62e7f5b74_0_687: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g1362e7f5b74_0_687: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16" name="Google Shape;216;g1362e7f5b74_0_687: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62e7f5b74_0_699: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g1362e7f5b74_0_699: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29" name="Google Shape;229;g1362e7f5b74_0_699: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b4a21417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b4a21417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Chat, come off mute, quick small group breakout</a:t>
            </a:r>
            <a:endParaRPr/>
          </a:p>
          <a:p>
            <a:pPr indent="0" lvl="0" marL="0" rtl="0" algn="l">
              <a:spcBef>
                <a:spcPts val="0"/>
              </a:spcBef>
              <a:spcAft>
                <a:spcPts val="0"/>
              </a:spcAft>
              <a:buNone/>
            </a:pPr>
            <a:r>
              <a:rPr lang="en"/>
              <a:t>Turn to a neighbor, think/pair/share in mini group of 3-4</a:t>
            </a:r>
            <a:endParaRPr/>
          </a:p>
          <a:p>
            <a:pPr indent="0" lvl="0" marL="0" rtl="0" algn="l">
              <a:spcBef>
                <a:spcPts val="0"/>
              </a:spcBef>
              <a:spcAft>
                <a:spcPts val="0"/>
              </a:spcAft>
              <a:buNone/>
            </a:pPr>
            <a:r>
              <a:rPr lang="en"/>
              <a:t>Use sticky notes to respond, put on chart paper</a:t>
            </a:r>
            <a:endParaRPr/>
          </a:p>
          <a:p>
            <a:pPr indent="0" lvl="0" marL="0" rtl="0" algn="l">
              <a:spcBef>
                <a:spcPts val="0"/>
              </a:spcBef>
              <a:spcAft>
                <a:spcPts val="0"/>
              </a:spcAft>
              <a:buNone/>
            </a:pPr>
            <a:r>
              <a:rPr lang="en"/>
              <a:t>Use Jamboard for virtual sticky notes - two </a:t>
            </a:r>
            <a:r>
              <a:rPr lang="en"/>
              <a:t>separate</a:t>
            </a:r>
            <a:r>
              <a:rPr lang="en"/>
              <a:t> boards.</a:t>
            </a:r>
            <a:endParaRPr/>
          </a:p>
          <a:p>
            <a:pPr indent="0" lvl="0" marL="0" rtl="0" algn="l">
              <a:spcBef>
                <a:spcPts val="0"/>
              </a:spcBef>
              <a:spcAft>
                <a:spcPts val="0"/>
              </a:spcAft>
              <a:buNone/>
            </a:pPr>
            <a:r>
              <a:rPr lang="en"/>
              <a:t>Other annotation ideas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978024f15_1_84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2978024f15_1_84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We’ve generated a long list of strategies used.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And one of the questions we may have is: do we know how effective these strategies are?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Maybe you have a method of collecting data to assess the effectiveness of your career advisement activities, but for the most part there is a lack of research on the efficacy of many of the strategies currently used by counselors and advisors.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To get more information about career advising strategies and their effectiveness, Advance CTE partnered with the American School Counselor Association (ASCA) to conduct three surveys to ascertain more information about effective career advising strategies at the state and local levels. Advance CTE surveyed State CTE Directors, and ASCA sent separate surveys to a selection of school counselors and to State School Counseling Directors in states where that role has been specifically identified. The surveys provided invaluable insight into what is happening related to career advising and development at the state and local levels and revealed some interesting barriers and promising strategies. You have a copy of this report in your materials found in the Handout Hub  today.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Check out some of the findings! - go to next slide -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50" name="Google Shape;250;g12978024f15_1_84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978024f15_1_85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12978024f15_1_85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 are some of the major findings from the report. Respondents were asked to identify strategies used along with their perceived effectiveness.  There were major disconnects between state and local perceptions of effectiveness.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Bulleted points are animated on ‘click’</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 mixed bag’ is a reference for describing a situation or a group of things containing some good items, features, or people and some bad ones.</a:t>
            </a:r>
            <a:endParaRPr/>
          </a:p>
        </p:txBody>
      </p:sp>
      <p:sp>
        <p:nvSpPr>
          <p:cNvPr id="257" name="Google Shape;257;g12978024f15_1_85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978024f15_1_85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2978024f15_1_85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Not surprising, the most frequently used strategy by counselors in conducting interest inventories. Curiously, though, the most used strategies were not identified as being the most effective.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65" name="Google Shape;265;g12978024f15_1_85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978024f15_1_86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2978024f15_1_86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While these strategies that are core to CTE are considered the most effective, regrettably they are the least used.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For example, the report indicated that providing facilitated opportunities for students to participate in work-based learning; providing experiential learning opportunities; and engaging or partnering with industry and community partners are all things that are already happening as part of CTE programs. These are seen as more effective strategies than things that can potentially be a bigger lift on you, such as creating career days/fairs or working with teachers to integrate career readiness in the curriculum.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 It’s important to get some more information regarding why they are underused as these can potentially have a much wider impact on students if implemented. </a:t>
            </a:r>
            <a:endParaRPr/>
          </a:p>
        </p:txBody>
      </p:sp>
      <p:sp>
        <p:nvSpPr>
          <p:cNvPr id="273" name="Google Shape;273;g12978024f15_1_86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978024f15_1_87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12978024f15_1_87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Additionally, school counselors need more resources they’re not always getting from the state level to implement career counseling strategies. As clearly seen here, interest and skill inventories are the most used resource with a need for more comprehensive professional development for everyone. </a:t>
            </a:r>
            <a:endParaRPr/>
          </a:p>
        </p:txBody>
      </p:sp>
      <p:sp>
        <p:nvSpPr>
          <p:cNvPr id="281" name="Google Shape;281;g12978024f15_1_87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978024f15_0_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12978024f15_0_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spcBef>
                <a:spcPts val="0"/>
              </a:spcBef>
              <a:spcAft>
                <a:spcPts val="0"/>
              </a:spcAft>
              <a:buClr>
                <a:schemeClr val="dk1"/>
              </a:buClr>
              <a:buSzPts val="1400"/>
              <a:buFont typeface="Arial"/>
              <a:buNone/>
            </a:pPr>
            <a:r>
              <a:rPr lang="en">
                <a:solidFill>
                  <a:schemeClr val="dk1"/>
                </a:solidFill>
              </a:rPr>
              <a:t>If in-person, wait until slide #5 for introductions of attendees.</a:t>
            </a:r>
            <a:endParaRPr/>
          </a:p>
        </p:txBody>
      </p:sp>
      <p:sp>
        <p:nvSpPr>
          <p:cNvPr id="129" name="Google Shape;129;g12978024f15_0_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978024f15_1_87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2978024f15_1_87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is a very telling finding as well.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School counselors identified significant challenges to implementing career counseling strategies. Do you find it surprising that counselors indicate that there is much less focus on the “career” domain in school counseling? *pause for the answer - either in chat, thumbs up or down emoji.*</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It often, at least pre-pandemic,  viewed as the least important of the other School Counselor domains of social-emotional” and “academic” development.  Post-pandemic, we may find our School Counselors (as well as additional staff) are focused heavily on social/emotional  and meaningfully  integrating career and academic. Are you seeing this shift and focus too? *pausse for the answer - either in chat, thumbs up or down emoji, raise hand for ‘off mute’ to share. </a:t>
            </a:r>
            <a:endParaRPr/>
          </a:p>
        </p:txBody>
      </p:sp>
      <p:sp>
        <p:nvSpPr>
          <p:cNvPr id="289" name="Google Shape;289;g12978024f15_1_87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978024f15_1_886: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12978024f15_1_886: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is what the report recommends and we share it now so to perhaps provide some strategies and ideas that resonate with you and your school cultures too.</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*bulleted points are animated on a ‘click’</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Provide more effective professional development and resources to school counselors and establish feedback loops to ensure that the professional advising and development is having its intended impact</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Ensure that career advising and development is a school- and community-wide effort, with effective coordination between school counselors and school administration and active participation from classroom instructors and community organizations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Exploring partnerships between secondary and postsecondary systems to gather data and implement new strategies as well as working toward a broader more cohesive system is also essential.</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Examine and improve current career advising and development strategies so that they are all part of one broad, cohesive strategy designed to guide all learners effectively to the careers of their choice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97" name="Google Shape;297;g12978024f15_1_886: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7e7701ce6_0_1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37e7701ce6_0_1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Call out Workbook page 1. We will reference this page throughout our time together.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305" name="Google Shape;305;g137e7701ce6_0_1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b4a21417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b4a21417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2978024f15_1_893: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2978024f15_1_893: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Some of us may find this recommendation very exciting!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Individual Learning Plans (or ILPs) have been identified as a tool that can be leveraged to support MEANINGFUL AND developmental PERSONAL, academic and career advisement for each student. There is much opportunity to have systemic change when states implement such a system. These may have different names in different states — Individual Career and Academic Plans, Individual Graduation Plans, Student Success Plans, etc. — but fundamentally these are intended to guide a student in making informed personal, educational and career plans.   </a:t>
            </a:r>
            <a:endParaRPr/>
          </a:p>
        </p:txBody>
      </p:sp>
      <p:sp>
        <p:nvSpPr>
          <p:cNvPr id="331" name="Google Shape;331;g12978024f15_1_893: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2978024f15_1_89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12978024f15_1_89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are going to spend a little time discussing Individual Learning Plans since this has really been identified as a potential area that could impact career development systemically. These plans can be used as an academic and career planning tool and their use varies in states.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With an emoji of your choosing, please share how you FEEL about your state’s ILP (or whatever you call it)? *this will be an entertaining way of gaining a temperature of the groups attitude towards ILPs :) </a:t>
            </a:r>
            <a:endParaRPr/>
          </a:p>
        </p:txBody>
      </p:sp>
      <p:sp>
        <p:nvSpPr>
          <p:cNvPr id="338" name="Google Shape;338;g12978024f15_1_89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978024f15_1_905: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12978024f15_1_905: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Here’s a little bit of ILP research. Individual Learning Plans ibase a change theory on the establishment of career and life goals being  the change mechanism that leads to improved academic outcomes and postsecondary completion rates. Research on goal-setting has suggested that developing self-defined career and life goals is an important mechanism that enables youth to have choices and results in their proactively seeking out their own learning pathways as they pursue those choices.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Quality Individual Learning Plan implementation from a caring and encouraging adult helps learners establish career and life goals. Often times these caring and encouraging adults are NOT JUST School Counselors, rather any staff member in the building or community even.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Some cool positive data stories form effective ILPs: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Education becomes perceived as more meaningful and relevant to helping them achieve those goals.</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Learners pursue more rigorous education and work-based learning opportunities.</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Increased academic performance, postsecondary completion rates, higher wage earnings and overall life satisfaction.</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45" name="Google Shape;345;g12978024f15_1_905: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978024f15_1_91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12978024f15_1_91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If you haven’t scanned through this yet, This document is an incredible resource with much information on Individual Learning Plans as well as links to many other career advisement tools.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chat:</a:t>
            </a:r>
            <a:r>
              <a:rPr lang="en" sz="1200">
                <a:solidFill>
                  <a:srgbClr val="FF0000"/>
                </a:solidFill>
                <a:latin typeface="Calibri"/>
                <a:ea typeface="Calibri"/>
                <a:cs typeface="Calibri"/>
                <a:sym typeface="Calibri"/>
              </a:rPr>
              <a:t> </a:t>
            </a:r>
            <a:r>
              <a:rPr i="1" lang="en" sz="1200" u="sng">
                <a:solidFill>
                  <a:srgbClr val="000000"/>
                </a:solidFill>
                <a:hlinkClick r:id="rId2">
                  <a:extLst>
                    <a:ext uri="{A12FA001-AC4F-418D-AE19-62706E023703}">
                      <ahyp:hlinkClr val="tx"/>
                    </a:ext>
                  </a:extLst>
                </a:hlinkClick>
              </a:rPr>
              <a:t>http://www.ncwd-youth.info/wp-content/uploads/2018/03/Promoting-Quality-ILPs-Throughout-the-Lifespan-WEB.pdf</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It can also be found in the Handout Hub. </a:t>
            </a:r>
            <a:endParaRPr/>
          </a:p>
        </p:txBody>
      </p:sp>
      <p:sp>
        <p:nvSpPr>
          <p:cNvPr id="353" name="Google Shape;353;g12978024f15_1_91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b8cbbadfd_0_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3b8cbbadfd_0_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are going to spend a little time discussing Individual Learning Plans since this has really been identified as a potential area that could impact career development systemically. These plans can be used as an academic and career planning tool and their use varies in states.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With an emoji of your choosing, please share how you FEEL about your state’s ILP (or whatever you call it)? *this will be an entertaining way of gaining a temperature of the groups attitude towards ILPs :) </a:t>
            </a:r>
            <a:endParaRPr/>
          </a:p>
        </p:txBody>
      </p:sp>
      <p:sp>
        <p:nvSpPr>
          <p:cNvPr id="361" name="Google Shape;361;g13b8cbbadfd_0_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2a20b09f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2a20b09f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https://sail.codes/career-map/</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978024f15_0_12: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2978024f15_0_12: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Instructions in Worksheet for attendees to follow.</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See Facilitator Guide for recommendations.</a:t>
            </a:r>
            <a:endParaRPr/>
          </a:p>
        </p:txBody>
      </p:sp>
      <p:sp>
        <p:nvSpPr>
          <p:cNvPr id="135" name="Google Shape;135;g12978024f15_0_12: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7e7701ce6_0_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137e7701ce6_0_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2978024f15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https://careertech.org/resource/implementing-individual-career-academic-plans</a:t>
            </a:r>
            <a:r>
              <a:rPr lang="en"/>
              <a:t> </a:t>
            </a:r>
            <a:endParaRPr/>
          </a:p>
        </p:txBody>
      </p:sp>
      <p:sp>
        <p:nvSpPr>
          <p:cNvPr id="379" name="Google Shape;379;g12978024f15_1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2978024f15_1_6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12978024f15_1_62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2978024f15_1_6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12978024f15_1_63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362e7f5b74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362e7f5b74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37e7701ce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37e7701ce6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2b4a21417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2b4a21417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362e7f5b74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362e7f5b74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62e7f5b74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362e7f5b74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2978024f15_1_7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12978024f15_1_76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a2c81b4d7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a2c81b4d7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142" name="Google Shape;142;g13a2c81b4d7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2978024f15_1_7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12978024f15_1_77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2978024f15_1_7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12978024f15_1_77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2978024f15_1_7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2978024f15_1_78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2978024f15_1_7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12978024f15_1_78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2b4a21417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2b4a21417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http://www.cde.state.co.us/postsecondary/pwrplaybookmeaningfulcareerconversations</a:t>
            </a:r>
            <a:r>
              <a:rPr lang="en"/>
              <a:t>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2b4a21417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2b4a21417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https://www.schoolcounselor.org/Publications-Research/Publications/Free-ASCA-Resources/Career-Conversation-Starters</a:t>
            </a:r>
            <a:r>
              <a:rPr lang="en"/>
              <a: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2978024f15_1_100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12978024f15_1_100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Prompt attendees to answer in the workbook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Next they should reflect on a stretch goal since this is what we’ll try to ‘reach’ for in the Strategic Action Plan</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They should be prepared to share this with (your choice of an)  annotation tool on the next slide.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89" name="Google Shape;489;g12978024f15_1_100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2978024f15_1_70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12978024f15_1_70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rtl="0" algn="l">
              <a:spcBef>
                <a:spcPts val="0"/>
              </a:spcBef>
              <a:spcAft>
                <a:spcPts val="0"/>
              </a:spcAft>
              <a:buClr>
                <a:schemeClr val="dk1"/>
              </a:buClr>
              <a:buSzPts val="1400"/>
              <a:buFont typeface="Arial"/>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Reference Page 2 of the Worksheet</a:t>
            </a:r>
            <a:endParaRPr>
              <a:solidFill>
                <a:schemeClr val="dk1"/>
              </a:solidFill>
            </a:endParaRPr>
          </a:p>
        </p:txBody>
      </p:sp>
      <p:sp>
        <p:nvSpPr>
          <p:cNvPr id="497" name="Google Shape;497;g12978024f15_1_70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362e7f5b74_0_871: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g1362e7f5b74_0_871: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3"/>
              </a:rPr>
              <a:t>www.careertech.org</a:t>
            </a:r>
            <a:r>
              <a:rPr lang="en"/>
              <a:t> </a:t>
            </a:r>
            <a:endParaRPr/>
          </a:p>
        </p:txBody>
      </p:sp>
      <p:sp>
        <p:nvSpPr>
          <p:cNvPr id="516" name="Google Shape;516;g1362e7f5b74_0_871: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362e7f5b74_0_751: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1362e7f5b74_0_751: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Survey descriptions is in Facilitator Guide - option to add it to the attendees worksheet.</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Collective Commitment is also detailed out in the worksheet. It is not an actual form, more like an option for attendees to keep accountable with their action steps and action planning and take-aways from this training. </a:t>
            </a:r>
            <a:endParaRPr/>
          </a:p>
        </p:txBody>
      </p:sp>
      <p:sp>
        <p:nvSpPr>
          <p:cNvPr id="528" name="Google Shape;528;g1362e7f5b74_0_751: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978024f15_1_41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12978024f15_1_41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Since we will be talking about Career Development today, share with the group what you wanted to be when you were a younger person (10 or 12 years old or so).</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We try to no longer use the old adage with students: What did you want to be when you grow up? We want to honor that career development is lifelong and we aren’t ever fully grown up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Modeling aspiration, reflection and maybe humor (potentially even validation of folks becoming what they aspired to be, or how it can change to new opportunities) do a quick synopsis of what people put in the chat. See if anyone wants to go off mute and share more about their aspiration. Anyone find anything surprising?</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This is a great guiding question for when you take this training experience back to more of your colleagues. Since many of you will be the ‘messenger’ for career development, this question helps folks/x feel more at ease with the topic.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150" name="Google Shape;150;g12978024f15_1_41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362e7f5b74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362e7f5b74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7e7701ce6_0_55:notes"/>
          <p:cNvSpPr/>
          <p:nvPr>
            <p:ph idx="2" type="sldImg"/>
          </p:nvPr>
        </p:nvSpPr>
        <p:spPr>
          <a:xfrm>
            <a:off x="694990" y="1142608"/>
            <a:ext cx="54678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37e7701ce6_0_55: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sz="1200">
              <a:solidFill>
                <a:schemeClr val="dk1"/>
              </a:solidFill>
              <a:latin typeface="Calibri"/>
              <a:ea typeface="Calibri"/>
              <a:cs typeface="Calibri"/>
              <a:sym typeface="Calibri"/>
            </a:endParaRPr>
          </a:p>
          <a:p>
            <a:pPr indent="0" lvl="0" marL="0" rtl="0" algn="l">
              <a:spcBef>
                <a:spcPts val="0"/>
              </a:spcBef>
              <a:spcAft>
                <a:spcPts val="0"/>
              </a:spcAft>
              <a:buSzPts val="1400"/>
              <a:buNone/>
            </a:pPr>
            <a:r>
              <a:rPr lang="en" sz="1200">
                <a:solidFill>
                  <a:schemeClr val="dk1"/>
                </a:solidFill>
                <a:highlight>
                  <a:srgbClr val="FFFF00"/>
                </a:highlight>
                <a:latin typeface="Calibri"/>
                <a:ea typeface="Calibri"/>
                <a:cs typeface="Calibri"/>
                <a:sym typeface="Calibri"/>
              </a:rPr>
              <a:t>**Pro-Tip</a:t>
            </a:r>
            <a:r>
              <a:rPr lang="en" sz="1200">
                <a:solidFill>
                  <a:schemeClr val="dk1"/>
                </a:solidFill>
                <a:latin typeface="Calibri"/>
                <a:ea typeface="Calibri"/>
                <a:cs typeface="Calibri"/>
                <a:sym typeface="Calibri"/>
              </a:rPr>
              <a:t>: animate each bullet point so to emphasize each objective with attendees - less text on the screen at first. </a:t>
            </a:r>
            <a:endParaRPr sz="1200">
              <a:solidFill>
                <a:schemeClr val="dk1"/>
              </a:solidFill>
              <a:latin typeface="Calibri"/>
              <a:ea typeface="Calibri"/>
              <a:cs typeface="Calibri"/>
              <a:sym typeface="Calibri"/>
            </a:endParaRPr>
          </a:p>
          <a:p>
            <a:pPr indent="0" lvl="0" marL="0" rtl="0" algn="l">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a:solidFill>
                  <a:schemeClr val="dk1"/>
                </a:solidFill>
              </a:rPr>
              <a:t>*If you feel so inclined, feel free to take a long pause once done with the last objective and ask attendees: What learning objective would you add to this list because it is a learning moment you hope to gain today? </a:t>
            </a:r>
            <a:endParaRPr sz="1200">
              <a:solidFill>
                <a:schemeClr val="dk1"/>
              </a:solidFill>
              <a:latin typeface="Calibri"/>
              <a:ea typeface="Calibri"/>
              <a:cs typeface="Calibri"/>
              <a:sym typeface="Calibri"/>
            </a:endParaRPr>
          </a:p>
        </p:txBody>
      </p:sp>
      <p:sp>
        <p:nvSpPr>
          <p:cNvPr id="161" name="Google Shape;161;g137e7701ce6_0_55: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62e7f5b74_0_45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362e7f5b74_0_45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168" name="Google Shape;168;g1362e7f5b74_0_45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62e7f5b74_0_5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rgbClr val="333333"/>
                </a:solidFill>
                <a:highlight>
                  <a:srgbClr val="FFFFFF"/>
                </a:highlight>
                <a:latin typeface="Open Sans"/>
                <a:ea typeface="Open Sans"/>
                <a:cs typeface="Open Sans"/>
                <a:sym typeface="Open Sans"/>
              </a:rPr>
              <a:t>Put the link in the chat: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2"/>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Include the link for attendees to access or navigate away from this slide to the webpage to explain this section and the next slide too: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3"/>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Without Limits: A Shared Vision for the Future of Career Technical Education</a:t>
            </a:r>
            <a:r>
              <a:rPr lang="en" sz="1000">
                <a:solidFill>
                  <a:srgbClr val="333333"/>
                </a:solidFill>
                <a:highlight>
                  <a:srgbClr val="FFFFFF"/>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 sz="1000">
                <a:solidFill>
                  <a:srgbClr val="333333"/>
                </a:solidFill>
                <a:highlight>
                  <a:srgbClr val="FFFFFF"/>
                </a:highlight>
                <a:latin typeface="Open Sans"/>
                <a:ea typeface="Open Sans"/>
                <a:cs typeface="Open Sans"/>
                <a:sym typeface="Open Sans"/>
              </a:rPr>
              <a:t>CTE Without Limits</a:t>
            </a:r>
            <a:r>
              <a:rPr lang="en" sz="1000">
                <a:solidFill>
                  <a:srgbClr val="333333"/>
                </a:solidFill>
                <a:highlight>
                  <a:srgbClr val="FFFFFF"/>
                </a:highlight>
                <a:latin typeface="Open Sans"/>
                <a:ea typeface="Open Sans"/>
                <a:cs typeface="Open Sans"/>
                <a:sym typeface="Open Sans"/>
              </a:rPr>
              <a:t> lays out five inter-connected and equally critical principles:</a:t>
            </a:r>
            <a:endParaRPr sz="1000">
              <a:solidFill>
                <a:srgbClr val="333333"/>
              </a:solidFill>
              <a:highlight>
                <a:srgbClr val="FFFFFF"/>
              </a:highlight>
              <a:latin typeface="Open Sans"/>
              <a:ea typeface="Open Sans"/>
              <a:cs typeface="Open Sans"/>
              <a:sym typeface="Open Sans"/>
            </a:endParaRPr>
          </a:p>
          <a:p>
            <a:pPr indent="0" lvl="0" marL="228600" rtl="0" algn="l">
              <a:lnSpc>
                <a:spcPct val="90000"/>
              </a:lnSpc>
              <a:spcBef>
                <a:spcPts val="800"/>
              </a:spcBef>
              <a:spcAft>
                <a:spcPts val="0"/>
              </a:spcAft>
              <a:buNone/>
            </a:pPr>
            <a:r>
              <a:t/>
            </a:r>
            <a:endParaRPr sz="1100">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engages in a cohesive, flexible, and responsive career preparation ecosystem </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feels welcome in, is supported by, and has the means to succeed in the career preparation ecosystem</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skillfully navigates their own career journey</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learner’s skills are counted, valued, and portable</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can access CTE without borders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b="1" lang="en" sz="1000">
                <a:solidFill>
                  <a:srgbClr val="333333"/>
                </a:solidFill>
                <a:highlight>
                  <a:srgbClr val="FFFFFF"/>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00">
              <a:solidFill>
                <a:srgbClr val="333333"/>
              </a:solidFill>
              <a:highlight>
                <a:srgbClr val="FFFFFF"/>
              </a:highlight>
              <a:latin typeface="Open Sans"/>
              <a:ea typeface="Open Sans"/>
              <a:cs typeface="Open Sans"/>
              <a:sym typeface="Open Sans"/>
            </a:endParaRPr>
          </a:p>
          <a:p>
            <a:pPr indent="0" lvl="0" marL="0" rtl="0" algn="l">
              <a:lnSpc>
                <a:spcPct val="90000"/>
              </a:lnSpc>
              <a:spcBef>
                <a:spcPts val="800"/>
              </a:spcBef>
              <a:spcAft>
                <a:spcPts val="0"/>
              </a:spcAft>
              <a:buNone/>
            </a:pPr>
            <a:r>
              <a:t/>
            </a:r>
            <a:endParaRPr sz="1100">
              <a:latin typeface="Open Sans"/>
              <a:ea typeface="Open Sans"/>
              <a:cs typeface="Open Sans"/>
              <a:sym typeface="Open Sans"/>
            </a:endParaRPr>
          </a:p>
          <a:p>
            <a:pPr indent="0" lvl="0" marL="0" rtl="0" algn="l">
              <a:lnSpc>
                <a:spcPct val="90000"/>
              </a:lnSpc>
              <a:spcBef>
                <a:spcPts val="0"/>
              </a:spcBef>
              <a:spcAft>
                <a:spcPts val="0"/>
              </a:spcAft>
              <a:buNone/>
            </a:pPr>
            <a:r>
              <a:rPr lang="en" sz="1100">
                <a:latin typeface="Open Sans"/>
                <a:ea typeface="Open Sans"/>
                <a:cs typeface="Open Sans"/>
                <a:sym typeface="Open Sans"/>
              </a:rPr>
              <a:t>Each learner must have access to and the means to be successful in the career of their choice and will require: </a:t>
            </a:r>
            <a:endParaRPr sz="1100">
              <a:latin typeface="Open Sans"/>
              <a:ea typeface="Open Sans"/>
              <a:cs typeface="Open Sans"/>
              <a:sym typeface="Open Sans"/>
            </a:endParaRPr>
          </a:p>
          <a:p>
            <a:pPr indent="-146050" lvl="1" marL="685800" rtl="0" algn="l">
              <a:lnSpc>
                <a:spcPct val="90000"/>
              </a:lnSpc>
              <a:spcBef>
                <a:spcPts val="500"/>
              </a:spcBef>
              <a:spcAft>
                <a:spcPts val="0"/>
              </a:spcAft>
              <a:buClr>
                <a:schemeClr val="dk1"/>
              </a:buClr>
              <a:buSzPts val="1100"/>
              <a:buChar char="•"/>
            </a:pPr>
            <a:r>
              <a:rPr lang="en" sz="1100">
                <a:latin typeface="Open Sans"/>
                <a:ea typeface="Open Sans"/>
                <a:cs typeface="Open Sans"/>
                <a:sym typeface="Open Sans"/>
              </a:rPr>
              <a:t>All systems working in concert </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A commitment to tearing down the barriers that limit opportunity</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CTE to serve as the catalyst to make this vision a reality</a:t>
            </a:r>
            <a:endParaRPr sz="1100"/>
          </a:p>
        </p:txBody>
      </p:sp>
      <p:sp>
        <p:nvSpPr>
          <p:cNvPr id="186" name="Google Shape;186;g1362e7f5b74_0_584: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978024f15_1_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Take a moment to reiterate the 5 principles of the CTE Without Limits vision.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applicable to your audience, ask which principle stands out to them the most, which one seems the easiest/hardest, which one(s) are they already doing, etc….</a:t>
            </a:r>
            <a:endParaRPr/>
          </a:p>
        </p:txBody>
      </p:sp>
      <p:sp>
        <p:nvSpPr>
          <p:cNvPr id="190" name="Google Shape;190;g12978024f15_1_80:notes"/>
          <p:cNvSpPr/>
          <p:nvPr>
            <p:ph idx="2" type="sldImg"/>
          </p:nvPr>
        </p:nvSpPr>
        <p:spPr>
          <a:xfrm>
            <a:off x="70195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8" name="Shape 18"/>
        <p:cNvGrpSpPr/>
        <p:nvPr/>
      </p:nvGrpSpPr>
      <p:grpSpPr>
        <a:xfrm>
          <a:off x="0" y="0"/>
          <a:ext cx="0" cy="0"/>
          <a:chOff x="0" y="0"/>
          <a:chExt cx="0" cy="0"/>
        </a:xfrm>
      </p:grpSpPr>
      <p:sp>
        <p:nvSpPr>
          <p:cNvPr id="19" name="Google Shape;19;p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1"/>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5" name="Google Shape;75;p1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13"/>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3"/>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87" name="Shape 87"/>
        <p:cNvGrpSpPr/>
        <p:nvPr/>
      </p:nvGrpSpPr>
      <p:grpSpPr>
        <a:xfrm>
          <a:off x="0" y="0"/>
          <a:ext cx="0" cy="0"/>
          <a:chOff x="0" y="0"/>
          <a:chExt cx="0" cy="0"/>
        </a:xfrm>
      </p:grpSpPr>
      <p:sp>
        <p:nvSpPr>
          <p:cNvPr id="88" name="Google Shape;88;p1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16"/>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sp>
        <p:nvSpPr>
          <p:cNvPr id="108" name="Google Shape;108;p17"/>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11" name="Shape 111"/>
        <p:cNvGrpSpPr/>
        <p:nvPr/>
      </p:nvGrpSpPr>
      <p:grpSpPr>
        <a:xfrm>
          <a:off x="0" y="0"/>
          <a:ext cx="0" cy="0"/>
          <a:chOff x="0" y="0"/>
          <a:chExt cx="0" cy="0"/>
        </a:xfrm>
      </p:grpSpPr>
      <p:sp>
        <p:nvSpPr>
          <p:cNvPr id="112" name="Google Shape;112;p18"/>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18"/>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1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1" name="Shape 41"/>
        <p:cNvGrpSpPr/>
        <p:nvPr/>
      </p:nvGrpSpPr>
      <p:grpSpPr>
        <a:xfrm>
          <a:off x="0" y="0"/>
          <a:ext cx="0" cy="0"/>
          <a:chOff x="0" y="0"/>
          <a:chExt cx="0" cy="0"/>
        </a:xfrm>
      </p:grpSpPr>
      <p:sp>
        <p:nvSpPr>
          <p:cNvPr id="42" name="Google Shape;42;p5"/>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5" name="Shape 55"/>
        <p:cNvGrpSpPr/>
        <p:nvPr/>
      </p:nvGrpSpPr>
      <p:grpSpPr>
        <a:xfrm>
          <a:off x="0" y="0"/>
          <a:ext cx="0" cy="0"/>
          <a:chOff x="0" y="0"/>
          <a:chExt cx="0" cy="0"/>
        </a:xfrm>
      </p:grpSpPr>
      <p:sp>
        <p:nvSpPr>
          <p:cNvPr id="56" name="Google Shape;56;p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3.amazonaws.com/PCRN/docs/NACTE_FinalReport2014.pdf" TargetMode="External"/><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hyperlink" Target="http://www.ncwd-youth.info/wp-content/uploads/2018/03/Promoting-Quality-ILPs-Throughout-the-Lifespan-WEB.pdf"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s://www.ksde.org/Agency/Division-of-Learning-Services/Career-Standards-and-Assessment-Services/Content-Area-F-L/Individual-Plans-of-Study-IPS-Student"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www.ksde.org/Agency/Division-of-Learning-Services/Career-Standards-and-Assessment-Services/Content-Area-F-L/Individual-Plans-of-Study-IPS-Student" TargetMode="Externa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1.png"/><Relationship Id="rId4" Type="http://schemas.openxmlformats.org/officeDocument/2006/relationships/hyperlink" Target="http://cde.state.co.us/postsecondary/ica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5.png"/><Relationship Id="rId4" Type="http://schemas.openxmlformats.org/officeDocument/2006/relationships/hyperlink" Target="http://www.cde.state.co.us/postsecondary/pwrplaybookmeaningfulcareerconversation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s://www.schoolcounselor.org/Publications-Research/Publications/Free-ASCA-Resources/Career-Conversation-Starters" TargetMode="Externa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www.careertech.org/resource-center" TargetMode="External"/><Relationship Id="rId4" Type="http://schemas.openxmlformats.org/officeDocument/2006/relationships/image" Target="../media/image39.png"/><Relationship Id="rId5"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42200" y="607052"/>
            <a:ext cx="7236000" cy="1964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889"/>
              <a:buNone/>
            </a:pPr>
            <a:r>
              <a:rPr lang="en" sz="3800">
                <a:latin typeface="Arial"/>
                <a:ea typeface="Arial"/>
                <a:cs typeface="Arial"/>
                <a:sym typeface="Arial"/>
              </a:rPr>
              <a:t>Connecting Career Technical Education &amp; Effective Career Advising Practices</a:t>
            </a:r>
            <a:endParaRPr b="0" sz="3800">
              <a:solidFill>
                <a:srgbClr val="FF6D13"/>
              </a:solidFill>
            </a:endParaRPr>
          </a:p>
        </p:txBody>
      </p:sp>
      <p:sp>
        <p:nvSpPr>
          <p:cNvPr id="123" name="Google Shape;123;p20"/>
          <p:cNvSpPr txBox="1"/>
          <p:nvPr>
            <p:ph idx="4294967295" type="subTitle"/>
          </p:nvPr>
        </p:nvSpPr>
        <p:spPr>
          <a:xfrm>
            <a:off x="342199" y="3489150"/>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124" name="Google Shape;124;p20"/>
          <p:cNvSpPr/>
          <p:nvPr/>
        </p:nvSpPr>
        <p:spPr>
          <a:xfrm>
            <a:off x="342188" y="2738890"/>
            <a:ext cx="2109900" cy="4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lang="en" sz="3300">
                <a:solidFill>
                  <a:srgbClr val="FF6D13"/>
                </a:solidFill>
                <a:latin typeface="Open Sans"/>
                <a:ea typeface="Open Sans"/>
                <a:cs typeface="Open Sans"/>
                <a:sym typeface="Open Sans"/>
              </a:rPr>
              <a:t>Module</a:t>
            </a:r>
            <a:r>
              <a:rPr b="1" i="0" lang="en" sz="3300" u="none" cap="none" strike="noStrike">
                <a:solidFill>
                  <a:srgbClr val="FF6D13"/>
                </a:solidFill>
                <a:latin typeface="Open Sans"/>
                <a:ea typeface="Open Sans"/>
                <a:cs typeface="Open Sans"/>
                <a:sym typeface="Open Sans"/>
              </a:rPr>
              <a:t> </a:t>
            </a:r>
            <a:r>
              <a:rPr b="1" lang="en" sz="3300">
                <a:solidFill>
                  <a:srgbClr val="FF6D13"/>
                </a:solidFill>
                <a:latin typeface="Open Sans"/>
                <a:ea typeface="Open Sans"/>
                <a:cs typeface="Open Sans"/>
                <a:sym typeface="Open Sans"/>
              </a:rPr>
              <a:t>4</a:t>
            </a:r>
            <a:endParaRPr b="1" i="0" sz="3300" u="none" cap="none" strike="noStrike">
              <a:solidFill>
                <a:srgbClr val="000000"/>
              </a:solidFill>
              <a:latin typeface="Open Sans"/>
              <a:ea typeface="Open Sans"/>
              <a:cs typeface="Open Sans"/>
              <a:sym typeface="Open Sans"/>
            </a:endParaRPr>
          </a:p>
        </p:txBody>
      </p:sp>
      <p:sp>
        <p:nvSpPr>
          <p:cNvPr id="125" name="Google Shape;125;p20"/>
          <p:cNvSpPr txBox="1"/>
          <p:nvPr/>
        </p:nvSpPr>
        <p:spPr>
          <a:xfrm>
            <a:off x="342200" y="29652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a:ea typeface="Open Sans"/>
                <a:cs typeface="Open Sans"/>
                <a:sym typeface="Open Sans"/>
              </a:rPr>
              <a:t>School Counselors </a:t>
            </a:r>
            <a:br>
              <a:rPr b="0" i="0" lang="en" sz="4400" u="none">
                <a:solidFill>
                  <a:srgbClr val="000000"/>
                </a:solidFill>
                <a:latin typeface="Open Sans"/>
                <a:ea typeface="Open Sans"/>
                <a:cs typeface="Open Sans"/>
                <a:sym typeface="Open Sans"/>
              </a:rPr>
            </a:br>
            <a:r>
              <a:rPr b="0" i="0" lang="en" sz="3300" u="none">
                <a:solidFill>
                  <a:srgbClr val="000000"/>
                </a:solidFill>
                <a:latin typeface="Open Sans"/>
                <a:ea typeface="Open Sans"/>
                <a:cs typeface="Open Sans"/>
                <a:sym typeface="Open Sans"/>
              </a:rPr>
              <a:t>Top Source for Information</a:t>
            </a:r>
            <a:endParaRPr/>
          </a:p>
        </p:txBody>
      </p:sp>
      <p:pic>
        <p:nvPicPr>
          <p:cNvPr id="201" name="Google Shape;201;p29"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202" name="Google Shape;202;p29"/>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67% - #1 Learners</a:t>
            </a:r>
            <a:endParaRPr b="1">
              <a:latin typeface="Open Sans"/>
              <a:ea typeface="Open Sans"/>
              <a:cs typeface="Open Sans"/>
              <a:sym typeface="Open Sans"/>
            </a:endParaRPr>
          </a:p>
        </p:txBody>
      </p:sp>
      <p:sp>
        <p:nvSpPr>
          <p:cNvPr id="203" name="Google Shape;203;p29"/>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A picture containing shape&#10;&#10;Description automatically generated" id="209" name="Google Shape;209;p30"/>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210" name="Google Shape;210;p30"/>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Our Role </a:t>
            </a:r>
            <a:endParaRPr b="1" sz="3000">
              <a:solidFill>
                <a:srgbClr val="009BA5"/>
              </a:solidFill>
            </a:endParaRPr>
          </a:p>
        </p:txBody>
      </p:sp>
      <p:sp>
        <p:nvSpPr>
          <p:cNvPr id="211" name="Google Shape;211;p30"/>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sz="1300"/>
              <a:t>‹#›</a:t>
            </a:fld>
            <a:endParaRPr sz="1300"/>
          </a:p>
        </p:txBody>
      </p:sp>
      <p:sp>
        <p:nvSpPr>
          <p:cNvPr id="212" name="Google Shape;212;p30"/>
          <p:cNvSpPr txBox="1"/>
          <p:nvPr/>
        </p:nvSpPr>
        <p:spPr>
          <a:xfrm>
            <a:off x="241350" y="1669879"/>
            <a:ext cx="86613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FF6D13"/>
                </a:solidFill>
                <a:latin typeface="Open Sans"/>
                <a:ea typeface="Open Sans"/>
                <a:cs typeface="Open Sans"/>
                <a:sym typeface="Open Sans"/>
              </a:rPr>
              <a:t>Personal interests/aspirations/aptitudes</a:t>
            </a:r>
            <a:r>
              <a:rPr b="1" i="0" lang="en" sz="2700" u="none">
                <a:solidFill>
                  <a:srgbClr val="000000"/>
                </a:solidFill>
                <a:latin typeface="Open Sans"/>
                <a:ea typeface="Open Sans"/>
                <a:cs typeface="Open Sans"/>
                <a:sym typeface="Open Sans"/>
              </a:rPr>
              <a:t> </a:t>
            </a:r>
            <a:r>
              <a:rPr b="1" i="0" lang="en" sz="3400" u="none">
                <a:solidFill>
                  <a:srgbClr val="000000"/>
                </a:solidFill>
                <a:latin typeface="Open Sans"/>
                <a:ea typeface="Open Sans"/>
                <a:cs typeface="Open Sans"/>
                <a:sym typeface="Open Sans"/>
              </a:rPr>
              <a:t>+ </a:t>
            </a:r>
            <a:r>
              <a:rPr b="1" i="0" lang="en" sz="2700" u="none">
                <a:solidFill>
                  <a:srgbClr val="7AB800"/>
                </a:solidFill>
                <a:latin typeface="Open Sans"/>
                <a:ea typeface="Open Sans"/>
                <a:cs typeface="Open Sans"/>
                <a:sym typeface="Open Sans"/>
              </a:rPr>
              <a:t>Competencies/Skills</a:t>
            </a:r>
            <a:r>
              <a:rPr b="1" i="0" lang="en" sz="3300" u="none">
                <a:solidFill>
                  <a:srgbClr val="000000"/>
                </a:solidFill>
                <a:latin typeface="Open Sans"/>
                <a:ea typeface="Open Sans"/>
                <a:cs typeface="Open Sans"/>
                <a:sym typeface="Open Sans"/>
              </a:rPr>
              <a:t> +</a:t>
            </a:r>
            <a:r>
              <a:rPr b="1" i="0" lang="en"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009AA6"/>
                </a:solidFill>
                <a:latin typeface="Open Sans"/>
                <a:ea typeface="Open Sans"/>
                <a:cs typeface="Open Sans"/>
                <a:sym typeface="Open Sans"/>
              </a:rPr>
              <a:t>Being informed on where</a:t>
            </a:r>
            <a:r>
              <a:rPr b="1" lang="en"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 sz="3600" u="none">
                <a:solidFill>
                  <a:srgbClr val="000000"/>
                </a:solidFill>
                <a:latin typeface="Open Sans"/>
                <a:ea typeface="Open Sans"/>
                <a:cs typeface="Open Sans"/>
                <a:sym typeface="Open Sans"/>
              </a:rPr>
              <a:t>=</a:t>
            </a:r>
            <a:r>
              <a:rPr b="1" i="0" lang="en" sz="3100" u="none">
                <a:solidFill>
                  <a:srgbClr val="000000"/>
                </a:solidFill>
                <a:latin typeface="Open Sans"/>
                <a:ea typeface="Open Sans"/>
                <a:cs typeface="Open Sans"/>
                <a:sym typeface="Open Sans"/>
              </a:rPr>
              <a:t> 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nvSpPr>
        <p:spPr>
          <a:xfrm flipH="1" rot="10800000">
            <a:off x="0" y="1110693"/>
            <a:ext cx="9144000" cy="16968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1"/>
          <p:cNvSpPr txBox="1"/>
          <p:nvPr>
            <p:ph type="title"/>
          </p:nvPr>
        </p:nvSpPr>
        <p:spPr>
          <a:xfrm>
            <a:off x="420687" y="101203"/>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4400" u="none">
                <a:solidFill>
                  <a:srgbClr val="000000"/>
                </a:solidFill>
                <a:latin typeface="Open Sans"/>
                <a:ea typeface="Open Sans"/>
                <a:cs typeface="Open Sans"/>
                <a:sym typeface="Open Sans"/>
              </a:rPr>
              <a:t>MYTH </a:t>
            </a:r>
            <a:r>
              <a:rPr b="1" lang="en">
                <a:solidFill>
                  <a:srgbClr val="000000"/>
                </a:solidFill>
              </a:rPr>
              <a:t>   </a:t>
            </a:r>
            <a:r>
              <a:rPr b="1" i="0" lang="en" sz="4400" u="none">
                <a:solidFill>
                  <a:srgbClr val="000000"/>
                </a:solidFill>
                <a:latin typeface="Open Sans"/>
                <a:ea typeface="Open Sans"/>
                <a:cs typeface="Open Sans"/>
                <a:sym typeface="Open Sans"/>
              </a:rPr>
              <a:t> FACT</a:t>
            </a:r>
            <a:endParaRPr/>
          </a:p>
        </p:txBody>
      </p:sp>
      <p:sp>
        <p:nvSpPr>
          <p:cNvPr id="220" name="Google Shape;220;p31"/>
          <p:cNvSpPr txBox="1"/>
          <p:nvPr>
            <p:ph idx="1" type="body"/>
          </p:nvPr>
        </p:nvSpPr>
        <p:spPr>
          <a:xfrm>
            <a:off x="204775" y="1363277"/>
            <a:ext cx="4056000" cy="994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80000"/>
              </a:lnSpc>
              <a:spcBef>
                <a:spcPts val="0"/>
              </a:spcBef>
              <a:spcAft>
                <a:spcPts val="0"/>
              </a:spcAft>
              <a:buSzPct val="40449"/>
              <a:buNone/>
            </a:pPr>
            <a:r>
              <a:rPr b="1" i="0" lang="en" sz="4450" u="none">
                <a:solidFill>
                  <a:srgbClr val="000000"/>
                </a:solidFill>
                <a:latin typeface="Open Sans"/>
                <a:ea typeface="Open Sans"/>
                <a:cs typeface="Open Sans"/>
                <a:sym typeface="Open Sans"/>
              </a:rPr>
              <a:t>Myth </a:t>
            </a:r>
            <a:endParaRPr b="0" i="0" sz="4450" u="none">
              <a:solidFill>
                <a:srgbClr val="000000"/>
              </a:solidFill>
              <a:latin typeface="Open Sans"/>
              <a:ea typeface="Open Sans"/>
              <a:cs typeface="Open Sans"/>
              <a:sym typeface="Open Sans"/>
            </a:endParaRPr>
          </a:p>
          <a:p>
            <a:pPr indent="0" lvl="0" marL="0" rtl="0" algn="ctr">
              <a:lnSpc>
                <a:spcPct val="115000"/>
              </a:lnSpc>
              <a:spcBef>
                <a:spcPts val="1000"/>
              </a:spcBef>
              <a:spcAft>
                <a:spcPts val="0"/>
              </a:spcAft>
              <a:buSzPct val="56250"/>
              <a:buNone/>
            </a:pPr>
            <a:r>
              <a:rPr b="1" i="0" lang="en" sz="3200" u="none">
                <a:solidFill>
                  <a:srgbClr val="FFFFFF"/>
                </a:solidFill>
                <a:latin typeface="Open Sans"/>
                <a:ea typeface="Open Sans"/>
                <a:cs typeface="Open Sans"/>
                <a:sym typeface="Open Sans"/>
              </a:rPr>
              <a:t>Only non-college-bound students take CTE classes.</a:t>
            </a:r>
            <a:endParaRPr sz="3200"/>
          </a:p>
        </p:txBody>
      </p:sp>
      <p:sp>
        <p:nvSpPr>
          <p:cNvPr id="221" name="Google Shape;221;p31"/>
          <p:cNvSpPr txBox="1"/>
          <p:nvPr>
            <p:ph idx="1" type="body"/>
          </p:nvPr>
        </p:nvSpPr>
        <p:spPr>
          <a:xfrm>
            <a:off x="4805362" y="1235928"/>
            <a:ext cx="3972000" cy="1248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b="1" i="0" lang="en" sz="2800" u="none">
                <a:solidFill>
                  <a:srgbClr val="000000"/>
                </a:solidFill>
                <a:latin typeface="Open Sans"/>
                <a:ea typeface="Open Sans"/>
                <a:cs typeface="Open Sans"/>
                <a:sym typeface="Open Sans"/>
              </a:rPr>
              <a:t>    Fact</a:t>
            </a:r>
            <a:endParaRPr b="0" i="0" sz="2800" u="none">
              <a:solidFill>
                <a:srgbClr val="000000"/>
              </a:solidFill>
              <a:latin typeface="Open Sans"/>
              <a:ea typeface="Open Sans"/>
              <a:cs typeface="Open Sans"/>
              <a:sym typeface="Open Sans"/>
            </a:endParaRPr>
          </a:p>
          <a:p>
            <a:pPr indent="0" lvl="0" marL="0" rtl="0" algn="ctr">
              <a:lnSpc>
                <a:spcPct val="100000"/>
              </a:lnSpc>
              <a:spcBef>
                <a:spcPts val="1000"/>
              </a:spcBef>
              <a:spcAft>
                <a:spcPts val="0"/>
              </a:spcAft>
              <a:buSzPts val="1800"/>
              <a:buNone/>
            </a:pPr>
            <a:r>
              <a:rPr b="1" i="0" lang="en" sz="2000" u="none">
                <a:solidFill>
                  <a:srgbClr val="FFFFFF"/>
                </a:solidFill>
                <a:latin typeface="Open Sans"/>
                <a:ea typeface="Open Sans"/>
                <a:cs typeface="Open Sans"/>
                <a:sym typeface="Open Sans"/>
              </a:rPr>
              <a:t>CTE provides a seamless pathway to postsecondary education.</a:t>
            </a:r>
            <a:endParaRPr sz="2000"/>
          </a:p>
          <a:p>
            <a:pPr indent="0" lvl="0" marL="0" rtl="0" algn="l">
              <a:lnSpc>
                <a:spcPct val="10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222" name="Google Shape;222;p31"/>
          <p:cNvSpPr txBox="1"/>
          <p:nvPr/>
        </p:nvSpPr>
        <p:spPr>
          <a:xfrm>
            <a:off x="317550" y="2880900"/>
            <a:ext cx="8508900" cy="2108700"/>
          </a:xfrm>
          <a:prstGeom prst="rect">
            <a:avLst/>
          </a:prstGeom>
          <a:noFill/>
          <a:ln>
            <a:noFill/>
          </a:ln>
        </p:spPr>
        <p:txBody>
          <a:bodyPr anchorCtr="0" anchor="t" bIns="45700" lIns="91425" spcFirstLastPara="1" rIns="91425" wrap="square" tIns="45700">
            <a:spAutoFit/>
          </a:bodyPr>
          <a:lstStyle/>
          <a:p>
            <a:pPr indent="-279400" lvl="0" marL="457200" marR="0" rtl="0" algn="l">
              <a:lnSpc>
                <a:spcPct val="100000"/>
              </a:lnSpc>
              <a:spcBef>
                <a:spcPts val="0"/>
              </a:spcBef>
              <a:spcAft>
                <a:spcPts val="0"/>
              </a:spcAft>
              <a:buClr>
                <a:srgbClr val="0099A6"/>
              </a:buClr>
              <a:buSzPts val="800"/>
              <a:buFont typeface="Open Sans"/>
              <a:buChar char="●"/>
            </a:pPr>
            <a:r>
              <a:rPr b="0" i="0" lang="en" sz="1600" u="none" cap="none" strike="noStrike">
                <a:solidFill>
                  <a:srgbClr val="000000"/>
                </a:solidFill>
                <a:latin typeface="Open Sans"/>
                <a:ea typeface="Open Sans"/>
                <a:cs typeface="Open Sans"/>
                <a:sym typeface="Open Sans"/>
              </a:rPr>
              <a:t>Nearly every state reports higher graduation rates for CTE concentrators compared to all students </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99A6"/>
              </a:buClr>
              <a:buSzPts val="800"/>
              <a:buFont typeface="Open Sans"/>
              <a:buChar char="●"/>
            </a:pPr>
            <a:r>
              <a:rPr b="0" i="0" lang="en" sz="1600" u="none" cap="none" strike="noStrike">
                <a:solidFill>
                  <a:srgbClr val="000000"/>
                </a:solidFill>
                <a:latin typeface="Open Sans"/>
                <a:ea typeface="Open Sans"/>
                <a:cs typeface="Open Sans"/>
                <a:sym typeface="Open Sans"/>
              </a:rPr>
              <a:t>72% of CTE concentrators enroll in postsecondary education full time immediately after graduating</a:t>
            </a:r>
            <a:endParaRPr b="0" i="0" sz="16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99A6"/>
              </a:buClr>
              <a:buSzPts val="800"/>
              <a:buFont typeface="Open Sans"/>
              <a:buChar char="●"/>
            </a:pPr>
            <a:r>
              <a:rPr b="0" i="0" lang="en" sz="1600" u="none" cap="none" strike="noStrike">
                <a:solidFill>
                  <a:srgbClr val="000000"/>
                </a:solidFill>
                <a:latin typeface="Open Sans"/>
                <a:ea typeface="Open Sans"/>
                <a:cs typeface="Open Sans"/>
                <a:sym typeface="Open Sans"/>
              </a:rPr>
              <a:t>CTE students have many opportunities to earn college credit in high school through dual and concurrent enrollment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500"/>
              <a:buFont typeface="Arial"/>
              <a:buNone/>
            </a:pPr>
            <a:r>
              <a:t/>
            </a:r>
            <a:endParaRPr b="0" i="0" sz="15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1500"/>
              <a:buFont typeface="Arial"/>
              <a:buNone/>
            </a:pPr>
            <a:r>
              <a:rPr b="0" i="1" lang="en" sz="1500" u="sng" cap="none" strike="noStrike">
                <a:solidFill>
                  <a:srgbClr val="000000"/>
                </a:solidFill>
                <a:latin typeface="Arial"/>
                <a:ea typeface="Arial"/>
                <a:cs typeface="Arial"/>
                <a:sym typeface="Arial"/>
                <a:hlinkClick r:id="rId3">
                  <a:extLst>
                    <a:ext uri="{A12FA001-AC4F-418D-AE19-62706E023703}">
                      <ahyp:hlinkClr val="tx"/>
                    </a:ext>
                  </a:extLst>
                </a:hlinkClick>
              </a:rPr>
              <a:t>http://s3.amazonaws.com/PCRN/docs/NACTE_FinalReport2014.pdf</a:t>
            </a:r>
            <a:r>
              <a:rPr b="0" i="1" lang="en" sz="15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pic>
        <p:nvPicPr>
          <p:cNvPr descr="Icon&#10;&#10;Description automatically generated" id="223" name="Google Shape;223;p31"/>
          <p:cNvPicPr preferRelativeResize="0"/>
          <p:nvPr/>
        </p:nvPicPr>
        <p:blipFill rotWithShape="1">
          <a:blip r:embed="rId4">
            <a:alphaModFix/>
          </a:blip>
          <a:srcRect b="0" l="0" r="0" t="0"/>
          <a:stretch/>
        </p:blipFill>
        <p:spPr>
          <a:xfrm>
            <a:off x="5944837" y="1270453"/>
            <a:ext cx="779861" cy="439341"/>
          </a:xfrm>
          <a:prstGeom prst="rect">
            <a:avLst/>
          </a:prstGeom>
          <a:noFill/>
          <a:ln>
            <a:noFill/>
          </a:ln>
        </p:spPr>
      </p:pic>
      <p:pic>
        <p:nvPicPr>
          <p:cNvPr descr="Icon&#10;&#10;Description automatically generated" id="224" name="Google Shape;224;p31"/>
          <p:cNvPicPr preferRelativeResize="0"/>
          <p:nvPr/>
        </p:nvPicPr>
        <p:blipFill rotWithShape="1">
          <a:blip r:embed="rId5">
            <a:alphaModFix/>
          </a:blip>
          <a:srcRect b="0" l="0" r="0" t="0"/>
          <a:stretch/>
        </p:blipFill>
        <p:spPr>
          <a:xfrm>
            <a:off x="1173150" y="1235922"/>
            <a:ext cx="902496" cy="508397"/>
          </a:xfrm>
          <a:prstGeom prst="rect">
            <a:avLst/>
          </a:prstGeom>
          <a:noFill/>
          <a:ln>
            <a:noFill/>
          </a:ln>
        </p:spPr>
      </p:pic>
      <p:pic>
        <p:nvPicPr>
          <p:cNvPr descr="Logo, icon&#10;&#10;Description automatically generated" id="225" name="Google Shape;225;p31"/>
          <p:cNvPicPr preferRelativeResize="0"/>
          <p:nvPr/>
        </p:nvPicPr>
        <p:blipFill rotWithShape="1">
          <a:blip r:embed="rId6">
            <a:alphaModFix/>
          </a:blip>
          <a:srcRect b="0" l="0" r="0" t="0"/>
          <a:stretch/>
        </p:blipFill>
        <p:spPr>
          <a:xfrm>
            <a:off x="3938725" y="274447"/>
            <a:ext cx="1153714" cy="6477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nvSpPr>
        <p:spPr>
          <a:xfrm flipH="1" rot="10800000">
            <a:off x="0" y="1183613"/>
            <a:ext cx="9144000" cy="16215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2"/>
          <p:cNvSpPr txBox="1"/>
          <p:nvPr>
            <p:ph idx="1" type="body"/>
          </p:nvPr>
        </p:nvSpPr>
        <p:spPr>
          <a:xfrm>
            <a:off x="642750" y="1473176"/>
            <a:ext cx="2965500" cy="737400"/>
          </a:xfrm>
          <a:prstGeom prst="rect">
            <a:avLst/>
          </a:prstGeom>
          <a:noFill/>
          <a:ln>
            <a:noFill/>
          </a:ln>
        </p:spPr>
        <p:txBody>
          <a:bodyPr anchorCtr="0" anchor="t" bIns="45700" lIns="91425" spcFirstLastPara="1" rIns="91425" wrap="square" tIns="45700">
            <a:noAutofit/>
          </a:bodyPr>
          <a:lstStyle/>
          <a:p>
            <a:pPr indent="0" lvl="0" marL="0" rtl="0" algn="ctr">
              <a:lnSpc>
                <a:spcPct val="60000"/>
              </a:lnSpc>
              <a:spcBef>
                <a:spcPts val="0"/>
              </a:spcBef>
              <a:spcAft>
                <a:spcPts val="0"/>
              </a:spcAft>
              <a:buSzPts val="1530"/>
              <a:buNone/>
            </a:pPr>
            <a:r>
              <a:rPr b="1" i="0" lang="en" sz="2200" u="none">
                <a:solidFill>
                  <a:srgbClr val="000000"/>
                </a:solidFill>
                <a:latin typeface="Open Sans"/>
                <a:ea typeface="Open Sans"/>
                <a:cs typeface="Open Sans"/>
                <a:sym typeface="Open Sans"/>
              </a:rPr>
              <a:t>Myth</a:t>
            </a:r>
            <a:r>
              <a:rPr b="0" i="0" lang="en" sz="2200" u="none">
                <a:solidFill>
                  <a:srgbClr val="FFFFFF"/>
                </a:solidFill>
                <a:latin typeface="Open Sans"/>
                <a:ea typeface="Open Sans"/>
                <a:cs typeface="Open Sans"/>
                <a:sym typeface="Open Sans"/>
              </a:rPr>
              <a:t> </a:t>
            </a:r>
            <a:endParaRPr b="0" i="0" sz="2200" u="none">
              <a:solidFill>
                <a:srgbClr val="FFFFFF"/>
              </a:solidFill>
              <a:latin typeface="Open Sans"/>
              <a:ea typeface="Open Sans"/>
              <a:cs typeface="Open Sans"/>
              <a:sym typeface="Open Sans"/>
            </a:endParaRPr>
          </a:p>
          <a:p>
            <a:pPr indent="0" lvl="0" marL="0" rtl="0" algn="ctr">
              <a:lnSpc>
                <a:spcPct val="60000"/>
              </a:lnSpc>
              <a:spcBef>
                <a:spcPts val="1000"/>
              </a:spcBef>
              <a:spcAft>
                <a:spcPts val="0"/>
              </a:spcAft>
              <a:buSzPts val="1530"/>
              <a:buNone/>
            </a:pPr>
            <a:r>
              <a:rPr b="1" i="0" lang="en" sz="2200" u="none">
                <a:solidFill>
                  <a:srgbClr val="FFFFFF"/>
                </a:solidFill>
                <a:latin typeface="Open Sans"/>
                <a:ea typeface="Open Sans"/>
                <a:cs typeface="Open Sans"/>
                <a:sym typeface="Open Sans"/>
              </a:rPr>
              <a:t>CTE is jobs training</a:t>
            </a:r>
            <a:endParaRPr sz="2200"/>
          </a:p>
        </p:txBody>
      </p:sp>
      <p:sp>
        <p:nvSpPr>
          <p:cNvPr id="233" name="Google Shape;233;p32"/>
          <p:cNvSpPr txBox="1"/>
          <p:nvPr>
            <p:ph idx="1" type="body"/>
          </p:nvPr>
        </p:nvSpPr>
        <p:spPr>
          <a:xfrm>
            <a:off x="3865562" y="1413984"/>
            <a:ext cx="4878300" cy="99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2200" u="none">
                <a:solidFill>
                  <a:srgbClr val="000000"/>
                </a:solidFill>
                <a:latin typeface="Open Sans"/>
                <a:ea typeface="Open Sans"/>
                <a:cs typeface="Open Sans"/>
                <a:sym typeface="Open Sans"/>
              </a:rPr>
              <a:t>Fact</a:t>
            </a:r>
            <a:endParaRPr b="0" i="0" sz="2200" u="none">
              <a:solidFill>
                <a:srgbClr val="000000"/>
              </a:solidFill>
              <a:latin typeface="Open Sans"/>
              <a:ea typeface="Open Sans"/>
              <a:cs typeface="Open Sans"/>
              <a:sym typeface="Open Sans"/>
            </a:endParaRPr>
          </a:p>
          <a:p>
            <a:pPr indent="0" lvl="0" marL="0" rtl="0" algn="ctr">
              <a:lnSpc>
                <a:spcPct val="90000"/>
              </a:lnSpc>
              <a:spcBef>
                <a:spcPts val="1000"/>
              </a:spcBef>
              <a:spcAft>
                <a:spcPts val="0"/>
              </a:spcAft>
              <a:buSzPts val="1800"/>
              <a:buNone/>
            </a:pPr>
            <a:r>
              <a:rPr b="1" i="0" lang="en" sz="2200" u="none">
                <a:solidFill>
                  <a:srgbClr val="FFFFFF"/>
                </a:solidFill>
                <a:latin typeface="Open Sans"/>
                <a:ea typeface="Open Sans"/>
                <a:cs typeface="Open Sans"/>
                <a:sym typeface="Open Sans"/>
              </a:rPr>
              <a:t>CTE empowers learners to explore multiple career options</a:t>
            </a:r>
            <a:endParaRPr sz="2200"/>
          </a:p>
          <a:p>
            <a:pPr indent="0" lvl="0" marL="0" rtl="0" algn="l">
              <a:lnSpc>
                <a:spcPct val="90000"/>
              </a:lnSpc>
              <a:spcBef>
                <a:spcPts val="1000"/>
              </a:spcBef>
              <a:spcAft>
                <a:spcPts val="0"/>
              </a:spcAft>
              <a:buSzPts val="1800"/>
              <a:buNone/>
            </a:pPr>
            <a:r>
              <a:t/>
            </a:r>
            <a:endParaRPr b="1" i="0" sz="2200" u="none">
              <a:solidFill>
                <a:srgbClr val="FFFFFF"/>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1" i="0" sz="2200" u="none">
              <a:solidFill>
                <a:srgbClr val="FFFFFF"/>
              </a:solidFill>
              <a:latin typeface="Open Sans"/>
              <a:ea typeface="Open Sans"/>
              <a:cs typeface="Open Sans"/>
              <a:sym typeface="Open Sans"/>
            </a:endParaRPr>
          </a:p>
        </p:txBody>
      </p:sp>
      <p:sp>
        <p:nvSpPr>
          <p:cNvPr id="234" name="Google Shape;234;p32"/>
          <p:cNvSpPr txBox="1"/>
          <p:nvPr/>
        </p:nvSpPr>
        <p:spPr>
          <a:xfrm>
            <a:off x="141900" y="2893350"/>
            <a:ext cx="8860200" cy="1754700"/>
          </a:xfrm>
          <a:prstGeom prst="rect">
            <a:avLst/>
          </a:prstGeom>
          <a:noFill/>
          <a:ln>
            <a:noFill/>
          </a:ln>
        </p:spPr>
        <p:txBody>
          <a:bodyPr anchorCtr="0" anchor="t" bIns="45700" lIns="91425" spcFirstLastPara="1" rIns="91425" wrap="square" tIns="45700">
            <a:spAutoFit/>
          </a:bodyPr>
          <a:lstStyle/>
          <a:p>
            <a:pPr indent="-292100" lvl="0" marL="457200" marR="0" rtl="0" algn="l">
              <a:lnSpc>
                <a:spcPct val="100000"/>
              </a:lnSpc>
              <a:spcBef>
                <a:spcPts val="0"/>
              </a:spcBef>
              <a:spcAft>
                <a:spcPts val="0"/>
              </a:spcAft>
              <a:buClr>
                <a:srgbClr val="0099A6"/>
              </a:buClr>
              <a:buSzPts val="1000"/>
              <a:buFont typeface="Open Sans"/>
              <a:buChar char="●"/>
            </a:pPr>
            <a:r>
              <a:rPr b="0" i="0" lang="en" sz="1800" u="none" cap="none" strike="noStrike">
                <a:solidFill>
                  <a:srgbClr val="000000"/>
                </a:solidFill>
                <a:latin typeface="Open Sans"/>
                <a:ea typeface="Open Sans"/>
                <a:cs typeface="Open Sans"/>
                <a:sym typeface="Open Sans"/>
              </a:rPr>
              <a:t>CTE programs of study start broad before providing career pathway-specific knowledge and skills</a:t>
            </a:r>
            <a:endParaRPr b="0" i="0" sz="18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99A6"/>
              </a:buClr>
              <a:buSzPts val="1000"/>
              <a:buFont typeface="Open Sans"/>
              <a:buChar char="●"/>
            </a:pPr>
            <a:r>
              <a:rPr b="0" i="0" lang="en" sz="1800" u="none" cap="none" strike="noStrike">
                <a:solidFill>
                  <a:srgbClr val="000000"/>
                </a:solidFill>
                <a:latin typeface="Open Sans"/>
                <a:ea typeface="Open Sans"/>
                <a:cs typeface="Open Sans"/>
                <a:sym typeface="Open Sans"/>
              </a:rPr>
              <a:t>CTE provides hands-on training, mentoring and internships to expand professional networks</a:t>
            </a:r>
            <a:endParaRPr b="0" i="0" sz="18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99A6"/>
              </a:buClr>
              <a:buSzPts val="1000"/>
              <a:buFont typeface="Open Sans"/>
              <a:buChar char="●"/>
            </a:pPr>
            <a:r>
              <a:rPr b="0" i="0" lang="en" sz="1800" u="none" cap="none" strike="noStrike">
                <a:solidFill>
                  <a:srgbClr val="000000"/>
                </a:solidFill>
                <a:latin typeface="Open Sans"/>
                <a:ea typeface="Open Sans"/>
                <a:cs typeface="Open Sans"/>
                <a:sym typeface="Open Sans"/>
              </a:rPr>
              <a:t>8</a:t>
            </a:r>
            <a:r>
              <a:rPr lang="en" sz="1800">
                <a:latin typeface="Open Sans"/>
                <a:ea typeface="Open Sans"/>
                <a:cs typeface="Open Sans"/>
                <a:sym typeface="Open Sans"/>
              </a:rPr>
              <a:t>5</a:t>
            </a:r>
            <a:r>
              <a:rPr b="0" i="0" lang="en" sz="1800" u="none" cap="none" strike="noStrike">
                <a:solidFill>
                  <a:srgbClr val="000000"/>
                </a:solidFill>
                <a:latin typeface="Open Sans"/>
                <a:ea typeface="Open Sans"/>
                <a:cs typeface="Open Sans"/>
                <a:sym typeface="Open Sans"/>
              </a:rPr>
              <a:t>% of CTE families are satisfied with their ability/their students ability to explore careers</a:t>
            </a:r>
            <a:r>
              <a:rPr lang="en" sz="1800">
                <a:latin typeface="Open Sans"/>
                <a:ea typeface="Open Sans"/>
                <a:cs typeface="Open Sans"/>
                <a:sym typeface="Open Sans"/>
              </a:rPr>
              <a:t> compared to 54% of families not in CTE. </a:t>
            </a:r>
            <a:endParaRPr b="0" i="0" sz="1200" u="none" cap="none" strike="noStrike">
              <a:solidFill>
                <a:srgbClr val="000000"/>
              </a:solidFill>
              <a:latin typeface="Arial"/>
              <a:ea typeface="Arial"/>
              <a:cs typeface="Arial"/>
              <a:sym typeface="Arial"/>
            </a:endParaRPr>
          </a:p>
        </p:txBody>
      </p:sp>
      <p:pic>
        <p:nvPicPr>
          <p:cNvPr descr="Icon&#10;&#10;Description automatically generated" id="235" name="Google Shape;235;p32"/>
          <p:cNvPicPr preferRelativeResize="0"/>
          <p:nvPr/>
        </p:nvPicPr>
        <p:blipFill rotWithShape="1">
          <a:blip r:embed="rId3">
            <a:alphaModFix/>
          </a:blip>
          <a:srcRect b="0" l="0" r="0" t="0"/>
          <a:stretch/>
        </p:blipFill>
        <p:spPr>
          <a:xfrm>
            <a:off x="2577537" y="1380056"/>
            <a:ext cx="902496" cy="507206"/>
          </a:xfrm>
          <a:prstGeom prst="rect">
            <a:avLst/>
          </a:prstGeom>
          <a:noFill/>
          <a:ln>
            <a:noFill/>
          </a:ln>
        </p:spPr>
      </p:pic>
      <p:pic>
        <p:nvPicPr>
          <p:cNvPr descr="Icon&#10;&#10;Description automatically generated" id="236" name="Google Shape;236;p32"/>
          <p:cNvPicPr preferRelativeResize="0"/>
          <p:nvPr/>
        </p:nvPicPr>
        <p:blipFill rotWithShape="1">
          <a:blip r:embed="rId4">
            <a:alphaModFix/>
          </a:blip>
          <a:srcRect b="0" l="0" r="0" t="0"/>
          <a:stretch/>
        </p:blipFill>
        <p:spPr>
          <a:xfrm>
            <a:off x="5406875" y="1413984"/>
            <a:ext cx="781051" cy="439341"/>
          </a:xfrm>
          <a:prstGeom prst="rect">
            <a:avLst/>
          </a:prstGeom>
          <a:noFill/>
          <a:ln>
            <a:noFill/>
          </a:ln>
        </p:spPr>
      </p:pic>
      <p:sp>
        <p:nvSpPr>
          <p:cNvPr id="237" name="Google Shape;237;p32"/>
          <p:cNvSpPr txBox="1"/>
          <p:nvPr/>
        </p:nvSpPr>
        <p:spPr>
          <a:xfrm>
            <a:off x="420687" y="101203"/>
            <a:ext cx="7886700" cy="994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Open Sans"/>
              <a:buNone/>
            </a:pPr>
            <a:r>
              <a:rPr b="1" i="0" lang="en" sz="4400" u="none" cap="none" strike="noStrike">
                <a:solidFill>
                  <a:srgbClr val="000000"/>
                </a:solidFill>
                <a:latin typeface="Open Sans"/>
                <a:ea typeface="Open Sans"/>
                <a:cs typeface="Open Sans"/>
                <a:sym typeface="Open Sans"/>
              </a:rPr>
              <a:t>MYTH </a:t>
            </a:r>
            <a:r>
              <a:rPr b="1" lang="en" sz="4400">
                <a:latin typeface="Open Sans"/>
                <a:ea typeface="Open Sans"/>
                <a:cs typeface="Open Sans"/>
                <a:sym typeface="Open Sans"/>
              </a:rPr>
              <a:t>			</a:t>
            </a:r>
            <a:r>
              <a:rPr b="1" i="0" lang="en" sz="4400" u="none" cap="none" strike="noStrike">
                <a:solidFill>
                  <a:srgbClr val="000000"/>
                </a:solidFill>
                <a:latin typeface="Open Sans"/>
                <a:ea typeface="Open Sans"/>
                <a:cs typeface="Open Sans"/>
                <a:sym typeface="Open Sans"/>
              </a:rPr>
              <a:t> FACT</a:t>
            </a:r>
            <a:endParaRPr b="0" i="0" sz="1400" u="none" cap="none" strike="noStrike">
              <a:solidFill>
                <a:srgbClr val="000000"/>
              </a:solidFill>
              <a:latin typeface="Arial"/>
              <a:ea typeface="Arial"/>
              <a:cs typeface="Arial"/>
              <a:sym typeface="Arial"/>
            </a:endParaRPr>
          </a:p>
        </p:txBody>
      </p:sp>
      <p:pic>
        <p:nvPicPr>
          <p:cNvPr descr="Logo, icon&#10;&#10;Description automatically generated" id="238" name="Google Shape;238;p32"/>
          <p:cNvPicPr preferRelativeResize="0"/>
          <p:nvPr/>
        </p:nvPicPr>
        <p:blipFill rotWithShape="1">
          <a:blip r:embed="rId5">
            <a:alphaModFix/>
          </a:blip>
          <a:srcRect b="0" l="0" r="0" t="0"/>
          <a:stretch/>
        </p:blipFill>
        <p:spPr>
          <a:xfrm>
            <a:off x="3865550" y="267775"/>
            <a:ext cx="1177502" cy="661049"/>
          </a:xfrm>
          <a:prstGeom prst="rect">
            <a:avLst/>
          </a:prstGeom>
          <a:noFill/>
          <a:ln>
            <a:noFill/>
          </a:ln>
        </p:spPr>
      </p:pic>
      <p:sp>
        <p:nvSpPr>
          <p:cNvPr id="239" name="Google Shape;239;p32"/>
          <p:cNvSpPr txBox="1"/>
          <p:nvPr/>
        </p:nvSpPr>
        <p:spPr>
          <a:xfrm>
            <a:off x="694575" y="4736278"/>
            <a:ext cx="733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Open Sans"/>
              <a:buNone/>
            </a:pPr>
            <a:r>
              <a:rPr b="0" i="1" lang="en" sz="1400" u="none" cap="none" strike="noStrike">
                <a:solidFill>
                  <a:srgbClr val="000000"/>
                </a:solidFill>
                <a:latin typeface="Open Sans"/>
                <a:ea typeface="Open Sans"/>
                <a:cs typeface="Open Sans"/>
                <a:sym typeface="Open Sans"/>
              </a:rPr>
              <a:t>https://cte.careertech.org/sites/default/files/AdvanceCTE_CommResearchReport_042721.pdf</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628650" y="1494225"/>
            <a:ext cx="7886700" cy="3204900"/>
          </a:xfrm>
          <a:prstGeom prst="rect">
            <a:avLst/>
          </a:prstGeom>
          <a:ln cap="flat" cmpd="sng" w="38100">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spcBef>
                <a:spcPts val="0"/>
              </a:spcBef>
              <a:spcAft>
                <a:spcPts val="0"/>
              </a:spcAft>
              <a:buSzPts val="990"/>
              <a:buNone/>
            </a:pPr>
            <a:r>
              <a:rPr lang="en" sz="2400">
                <a:solidFill>
                  <a:srgbClr val="FF6D15"/>
                </a:solidFill>
              </a:rPr>
              <a:t>Why is providing career information to students and families important?</a:t>
            </a:r>
            <a:endParaRPr sz="2400">
              <a:solidFill>
                <a:srgbClr val="FF6D15"/>
              </a:solidFill>
            </a:endParaRPr>
          </a:p>
          <a:p>
            <a:pPr indent="0" lvl="0" marL="0" rtl="0" algn="ctr">
              <a:spcBef>
                <a:spcPts val="0"/>
              </a:spcBef>
              <a:spcAft>
                <a:spcPts val="0"/>
              </a:spcAft>
              <a:buSzPts val="990"/>
              <a:buNone/>
            </a:pPr>
            <a:r>
              <a:rPr lang="en" sz="2400">
                <a:solidFill>
                  <a:srgbClr val="FF6D15"/>
                </a:solidFill>
              </a:rPr>
              <a:t> </a:t>
            </a:r>
            <a:endParaRPr sz="2400">
              <a:solidFill>
                <a:srgbClr val="FF6D15"/>
              </a:solidFill>
            </a:endParaRPr>
          </a:p>
          <a:p>
            <a:pPr indent="0" lvl="0" marL="0" rtl="0" algn="ctr">
              <a:spcBef>
                <a:spcPts val="0"/>
              </a:spcBef>
              <a:spcAft>
                <a:spcPts val="0"/>
              </a:spcAft>
              <a:buSzPts val="990"/>
              <a:buNone/>
            </a:pPr>
            <a:r>
              <a:rPr lang="en" sz="2400">
                <a:solidFill>
                  <a:srgbClr val="FF6D15"/>
                </a:solidFill>
              </a:rPr>
              <a:t>How should it be used to inform student exploration and planning?</a:t>
            </a:r>
            <a:endParaRPr sz="2400">
              <a:solidFill>
                <a:srgbClr val="FF6D15"/>
              </a:solidFill>
            </a:endParaRPr>
          </a:p>
          <a:p>
            <a:pPr indent="0" lvl="0" marL="0" rtl="0" algn="ctr">
              <a:spcBef>
                <a:spcPts val="0"/>
              </a:spcBef>
              <a:spcAft>
                <a:spcPts val="0"/>
              </a:spcAft>
              <a:buSzPts val="990"/>
              <a:buNone/>
            </a:pPr>
            <a:r>
              <a:t/>
            </a:r>
            <a:endParaRPr sz="2400">
              <a:solidFill>
                <a:srgbClr val="FF6D15"/>
              </a:solidFill>
            </a:endParaRPr>
          </a:p>
          <a:p>
            <a:pPr indent="0" lvl="0" marL="0" rtl="0" algn="ctr">
              <a:spcBef>
                <a:spcPts val="0"/>
              </a:spcBef>
              <a:spcAft>
                <a:spcPts val="0"/>
              </a:spcAft>
              <a:buSzPts val="990"/>
              <a:buNone/>
            </a:pPr>
            <a:r>
              <a:rPr lang="en" sz="2400">
                <a:solidFill>
                  <a:srgbClr val="FF6D15"/>
                </a:solidFill>
              </a:rPr>
              <a:t>What strategies are you currently using to provide career information and planning support?</a:t>
            </a:r>
            <a:r>
              <a:rPr lang="en" sz="2400">
                <a:solidFill>
                  <a:srgbClr val="1B9AA6"/>
                </a:solidFill>
              </a:rPr>
              <a:t> </a:t>
            </a:r>
            <a:endParaRPr sz="2400">
              <a:solidFill>
                <a:srgbClr val="1B9AA6"/>
              </a:solidFill>
            </a:endParaRPr>
          </a:p>
          <a:p>
            <a:pPr indent="0" lvl="0" marL="0" rtl="0" algn="ctr">
              <a:spcBef>
                <a:spcPts val="0"/>
              </a:spcBef>
              <a:spcAft>
                <a:spcPts val="0"/>
              </a:spcAft>
              <a:buSzPts val="990"/>
              <a:buNone/>
            </a:pPr>
            <a:r>
              <a:t/>
            </a:r>
            <a:endParaRPr sz="3000">
              <a:solidFill>
                <a:srgbClr val="1B9AA6"/>
              </a:solidFill>
            </a:endParaRPr>
          </a:p>
        </p:txBody>
      </p:sp>
      <p:sp>
        <p:nvSpPr>
          <p:cNvPr id="245" name="Google Shape;245;p33"/>
          <p:cNvSpPr txBox="1"/>
          <p:nvPr>
            <p:ph idx="1" type="body"/>
          </p:nvPr>
        </p:nvSpPr>
        <p:spPr>
          <a:xfrm>
            <a:off x="498038" y="307798"/>
            <a:ext cx="7886700" cy="1125300"/>
          </a:xfrm>
          <a:prstGeom prst="rect">
            <a:avLst/>
          </a:prstGeom>
        </p:spPr>
        <p:txBody>
          <a:bodyPr anchorCtr="0" anchor="t" bIns="45700" lIns="91425" spcFirstLastPara="1" rIns="91425" wrap="square" tIns="45700">
            <a:normAutofit/>
          </a:bodyPr>
          <a:lstStyle/>
          <a:p>
            <a:pPr indent="457200" lvl="0" marL="1828800" rtl="0" algn="l">
              <a:spcBef>
                <a:spcPts val="1000"/>
              </a:spcBef>
              <a:spcAft>
                <a:spcPts val="0"/>
              </a:spcAft>
              <a:buNone/>
            </a:pPr>
            <a:r>
              <a:rPr lang="en" sz="4400">
                <a:latin typeface="Open Sans Light"/>
                <a:ea typeface="Open Sans Light"/>
                <a:cs typeface="Open Sans Light"/>
                <a:sym typeface="Open Sans Light"/>
              </a:rPr>
              <a:t>Discussion #1</a:t>
            </a:r>
            <a:r>
              <a:rPr lang="en" sz="3000">
                <a:latin typeface="Open Sans Light"/>
                <a:ea typeface="Open Sans Light"/>
                <a:cs typeface="Open Sans Light"/>
                <a:sym typeface="Open Sans Light"/>
              </a:rPr>
              <a:t> </a:t>
            </a:r>
            <a:endParaRPr sz="3000">
              <a:latin typeface="Open Sans Light"/>
              <a:ea typeface="Open Sans Light"/>
              <a:cs typeface="Open Sans Light"/>
              <a:sym typeface="Open Sans Light"/>
            </a:endParaRPr>
          </a:p>
        </p:txBody>
      </p:sp>
      <p:pic>
        <p:nvPicPr>
          <p:cNvPr descr="Question Icon" id="246" name="Google Shape;246;p33"/>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628650" y="185738"/>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2200" u="none">
                <a:solidFill>
                  <a:srgbClr val="000000"/>
                </a:solidFill>
              </a:rPr>
              <a:t>The State of Career Technical Education: </a:t>
            </a:r>
            <a:br>
              <a:rPr i="0" lang="en" sz="2200" u="none">
                <a:solidFill>
                  <a:srgbClr val="000000"/>
                </a:solidFill>
              </a:rPr>
            </a:br>
            <a:r>
              <a:rPr i="0" lang="en" sz="3600" u="none">
                <a:solidFill>
                  <a:srgbClr val="000000"/>
                </a:solidFill>
              </a:rPr>
              <a:t>Career Advising and Development</a:t>
            </a:r>
            <a:endParaRPr/>
          </a:p>
        </p:txBody>
      </p:sp>
      <p:sp>
        <p:nvSpPr>
          <p:cNvPr id="253" name="Google Shape;253;p34"/>
          <p:cNvSpPr txBox="1"/>
          <p:nvPr>
            <p:ph idx="1" type="body"/>
          </p:nvPr>
        </p:nvSpPr>
        <p:spPr>
          <a:xfrm>
            <a:off x="628650" y="1493044"/>
            <a:ext cx="8163000" cy="3427800"/>
          </a:xfrm>
          <a:prstGeom prst="rect">
            <a:avLst/>
          </a:prstGeom>
          <a:noFill/>
          <a:ln>
            <a:noFill/>
          </a:ln>
        </p:spPr>
        <p:txBody>
          <a:bodyPr anchorCtr="0" anchor="t" bIns="45700" lIns="91425" spcFirstLastPara="1" rIns="91425" wrap="square" tIns="45700">
            <a:noAutofit/>
          </a:bodyPr>
          <a:lstStyle/>
          <a:p>
            <a:pPr indent="-374650" lvl="1" marL="457200" rtl="0" algn="l">
              <a:lnSpc>
                <a:spcPct val="100000"/>
              </a:lnSpc>
              <a:spcBef>
                <a:spcPts val="0"/>
              </a:spcBef>
              <a:spcAft>
                <a:spcPts val="0"/>
              </a:spcAft>
              <a:buClr>
                <a:srgbClr val="1B9AA6"/>
              </a:buClr>
              <a:buSzPts val="2300"/>
              <a:buFont typeface="Open Sans"/>
              <a:buChar char="•"/>
            </a:pPr>
            <a:r>
              <a:rPr b="0" i="0" lang="en" sz="2300" u="none">
                <a:solidFill>
                  <a:srgbClr val="000000"/>
                </a:solidFill>
                <a:latin typeface="Open Sans"/>
                <a:ea typeface="Open Sans"/>
                <a:cs typeface="Open Sans"/>
                <a:sym typeface="Open Sans"/>
              </a:rPr>
              <a:t>Need for information on effective state-and school-level strategies for career advising and development </a:t>
            </a:r>
            <a:endParaRPr sz="1300"/>
          </a:p>
          <a:p>
            <a:pPr indent="-374650" lvl="1" marL="457200" rtl="0" algn="l">
              <a:lnSpc>
                <a:spcPct val="100000"/>
              </a:lnSpc>
              <a:spcBef>
                <a:spcPts val="1000"/>
              </a:spcBef>
              <a:spcAft>
                <a:spcPts val="0"/>
              </a:spcAft>
              <a:buClr>
                <a:srgbClr val="1B9AA6"/>
              </a:buClr>
              <a:buSzPts val="2300"/>
              <a:buFont typeface="Open Sans"/>
              <a:buChar char="•"/>
            </a:pPr>
            <a:r>
              <a:rPr b="0" i="0" lang="en" sz="2300" u="none">
                <a:solidFill>
                  <a:srgbClr val="000000"/>
                </a:solidFill>
                <a:latin typeface="Open Sans"/>
                <a:ea typeface="Open Sans"/>
                <a:cs typeface="Open Sans"/>
                <a:sym typeface="Open Sans"/>
              </a:rPr>
              <a:t>Advance CTE partnered with ASCA to conduct survey research </a:t>
            </a:r>
            <a:endParaRPr sz="1300"/>
          </a:p>
          <a:p>
            <a:pPr indent="-374650" lvl="1" marL="457200" rtl="0" algn="l">
              <a:lnSpc>
                <a:spcPct val="100000"/>
              </a:lnSpc>
              <a:spcBef>
                <a:spcPts val="1000"/>
              </a:spcBef>
              <a:spcAft>
                <a:spcPts val="0"/>
              </a:spcAft>
              <a:buClr>
                <a:srgbClr val="1B9AA6"/>
              </a:buClr>
              <a:buSzPts val="2300"/>
              <a:buFont typeface="Open Sans"/>
              <a:buChar char="•"/>
            </a:pPr>
            <a:r>
              <a:rPr b="0" i="0" lang="en" sz="2300" u="none">
                <a:solidFill>
                  <a:srgbClr val="000000"/>
                </a:solidFill>
                <a:latin typeface="Open Sans"/>
                <a:ea typeface="Open Sans"/>
                <a:cs typeface="Open Sans"/>
                <a:sym typeface="Open Sans"/>
              </a:rPr>
              <a:t>Responses  from 45 State CTE Directors, 10 state school counseling directors and 647 school counselors </a:t>
            </a:r>
            <a:endParaRPr sz="1300"/>
          </a:p>
          <a:p>
            <a:pPr indent="-234950" lvl="2" marL="1371600" rtl="0" algn="l">
              <a:lnSpc>
                <a:spcPct val="100000"/>
              </a:lnSpc>
              <a:spcBef>
                <a:spcPts val="1000"/>
              </a:spcBef>
              <a:spcAft>
                <a:spcPts val="1000"/>
              </a:spcAft>
              <a:buClr>
                <a:srgbClr val="7AB800"/>
              </a:buClr>
              <a:buSzPts val="100"/>
              <a:buFont typeface="Arial"/>
              <a:buChar char="•"/>
            </a:pPr>
            <a:r>
              <a:rPr b="0" i="0" lang="en" sz="1900" u="none">
                <a:solidFill>
                  <a:srgbClr val="7AB800"/>
                </a:solidFill>
                <a:latin typeface="Open Sans"/>
                <a:ea typeface="Open Sans"/>
                <a:cs typeface="Open Sans"/>
                <a:sym typeface="Open Sans"/>
              </a:rPr>
              <a:t>School counselors from all 50 states and District of Columbia, as well as all grade levels</a:t>
            </a:r>
            <a:endParaRPr sz="900">
              <a:solidFill>
                <a:srgbClr val="7AB800"/>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628650" y="11556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Report Findings</a:t>
            </a:r>
            <a:endParaRPr/>
          </a:p>
        </p:txBody>
      </p:sp>
      <p:sp>
        <p:nvSpPr>
          <p:cNvPr id="260" name="Google Shape;260;p35"/>
          <p:cNvSpPr txBox="1"/>
          <p:nvPr>
            <p:ph idx="1" type="body"/>
          </p:nvPr>
        </p:nvSpPr>
        <p:spPr>
          <a:xfrm>
            <a:off x="464625" y="1493050"/>
            <a:ext cx="8050800" cy="31395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Clr>
                <a:srgbClr val="0099A6"/>
              </a:buClr>
              <a:buSzPts val="2300"/>
              <a:buChar char="•"/>
            </a:pPr>
            <a:r>
              <a:rPr b="0" i="0" lang="en" sz="2300" u="none">
                <a:solidFill>
                  <a:srgbClr val="000000"/>
                </a:solidFill>
                <a:latin typeface="Open Sans"/>
                <a:ea typeface="Open Sans"/>
                <a:cs typeface="Open Sans"/>
                <a:sym typeface="Open Sans"/>
              </a:rPr>
              <a:t>There was a </a:t>
            </a:r>
            <a:r>
              <a:rPr b="1" i="0" lang="en" sz="2300" u="none">
                <a:solidFill>
                  <a:srgbClr val="000000"/>
                </a:solidFill>
              </a:rPr>
              <a:t>major disconnect </a:t>
            </a:r>
            <a:r>
              <a:rPr b="0" i="0" lang="en" sz="2300" u="none">
                <a:solidFill>
                  <a:srgbClr val="000000"/>
                </a:solidFill>
                <a:latin typeface="Open Sans"/>
                <a:ea typeface="Open Sans"/>
                <a:cs typeface="Open Sans"/>
                <a:sym typeface="Open Sans"/>
              </a:rPr>
              <a:t>in state and local responses</a:t>
            </a:r>
            <a:endParaRPr sz="2300"/>
          </a:p>
          <a:p>
            <a:pPr indent="-374650" lvl="0" marL="457200" rtl="0" algn="l">
              <a:lnSpc>
                <a:spcPct val="115000"/>
              </a:lnSpc>
              <a:spcBef>
                <a:spcPts val="0"/>
              </a:spcBef>
              <a:spcAft>
                <a:spcPts val="0"/>
              </a:spcAft>
              <a:buClr>
                <a:srgbClr val="0099A6"/>
              </a:buClr>
              <a:buSzPts val="2300"/>
              <a:buChar char="•"/>
            </a:pPr>
            <a:r>
              <a:rPr b="1" i="0" lang="en" sz="2300" u="none">
                <a:solidFill>
                  <a:srgbClr val="000000"/>
                </a:solidFill>
              </a:rPr>
              <a:t>Few states</a:t>
            </a:r>
            <a:r>
              <a:rPr b="0" i="0" lang="en" sz="2300" u="none">
                <a:solidFill>
                  <a:srgbClr val="000000"/>
                </a:solidFill>
                <a:latin typeface="Open Sans"/>
                <a:ea typeface="Open Sans"/>
                <a:cs typeface="Open Sans"/>
                <a:sym typeface="Open Sans"/>
              </a:rPr>
              <a:t> believe their systems are fully aligned throughout K-12</a:t>
            </a:r>
            <a:endParaRPr sz="2300"/>
          </a:p>
          <a:p>
            <a:pPr indent="-374650" lvl="0" marL="457200" rtl="0" algn="l">
              <a:lnSpc>
                <a:spcPct val="115000"/>
              </a:lnSpc>
              <a:spcBef>
                <a:spcPts val="0"/>
              </a:spcBef>
              <a:spcAft>
                <a:spcPts val="0"/>
              </a:spcAft>
              <a:buClr>
                <a:srgbClr val="0099A6"/>
              </a:buClr>
              <a:buSzPts val="2300"/>
              <a:buChar char="•"/>
            </a:pPr>
            <a:r>
              <a:rPr b="0" i="0" lang="en" sz="2300" u="none">
                <a:solidFill>
                  <a:srgbClr val="000000"/>
                </a:solidFill>
                <a:latin typeface="Open Sans"/>
                <a:ea typeface="Open Sans"/>
                <a:cs typeface="Open Sans"/>
                <a:sym typeface="Open Sans"/>
              </a:rPr>
              <a:t>Career advising and development efforts are </a:t>
            </a:r>
            <a:r>
              <a:rPr b="1" i="0" lang="en" sz="2300" u="none">
                <a:solidFill>
                  <a:srgbClr val="000000"/>
                </a:solidFill>
              </a:rPr>
              <a:t>much more common at the high school level </a:t>
            </a:r>
            <a:endParaRPr b="1" sz="2300"/>
          </a:p>
          <a:p>
            <a:pPr indent="-374650" lvl="0" marL="457200" rtl="0" algn="l">
              <a:lnSpc>
                <a:spcPct val="115000"/>
              </a:lnSpc>
              <a:spcBef>
                <a:spcPts val="0"/>
              </a:spcBef>
              <a:spcAft>
                <a:spcPts val="0"/>
              </a:spcAft>
              <a:buClr>
                <a:srgbClr val="0099A6"/>
              </a:buClr>
              <a:buSzPts val="2300"/>
              <a:buChar char="•"/>
            </a:pPr>
            <a:r>
              <a:rPr b="0" i="0" lang="en" sz="2300" u="none">
                <a:solidFill>
                  <a:srgbClr val="000000"/>
                </a:solidFill>
                <a:latin typeface="Open Sans"/>
                <a:ea typeface="Open Sans"/>
                <a:cs typeface="Open Sans"/>
                <a:sym typeface="Open Sans"/>
              </a:rPr>
              <a:t>Effectiveness of strategies is a</a:t>
            </a:r>
            <a:r>
              <a:rPr b="1" i="0" lang="en" sz="2300" u="none">
                <a:solidFill>
                  <a:srgbClr val="000000"/>
                </a:solidFill>
              </a:rPr>
              <a:t> ‘mixed bag’</a:t>
            </a:r>
            <a:endParaRPr sz="2300"/>
          </a:p>
        </p:txBody>
      </p:sp>
      <p:sp>
        <p:nvSpPr>
          <p:cNvPr id="261" name="Google Shape;261;p35"/>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Report Findings </a:t>
            </a:r>
            <a:r>
              <a:rPr lang="en">
                <a:solidFill>
                  <a:srgbClr val="000000"/>
                </a:solidFill>
              </a:rPr>
              <a:t>(c</a:t>
            </a:r>
            <a:r>
              <a:rPr b="0" i="0" lang="en" sz="4400" u="none">
                <a:solidFill>
                  <a:srgbClr val="000000"/>
                </a:solidFill>
                <a:latin typeface="Open Sans Light"/>
                <a:ea typeface="Open Sans Light"/>
                <a:cs typeface="Open Sans Light"/>
                <a:sym typeface="Open Sans Light"/>
              </a:rPr>
              <a:t>ont’</a:t>
            </a:r>
            <a:r>
              <a:rPr lang="en">
                <a:solidFill>
                  <a:srgbClr val="000000"/>
                </a:solidFill>
              </a:rPr>
              <a:t>d)</a:t>
            </a:r>
            <a:endParaRPr/>
          </a:p>
        </p:txBody>
      </p:sp>
      <p:sp>
        <p:nvSpPr>
          <p:cNvPr id="268" name="Google Shape;268;p36"/>
          <p:cNvSpPr txBox="1"/>
          <p:nvPr>
            <p:ph idx="1" type="body"/>
          </p:nvPr>
        </p:nvSpPr>
        <p:spPr>
          <a:xfrm>
            <a:off x="628650" y="1729978"/>
            <a:ext cx="7886700" cy="31395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000"/>
              </a:spcBef>
              <a:spcAft>
                <a:spcPts val="0"/>
              </a:spcAft>
              <a:buClr>
                <a:srgbClr val="009AA6"/>
              </a:buClr>
              <a:buSzPts val="2300"/>
              <a:buChar char="•"/>
            </a:pPr>
            <a:r>
              <a:rPr b="1" lang="en" sz="2300"/>
              <a:t>58 percent </a:t>
            </a:r>
            <a:r>
              <a:rPr lang="en" sz="2300"/>
              <a:t>of states rate their state systems as only somewhat effective in their career advising and development efforts. </a:t>
            </a:r>
            <a:endParaRPr b="1" sz="2300">
              <a:solidFill>
                <a:srgbClr val="000000"/>
              </a:solidFill>
            </a:endParaRPr>
          </a:p>
          <a:p>
            <a:pPr indent="-374650" lvl="0" marL="457200" rtl="0" algn="l">
              <a:lnSpc>
                <a:spcPct val="115000"/>
              </a:lnSpc>
              <a:spcBef>
                <a:spcPts val="0"/>
              </a:spcBef>
              <a:spcAft>
                <a:spcPts val="0"/>
              </a:spcAft>
              <a:buClr>
                <a:srgbClr val="009AA6"/>
              </a:buClr>
              <a:buSzPts val="2300"/>
              <a:buChar char="•"/>
            </a:pPr>
            <a:r>
              <a:rPr i="0" lang="en" sz="2300" u="none">
                <a:solidFill>
                  <a:srgbClr val="000000"/>
                </a:solidFill>
              </a:rPr>
              <a:t>Most frequently used strategy i</a:t>
            </a:r>
            <a:r>
              <a:rPr b="0" i="0" lang="en" sz="2300" u="none">
                <a:solidFill>
                  <a:srgbClr val="000000"/>
                </a:solidFill>
                <a:latin typeface="Open Sans"/>
                <a:ea typeface="Open Sans"/>
                <a:cs typeface="Open Sans"/>
                <a:sym typeface="Open Sans"/>
              </a:rPr>
              <a:t>s conducting inventories with students to identify their interests, skills and abilities</a:t>
            </a:r>
            <a:endParaRPr sz="2300">
              <a:solidFill>
                <a:srgbClr val="000000"/>
              </a:solidFill>
            </a:endParaRPr>
          </a:p>
          <a:p>
            <a:pPr indent="-374650" lvl="0" marL="457200" rtl="0" algn="l">
              <a:lnSpc>
                <a:spcPct val="115000"/>
              </a:lnSpc>
              <a:spcBef>
                <a:spcPts val="0"/>
              </a:spcBef>
              <a:spcAft>
                <a:spcPts val="0"/>
              </a:spcAft>
              <a:buClr>
                <a:srgbClr val="009AA6"/>
              </a:buClr>
              <a:buSzPts val="2300"/>
              <a:buChar char="•"/>
            </a:pPr>
            <a:r>
              <a:rPr b="0" i="0" lang="en" sz="2300" u="none">
                <a:solidFill>
                  <a:srgbClr val="000000"/>
                </a:solidFill>
                <a:latin typeface="Open Sans"/>
                <a:ea typeface="Open Sans"/>
                <a:cs typeface="Open Sans"/>
                <a:sym typeface="Open Sans"/>
              </a:rPr>
              <a:t>The </a:t>
            </a:r>
            <a:r>
              <a:rPr b="0" i="0" lang="en" sz="2300" u="none">
                <a:solidFill>
                  <a:srgbClr val="000000"/>
                </a:solidFill>
                <a:latin typeface="Open Sans"/>
                <a:ea typeface="Open Sans"/>
                <a:cs typeface="Open Sans"/>
                <a:sym typeface="Open Sans"/>
              </a:rPr>
              <a:t>most effective strategies</a:t>
            </a:r>
            <a:r>
              <a:rPr b="0" i="0" lang="en" sz="2300" u="none">
                <a:solidFill>
                  <a:srgbClr val="000000"/>
                </a:solidFill>
                <a:latin typeface="Open Sans"/>
                <a:ea typeface="Open Sans"/>
                <a:cs typeface="Open Sans"/>
                <a:sym typeface="Open Sans"/>
              </a:rPr>
              <a:t> are not the most used. </a:t>
            </a:r>
            <a:endParaRPr sz="2300"/>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269" name="Google Shape;269;p36"/>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628650" y="213122"/>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Most Effective/Least Used</a:t>
            </a:r>
            <a:endParaRPr/>
          </a:p>
        </p:txBody>
      </p:sp>
      <p:sp>
        <p:nvSpPr>
          <p:cNvPr id="276" name="Google Shape;276;p37"/>
          <p:cNvSpPr txBox="1"/>
          <p:nvPr>
            <p:ph idx="1" type="body"/>
          </p:nvPr>
        </p:nvSpPr>
        <p:spPr>
          <a:xfrm>
            <a:off x="836350" y="1514475"/>
            <a:ext cx="7886700" cy="31395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1000"/>
              </a:spcBef>
              <a:spcAft>
                <a:spcPts val="0"/>
              </a:spcAft>
              <a:buSzPts val="2300"/>
              <a:buChar char="•"/>
            </a:pPr>
            <a:r>
              <a:rPr lang="en" sz="2300"/>
              <a:t>Connecting students with CTE coursework and career pathways as a career advising and development strategy</a:t>
            </a:r>
            <a:endParaRPr sz="2300"/>
          </a:p>
          <a:p>
            <a:pPr indent="-374650" lvl="0" marL="457200" rtl="0" algn="l">
              <a:lnSpc>
                <a:spcPct val="100000"/>
              </a:lnSpc>
              <a:spcBef>
                <a:spcPts val="1000"/>
              </a:spcBef>
              <a:spcAft>
                <a:spcPts val="0"/>
              </a:spcAft>
              <a:buSzPts val="2300"/>
              <a:buChar char="•"/>
            </a:pPr>
            <a:r>
              <a:rPr lang="en" sz="2300"/>
              <a:t>Providing or facilitating work-based learning experiences for students</a:t>
            </a:r>
            <a:endParaRPr sz="2300"/>
          </a:p>
          <a:p>
            <a:pPr indent="-374650" lvl="0" marL="457200" rtl="0" algn="l">
              <a:lnSpc>
                <a:spcPct val="100000"/>
              </a:lnSpc>
              <a:spcBef>
                <a:spcPts val="1000"/>
              </a:spcBef>
              <a:spcAft>
                <a:spcPts val="0"/>
              </a:spcAft>
              <a:buSzPts val="2300"/>
              <a:buChar char="•"/>
            </a:pPr>
            <a:r>
              <a:rPr lang="en" sz="2300"/>
              <a:t>Engaging and partnering with industry and community</a:t>
            </a:r>
            <a:endParaRPr sz="2300"/>
          </a:p>
        </p:txBody>
      </p:sp>
      <p:sp>
        <p:nvSpPr>
          <p:cNvPr id="277" name="Google Shape;277;p37"/>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nvSpPr>
        <p:spPr>
          <a:xfrm>
            <a:off x="0" y="122634"/>
            <a:ext cx="9144000" cy="979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4" name="Google Shape;284;p38"/>
          <p:cNvSpPr txBox="1"/>
          <p:nvPr>
            <p:ph type="title"/>
          </p:nvPr>
        </p:nvSpPr>
        <p:spPr>
          <a:xfrm>
            <a:off x="628650" y="24645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2800" u="none">
                <a:solidFill>
                  <a:srgbClr val="1B8D95"/>
                </a:solidFill>
                <a:latin typeface="Open Sans"/>
                <a:ea typeface="Open Sans"/>
                <a:cs typeface="Open Sans"/>
                <a:sym typeface="Open Sans"/>
              </a:rPr>
              <a:t>What Resources Do You Use to Support Career Development Efforts?</a:t>
            </a:r>
            <a:br>
              <a:rPr b="1" i="0" lang="en" sz="2800" u="none">
                <a:solidFill>
                  <a:srgbClr val="1B8D95"/>
                </a:solidFill>
                <a:latin typeface="Open Sans"/>
                <a:ea typeface="Open Sans"/>
                <a:cs typeface="Open Sans"/>
                <a:sym typeface="Open Sans"/>
              </a:rPr>
            </a:br>
            <a:endParaRPr/>
          </a:p>
        </p:txBody>
      </p:sp>
      <p:pic>
        <p:nvPicPr>
          <p:cNvPr descr="Chart, bar chart&#10;&#10;Description automatically generated" id="285" name="Google Shape;285;p38"/>
          <p:cNvPicPr preferRelativeResize="0"/>
          <p:nvPr/>
        </p:nvPicPr>
        <p:blipFill rotWithShape="1">
          <a:blip r:embed="rId3">
            <a:alphaModFix/>
          </a:blip>
          <a:srcRect b="4104" l="990" r="-989" t="0"/>
          <a:stretch/>
        </p:blipFill>
        <p:spPr>
          <a:xfrm>
            <a:off x="0" y="937400"/>
            <a:ext cx="9256027" cy="4100126"/>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nvSpPr>
        <p:spPr>
          <a:xfrm>
            <a:off x="0" y="146447"/>
            <a:ext cx="9144000" cy="495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Chart, bar chart&#10;&#10;Description automatically generated" id="292" name="Google Shape;292;p39"/>
          <p:cNvPicPr preferRelativeResize="0"/>
          <p:nvPr/>
        </p:nvPicPr>
        <p:blipFill rotWithShape="1">
          <a:blip r:embed="rId3">
            <a:alphaModFix/>
          </a:blip>
          <a:srcRect b="0" l="0" r="8759" t="3660"/>
          <a:stretch/>
        </p:blipFill>
        <p:spPr>
          <a:xfrm>
            <a:off x="0" y="777475"/>
            <a:ext cx="9144000" cy="4162250"/>
          </a:xfrm>
          <a:prstGeom prst="rect">
            <a:avLst/>
          </a:prstGeom>
          <a:noFill/>
          <a:ln>
            <a:noFill/>
          </a:ln>
        </p:spPr>
      </p:pic>
      <p:sp>
        <p:nvSpPr>
          <p:cNvPr id="293" name="Google Shape;293;p39"/>
          <p:cNvSpPr txBox="1"/>
          <p:nvPr/>
        </p:nvSpPr>
        <p:spPr>
          <a:xfrm>
            <a:off x="244475" y="292894"/>
            <a:ext cx="9228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B8D95"/>
              </a:buClr>
              <a:buSzPts val="1700"/>
              <a:buFont typeface="Open Sans"/>
              <a:buNone/>
            </a:pPr>
            <a:r>
              <a:rPr b="1" i="0" lang="en" sz="1700" u="none">
                <a:solidFill>
                  <a:srgbClr val="1B8D95"/>
                </a:solidFill>
                <a:latin typeface="Open Sans"/>
                <a:ea typeface="Open Sans"/>
                <a:cs typeface="Open Sans"/>
                <a:sym typeface="Open Sans"/>
              </a:rPr>
              <a:t>What Barriers Do You Face in Providing Effective Career Development Services?</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Recommendations</a:t>
            </a:r>
            <a:endParaRPr/>
          </a:p>
        </p:txBody>
      </p:sp>
      <p:sp>
        <p:nvSpPr>
          <p:cNvPr id="300" name="Google Shape;300;p40"/>
          <p:cNvSpPr txBox="1"/>
          <p:nvPr>
            <p:ph idx="1" type="body"/>
          </p:nvPr>
        </p:nvSpPr>
        <p:spPr>
          <a:xfrm>
            <a:off x="409625" y="1325009"/>
            <a:ext cx="8204100" cy="3139500"/>
          </a:xfrm>
          <a:prstGeom prst="rect">
            <a:avLst/>
          </a:prstGeom>
          <a:noFill/>
          <a:ln>
            <a:noFill/>
          </a:ln>
        </p:spPr>
        <p:txBody>
          <a:bodyPr anchorCtr="0" anchor="t" bIns="45700" lIns="91425" spcFirstLastPara="1" rIns="91425" wrap="square" tIns="45700">
            <a:noAutofit/>
          </a:bodyPr>
          <a:lstStyle/>
          <a:p>
            <a:pPr indent="-298450" lvl="0" marL="228600" rtl="0" algn="l">
              <a:lnSpc>
                <a:spcPct val="100000"/>
              </a:lnSpc>
              <a:spcBef>
                <a:spcPts val="0"/>
              </a:spcBef>
              <a:spcAft>
                <a:spcPts val="0"/>
              </a:spcAft>
              <a:buClr>
                <a:srgbClr val="009AA6"/>
              </a:buClr>
              <a:buSzPts val="1700"/>
              <a:buFont typeface="Arial"/>
              <a:buChar char="•"/>
            </a:pPr>
            <a:r>
              <a:rPr b="0" i="0" lang="en" sz="2000" u="none">
                <a:solidFill>
                  <a:srgbClr val="000000"/>
                </a:solidFill>
                <a:latin typeface="Open Sans"/>
                <a:ea typeface="Open Sans"/>
                <a:cs typeface="Open Sans"/>
                <a:sym typeface="Open Sans"/>
              </a:rPr>
              <a:t>Provide more effective </a:t>
            </a:r>
            <a:r>
              <a:rPr b="1" i="0" lang="en" sz="2000" u="none">
                <a:solidFill>
                  <a:srgbClr val="000000"/>
                </a:solidFill>
                <a:latin typeface="Open Sans"/>
                <a:ea typeface="Open Sans"/>
                <a:cs typeface="Open Sans"/>
                <a:sym typeface="Open Sans"/>
              </a:rPr>
              <a:t>professional development and resources</a:t>
            </a:r>
            <a:r>
              <a:rPr b="0" i="0" lang="en" sz="2000" u="none">
                <a:solidFill>
                  <a:srgbClr val="000000"/>
                </a:solidFill>
                <a:latin typeface="Open Sans"/>
                <a:ea typeface="Open Sans"/>
                <a:cs typeface="Open Sans"/>
                <a:sym typeface="Open Sans"/>
              </a:rPr>
              <a:t> to school counselors </a:t>
            </a:r>
            <a:endParaRPr sz="1300"/>
          </a:p>
          <a:p>
            <a:pPr indent="-298450" lvl="0" marL="228600" rtl="0" algn="l">
              <a:lnSpc>
                <a:spcPct val="100000"/>
              </a:lnSpc>
              <a:spcBef>
                <a:spcPts val="600"/>
              </a:spcBef>
              <a:spcAft>
                <a:spcPts val="0"/>
              </a:spcAft>
              <a:buClr>
                <a:srgbClr val="009AA6"/>
              </a:buClr>
              <a:buSzPts val="1700"/>
              <a:buFont typeface="Arial"/>
              <a:buChar char="•"/>
            </a:pPr>
            <a:r>
              <a:rPr b="0" i="0" lang="en" sz="2000" u="none">
                <a:solidFill>
                  <a:srgbClr val="000000"/>
                </a:solidFill>
                <a:latin typeface="Open Sans"/>
                <a:ea typeface="Open Sans"/>
                <a:cs typeface="Open Sans"/>
                <a:sym typeface="Open Sans"/>
              </a:rPr>
              <a:t>Ensure that career advising and development is a </a:t>
            </a:r>
            <a:r>
              <a:rPr b="1" i="0" lang="en" sz="2000" u="none">
                <a:solidFill>
                  <a:srgbClr val="000000"/>
                </a:solidFill>
                <a:latin typeface="Open Sans"/>
                <a:ea typeface="Open Sans"/>
                <a:cs typeface="Open Sans"/>
                <a:sym typeface="Open Sans"/>
              </a:rPr>
              <a:t>school- and community-wide effort</a:t>
            </a:r>
            <a:endParaRPr sz="1300"/>
          </a:p>
          <a:p>
            <a:pPr indent="-298450" lvl="0" marL="228600" rtl="0" algn="l">
              <a:lnSpc>
                <a:spcPct val="100000"/>
              </a:lnSpc>
              <a:spcBef>
                <a:spcPts val="600"/>
              </a:spcBef>
              <a:spcAft>
                <a:spcPts val="0"/>
              </a:spcAft>
              <a:buClr>
                <a:srgbClr val="009AA6"/>
              </a:buClr>
              <a:buSzPts val="1700"/>
              <a:buFont typeface="Arial"/>
              <a:buChar char="•"/>
            </a:pPr>
            <a:r>
              <a:rPr b="0" i="0" lang="en" sz="2000" u="none">
                <a:solidFill>
                  <a:srgbClr val="000000"/>
                </a:solidFill>
                <a:latin typeface="Open Sans"/>
                <a:ea typeface="Open Sans"/>
                <a:cs typeface="Open Sans"/>
                <a:sym typeface="Open Sans"/>
              </a:rPr>
              <a:t>Explore </a:t>
            </a:r>
            <a:r>
              <a:rPr b="1" i="0" lang="en" sz="2000" u="none">
                <a:solidFill>
                  <a:srgbClr val="000000"/>
                </a:solidFill>
                <a:latin typeface="Open Sans"/>
                <a:ea typeface="Open Sans"/>
                <a:cs typeface="Open Sans"/>
                <a:sym typeface="Open Sans"/>
              </a:rPr>
              <a:t>partnerships between secondary and postsecondary systems </a:t>
            </a:r>
            <a:r>
              <a:rPr b="0" i="0" lang="en" sz="2000" u="none">
                <a:solidFill>
                  <a:srgbClr val="000000"/>
                </a:solidFill>
                <a:latin typeface="Open Sans"/>
                <a:ea typeface="Open Sans"/>
                <a:cs typeface="Open Sans"/>
                <a:sym typeface="Open Sans"/>
              </a:rPr>
              <a:t>and institutions to both gather more data on existing strategies and implement new strategies as appropriate</a:t>
            </a:r>
            <a:endParaRPr sz="1300"/>
          </a:p>
          <a:p>
            <a:pPr indent="-298450" lvl="0" marL="228600" rtl="0" algn="l">
              <a:lnSpc>
                <a:spcPct val="100000"/>
              </a:lnSpc>
              <a:spcBef>
                <a:spcPts val="1600"/>
              </a:spcBef>
              <a:spcAft>
                <a:spcPts val="600"/>
              </a:spcAft>
              <a:buClr>
                <a:srgbClr val="009AA6"/>
              </a:buClr>
              <a:buSzPts val="1700"/>
              <a:buFont typeface="Arial"/>
              <a:buChar char="•"/>
            </a:pPr>
            <a:r>
              <a:rPr b="0" i="0" lang="en" sz="2000" u="none">
                <a:solidFill>
                  <a:srgbClr val="000000"/>
                </a:solidFill>
                <a:latin typeface="Open Sans"/>
                <a:ea typeface="Open Sans"/>
                <a:cs typeface="Open Sans"/>
                <a:sym typeface="Open Sans"/>
              </a:rPr>
              <a:t>Examine and improve current career advising and development strategies so that they are all part of </a:t>
            </a:r>
            <a:r>
              <a:rPr b="1" i="0" lang="en" sz="2000" u="none">
                <a:solidFill>
                  <a:srgbClr val="000000"/>
                </a:solidFill>
                <a:latin typeface="Open Sans"/>
                <a:ea typeface="Open Sans"/>
                <a:cs typeface="Open Sans"/>
                <a:sym typeface="Open Sans"/>
              </a:rPr>
              <a:t>one broad, cohesive strategy</a:t>
            </a:r>
            <a:endParaRPr sz="1300"/>
          </a:p>
        </p:txBody>
      </p:sp>
      <p:sp>
        <p:nvSpPr>
          <p:cNvPr id="301" name="Google Shape;301;p40"/>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1"/>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308" name="Google Shape;308;p41"/>
          <p:cNvGrpSpPr/>
          <p:nvPr/>
        </p:nvGrpSpPr>
        <p:grpSpPr>
          <a:xfrm>
            <a:off x="-13274" y="2503170"/>
            <a:ext cx="9157539" cy="137976"/>
            <a:chOff x="-13274" y="3337560"/>
            <a:chExt cx="9157539" cy="183968"/>
          </a:xfrm>
        </p:grpSpPr>
        <p:grpSp>
          <p:nvGrpSpPr>
            <p:cNvPr id="309" name="Google Shape;309;p41"/>
            <p:cNvGrpSpPr/>
            <p:nvPr/>
          </p:nvGrpSpPr>
          <p:grpSpPr>
            <a:xfrm>
              <a:off x="-13274" y="3337560"/>
              <a:ext cx="3108725" cy="182915"/>
              <a:chOff x="4018" y="0"/>
              <a:chExt cx="3474600" cy="326400"/>
            </a:xfrm>
          </p:grpSpPr>
          <p:sp>
            <p:nvSpPr>
              <p:cNvPr id="310" name="Google Shape;310;p4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312" name="Google Shape;312;p41"/>
            <p:cNvGrpSpPr/>
            <p:nvPr/>
          </p:nvGrpSpPr>
          <p:grpSpPr>
            <a:xfrm>
              <a:off x="3011725" y="3337560"/>
              <a:ext cx="3109099" cy="182915"/>
              <a:chOff x="2815083" y="0"/>
              <a:chExt cx="3513900" cy="326400"/>
            </a:xfrm>
          </p:grpSpPr>
          <p:sp>
            <p:nvSpPr>
              <p:cNvPr id="313" name="Google Shape;313;p4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315" name="Google Shape;315;p41"/>
            <p:cNvGrpSpPr/>
            <p:nvPr/>
          </p:nvGrpSpPr>
          <p:grpSpPr>
            <a:xfrm>
              <a:off x="6035166" y="3338613"/>
              <a:ext cx="3109099" cy="182915"/>
              <a:chOff x="5626149" y="0"/>
              <a:chExt cx="3513900" cy="326400"/>
            </a:xfrm>
          </p:grpSpPr>
          <p:sp>
            <p:nvSpPr>
              <p:cNvPr id="316" name="Google Shape;316;p4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318" name="Google Shape;318;p4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319" name="Google Shape;319;p41"/>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320" name="Google Shape;320;p41"/>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750"/>
                                        <p:tgtEl>
                                          <p:spTgt spid="319"/>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75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Discussion</a:t>
            </a:r>
            <a:r>
              <a:rPr lang="en"/>
              <a:t> 2</a:t>
            </a:r>
            <a:endParaRPr/>
          </a:p>
        </p:txBody>
      </p:sp>
      <p:sp>
        <p:nvSpPr>
          <p:cNvPr id="326" name="Google Shape;326;p42"/>
          <p:cNvSpPr txBox="1"/>
          <p:nvPr>
            <p:ph idx="1" type="body"/>
          </p:nvPr>
        </p:nvSpPr>
        <p:spPr>
          <a:xfrm>
            <a:off x="628650" y="1492625"/>
            <a:ext cx="7886700" cy="2751300"/>
          </a:xfrm>
          <a:prstGeom prst="rect">
            <a:avLst/>
          </a:prstGeom>
        </p:spPr>
        <p:txBody>
          <a:bodyPr anchorCtr="0" anchor="t" bIns="45700" lIns="91425" spcFirstLastPara="1" rIns="91425" wrap="square" tIns="45700">
            <a:normAutofit/>
          </a:bodyPr>
          <a:lstStyle/>
          <a:p>
            <a:pPr indent="0" lvl="0" marL="457200" rtl="0" algn="ctr">
              <a:lnSpc>
                <a:spcPct val="107916"/>
              </a:lnSpc>
              <a:spcBef>
                <a:spcPts val="0"/>
              </a:spcBef>
              <a:spcAft>
                <a:spcPts val="800"/>
              </a:spcAft>
              <a:buNone/>
            </a:pPr>
            <a:r>
              <a:rPr lang="en" sz="3000">
                <a:solidFill>
                  <a:srgbClr val="FF6D15"/>
                </a:solidFill>
              </a:rPr>
              <a:t>Which of these recommendations would be of value to your school/community and would help address potential gaps in your local career development system?</a:t>
            </a:r>
            <a:r>
              <a:rPr lang="en" sz="1700">
                <a:solidFill>
                  <a:srgbClr val="FF6D15"/>
                </a:solidFill>
              </a:rPr>
              <a:t> </a:t>
            </a:r>
            <a:endParaRPr sz="2400">
              <a:solidFill>
                <a:srgbClr val="FF6D15"/>
              </a:solidFill>
            </a:endParaRPr>
          </a:p>
        </p:txBody>
      </p:sp>
      <p:pic>
        <p:nvPicPr>
          <p:cNvPr descr="Question Icon" id="327" name="Google Shape;327;p42"/>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Key Recommendation</a:t>
            </a:r>
            <a:endParaRPr/>
          </a:p>
        </p:txBody>
      </p:sp>
      <p:sp>
        <p:nvSpPr>
          <p:cNvPr id="334" name="Google Shape;334;p43"/>
          <p:cNvSpPr txBox="1"/>
          <p:nvPr>
            <p:ph idx="1" type="body"/>
          </p:nvPr>
        </p:nvSpPr>
        <p:spPr>
          <a:xfrm>
            <a:off x="628650" y="1545431"/>
            <a:ext cx="7886700" cy="3139500"/>
          </a:xfrm>
          <a:prstGeom prst="rect">
            <a:avLst/>
          </a:prstGeom>
          <a:noFill/>
          <a:ln>
            <a:noFill/>
          </a:ln>
        </p:spPr>
        <p:txBody>
          <a:bodyPr anchorCtr="0" anchor="t" bIns="45700" lIns="91425" spcFirstLastPara="1" rIns="91425" wrap="square" tIns="45700">
            <a:normAutofit lnSpcReduction="10000"/>
          </a:bodyPr>
          <a:lstStyle/>
          <a:p>
            <a:pPr indent="-323850" lvl="0" marL="228600" rtl="0" algn="l">
              <a:lnSpc>
                <a:spcPct val="100000"/>
              </a:lnSpc>
              <a:spcBef>
                <a:spcPts val="0"/>
              </a:spcBef>
              <a:spcAft>
                <a:spcPts val="0"/>
              </a:spcAft>
              <a:buClr>
                <a:srgbClr val="009AA6"/>
              </a:buClr>
              <a:buSzPts val="1800"/>
              <a:buFont typeface="Arial"/>
              <a:buChar char="•"/>
            </a:pPr>
            <a:r>
              <a:rPr b="0" i="0" lang="en" sz="2600" u="none">
                <a:solidFill>
                  <a:srgbClr val="000000"/>
                </a:solidFill>
                <a:latin typeface="Open Sans"/>
                <a:ea typeface="Open Sans"/>
                <a:cs typeface="Open Sans"/>
                <a:sym typeface="Open Sans"/>
              </a:rPr>
              <a:t>Improve the </a:t>
            </a:r>
            <a:r>
              <a:rPr b="1" i="0" lang="en" sz="2600" u="none">
                <a:solidFill>
                  <a:srgbClr val="20ABBE"/>
                </a:solidFill>
                <a:latin typeface="Open Sans"/>
                <a:ea typeface="Open Sans"/>
                <a:cs typeface="Open Sans"/>
                <a:sym typeface="Open Sans"/>
              </a:rPr>
              <a:t>effectiveness of </a:t>
            </a:r>
            <a:r>
              <a:rPr b="1" i="0" lang="en" sz="3116" u="none">
                <a:solidFill>
                  <a:srgbClr val="FF6D13"/>
                </a:solidFill>
                <a:latin typeface="Open Sans"/>
                <a:ea typeface="Open Sans"/>
                <a:cs typeface="Open Sans"/>
                <a:sym typeface="Open Sans"/>
              </a:rPr>
              <a:t>I</a:t>
            </a:r>
            <a:r>
              <a:rPr b="1" i="0" lang="en" sz="2600" u="none">
                <a:solidFill>
                  <a:srgbClr val="20ABBE"/>
                </a:solidFill>
                <a:latin typeface="Open Sans"/>
                <a:ea typeface="Open Sans"/>
                <a:cs typeface="Open Sans"/>
                <a:sym typeface="Open Sans"/>
              </a:rPr>
              <a:t>ndividual </a:t>
            </a:r>
            <a:r>
              <a:rPr b="1" i="0" lang="en" sz="3116" u="none">
                <a:solidFill>
                  <a:srgbClr val="FF6D13"/>
                </a:solidFill>
                <a:latin typeface="Open Sans"/>
                <a:ea typeface="Open Sans"/>
                <a:cs typeface="Open Sans"/>
                <a:sym typeface="Open Sans"/>
              </a:rPr>
              <a:t>L</a:t>
            </a:r>
            <a:r>
              <a:rPr b="1" i="0" lang="en" sz="2600" u="none">
                <a:solidFill>
                  <a:srgbClr val="20ABBE"/>
                </a:solidFill>
                <a:latin typeface="Open Sans"/>
                <a:ea typeface="Open Sans"/>
                <a:cs typeface="Open Sans"/>
                <a:sym typeface="Open Sans"/>
              </a:rPr>
              <a:t>earning</a:t>
            </a:r>
            <a:r>
              <a:rPr b="1" i="0" lang="en" sz="2600" u="none">
                <a:solidFill>
                  <a:srgbClr val="FF6D13"/>
                </a:solidFill>
                <a:latin typeface="Open Sans"/>
                <a:ea typeface="Open Sans"/>
                <a:cs typeface="Open Sans"/>
                <a:sym typeface="Open Sans"/>
              </a:rPr>
              <a:t> </a:t>
            </a:r>
            <a:r>
              <a:rPr b="1" i="0" lang="en" sz="3116" u="none">
                <a:solidFill>
                  <a:srgbClr val="FF6D13"/>
                </a:solidFill>
                <a:latin typeface="Open Sans"/>
                <a:ea typeface="Open Sans"/>
                <a:cs typeface="Open Sans"/>
                <a:sym typeface="Open Sans"/>
              </a:rPr>
              <a:t>P</a:t>
            </a:r>
            <a:r>
              <a:rPr b="1" i="0" lang="en" sz="2600" u="none">
                <a:solidFill>
                  <a:srgbClr val="20ABBE"/>
                </a:solidFill>
                <a:latin typeface="Open Sans"/>
                <a:ea typeface="Open Sans"/>
                <a:cs typeface="Open Sans"/>
                <a:sym typeface="Open Sans"/>
              </a:rPr>
              <a:t>lans </a:t>
            </a:r>
            <a:r>
              <a:rPr b="0" i="0" lang="en" sz="2600" u="none">
                <a:solidFill>
                  <a:srgbClr val="000000"/>
                </a:solidFill>
                <a:latin typeface="Open Sans"/>
                <a:ea typeface="Open Sans"/>
                <a:cs typeface="Open Sans"/>
                <a:sym typeface="Open Sans"/>
              </a:rPr>
              <a:t>(or equivalent) by:</a:t>
            </a:r>
            <a:endParaRPr b="0" i="0" sz="2800" u="none">
              <a:solidFill>
                <a:srgbClr val="000000"/>
              </a:solidFill>
              <a:latin typeface="Open Sans"/>
              <a:ea typeface="Open Sans"/>
              <a:cs typeface="Open Sans"/>
              <a:sym typeface="Open Sans"/>
            </a:endParaRPr>
          </a:p>
          <a:p>
            <a:pPr indent="-330200" lvl="1" marL="685800" rtl="0" algn="l">
              <a:lnSpc>
                <a:spcPct val="100000"/>
              </a:lnSpc>
              <a:spcBef>
                <a:spcPts val="500"/>
              </a:spcBef>
              <a:spcAft>
                <a:spcPts val="0"/>
              </a:spcAft>
              <a:buClr>
                <a:srgbClr val="009AA6"/>
              </a:buClr>
              <a:buSzPts val="1800"/>
              <a:buFont typeface="Arial"/>
              <a:buChar char="•"/>
            </a:pPr>
            <a:r>
              <a:rPr b="0" i="0" lang="en" sz="2200" u="none">
                <a:solidFill>
                  <a:srgbClr val="000000"/>
                </a:solidFill>
                <a:latin typeface="Open Sans"/>
                <a:ea typeface="Open Sans"/>
                <a:cs typeface="Open Sans"/>
                <a:sym typeface="Open Sans"/>
              </a:rPr>
              <a:t>Scaling up innovative practices, including having students begin them in middle school, and</a:t>
            </a:r>
            <a:endParaRPr b="0" i="0" sz="2400" u="none">
              <a:solidFill>
                <a:srgbClr val="000000"/>
              </a:solidFill>
              <a:latin typeface="Open Sans"/>
              <a:ea typeface="Open Sans"/>
              <a:cs typeface="Open Sans"/>
              <a:sym typeface="Open Sans"/>
            </a:endParaRPr>
          </a:p>
          <a:p>
            <a:pPr indent="-330200" lvl="1" marL="685800" rtl="0" algn="l">
              <a:lnSpc>
                <a:spcPct val="100000"/>
              </a:lnSpc>
              <a:spcBef>
                <a:spcPts val="500"/>
              </a:spcBef>
              <a:spcAft>
                <a:spcPts val="0"/>
              </a:spcAft>
              <a:buClr>
                <a:srgbClr val="009AA6"/>
              </a:buClr>
              <a:buSzPts val="1800"/>
              <a:buFont typeface="Arial"/>
              <a:buChar char="•"/>
            </a:pPr>
            <a:r>
              <a:rPr b="0" i="0" lang="en" sz="2200" u="none">
                <a:solidFill>
                  <a:srgbClr val="000000"/>
                </a:solidFill>
                <a:latin typeface="Open Sans"/>
                <a:ea typeface="Open Sans"/>
                <a:cs typeface="Open Sans"/>
                <a:sym typeface="Open Sans"/>
              </a:rPr>
              <a:t>Working with school counselors to ensure that Individual Learning Plans are integrated into a broader career development process</a:t>
            </a:r>
            <a:endParaRPr b="0" i="0" sz="2400" u="none">
              <a:solidFill>
                <a:srgbClr val="000000"/>
              </a:solidFill>
              <a:latin typeface="Open Sans"/>
              <a:ea typeface="Open Sans"/>
              <a:cs typeface="Open Sans"/>
              <a:sym typeface="Open Sans"/>
            </a:endParaRPr>
          </a:p>
          <a:p>
            <a:pPr indent="-228600" lvl="0" marL="457200" rtl="0" algn="l">
              <a:lnSpc>
                <a:spcPct val="100000"/>
              </a:lnSpc>
              <a:spcBef>
                <a:spcPts val="1000"/>
              </a:spcBef>
              <a:spcAft>
                <a:spcPts val="0"/>
              </a:spcAft>
              <a:buSzPts val="1800"/>
              <a:buNone/>
            </a:pPr>
            <a:r>
              <a:t/>
            </a:r>
            <a:endParaRPr b="0" i="0" sz="2400" u="none">
              <a:solidFill>
                <a:srgbClr val="000000"/>
              </a:solidFill>
              <a:latin typeface="Open Sans"/>
              <a:ea typeface="Open Sans"/>
              <a:cs typeface="Open Sans"/>
              <a:sym typeface="Open Sans"/>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628650" y="15120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3300" u="none">
                <a:solidFill>
                  <a:srgbClr val="000000"/>
                </a:solidFill>
                <a:latin typeface="Open Sans Light"/>
                <a:ea typeface="Open Sans Light"/>
                <a:cs typeface="Open Sans Light"/>
                <a:sym typeface="Open Sans Light"/>
              </a:rPr>
              <a:t>Individual Learning Plans (ILP) as a Career Advising Tool</a:t>
            </a:r>
            <a:endParaRPr/>
          </a:p>
        </p:txBody>
      </p:sp>
      <p:sp>
        <p:nvSpPr>
          <p:cNvPr id="341" name="Google Shape;341;p44"/>
          <p:cNvSpPr txBox="1"/>
          <p:nvPr>
            <p:ph idx="1" type="body"/>
          </p:nvPr>
        </p:nvSpPr>
        <p:spPr>
          <a:xfrm>
            <a:off x="628650" y="1538288"/>
            <a:ext cx="7886700" cy="3094500"/>
          </a:xfrm>
          <a:prstGeom prst="rect">
            <a:avLst/>
          </a:prstGeom>
          <a:noFill/>
          <a:ln>
            <a:noFill/>
          </a:ln>
        </p:spPr>
        <p:txBody>
          <a:bodyPr anchorCtr="0" anchor="t" bIns="45700" lIns="91425" spcFirstLastPara="1" rIns="91425" wrap="square" tIns="45700">
            <a:normAutofit fontScale="77500" lnSpcReduction="20000"/>
          </a:bodyPr>
          <a:lstStyle/>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Academic and career planning tool</a:t>
            </a:r>
            <a:endParaRPr/>
          </a:p>
          <a:p>
            <a:pPr indent="-366395" lvl="0" marL="457200" rtl="0" algn="l">
              <a:lnSpc>
                <a:spcPct val="115000"/>
              </a:lnSpc>
              <a:spcBef>
                <a:spcPts val="0"/>
              </a:spcBef>
              <a:spcAft>
                <a:spcPts val="0"/>
              </a:spcAft>
              <a:buClr>
                <a:srgbClr val="009AA6"/>
              </a:buClr>
              <a:buSzPct val="100000"/>
              <a:buFont typeface="Open Sans"/>
              <a:buChar char="•"/>
            </a:pPr>
            <a:r>
              <a:rPr lang="en">
                <a:solidFill>
                  <a:srgbClr val="000000"/>
                </a:solidFill>
              </a:rPr>
              <a:t>Known by Individual Career and Academic Plan (ICAP) and other terms </a:t>
            </a:r>
            <a:endParaRPr>
              <a:solidFill>
                <a:srgbClr val="000000"/>
              </a:solidFill>
            </a:endParaRPr>
          </a:p>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Used in 38 states, but mandated for all students in only 21 states (U.S. Department of Labor)</a:t>
            </a:r>
            <a:endParaRPr/>
          </a:p>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Varied effectiveness </a:t>
            </a:r>
            <a:endParaRPr/>
          </a:p>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Disconnect between state and local levels </a:t>
            </a:r>
            <a:endParaRPr/>
          </a:p>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Value in beginning plans in middle school</a:t>
            </a:r>
            <a:endParaRPr/>
          </a:p>
          <a:p>
            <a:pPr indent="-366395" lvl="0" marL="457200" rtl="0" algn="l">
              <a:lnSpc>
                <a:spcPct val="115000"/>
              </a:lnSpc>
              <a:spcBef>
                <a:spcPts val="0"/>
              </a:spcBef>
              <a:spcAft>
                <a:spcPts val="0"/>
              </a:spcAft>
              <a:buClr>
                <a:srgbClr val="009AA6"/>
              </a:buClr>
              <a:buSzPct val="100000"/>
              <a:buFont typeface="Open Sans"/>
              <a:buChar char="•"/>
            </a:pPr>
            <a:r>
              <a:rPr b="0" i="0" lang="en" sz="2800" u="none">
                <a:solidFill>
                  <a:srgbClr val="000000"/>
                </a:solidFill>
                <a:latin typeface="Open Sans"/>
                <a:ea typeface="Open Sans"/>
                <a:cs typeface="Open Sans"/>
                <a:sym typeface="Open Sans"/>
              </a:rPr>
              <a:t>Need to engage parents, guardians and teachers</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628650" y="92869"/>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3300" u="none">
                <a:solidFill>
                  <a:srgbClr val="000000"/>
                </a:solidFill>
                <a:latin typeface="Open Sans Light"/>
                <a:ea typeface="Open Sans Light"/>
                <a:cs typeface="Open Sans Light"/>
                <a:sym typeface="Open Sans Light"/>
              </a:rPr>
              <a:t>Individual Learning Plans (ILP) </a:t>
            </a:r>
            <a:r>
              <a:rPr lang="en" sz="3300">
                <a:solidFill>
                  <a:srgbClr val="000000"/>
                </a:solidFill>
                <a:latin typeface="Open Sans Light"/>
                <a:ea typeface="Open Sans Light"/>
                <a:cs typeface="Open Sans Light"/>
                <a:sym typeface="Open Sans Light"/>
              </a:rPr>
              <a:t>as an </a:t>
            </a:r>
            <a:r>
              <a:rPr i="0" lang="en" sz="3300" u="none">
                <a:solidFill>
                  <a:srgbClr val="000000"/>
                </a:solidFill>
                <a:latin typeface="Open Sans Light"/>
                <a:ea typeface="Open Sans Light"/>
                <a:cs typeface="Open Sans Light"/>
                <a:sym typeface="Open Sans Light"/>
              </a:rPr>
              <a:t>Effective Career Advising Tool</a:t>
            </a:r>
            <a:endParaRPr>
              <a:latin typeface="Open Sans Light"/>
              <a:ea typeface="Open Sans Light"/>
              <a:cs typeface="Open Sans Light"/>
              <a:sym typeface="Open Sans Light"/>
            </a:endParaRPr>
          </a:p>
        </p:txBody>
      </p:sp>
      <p:sp>
        <p:nvSpPr>
          <p:cNvPr id="348" name="Google Shape;348;p45"/>
          <p:cNvSpPr txBox="1"/>
          <p:nvPr>
            <p:ph idx="1" type="body"/>
          </p:nvPr>
        </p:nvSpPr>
        <p:spPr>
          <a:xfrm>
            <a:off x="628650" y="3454590"/>
            <a:ext cx="7823100" cy="12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0" i="0" lang="en" sz="2000" u="none">
                <a:solidFill>
                  <a:srgbClr val="000000"/>
                </a:solidFill>
                <a:latin typeface="Open Sans"/>
                <a:ea typeface="Open Sans"/>
                <a:cs typeface="Open Sans"/>
                <a:sym typeface="Open Sans"/>
              </a:rPr>
              <a:t>ILP’s can be used more effectively by:</a:t>
            </a:r>
            <a:endParaRPr b="0" i="0" sz="2800" u="none">
              <a:solidFill>
                <a:srgbClr val="000000"/>
              </a:solidFill>
              <a:latin typeface="Open Sans"/>
              <a:ea typeface="Open Sans"/>
              <a:cs typeface="Open Sans"/>
              <a:sym typeface="Open Sans"/>
            </a:endParaRPr>
          </a:p>
          <a:p>
            <a:pPr indent="-355600" lvl="0" marL="457200" rtl="0" algn="l">
              <a:lnSpc>
                <a:spcPct val="90000"/>
              </a:lnSpc>
              <a:spcBef>
                <a:spcPts val="1000"/>
              </a:spcBef>
              <a:spcAft>
                <a:spcPts val="0"/>
              </a:spcAft>
              <a:buClr>
                <a:srgbClr val="009AA6"/>
              </a:buClr>
              <a:buSzPts val="2000"/>
              <a:buFont typeface="Open Sans"/>
              <a:buChar char="•"/>
            </a:pPr>
            <a:r>
              <a:rPr b="0" i="0" lang="en" sz="2000" u="none">
                <a:solidFill>
                  <a:srgbClr val="000000"/>
                </a:solidFill>
                <a:latin typeface="Open Sans"/>
                <a:ea typeface="Open Sans"/>
                <a:cs typeface="Open Sans"/>
                <a:sym typeface="Open Sans"/>
              </a:rPr>
              <a:t>Beginning them in middle school</a:t>
            </a:r>
            <a:endParaRPr b="0" i="0" sz="2800" u="none">
              <a:solidFill>
                <a:srgbClr val="000000"/>
              </a:solidFill>
              <a:latin typeface="Open Sans"/>
              <a:ea typeface="Open Sans"/>
              <a:cs typeface="Open Sans"/>
              <a:sym typeface="Open Sans"/>
            </a:endParaRPr>
          </a:p>
          <a:p>
            <a:pPr indent="-355600" lvl="0" marL="457200" rtl="0" algn="l">
              <a:lnSpc>
                <a:spcPct val="90000"/>
              </a:lnSpc>
              <a:spcBef>
                <a:spcPts val="0"/>
              </a:spcBef>
              <a:spcAft>
                <a:spcPts val="0"/>
              </a:spcAft>
              <a:buClr>
                <a:srgbClr val="009AA6"/>
              </a:buClr>
              <a:buSzPts val="2000"/>
              <a:buFont typeface="Open Sans"/>
              <a:buChar char="•"/>
            </a:pPr>
            <a:r>
              <a:rPr b="0" i="0" lang="en" sz="2000" u="none">
                <a:solidFill>
                  <a:srgbClr val="000000"/>
                </a:solidFill>
                <a:latin typeface="Open Sans"/>
                <a:ea typeface="Open Sans"/>
                <a:cs typeface="Open Sans"/>
                <a:sym typeface="Open Sans"/>
              </a:rPr>
              <a:t>Including them as part of a wider conversation and process</a:t>
            </a:r>
            <a:endParaRPr b="0" i="0" sz="2800" u="none">
              <a:solidFill>
                <a:srgbClr val="000000"/>
              </a:solidFill>
              <a:latin typeface="Open Sans"/>
              <a:ea typeface="Open Sans"/>
              <a:cs typeface="Open Sans"/>
              <a:sym typeface="Open Sans"/>
            </a:endParaRPr>
          </a:p>
          <a:p>
            <a:pPr indent="-355600" lvl="0" marL="457200" rtl="0" algn="l">
              <a:lnSpc>
                <a:spcPct val="90000"/>
              </a:lnSpc>
              <a:spcBef>
                <a:spcPts val="0"/>
              </a:spcBef>
              <a:spcAft>
                <a:spcPts val="0"/>
              </a:spcAft>
              <a:buClr>
                <a:srgbClr val="009AA6"/>
              </a:buClr>
              <a:buSzPts val="2000"/>
              <a:buFont typeface="Open Sans"/>
              <a:buChar char="•"/>
            </a:pPr>
            <a:r>
              <a:rPr b="0" i="0" lang="en" sz="2000" u="none">
                <a:solidFill>
                  <a:srgbClr val="000000"/>
                </a:solidFill>
                <a:latin typeface="Open Sans"/>
                <a:ea typeface="Open Sans"/>
                <a:cs typeface="Open Sans"/>
                <a:sym typeface="Open Sans"/>
              </a:rPr>
              <a:t>Being clear and strategic about connections to career pathways and CTE opportunities</a:t>
            </a:r>
            <a:endParaRPr/>
          </a:p>
        </p:txBody>
      </p:sp>
      <p:pic>
        <p:nvPicPr>
          <p:cNvPr id="349" name="Google Shape;349;p45"/>
          <p:cNvPicPr preferRelativeResize="0"/>
          <p:nvPr>
            <p:ph idx="1" type="body"/>
          </p:nvPr>
        </p:nvPicPr>
        <p:blipFill rotWithShape="1">
          <a:blip r:embed="rId3">
            <a:alphaModFix/>
          </a:blip>
          <a:srcRect b="0" l="0" r="0" t="0"/>
          <a:stretch/>
        </p:blipFill>
        <p:spPr>
          <a:xfrm>
            <a:off x="994477" y="1456125"/>
            <a:ext cx="6909600" cy="1827600"/>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6"/>
          <p:cNvSpPr txBox="1"/>
          <p:nvPr>
            <p:ph type="title"/>
          </p:nvPr>
        </p:nvSpPr>
        <p:spPr>
          <a:xfrm>
            <a:off x="4321275" y="69850"/>
            <a:ext cx="4541700" cy="1077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400"/>
              <a:buNone/>
            </a:pPr>
            <a:r>
              <a:rPr lang="en" sz="3000">
                <a:solidFill>
                  <a:srgbClr val="000000"/>
                </a:solidFill>
                <a:latin typeface="Open Sans Light"/>
                <a:ea typeface="Open Sans Light"/>
                <a:cs typeface="Open Sans Light"/>
                <a:sym typeface="Open Sans Light"/>
              </a:rPr>
              <a:t>Resource: </a:t>
            </a:r>
            <a:r>
              <a:rPr i="0" lang="en" sz="3000" u="none">
                <a:solidFill>
                  <a:srgbClr val="000000"/>
                </a:solidFill>
                <a:latin typeface="Open Sans Light"/>
                <a:ea typeface="Open Sans Light"/>
                <a:cs typeface="Open Sans Light"/>
                <a:sym typeface="Open Sans Light"/>
              </a:rPr>
              <a:t>Implementing Individual Learning Plans </a:t>
            </a:r>
            <a:endParaRPr sz="3000">
              <a:latin typeface="Open Sans Light"/>
              <a:ea typeface="Open Sans Light"/>
              <a:cs typeface="Open Sans Light"/>
              <a:sym typeface="Open Sans Light"/>
            </a:endParaRPr>
          </a:p>
        </p:txBody>
      </p:sp>
      <p:sp>
        <p:nvSpPr>
          <p:cNvPr id="356" name="Google Shape;356;p46"/>
          <p:cNvSpPr txBox="1"/>
          <p:nvPr>
            <p:ph idx="1" type="body"/>
          </p:nvPr>
        </p:nvSpPr>
        <p:spPr>
          <a:xfrm>
            <a:off x="484187" y="2622946"/>
            <a:ext cx="8577300" cy="2144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80000"/>
              </a:lnSpc>
              <a:spcBef>
                <a:spcPts val="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100000"/>
              <a:buNone/>
            </a:pPr>
            <a:r>
              <a:t/>
            </a:r>
            <a:endParaRPr b="0" i="0" sz="1200" u="none">
              <a:solidFill>
                <a:srgbClr val="000000"/>
              </a:solidFill>
              <a:latin typeface="Open Sans"/>
              <a:ea typeface="Open Sans"/>
              <a:cs typeface="Open Sans"/>
              <a:sym typeface="Open Sans"/>
            </a:endParaRPr>
          </a:p>
          <a:p>
            <a:pPr indent="0" lvl="0" marL="0" rtl="0" algn="l">
              <a:lnSpc>
                <a:spcPct val="80000"/>
              </a:lnSpc>
              <a:spcBef>
                <a:spcPts val="1000"/>
              </a:spcBef>
              <a:spcAft>
                <a:spcPts val="0"/>
              </a:spcAft>
              <a:buSzPct val="75000"/>
              <a:buNone/>
            </a:pPr>
            <a:r>
              <a:rPr b="0" i="1" lang="en" sz="1600" u="sng">
                <a:solidFill>
                  <a:schemeClr val="hlink"/>
                </a:solidFill>
                <a:hlinkClick r:id="rId3"/>
              </a:rPr>
              <a:t>http://www.ncwd-youth.info/wp-content/uploads/2018/03/Promoting-Quality-ILPs-Throughout-the-Lifespan-WEB.pdf</a:t>
            </a:r>
            <a:endParaRPr/>
          </a:p>
        </p:txBody>
      </p:sp>
      <p:pic>
        <p:nvPicPr>
          <p:cNvPr id="357" name="Google Shape;357;p46"/>
          <p:cNvPicPr preferRelativeResize="0"/>
          <p:nvPr/>
        </p:nvPicPr>
        <p:blipFill rotWithShape="1">
          <a:blip r:embed="rId4">
            <a:alphaModFix/>
          </a:blip>
          <a:srcRect b="0" l="0" r="0" t="0"/>
          <a:stretch/>
        </p:blipFill>
        <p:spPr>
          <a:xfrm>
            <a:off x="484187" y="467915"/>
            <a:ext cx="3089671" cy="3434953"/>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7"/>
          <p:cNvPicPr preferRelativeResize="0"/>
          <p:nvPr/>
        </p:nvPicPr>
        <p:blipFill rotWithShape="1">
          <a:blip r:embed="rId3">
            <a:alphaModFix/>
          </a:blip>
          <a:srcRect b="0" l="0" r="0" t="0"/>
          <a:stretch/>
        </p:blipFill>
        <p:spPr>
          <a:xfrm>
            <a:off x="895075" y="0"/>
            <a:ext cx="7498395" cy="5143501"/>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type="title"/>
          </p:nvPr>
        </p:nvSpPr>
        <p:spPr>
          <a:xfrm>
            <a:off x="44450" y="0"/>
            <a:ext cx="8830500" cy="9942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38596"/>
              <a:buFont typeface="Arial"/>
              <a:buNone/>
            </a:pPr>
            <a:r>
              <a:rPr lang="en" sz="2850"/>
              <a:t>Coalition for Career Development National Interactive Map on Career Readiness Components</a:t>
            </a:r>
            <a:r>
              <a:rPr lang="en" sz="2466"/>
              <a:t> </a:t>
            </a:r>
            <a:endParaRPr/>
          </a:p>
        </p:txBody>
      </p:sp>
      <p:sp>
        <p:nvSpPr>
          <p:cNvPr id="369" name="Google Shape;369;p48"/>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70" name="Google Shape;370;p48"/>
          <p:cNvPicPr preferRelativeResize="0"/>
          <p:nvPr/>
        </p:nvPicPr>
        <p:blipFill rotWithShape="1">
          <a:blip r:embed="rId3">
            <a:alphaModFix/>
          </a:blip>
          <a:srcRect b="5602" l="0" r="0" t="9124"/>
          <a:stretch/>
        </p:blipFill>
        <p:spPr>
          <a:xfrm>
            <a:off x="44450" y="1034725"/>
            <a:ext cx="9099552" cy="4108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Pre-Workshop Survey</a:t>
            </a:r>
            <a:endParaRPr b="1" sz="5000">
              <a:solidFill>
                <a:srgbClr val="009BA5"/>
              </a:solidFill>
            </a:endParaRPr>
          </a:p>
          <a:p>
            <a:pPr indent="0" lvl="0" marL="0" rtl="0" algn="ctr">
              <a:lnSpc>
                <a:spcPct val="90000"/>
              </a:lnSpc>
              <a:spcBef>
                <a:spcPts val="0"/>
              </a:spcBef>
              <a:spcAft>
                <a:spcPts val="0"/>
              </a:spcAft>
              <a:buClr>
                <a:schemeClr val="dk1"/>
              </a:buClr>
              <a:buSzPct val="169014"/>
              <a:buFont typeface="Open Sans"/>
              <a:buNone/>
            </a:pPr>
            <a:r>
              <a:rPr b="1" lang="en" sz="3550">
                <a:solidFill>
                  <a:srgbClr val="009BA5"/>
                </a:solidFill>
              </a:rPr>
              <a:t>[Insert link or QR code here] </a:t>
            </a:r>
            <a:endParaRPr b="1" sz="3550">
              <a:solidFill>
                <a:srgbClr val="009BA5"/>
              </a:solidFill>
            </a:endParaRPr>
          </a:p>
        </p:txBody>
      </p:sp>
      <p:pic>
        <p:nvPicPr>
          <p:cNvPr descr="A picture containing shape&#10;&#10;Description automatically generated" id="138" name="Google Shape;138;p22"/>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9"/>
          <p:cNvSpPr txBox="1"/>
          <p:nvPr>
            <p:ph idx="4294967295" type="title"/>
          </p:nvPr>
        </p:nvSpPr>
        <p:spPr>
          <a:xfrm>
            <a:off x="1556438" y="265660"/>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State Placeholder</a:t>
            </a:r>
            <a:endParaRPr>
              <a:latin typeface="Open Sans Light"/>
              <a:ea typeface="Open Sans Light"/>
              <a:cs typeface="Open Sans Light"/>
              <a:sym typeface="Open Sans Light"/>
            </a:endParaRPr>
          </a:p>
        </p:txBody>
      </p:sp>
      <p:sp>
        <p:nvSpPr>
          <p:cNvPr id="376" name="Google Shape;376;p49"/>
          <p:cNvSpPr txBox="1"/>
          <p:nvPr>
            <p:ph idx="4294967295" type="body"/>
          </p:nvPr>
        </p:nvSpPr>
        <p:spPr>
          <a:xfrm>
            <a:off x="379050" y="1492624"/>
            <a:ext cx="8530500" cy="3520200"/>
          </a:xfrm>
          <a:prstGeom prst="rect">
            <a:avLst/>
          </a:prstGeom>
          <a:noFill/>
          <a:ln>
            <a:noFill/>
          </a:ln>
        </p:spPr>
        <p:txBody>
          <a:bodyPr anchorCtr="0" anchor="t" bIns="34275" lIns="68575" spcFirstLastPara="1" rIns="68575" wrap="square" tIns="34275">
            <a:normAutofit/>
          </a:bodyPr>
          <a:lstStyle/>
          <a:p>
            <a:pPr indent="0" lvl="0" marL="342900" rtl="0" algn="ctr">
              <a:lnSpc>
                <a:spcPct val="120000"/>
              </a:lnSpc>
              <a:spcBef>
                <a:spcPts val="0"/>
              </a:spcBef>
              <a:spcAft>
                <a:spcPts val="0"/>
              </a:spcAft>
              <a:buNone/>
            </a:pPr>
            <a:r>
              <a:rPr b="1" i="1" lang="en" sz="3643">
                <a:solidFill>
                  <a:srgbClr val="009AA6"/>
                </a:solidFill>
                <a:latin typeface="Calibri"/>
                <a:ea typeface="Calibri"/>
                <a:cs typeface="Calibri"/>
                <a:sym typeface="Calibri"/>
              </a:rPr>
              <a:t>[Placeholder to add state/local </a:t>
            </a:r>
            <a:r>
              <a:rPr b="1" i="1" lang="en" sz="3643">
                <a:solidFill>
                  <a:srgbClr val="009AA6"/>
                </a:solidFill>
                <a:latin typeface="Calibri"/>
                <a:ea typeface="Calibri"/>
                <a:cs typeface="Calibri"/>
                <a:sym typeface="Calibri"/>
              </a:rPr>
              <a:t>information</a:t>
            </a:r>
            <a:r>
              <a:rPr b="1" i="1" lang="en" sz="3643">
                <a:solidFill>
                  <a:srgbClr val="009AA6"/>
                </a:solidFill>
                <a:latin typeface="Calibri"/>
                <a:ea typeface="Calibri"/>
                <a:cs typeface="Calibri"/>
                <a:sym typeface="Calibri"/>
              </a:rPr>
              <a:t> on how ILPs/ICAPs are administered in your state/local level]</a:t>
            </a:r>
            <a:endParaRPr b="1" i="1">
              <a:solidFill>
                <a:srgbClr val="009AA6"/>
              </a:solidFill>
            </a:endParaRPr>
          </a:p>
          <a:p>
            <a:pPr indent="0" lvl="0" marL="0" rtl="0" algn="l">
              <a:lnSpc>
                <a:spcPct val="90000"/>
              </a:lnSpc>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idx="4294967295" type="title"/>
          </p:nvPr>
        </p:nvSpPr>
        <p:spPr>
          <a:xfrm>
            <a:off x="628650" y="132211"/>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ILP Brief - November 2021  </a:t>
            </a:r>
            <a:endParaRPr>
              <a:latin typeface="Open Sans Light"/>
              <a:ea typeface="Open Sans Light"/>
              <a:cs typeface="Open Sans Light"/>
              <a:sym typeface="Open Sans Light"/>
            </a:endParaRPr>
          </a:p>
        </p:txBody>
      </p:sp>
      <p:pic>
        <p:nvPicPr>
          <p:cNvPr id="382" name="Google Shape;382;p50"/>
          <p:cNvPicPr preferRelativeResize="0"/>
          <p:nvPr/>
        </p:nvPicPr>
        <p:blipFill rotWithShape="1">
          <a:blip r:embed="rId3">
            <a:alphaModFix/>
          </a:blip>
          <a:srcRect b="2479" l="0" r="0" t="3243"/>
          <a:stretch/>
        </p:blipFill>
        <p:spPr>
          <a:xfrm>
            <a:off x="378394" y="1493269"/>
            <a:ext cx="8565356" cy="322618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idx="4294967295" type="title"/>
          </p:nvPr>
        </p:nvSpPr>
        <p:spPr>
          <a:xfrm>
            <a:off x="1556438" y="265660"/>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Key Points </a:t>
            </a:r>
            <a:endParaRPr>
              <a:latin typeface="Open Sans Light"/>
              <a:ea typeface="Open Sans Light"/>
              <a:cs typeface="Open Sans Light"/>
              <a:sym typeface="Open Sans Light"/>
            </a:endParaRPr>
          </a:p>
        </p:txBody>
      </p:sp>
      <p:sp>
        <p:nvSpPr>
          <p:cNvPr id="388" name="Google Shape;388;p51"/>
          <p:cNvSpPr txBox="1"/>
          <p:nvPr>
            <p:ph idx="4294967295" type="body"/>
          </p:nvPr>
        </p:nvSpPr>
        <p:spPr>
          <a:xfrm>
            <a:off x="379050" y="1492624"/>
            <a:ext cx="8530500" cy="3520200"/>
          </a:xfrm>
          <a:prstGeom prst="rect">
            <a:avLst/>
          </a:prstGeom>
          <a:noFill/>
          <a:ln>
            <a:noFill/>
          </a:ln>
        </p:spPr>
        <p:txBody>
          <a:bodyPr anchorCtr="0" anchor="t" bIns="34275" lIns="68575" spcFirstLastPara="1" rIns="68575" wrap="square" tIns="34275">
            <a:normAutofit fontScale="70000" lnSpcReduction="20000"/>
          </a:bodyPr>
          <a:lstStyle/>
          <a:p>
            <a:pPr indent="-327059" lvl="0" marL="342900" rtl="0" algn="l">
              <a:lnSpc>
                <a:spcPct val="100000"/>
              </a:lnSpc>
              <a:spcBef>
                <a:spcPts val="0"/>
              </a:spcBef>
              <a:spcAft>
                <a:spcPts val="0"/>
              </a:spcAft>
              <a:buSzPct val="100000"/>
              <a:buChar char="•"/>
            </a:pPr>
            <a:r>
              <a:rPr lang="en" sz="3643">
                <a:latin typeface="Calibri"/>
                <a:ea typeface="Calibri"/>
                <a:cs typeface="Calibri"/>
                <a:sym typeface="Calibri"/>
              </a:rPr>
              <a:t>Completing a </a:t>
            </a:r>
            <a:r>
              <a:rPr b="1" lang="en" sz="3643">
                <a:latin typeface="Calibri"/>
                <a:ea typeface="Calibri"/>
                <a:cs typeface="Calibri"/>
                <a:sym typeface="Calibri"/>
              </a:rPr>
              <a:t>meaningful ICAP process</a:t>
            </a:r>
            <a:r>
              <a:rPr lang="en" sz="3643">
                <a:latin typeface="Calibri"/>
                <a:ea typeface="Calibri"/>
                <a:cs typeface="Calibri"/>
                <a:sym typeface="Calibri"/>
              </a:rPr>
              <a:t> helps learners connect the relevance of education with their career and life goals and select a postsecondary pathway and create academic course plans that support their goals. </a:t>
            </a:r>
            <a:endParaRPr sz="3643">
              <a:latin typeface="Calibri"/>
              <a:ea typeface="Calibri"/>
              <a:cs typeface="Calibri"/>
              <a:sym typeface="Calibri"/>
            </a:endParaRPr>
          </a:p>
          <a:p>
            <a:pPr indent="0" lvl="0" marL="342900" rtl="0" algn="l">
              <a:lnSpc>
                <a:spcPct val="100000"/>
              </a:lnSpc>
              <a:spcBef>
                <a:spcPts val="0"/>
              </a:spcBef>
              <a:spcAft>
                <a:spcPts val="0"/>
              </a:spcAft>
              <a:buNone/>
            </a:pPr>
            <a:r>
              <a:t/>
            </a:r>
            <a:endParaRPr sz="3643">
              <a:latin typeface="Calibri"/>
              <a:ea typeface="Calibri"/>
              <a:cs typeface="Calibri"/>
              <a:sym typeface="Calibri"/>
            </a:endParaRPr>
          </a:p>
          <a:p>
            <a:pPr indent="-327059" lvl="0" marL="342900" rtl="0" algn="l">
              <a:lnSpc>
                <a:spcPct val="100000"/>
              </a:lnSpc>
              <a:spcBef>
                <a:spcPts val="0"/>
              </a:spcBef>
              <a:spcAft>
                <a:spcPts val="0"/>
              </a:spcAft>
              <a:buSzPct val="100000"/>
              <a:buChar char="•"/>
            </a:pPr>
            <a:r>
              <a:rPr lang="en" sz="3643">
                <a:latin typeface="Calibri"/>
                <a:ea typeface="Calibri"/>
                <a:cs typeface="Calibri"/>
                <a:sym typeface="Calibri"/>
              </a:rPr>
              <a:t>When learners are exposed to career pathways, </a:t>
            </a:r>
            <a:r>
              <a:rPr b="1" lang="en" sz="3643">
                <a:latin typeface="Calibri"/>
                <a:ea typeface="Calibri"/>
                <a:cs typeface="Calibri"/>
                <a:sym typeface="Calibri"/>
              </a:rPr>
              <a:t>work-based learning</a:t>
            </a:r>
            <a:r>
              <a:rPr lang="en" sz="3643">
                <a:latin typeface="Calibri"/>
                <a:ea typeface="Calibri"/>
                <a:cs typeface="Calibri"/>
                <a:sym typeface="Calibri"/>
              </a:rPr>
              <a:t> and early college experiences through the ICAP process, they are able to think more deeply about their goals earlier and may be more inclined to choose career pathways.</a:t>
            </a:r>
            <a:endParaRPr sz="3643">
              <a:latin typeface="Calibri"/>
              <a:ea typeface="Calibri"/>
              <a:cs typeface="Calibri"/>
              <a:sym typeface="Calibri"/>
            </a:endParaRPr>
          </a:p>
          <a:p>
            <a:pPr indent="0" lvl="0" marL="3429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2"/>
          <p:cNvSpPr txBox="1"/>
          <p:nvPr>
            <p:ph idx="4294967295" type="title"/>
          </p:nvPr>
        </p:nvSpPr>
        <p:spPr>
          <a:xfrm>
            <a:off x="1536363" y="215435"/>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Key Points </a:t>
            </a:r>
            <a:endParaRPr>
              <a:latin typeface="Open Sans Light"/>
              <a:ea typeface="Open Sans Light"/>
              <a:cs typeface="Open Sans Light"/>
              <a:sym typeface="Open Sans Light"/>
            </a:endParaRPr>
          </a:p>
        </p:txBody>
      </p:sp>
      <p:sp>
        <p:nvSpPr>
          <p:cNvPr id="394" name="Google Shape;394;p52"/>
          <p:cNvSpPr txBox="1"/>
          <p:nvPr>
            <p:ph idx="4294967295" type="body"/>
          </p:nvPr>
        </p:nvSpPr>
        <p:spPr>
          <a:xfrm>
            <a:off x="367556" y="1768181"/>
            <a:ext cx="8530500" cy="2239500"/>
          </a:xfrm>
          <a:prstGeom prst="rect">
            <a:avLst/>
          </a:prstGeom>
          <a:noFill/>
          <a:ln>
            <a:noFill/>
          </a:ln>
        </p:spPr>
        <p:txBody>
          <a:bodyPr anchorCtr="0" anchor="t" bIns="34275" lIns="68575" spcFirstLastPara="1" rIns="68575" wrap="square" tIns="34275">
            <a:normAutofit fontScale="70000" lnSpcReduction="20000"/>
          </a:bodyPr>
          <a:lstStyle/>
          <a:p>
            <a:pPr indent="-289560" lvl="0" marL="342900" rtl="0" algn="l">
              <a:lnSpc>
                <a:spcPct val="120000"/>
              </a:lnSpc>
              <a:spcBef>
                <a:spcPts val="0"/>
              </a:spcBef>
              <a:spcAft>
                <a:spcPts val="0"/>
              </a:spcAft>
              <a:buSzPct val="100000"/>
              <a:buChar char="•"/>
            </a:pPr>
            <a:r>
              <a:rPr lang="en"/>
              <a:t>ICAPs provide the opportunity for learners to have meaningful conversations and </a:t>
            </a:r>
            <a:r>
              <a:rPr b="1" lang="en"/>
              <a:t>develop relationships</a:t>
            </a:r>
            <a:r>
              <a:rPr lang="en"/>
              <a:t> with supportive adults, making ICAPs a critical tool to </a:t>
            </a:r>
            <a:r>
              <a:rPr b="1" lang="en"/>
              <a:t>ensure equity</a:t>
            </a:r>
            <a:r>
              <a:rPr lang="en"/>
              <a:t> in the career development process</a:t>
            </a:r>
            <a:endParaRPr/>
          </a:p>
          <a:p>
            <a:pPr indent="0" lvl="0" marL="342900" rtl="0" algn="l">
              <a:lnSpc>
                <a:spcPct val="120000"/>
              </a:lnSpc>
              <a:spcBef>
                <a:spcPts val="0"/>
              </a:spcBef>
              <a:spcAft>
                <a:spcPts val="0"/>
              </a:spcAft>
              <a:buNone/>
            </a:pPr>
            <a:r>
              <a:t/>
            </a:r>
            <a:endParaRPr/>
          </a:p>
          <a:p>
            <a:pPr indent="-289560" lvl="0" marL="342900" rtl="0" algn="l">
              <a:lnSpc>
                <a:spcPct val="120000"/>
              </a:lnSpc>
              <a:spcBef>
                <a:spcPts val="0"/>
              </a:spcBef>
              <a:spcAft>
                <a:spcPts val="0"/>
              </a:spcAft>
              <a:buSzPct val="100000"/>
              <a:buChar char="•"/>
            </a:pPr>
            <a:r>
              <a:rPr lang="en"/>
              <a:t>Developing a </a:t>
            </a:r>
            <a:r>
              <a:rPr b="1" lang="en"/>
              <a:t>culture of career readiness</a:t>
            </a:r>
            <a:r>
              <a:rPr lang="en"/>
              <a:t> is necessary to ensure a district and school-wide approach to implementing ICAPs.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3"/>
          <p:cNvSpPr txBox="1"/>
          <p:nvPr>
            <p:ph idx="4294967295"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latin typeface="Open Sans Light"/>
                <a:ea typeface="Open Sans Light"/>
                <a:cs typeface="Open Sans Light"/>
                <a:sym typeface="Open Sans Light"/>
              </a:rPr>
              <a:t>Discussion 3</a:t>
            </a:r>
            <a:endParaRPr>
              <a:latin typeface="Open Sans Light"/>
              <a:ea typeface="Open Sans Light"/>
              <a:cs typeface="Open Sans Light"/>
              <a:sym typeface="Open Sans Light"/>
            </a:endParaRPr>
          </a:p>
        </p:txBody>
      </p:sp>
      <p:sp>
        <p:nvSpPr>
          <p:cNvPr id="400" name="Google Shape;400;p53"/>
          <p:cNvSpPr txBox="1"/>
          <p:nvPr>
            <p:ph idx="4294967295"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i="1" lang="en" sz="3300">
                <a:solidFill>
                  <a:schemeClr val="dk1"/>
                </a:solidFill>
              </a:rPr>
              <a:t>When reflecting on ILPs in action: </a:t>
            </a:r>
            <a:endParaRPr i="1" sz="3300">
              <a:solidFill>
                <a:schemeClr val="dk1"/>
              </a:solidFill>
            </a:endParaRPr>
          </a:p>
          <a:p>
            <a:pPr indent="0" lvl="0" marL="0" rtl="0" algn="ctr">
              <a:spcBef>
                <a:spcPts val="0"/>
              </a:spcBef>
              <a:spcAft>
                <a:spcPts val="0"/>
              </a:spcAft>
              <a:buClr>
                <a:schemeClr val="dk1"/>
              </a:buClr>
              <a:buSzPts val="1100"/>
              <a:buFont typeface="Arial"/>
              <a:buNone/>
            </a:pPr>
            <a:r>
              <a:t/>
            </a:r>
            <a:endParaRPr sz="3300">
              <a:solidFill>
                <a:schemeClr val="dk1"/>
              </a:solidFill>
            </a:endParaRPr>
          </a:p>
          <a:p>
            <a:pPr indent="0" lvl="0" marL="0" rtl="0" algn="ctr">
              <a:spcBef>
                <a:spcPts val="0"/>
              </a:spcBef>
              <a:spcAft>
                <a:spcPts val="0"/>
              </a:spcAft>
              <a:buClr>
                <a:schemeClr val="dk1"/>
              </a:buClr>
              <a:buSzPts val="1100"/>
              <a:buFont typeface="Arial"/>
              <a:buNone/>
            </a:pPr>
            <a:r>
              <a:rPr lang="en" sz="3300">
                <a:solidFill>
                  <a:srgbClr val="FF6D15"/>
                </a:solidFill>
              </a:rPr>
              <a:t>What does a Career-Focused Classroom look like?</a:t>
            </a:r>
            <a:endParaRPr sz="3300">
              <a:solidFill>
                <a:srgbClr val="FF6D15"/>
              </a:solidFill>
            </a:endParaRPr>
          </a:p>
        </p:txBody>
      </p:sp>
      <p:pic>
        <p:nvPicPr>
          <p:cNvPr descr="Question Icon" id="401" name="Google Shape;401;p53"/>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4"/>
          <p:cNvSpPr txBox="1"/>
          <p:nvPr>
            <p:ph idx="4294967295" type="title"/>
          </p:nvPr>
        </p:nvSpPr>
        <p:spPr>
          <a:xfrm>
            <a:off x="1556438" y="265660"/>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State and Local Models</a:t>
            </a:r>
            <a:endParaRPr>
              <a:latin typeface="Open Sans Light"/>
              <a:ea typeface="Open Sans Light"/>
              <a:cs typeface="Open Sans Light"/>
              <a:sym typeface="Open Sans Light"/>
            </a:endParaRPr>
          </a:p>
        </p:txBody>
      </p:sp>
      <p:sp>
        <p:nvSpPr>
          <p:cNvPr id="407" name="Google Shape;407;p54"/>
          <p:cNvSpPr txBox="1"/>
          <p:nvPr>
            <p:ph idx="4294967295" type="body"/>
          </p:nvPr>
        </p:nvSpPr>
        <p:spPr>
          <a:xfrm>
            <a:off x="379050" y="1492624"/>
            <a:ext cx="8530500" cy="3520200"/>
          </a:xfrm>
          <a:prstGeom prst="rect">
            <a:avLst/>
          </a:prstGeom>
          <a:noFill/>
          <a:ln>
            <a:noFill/>
          </a:ln>
        </p:spPr>
        <p:txBody>
          <a:bodyPr anchorCtr="0" anchor="t" bIns="34275" lIns="68575" spcFirstLastPara="1" rIns="68575" wrap="square" tIns="34275">
            <a:normAutofit/>
          </a:bodyPr>
          <a:lstStyle/>
          <a:p>
            <a:pPr indent="-396471" lvl="0" marL="342900" rtl="0" algn="l">
              <a:lnSpc>
                <a:spcPct val="120000"/>
              </a:lnSpc>
              <a:spcBef>
                <a:spcPts val="0"/>
              </a:spcBef>
              <a:spcAft>
                <a:spcPts val="0"/>
              </a:spcAft>
              <a:buSzPts val="3644"/>
              <a:buChar char="•"/>
            </a:pPr>
            <a:r>
              <a:rPr lang="en" sz="3643">
                <a:latin typeface="Calibri"/>
                <a:ea typeface="Calibri"/>
                <a:cs typeface="Calibri"/>
                <a:sym typeface="Calibri"/>
              </a:rPr>
              <a:t>Kansas </a:t>
            </a:r>
            <a:endParaRPr sz="3643">
              <a:latin typeface="Calibri"/>
              <a:ea typeface="Calibri"/>
              <a:cs typeface="Calibri"/>
              <a:sym typeface="Calibri"/>
            </a:endParaRPr>
          </a:p>
          <a:p>
            <a:pPr indent="-396471" lvl="0" marL="342900" rtl="0" algn="l">
              <a:lnSpc>
                <a:spcPct val="120000"/>
              </a:lnSpc>
              <a:spcBef>
                <a:spcPts val="0"/>
              </a:spcBef>
              <a:spcAft>
                <a:spcPts val="0"/>
              </a:spcAft>
              <a:buSzPts val="3644"/>
              <a:buFont typeface="Calibri"/>
              <a:buChar char="•"/>
            </a:pPr>
            <a:r>
              <a:rPr lang="en" sz="3643">
                <a:latin typeface="Calibri"/>
                <a:ea typeface="Calibri"/>
                <a:cs typeface="Calibri"/>
                <a:sym typeface="Calibri"/>
              </a:rPr>
              <a:t>Massachusetts state and local (Boston) </a:t>
            </a:r>
            <a:endParaRPr sz="3643">
              <a:latin typeface="Calibri"/>
              <a:ea typeface="Calibri"/>
              <a:cs typeface="Calibri"/>
              <a:sym typeface="Calibri"/>
            </a:endParaRPr>
          </a:p>
          <a:p>
            <a:pPr indent="-396471" lvl="0" marL="342900" rtl="0" algn="l">
              <a:lnSpc>
                <a:spcPct val="120000"/>
              </a:lnSpc>
              <a:spcBef>
                <a:spcPts val="0"/>
              </a:spcBef>
              <a:spcAft>
                <a:spcPts val="0"/>
              </a:spcAft>
              <a:buSzPts val="3644"/>
              <a:buFont typeface="Calibri"/>
              <a:buChar char="•"/>
            </a:pPr>
            <a:r>
              <a:rPr lang="en" sz="3643">
                <a:latin typeface="Calibri"/>
                <a:ea typeface="Calibri"/>
                <a:cs typeface="Calibri"/>
                <a:sym typeface="Calibri"/>
              </a:rPr>
              <a:t>Iowa </a:t>
            </a:r>
            <a:endParaRPr sz="3643">
              <a:latin typeface="Calibri"/>
              <a:ea typeface="Calibri"/>
              <a:cs typeface="Calibri"/>
              <a:sym typeface="Calibri"/>
            </a:endParaRPr>
          </a:p>
          <a:p>
            <a:pPr indent="-396471" lvl="0" marL="342900" rtl="0" algn="l">
              <a:lnSpc>
                <a:spcPct val="120000"/>
              </a:lnSpc>
              <a:spcBef>
                <a:spcPts val="0"/>
              </a:spcBef>
              <a:spcAft>
                <a:spcPts val="0"/>
              </a:spcAft>
              <a:buSzPts val="3644"/>
              <a:buFont typeface="Calibri"/>
              <a:buChar char="•"/>
            </a:pPr>
            <a:r>
              <a:rPr lang="en" sz="3643">
                <a:latin typeface="Calibri"/>
                <a:ea typeface="Calibri"/>
                <a:cs typeface="Calibri"/>
                <a:sym typeface="Calibri"/>
              </a:rPr>
              <a:t>Colorado</a:t>
            </a:r>
            <a:endParaRPr sz="3643">
              <a:latin typeface="Calibri"/>
              <a:ea typeface="Calibri"/>
              <a:cs typeface="Calibri"/>
              <a:sym typeface="Calibri"/>
            </a:endParaRPr>
          </a:p>
          <a:p>
            <a:pPr indent="0" lvl="0" marL="0" rtl="0" algn="l">
              <a:lnSpc>
                <a:spcPct val="90000"/>
              </a:lnSpc>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txBox="1"/>
          <p:nvPr>
            <p:ph idx="4294967295" type="title"/>
          </p:nvPr>
        </p:nvSpPr>
        <p:spPr>
          <a:xfrm>
            <a:off x="511650" y="2253475"/>
            <a:ext cx="3902100" cy="99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4177">
                <a:solidFill>
                  <a:srgbClr val="1B9AA6"/>
                </a:solidFill>
              </a:rPr>
              <a:t>Model: Career Development Process</a:t>
            </a:r>
            <a:r>
              <a:rPr lang="en" sz="4177"/>
              <a:t> </a:t>
            </a:r>
            <a:r>
              <a:rPr lang="en"/>
              <a:t> </a:t>
            </a:r>
            <a:endParaRPr/>
          </a:p>
        </p:txBody>
      </p:sp>
      <p:pic>
        <p:nvPicPr>
          <p:cNvPr id="413" name="Google Shape;413;p55"/>
          <p:cNvPicPr preferRelativeResize="0"/>
          <p:nvPr/>
        </p:nvPicPr>
        <p:blipFill rotWithShape="1">
          <a:blip r:embed="rId3">
            <a:alphaModFix/>
          </a:blip>
          <a:srcRect b="10971" l="44693" r="22348" t="29948"/>
          <a:stretch/>
        </p:blipFill>
        <p:spPr>
          <a:xfrm>
            <a:off x="4413750" y="207400"/>
            <a:ext cx="4689600" cy="4728699"/>
          </a:xfrm>
          <a:prstGeom prst="rect">
            <a:avLst/>
          </a:prstGeom>
          <a:noFill/>
          <a:ln>
            <a:noFill/>
          </a:ln>
        </p:spPr>
      </p:pic>
      <p:sp>
        <p:nvSpPr>
          <p:cNvPr id="414" name="Google Shape;414;p55"/>
          <p:cNvSpPr txBox="1"/>
          <p:nvPr>
            <p:ph idx="4294967295" type="title"/>
          </p:nvPr>
        </p:nvSpPr>
        <p:spPr>
          <a:xfrm>
            <a:off x="-313312" y="264885"/>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Kansas</a:t>
            </a:r>
            <a:endParaRPr>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6"/>
          <p:cNvSpPr txBox="1"/>
          <p:nvPr>
            <p:ph idx="4294967295" type="title"/>
          </p:nvPr>
        </p:nvSpPr>
        <p:spPr>
          <a:xfrm>
            <a:off x="585775" y="2473900"/>
            <a:ext cx="36510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1060" u="sng">
                <a:solidFill>
                  <a:schemeClr val="hlink"/>
                </a:solidFill>
                <a:hlinkClick r:id="rId3"/>
              </a:rPr>
              <a:t>https://www.ksde.org/Agency/Division-of-Learning-Services/Career-Standards-and-Assessment-Services/Content-Area-F-L/Individual-Plans-of-Study-IPS-Student</a:t>
            </a:r>
            <a:r>
              <a:rPr lang="en" sz="1060"/>
              <a:t> </a:t>
            </a:r>
            <a:endParaRPr sz="1060"/>
          </a:p>
        </p:txBody>
      </p:sp>
      <p:pic>
        <p:nvPicPr>
          <p:cNvPr id="420" name="Google Shape;420;p56"/>
          <p:cNvPicPr preferRelativeResize="0"/>
          <p:nvPr/>
        </p:nvPicPr>
        <p:blipFill rotWithShape="1">
          <a:blip r:embed="rId4">
            <a:alphaModFix/>
          </a:blip>
          <a:srcRect b="8599" l="40539" r="20678" t="19135"/>
          <a:stretch/>
        </p:blipFill>
        <p:spPr>
          <a:xfrm>
            <a:off x="4236781" y="0"/>
            <a:ext cx="4907218" cy="5143500"/>
          </a:xfrm>
          <a:prstGeom prst="rect">
            <a:avLst/>
          </a:prstGeom>
          <a:noFill/>
          <a:ln>
            <a:noFill/>
          </a:ln>
        </p:spPr>
      </p:pic>
      <p:sp>
        <p:nvSpPr>
          <p:cNvPr id="421" name="Google Shape;421;p56"/>
          <p:cNvSpPr txBox="1"/>
          <p:nvPr>
            <p:ph idx="4294967295" type="title"/>
          </p:nvPr>
        </p:nvSpPr>
        <p:spPr>
          <a:xfrm>
            <a:off x="-471587" y="264885"/>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Kansas ILPs</a:t>
            </a:r>
            <a:endParaRPr>
              <a:latin typeface="Open Sans Light"/>
              <a:ea typeface="Open Sans Light"/>
              <a:cs typeface="Open Sans Light"/>
              <a:sym typeface="Open Sans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7"/>
          <p:cNvSpPr txBox="1"/>
          <p:nvPr>
            <p:ph idx="4294967295" type="title"/>
          </p:nvPr>
        </p:nvSpPr>
        <p:spPr>
          <a:xfrm>
            <a:off x="4741675" y="273850"/>
            <a:ext cx="3773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latin typeface="Open Sans Light"/>
                <a:ea typeface="Open Sans Light"/>
                <a:cs typeface="Open Sans Light"/>
                <a:sym typeface="Open Sans Light"/>
              </a:rPr>
              <a:t>Kansas ILPs</a:t>
            </a:r>
            <a:endParaRPr>
              <a:latin typeface="Open Sans Light"/>
              <a:ea typeface="Open Sans Light"/>
              <a:cs typeface="Open Sans Light"/>
              <a:sym typeface="Open Sans Light"/>
            </a:endParaRPr>
          </a:p>
        </p:txBody>
      </p:sp>
      <p:sp>
        <p:nvSpPr>
          <p:cNvPr id="427" name="Google Shape;427;p57"/>
          <p:cNvSpPr txBox="1"/>
          <p:nvPr>
            <p:ph idx="4294967295" type="body"/>
          </p:nvPr>
        </p:nvSpPr>
        <p:spPr>
          <a:xfrm>
            <a:off x="5153550" y="1492625"/>
            <a:ext cx="33618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 sz="1400" u="sng">
                <a:solidFill>
                  <a:schemeClr val="hlink"/>
                </a:solidFill>
                <a:hlinkClick r:id="rId3"/>
              </a:rPr>
              <a:t>https://www.ksde.org/Agency/Division-of-Learning-Services/Career-Standards-and-Assessment-Services/Content-Area-F-L/Individual-Plans-of-Study-IPS-Student</a:t>
            </a:r>
            <a:r>
              <a:rPr lang="en" sz="1400"/>
              <a:t> </a:t>
            </a:r>
            <a:endParaRPr sz="1400"/>
          </a:p>
        </p:txBody>
      </p:sp>
      <p:pic>
        <p:nvPicPr>
          <p:cNvPr id="428" name="Google Shape;428;p57"/>
          <p:cNvPicPr preferRelativeResize="0"/>
          <p:nvPr/>
        </p:nvPicPr>
        <p:blipFill rotWithShape="1">
          <a:blip r:embed="rId4">
            <a:alphaModFix/>
          </a:blip>
          <a:srcRect b="4877" l="42517" r="22436" t="15039"/>
          <a:stretch/>
        </p:blipFill>
        <p:spPr>
          <a:xfrm>
            <a:off x="272350" y="153200"/>
            <a:ext cx="4299648" cy="48371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8"/>
          <p:cNvSpPr txBox="1"/>
          <p:nvPr>
            <p:ph idx="4294967295" type="title"/>
          </p:nvPr>
        </p:nvSpPr>
        <p:spPr>
          <a:xfrm>
            <a:off x="247550" y="205375"/>
            <a:ext cx="8576100" cy="745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Massachusetts: </a:t>
            </a:r>
            <a:endParaRPr>
              <a:latin typeface="Open Sans Light"/>
              <a:ea typeface="Open Sans Light"/>
              <a:cs typeface="Open Sans Light"/>
              <a:sym typeface="Open Sans Light"/>
            </a:endParaRPr>
          </a:p>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College, Career and Civic Ready (CCR)</a:t>
            </a:r>
            <a:r>
              <a:rPr lang="en"/>
              <a:t> </a:t>
            </a:r>
            <a:endParaRPr/>
          </a:p>
        </p:txBody>
      </p:sp>
      <p:sp>
        <p:nvSpPr>
          <p:cNvPr id="434" name="Google Shape;434;p58"/>
          <p:cNvSpPr txBox="1"/>
          <p:nvPr>
            <p:ph idx="4294967295" type="body"/>
          </p:nvPr>
        </p:nvSpPr>
        <p:spPr>
          <a:xfrm>
            <a:off x="306881" y="1590131"/>
            <a:ext cx="5014500" cy="2832000"/>
          </a:xfrm>
          <a:prstGeom prst="rect">
            <a:avLst/>
          </a:prstGeom>
          <a:noFill/>
          <a:ln>
            <a:noFill/>
          </a:ln>
        </p:spPr>
        <p:txBody>
          <a:bodyPr anchorCtr="0" anchor="t" bIns="34275" lIns="68575" spcFirstLastPara="1" rIns="68575" wrap="square" tIns="34275">
            <a:normAutofit lnSpcReduction="10000"/>
          </a:bodyPr>
          <a:lstStyle/>
          <a:p>
            <a:pPr indent="-311150" lvl="0" marL="342900" rtl="0" algn="l">
              <a:lnSpc>
                <a:spcPct val="120000"/>
              </a:lnSpc>
              <a:spcBef>
                <a:spcPts val="0"/>
              </a:spcBef>
              <a:spcAft>
                <a:spcPts val="0"/>
              </a:spcAft>
              <a:buSzPts val="2300"/>
              <a:buChar char="•"/>
            </a:pPr>
            <a:r>
              <a:rPr b="1" lang="en" sz="2300"/>
              <a:t>Who Am I?</a:t>
            </a:r>
            <a:r>
              <a:rPr lang="en" sz="2300"/>
              <a:t>  Personal/Social Domain</a:t>
            </a:r>
            <a:endParaRPr sz="2300"/>
          </a:p>
          <a:p>
            <a:pPr indent="-311150" lvl="0" marL="342900" rtl="0" algn="l">
              <a:lnSpc>
                <a:spcPct val="120000"/>
              </a:lnSpc>
              <a:spcBef>
                <a:spcPts val="0"/>
              </a:spcBef>
              <a:spcAft>
                <a:spcPts val="0"/>
              </a:spcAft>
              <a:buSzPts val="2300"/>
              <a:buChar char="•"/>
            </a:pPr>
            <a:r>
              <a:rPr b="1" lang="en" sz="2300"/>
              <a:t>Where Am I Going?</a:t>
            </a:r>
            <a:r>
              <a:rPr lang="en" sz="2300"/>
              <a:t>  Career Development</a:t>
            </a:r>
            <a:endParaRPr sz="2300"/>
          </a:p>
          <a:p>
            <a:pPr indent="-311150" lvl="0" marL="342900" rtl="0" algn="l">
              <a:lnSpc>
                <a:spcPct val="120000"/>
              </a:lnSpc>
              <a:spcBef>
                <a:spcPts val="0"/>
              </a:spcBef>
              <a:spcAft>
                <a:spcPts val="0"/>
              </a:spcAft>
              <a:buSzPts val="2300"/>
              <a:buChar char="•"/>
            </a:pPr>
            <a:r>
              <a:rPr b="1" lang="en" sz="2300"/>
              <a:t>How Do I Get There? </a:t>
            </a:r>
            <a:r>
              <a:rPr lang="en" sz="2300"/>
              <a:t>Academic and Postsecondary Planning (MyCAP) </a:t>
            </a:r>
            <a:endParaRPr sz="2300"/>
          </a:p>
        </p:txBody>
      </p:sp>
      <p:grpSp>
        <p:nvGrpSpPr>
          <p:cNvPr id="435" name="Google Shape;435;p58"/>
          <p:cNvGrpSpPr/>
          <p:nvPr/>
        </p:nvGrpSpPr>
        <p:grpSpPr>
          <a:xfrm>
            <a:off x="5264148" y="1590171"/>
            <a:ext cx="3388455" cy="3372234"/>
            <a:chOff x="-2401969" y="1350747"/>
            <a:chExt cx="5437188" cy="5358707"/>
          </a:xfrm>
        </p:grpSpPr>
        <p:pic>
          <p:nvPicPr>
            <p:cNvPr id="436" name="Google Shape;436;p58"/>
            <p:cNvPicPr preferRelativeResize="0"/>
            <p:nvPr/>
          </p:nvPicPr>
          <p:blipFill rotWithShape="1">
            <a:blip r:embed="rId3">
              <a:alphaModFix/>
            </a:blip>
            <a:srcRect b="0" l="0" r="0" t="0"/>
            <a:stretch/>
          </p:blipFill>
          <p:spPr>
            <a:xfrm>
              <a:off x="-2401969" y="1350747"/>
              <a:ext cx="5437188" cy="5358707"/>
            </a:xfrm>
            <a:prstGeom prst="rect">
              <a:avLst/>
            </a:prstGeom>
            <a:noFill/>
            <a:ln>
              <a:noFill/>
            </a:ln>
          </p:spPr>
        </p:pic>
        <p:sp>
          <p:nvSpPr>
            <p:cNvPr id="437" name="Google Shape;437;p58"/>
            <p:cNvSpPr txBox="1"/>
            <p:nvPr/>
          </p:nvSpPr>
          <p:spPr>
            <a:xfrm>
              <a:off x="-1050560" y="2813999"/>
              <a:ext cx="1764900" cy="523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800">
                  <a:solidFill>
                    <a:srgbClr val="013467"/>
                  </a:solidFill>
                  <a:latin typeface="Century Gothic"/>
                  <a:ea typeface="Century Gothic"/>
                  <a:cs typeface="Century Gothic"/>
                  <a:sym typeface="Century Gothic"/>
                </a:rPr>
                <a:t>Workplace</a:t>
              </a:r>
              <a:endParaRPr sz="800">
                <a:solidFill>
                  <a:srgbClr val="000000"/>
                </a:solidFill>
                <a:latin typeface="Arial"/>
                <a:ea typeface="Arial"/>
                <a:cs typeface="Arial"/>
                <a:sym typeface="Arial"/>
              </a:endParaRPr>
            </a:p>
            <a:p>
              <a:pPr indent="0" lvl="0" marL="0" marR="0" rtl="0" algn="ctr">
                <a:spcBef>
                  <a:spcPts val="0"/>
                </a:spcBef>
                <a:spcAft>
                  <a:spcPts val="0"/>
                </a:spcAft>
                <a:buNone/>
              </a:pPr>
              <a:r>
                <a:rPr b="1" lang="en" sz="800">
                  <a:solidFill>
                    <a:srgbClr val="013467"/>
                  </a:solidFill>
                  <a:latin typeface="Century Gothic"/>
                  <a:ea typeface="Century Gothic"/>
                  <a:cs typeface="Century Gothic"/>
                  <a:sym typeface="Century Gothic"/>
                </a:rPr>
                <a:t>Readiness</a:t>
              </a:r>
              <a:endParaRPr sz="800">
                <a:solidFill>
                  <a:srgbClr val="000000"/>
                </a:solidFill>
                <a:latin typeface="Arial"/>
                <a:ea typeface="Arial"/>
                <a:cs typeface="Arial"/>
                <a:sym typeface="Arial"/>
              </a:endParaRPr>
            </a:p>
          </p:txBody>
        </p:sp>
        <p:sp>
          <p:nvSpPr>
            <p:cNvPr id="438" name="Google Shape;438;p58"/>
            <p:cNvSpPr/>
            <p:nvPr/>
          </p:nvSpPr>
          <p:spPr>
            <a:xfrm>
              <a:off x="-1185530" y="3530403"/>
              <a:ext cx="3273300" cy="1605900"/>
            </a:xfrm>
            <a:prstGeom prst="ellipse">
              <a:avLst/>
            </a:prstGeom>
            <a:solidFill>
              <a:srgbClr val="FFFFFF"/>
            </a:solidFill>
            <a:ln>
              <a:noFill/>
            </a:ln>
          </p:spPr>
          <p:txBody>
            <a:bodyPr anchorCtr="0" anchor="ctr" bIns="34275" lIns="34275" spcFirstLastPara="1" rIns="34275" wrap="square" tIns="34275">
              <a:noAutofit/>
            </a:bodyPr>
            <a:lstStyle/>
            <a:p>
              <a:pPr indent="0" lvl="0" marL="0" marR="0" rtl="0" algn="ctr">
                <a:spcBef>
                  <a:spcPts val="0"/>
                </a:spcBef>
                <a:spcAft>
                  <a:spcPts val="0"/>
                </a:spcAft>
                <a:buNone/>
              </a:pPr>
              <a:r>
                <a:rPr lang="en" sz="800">
                  <a:solidFill>
                    <a:srgbClr val="013467"/>
                  </a:solidFill>
                  <a:latin typeface="Century Gothic"/>
                  <a:ea typeface="Century Gothic"/>
                  <a:cs typeface="Century Gothic"/>
                  <a:sym typeface="Century Gothic"/>
                </a:rPr>
                <a:t>Knowledge, Skills, and Experiences for College and Career Readiness, &amp; Civic Preparation</a:t>
              </a:r>
              <a:endParaRPr sz="1100">
                <a:solidFill>
                  <a:srgbClr val="000000"/>
                </a:solidFill>
                <a:latin typeface="Arial"/>
                <a:ea typeface="Arial"/>
                <a:cs typeface="Arial"/>
                <a:sym typeface="Arial"/>
              </a:endParaRPr>
            </a:p>
          </p:txBody>
        </p:sp>
        <p:sp>
          <p:nvSpPr>
            <p:cNvPr id="439" name="Google Shape;439;p58"/>
            <p:cNvSpPr txBox="1"/>
            <p:nvPr/>
          </p:nvSpPr>
          <p:spPr>
            <a:xfrm>
              <a:off x="151534" y="2813999"/>
              <a:ext cx="1764900" cy="523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800">
                  <a:solidFill>
                    <a:srgbClr val="FFFFFF"/>
                  </a:solidFill>
                  <a:latin typeface="Century Gothic"/>
                  <a:ea typeface="Century Gothic"/>
                  <a:cs typeface="Century Gothic"/>
                  <a:sym typeface="Century Gothic"/>
                </a:rPr>
                <a:t>Academic</a:t>
              </a:r>
              <a:endParaRPr sz="800">
                <a:solidFill>
                  <a:srgbClr val="000000"/>
                </a:solidFill>
                <a:latin typeface="Arial"/>
                <a:ea typeface="Arial"/>
                <a:cs typeface="Arial"/>
                <a:sym typeface="Arial"/>
              </a:endParaRPr>
            </a:p>
            <a:p>
              <a:pPr indent="0" lvl="0" marL="0" marR="0" rtl="0" algn="ctr">
                <a:spcBef>
                  <a:spcPts val="0"/>
                </a:spcBef>
                <a:spcAft>
                  <a:spcPts val="0"/>
                </a:spcAft>
                <a:buNone/>
              </a:pPr>
              <a:r>
                <a:rPr b="1" lang="en" sz="800">
                  <a:solidFill>
                    <a:srgbClr val="FFFFFF"/>
                  </a:solidFill>
                  <a:latin typeface="Century Gothic"/>
                  <a:ea typeface="Century Gothic"/>
                  <a:cs typeface="Century Gothic"/>
                  <a:sym typeface="Century Gothic"/>
                </a:rPr>
                <a:t>Learning</a:t>
              </a:r>
              <a:endParaRPr sz="800">
                <a:solidFill>
                  <a:srgbClr val="000000"/>
                </a:solidFill>
                <a:latin typeface="Arial"/>
                <a:ea typeface="Arial"/>
                <a:cs typeface="Arial"/>
                <a:sym typeface="Arial"/>
              </a:endParaRPr>
            </a:p>
          </p:txBody>
        </p:sp>
        <p:sp>
          <p:nvSpPr>
            <p:cNvPr id="440" name="Google Shape;440;p58"/>
            <p:cNvSpPr txBox="1"/>
            <p:nvPr/>
          </p:nvSpPr>
          <p:spPr>
            <a:xfrm>
              <a:off x="-441750" y="5136186"/>
              <a:ext cx="1764900" cy="48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800">
                  <a:solidFill>
                    <a:srgbClr val="013467"/>
                  </a:solidFill>
                  <a:latin typeface="Century Gothic"/>
                  <a:ea typeface="Century Gothic"/>
                  <a:cs typeface="Century Gothic"/>
                  <a:sym typeface="Century Gothic"/>
                </a:rPr>
                <a:t>Personal/Social Development</a:t>
              </a:r>
              <a:endParaRPr sz="800">
                <a:solidFill>
                  <a:srgbClr val="000000"/>
                </a:solidFill>
                <a:latin typeface="Arial"/>
                <a:ea typeface="Arial"/>
                <a:cs typeface="Arial"/>
                <a:sym typeface="Arial"/>
              </a:endParaRPr>
            </a:p>
          </p:txBody>
        </p:sp>
      </p:grpSp>
      <p:sp>
        <p:nvSpPr>
          <p:cNvPr id="441" name="Google Shape;441;p58"/>
          <p:cNvSpPr txBox="1"/>
          <p:nvPr/>
        </p:nvSpPr>
        <p:spPr>
          <a:xfrm>
            <a:off x="1622175" y="42231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628651" y="253753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80000"/>
              <a:buFont typeface="Open Sans"/>
              <a:buNone/>
            </a:pPr>
            <a:r>
              <a:rPr b="1" lang="en" sz="3333">
                <a:solidFill>
                  <a:srgbClr val="009BA5"/>
                </a:solidFill>
              </a:rPr>
              <a:t>(see module worksheet)</a:t>
            </a:r>
            <a:endParaRPr b="1" sz="3333">
              <a:solidFill>
                <a:srgbClr val="009BA5"/>
              </a:solidFill>
            </a:endParaRPr>
          </a:p>
          <a:p>
            <a:pPr indent="0" lvl="0" marL="0" rtl="0" algn="l">
              <a:lnSpc>
                <a:spcPct val="90000"/>
              </a:lnSpc>
              <a:spcBef>
                <a:spcPts val="0"/>
              </a:spcBef>
              <a:spcAft>
                <a:spcPts val="0"/>
              </a:spcAft>
              <a:buClr>
                <a:schemeClr val="dk1"/>
              </a:buClr>
              <a:buSzPct val="120000"/>
              <a:buFont typeface="Open Sans"/>
              <a:buNone/>
            </a:pPr>
            <a:r>
              <a:t/>
            </a:r>
            <a:endParaRPr b="1" sz="5000">
              <a:solidFill>
                <a:srgbClr val="009BA5"/>
              </a:solidFill>
            </a:endParaRPr>
          </a:p>
        </p:txBody>
      </p:sp>
      <p:pic>
        <p:nvPicPr>
          <p:cNvPr descr="A picture containing shape&#10;&#10;Description automatically generated" id="145" name="Google Shape;145;p23"/>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146" name="Google Shape;146;p23"/>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9"/>
          <p:cNvSpPr txBox="1"/>
          <p:nvPr>
            <p:ph idx="4294967295" type="title"/>
          </p:nvPr>
        </p:nvSpPr>
        <p:spPr>
          <a:xfrm>
            <a:off x="628650" y="237753"/>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MyCAP Process: CCR Scope and Sequence</a:t>
            </a:r>
            <a:endParaRPr>
              <a:latin typeface="Open Sans Light"/>
              <a:ea typeface="Open Sans Light"/>
              <a:cs typeface="Open Sans Light"/>
              <a:sym typeface="Open Sans Light"/>
            </a:endParaRPr>
          </a:p>
        </p:txBody>
      </p:sp>
      <p:sp>
        <p:nvSpPr>
          <p:cNvPr id="447" name="Google Shape;447;p59"/>
          <p:cNvSpPr txBox="1"/>
          <p:nvPr>
            <p:ph idx="4294967295" type="body"/>
          </p:nvPr>
        </p:nvSpPr>
        <p:spPr>
          <a:xfrm>
            <a:off x="306881" y="1590131"/>
            <a:ext cx="4134000" cy="29949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None/>
            </a:pPr>
            <a:r>
              <a:rPr lang="en" sz="1500"/>
              <a:t>Three domains identified in the CCR definition</a:t>
            </a:r>
            <a:endParaRPr sz="1500"/>
          </a:p>
          <a:p>
            <a:pPr indent="0" lvl="0" marL="0" rtl="0" algn="l">
              <a:lnSpc>
                <a:spcPct val="120000"/>
              </a:lnSpc>
              <a:spcBef>
                <a:spcPts val="0"/>
              </a:spcBef>
              <a:spcAft>
                <a:spcPts val="0"/>
              </a:spcAft>
              <a:buNone/>
            </a:pPr>
            <a:r>
              <a:t/>
            </a:r>
            <a:endParaRPr sz="1500"/>
          </a:p>
          <a:p>
            <a:pPr indent="0" lvl="0" marL="0" rtl="0" algn="l">
              <a:lnSpc>
                <a:spcPct val="120000"/>
              </a:lnSpc>
              <a:spcBef>
                <a:spcPts val="0"/>
              </a:spcBef>
              <a:spcAft>
                <a:spcPts val="0"/>
              </a:spcAft>
              <a:buNone/>
            </a:pPr>
            <a:r>
              <a:rPr lang="en" sz="1500"/>
              <a:t>Each domain is developed for students at every grade level:</a:t>
            </a:r>
            <a:endParaRPr sz="1500"/>
          </a:p>
          <a:p>
            <a:pPr indent="-260350" lvl="0" marL="342900" rtl="0" algn="l">
              <a:lnSpc>
                <a:spcPct val="120000"/>
              </a:lnSpc>
              <a:spcBef>
                <a:spcPts val="0"/>
              </a:spcBef>
              <a:spcAft>
                <a:spcPts val="0"/>
              </a:spcAft>
              <a:buSzPts val="1500"/>
              <a:buChar char="•"/>
            </a:pPr>
            <a:r>
              <a:rPr lang="en" sz="1500"/>
              <a:t>Learning Objectives that describe what students should know and be able to do</a:t>
            </a:r>
            <a:endParaRPr sz="1500"/>
          </a:p>
          <a:p>
            <a:pPr indent="-260350" lvl="0" marL="342900" rtl="0" algn="l">
              <a:lnSpc>
                <a:spcPct val="120000"/>
              </a:lnSpc>
              <a:spcBef>
                <a:spcPts val="0"/>
              </a:spcBef>
              <a:spcAft>
                <a:spcPts val="0"/>
              </a:spcAft>
              <a:buSzPts val="1500"/>
              <a:buChar char="•"/>
            </a:pPr>
            <a:r>
              <a:rPr lang="en" sz="1500"/>
              <a:t>MyCAP Artifacts will document the learning/skill development, activities, reflections, etc.</a:t>
            </a:r>
            <a:endParaRPr sz="1500"/>
          </a:p>
          <a:p>
            <a:pPr indent="-260350" lvl="0" marL="342900" rtl="0" algn="l">
              <a:lnSpc>
                <a:spcPct val="120000"/>
              </a:lnSpc>
              <a:spcBef>
                <a:spcPts val="0"/>
              </a:spcBef>
              <a:spcAft>
                <a:spcPts val="0"/>
              </a:spcAft>
              <a:buSzPts val="1500"/>
              <a:buChar char="•"/>
            </a:pPr>
            <a:r>
              <a:rPr lang="en" sz="1500"/>
              <a:t>Unit Lessons, Strategies and/or Activities</a:t>
            </a:r>
            <a:endParaRPr b="1" sz="1500"/>
          </a:p>
        </p:txBody>
      </p:sp>
      <p:graphicFrame>
        <p:nvGraphicFramePr>
          <p:cNvPr id="448" name="Google Shape;448;p59"/>
          <p:cNvGraphicFramePr/>
          <p:nvPr/>
        </p:nvGraphicFramePr>
        <p:xfrm>
          <a:off x="4568831" y="1517177"/>
          <a:ext cx="3000000" cy="3000000"/>
        </p:xfrm>
        <a:graphic>
          <a:graphicData uri="http://schemas.openxmlformats.org/drawingml/2006/table">
            <a:tbl>
              <a:tblPr>
                <a:noFill/>
                <a:tableStyleId>{1E6B497B-531E-4B03-8977-A8F0B92525DA}</a:tableStyleId>
              </a:tblPr>
              <a:tblGrid>
                <a:gridCol w="1227750"/>
                <a:gridCol w="1034300"/>
                <a:gridCol w="1136175"/>
                <a:gridCol w="1016000"/>
              </a:tblGrid>
              <a:tr h="823825">
                <a:tc>
                  <a:txBody>
                    <a:bodyPr/>
                    <a:lstStyle/>
                    <a:p>
                      <a:pPr indent="0" lvl="0" marL="0" marR="0" rtl="0" algn="l">
                        <a:lnSpc>
                          <a:spcPct val="100000"/>
                        </a:lnSpc>
                        <a:spcBef>
                          <a:spcPts val="0"/>
                        </a:spcBef>
                        <a:spcAft>
                          <a:spcPts val="0"/>
                        </a:spcAft>
                        <a:buClr>
                          <a:srgbClr val="000000"/>
                        </a:buClr>
                        <a:buSzPts val="600"/>
                        <a:buFont typeface="Arial"/>
                        <a:buNone/>
                      </a:pPr>
                      <a:r>
                        <a:rPr b="1" lang="en" sz="1500" u="none" cap="none" strike="noStrike">
                          <a:solidFill>
                            <a:srgbClr val="009AA6"/>
                          </a:solidFill>
                          <a:latin typeface="Open Sans"/>
                          <a:ea typeface="Open Sans"/>
                          <a:cs typeface="Open Sans"/>
                          <a:sym typeface="Open Sans"/>
                        </a:rPr>
                        <a:t>DOMAINS</a:t>
                      </a:r>
                      <a:endParaRPr b="1" sz="15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Learning </a:t>
                      </a:r>
                      <a:endParaRPr sz="1200">
                        <a:solidFill>
                          <a:srgbClr val="009AA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Objectives </a:t>
                      </a:r>
                      <a:endParaRPr b="1"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Artifacts/</a:t>
                      </a:r>
                      <a:endParaRPr b="1" sz="1200" u="none" cap="none" strike="noStrike">
                        <a:solidFill>
                          <a:srgbClr val="009AA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Assessments </a:t>
                      </a:r>
                      <a:endParaRPr b="1"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Lesson Plans</a:t>
                      </a:r>
                      <a:r>
                        <a:rPr b="1" lang="en" sz="1200">
                          <a:solidFill>
                            <a:srgbClr val="009AA6"/>
                          </a:solidFill>
                          <a:latin typeface="Open Sans"/>
                          <a:ea typeface="Open Sans"/>
                          <a:cs typeface="Open Sans"/>
                          <a:sym typeface="Open Sans"/>
                        </a:rPr>
                        <a:t>/</a:t>
                      </a:r>
                      <a:endParaRPr b="1" sz="1200" u="none" cap="none" strike="noStrike">
                        <a:solidFill>
                          <a:srgbClr val="009AA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b="1" lang="en" sz="1200" u="none" cap="none" strike="noStrike">
                          <a:solidFill>
                            <a:srgbClr val="009AA6"/>
                          </a:solidFill>
                          <a:latin typeface="Open Sans"/>
                          <a:ea typeface="Open Sans"/>
                          <a:cs typeface="Open Sans"/>
                          <a:sym typeface="Open Sans"/>
                        </a:rPr>
                        <a:t>Activities </a:t>
                      </a:r>
                      <a:endParaRPr b="1"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r>
              <a:tr h="770625">
                <a:tc>
                  <a:txBody>
                    <a:bodyPr/>
                    <a:lstStyle/>
                    <a:p>
                      <a:pPr indent="0" lvl="0" marL="0" marR="0" rtl="0" algn="l">
                        <a:lnSpc>
                          <a:spcPct val="100000"/>
                        </a:lnSpc>
                        <a:spcBef>
                          <a:spcPts val="0"/>
                        </a:spcBef>
                        <a:spcAft>
                          <a:spcPts val="0"/>
                        </a:spcAft>
                        <a:buClr>
                          <a:srgbClr val="000000"/>
                        </a:buClr>
                        <a:buSzPts val="600"/>
                        <a:buFont typeface="Arial"/>
                        <a:buNone/>
                      </a:pPr>
                      <a:r>
                        <a:rPr lang="en" sz="1200" u="none" cap="none" strike="noStrike">
                          <a:solidFill>
                            <a:srgbClr val="009AA6"/>
                          </a:solidFill>
                          <a:latin typeface="Open Sans"/>
                          <a:ea typeface="Open Sans"/>
                          <a:cs typeface="Open Sans"/>
                          <a:sym typeface="Open Sans"/>
                        </a:rPr>
                        <a:t>Personal/</a:t>
                      </a:r>
                      <a:endParaRPr sz="1200" u="none" cap="none" strike="noStrike">
                        <a:solidFill>
                          <a:srgbClr val="009AA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rPr lang="en" sz="1200" u="none" cap="none" strike="noStrike">
                          <a:solidFill>
                            <a:srgbClr val="009AA6"/>
                          </a:solidFill>
                          <a:latin typeface="Open Sans"/>
                          <a:ea typeface="Open Sans"/>
                          <a:cs typeface="Open Sans"/>
                          <a:sym typeface="Open Sans"/>
                        </a:rPr>
                        <a:t>Social</a:t>
                      </a:r>
                      <a:endParaRPr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r>
              <a:tr h="670300">
                <a:tc>
                  <a:txBody>
                    <a:bodyPr/>
                    <a:lstStyle/>
                    <a:p>
                      <a:pPr indent="0" lvl="0" marL="0" marR="0" rtl="0" algn="l">
                        <a:lnSpc>
                          <a:spcPct val="100000"/>
                        </a:lnSpc>
                        <a:spcBef>
                          <a:spcPts val="0"/>
                        </a:spcBef>
                        <a:spcAft>
                          <a:spcPts val="0"/>
                        </a:spcAft>
                        <a:buClr>
                          <a:srgbClr val="000000"/>
                        </a:buClr>
                        <a:buSzPts val="600"/>
                        <a:buFont typeface="Arial"/>
                        <a:buNone/>
                      </a:pPr>
                      <a:r>
                        <a:rPr lang="en" sz="1200" u="none" cap="none" strike="noStrike">
                          <a:solidFill>
                            <a:srgbClr val="009AA6"/>
                          </a:solidFill>
                          <a:latin typeface="Open Sans"/>
                          <a:ea typeface="Open Sans"/>
                          <a:cs typeface="Open Sans"/>
                          <a:sym typeface="Open Sans"/>
                        </a:rPr>
                        <a:t>Career Development </a:t>
                      </a:r>
                      <a:endParaRPr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r>
              <a:tr h="1023550">
                <a:tc>
                  <a:txBody>
                    <a:bodyPr/>
                    <a:lstStyle/>
                    <a:p>
                      <a:pPr indent="0" lvl="0" marL="0" marR="0" rtl="0" algn="l">
                        <a:lnSpc>
                          <a:spcPct val="100000"/>
                        </a:lnSpc>
                        <a:spcBef>
                          <a:spcPts val="0"/>
                        </a:spcBef>
                        <a:spcAft>
                          <a:spcPts val="0"/>
                        </a:spcAft>
                        <a:buClr>
                          <a:srgbClr val="000000"/>
                        </a:buClr>
                        <a:buSzPts val="600"/>
                        <a:buFont typeface="Arial"/>
                        <a:buNone/>
                      </a:pPr>
                      <a:r>
                        <a:rPr lang="en" sz="1200" u="none" cap="none" strike="noStrike">
                          <a:solidFill>
                            <a:srgbClr val="009AA6"/>
                          </a:solidFill>
                          <a:latin typeface="Open Sans"/>
                          <a:ea typeface="Open Sans"/>
                          <a:cs typeface="Open Sans"/>
                          <a:sym typeface="Open Sans"/>
                        </a:rPr>
                        <a:t>Academic, Career and Postsecondary Planning </a:t>
                      </a:r>
                      <a:endParaRPr sz="12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1400" u="none" cap="none" strike="noStrike">
                        <a:solidFill>
                          <a:srgbClr val="009AA6"/>
                        </a:solidFill>
                        <a:latin typeface="Open Sans"/>
                        <a:ea typeface="Open Sans"/>
                        <a:cs typeface="Open Sans"/>
                        <a:sym typeface="Open Sans"/>
                      </a:endParaRPr>
                    </a:p>
                  </a:txBody>
                  <a:tcPr marT="34300" marB="34300" marR="68600" marL="68600">
                    <a:lnL cap="flat" cmpd="sng" w="19050">
                      <a:solidFill>
                        <a:srgbClr val="009AA6"/>
                      </a:solidFill>
                      <a:prstDash val="solid"/>
                      <a:round/>
                      <a:headEnd len="sm" w="sm" type="none"/>
                      <a:tailEnd len="sm" w="sm" type="none"/>
                    </a:lnL>
                    <a:lnR cap="flat" cmpd="sng" w="19050">
                      <a:solidFill>
                        <a:srgbClr val="009AA6"/>
                      </a:solidFill>
                      <a:prstDash val="solid"/>
                      <a:round/>
                      <a:headEnd len="sm" w="sm" type="none"/>
                      <a:tailEnd len="sm" w="sm" type="none"/>
                    </a:lnR>
                    <a:lnT cap="flat" cmpd="sng" w="19050">
                      <a:solidFill>
                        <a:srgbClr val="009AA6"/>
                      </a:solidFill>
                      <a:prstDash val="solid"/>
                      <a:round/>
                      <a:headEnd len="sm" w="sm" type="none"/>
                      <a:tailEnd len="sm" w="sm" type="none"/>
                    </a:lnT>
                    <a:lnB cap="flat" cmpd="sng" w="19050">
                      <a:solidFill>
                        <a:srgbClr val="009AA6"/>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Creating a MyCAP System </a:t>
            </a:r>
            <a:endParaRPr>
              <a:latin typeface="Open Sans Light"/>
              <a:ea typeface="Open Sans Light"/>
              <a:cs typeface="Open Sans Light"/>
              <a:sym typeface="Open Sans Light"/>
            </a:endParaRPr>
          </a:p>
        </p:txBody>
      </p:sp>
      <p:sp>
        <p:nvSpPr>
          <p:cNvPr id="454" name="Google Shape;454;p60"/>
          <p:cNvSpPr/>
          <p:nvPr/>
        </p:nvSpPr>
        <p:spPr>
          <a:xfrm>
            <a:off x="216950" y="1455350"/>
            <a:ext cx="4524600" cy="3263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5" name="Google Shape;455;p60"/>
          <p:cNvSpPr txBox="1"/>
          <p:nvPr>
            <p:ph idx="1" type="body"/>
          </p:nvPr>
        </p:nvSpPr>
        <p:spPr>
          <a:xfrm>
            <a:off x="628650" y="1506381"/>
            <a:ext cx="3886200" cy="3263400"/>
          </a:xfrm>
          <a:prstGeom prst="rect">
            <a:avLst/>
          </a:prstGeom>
          <a:noFill/>
          <a:ln>
            <a:noFill/>
          </a:ln>
        </p:spPr>
        <p:txBody>
          <a:bodyPr anchorCtr="0" anchor="t" bIns="34275" lIns="68575" spcFirstLastPara="1" rIns="68575" wrap="square" tIns="34275">
            <a:noAutofit/>
          </a:bodyPr>
          <a:lstStyle/>
          <a:p>
            <a:pPr indent="-342900" lvl="0" marL="457200" rtl="0" algn="l">
              <a:lnSpc>
                <a:spcPct val="100000"/>
              </a:lnSpc>
              <a:spcBef>
                <a:spcPts val="0"/>
              </a:spcBef>
              <a:spcAft>
                <a:spcPts val="0"/>
              </a:spcAft>
              <a:buClr>
                <a:srgbClr val="101D34"/>
              </a:buClr>
              <a:buSzPts val="1800"/>
              <a:buAutoNum type="arabicPeriod"/>
            </a:pPr>
            <a:r>
              <a:rPr b="1" lang="en" sz="1800">
                <a:solidFill>
                  <a:srgbClr val="101D34"/>
                </a:solidFill>
              </a:rPr>
              <a:t>MyCAP team: </a:t>
            </a:r>
            <a:r>
              <a:rPr lang="en" sz="1800">
                <a:solidFill>
                  <a:srgbClr val="101D34"/>
                </a:solidFill>
              </a:rPr>
              <a:t>at least 4-6 from multiple roles: counselor, gen ed teacher, sped/EL teacher, CTE teacher, administrator, etc. </a:t>
            </a:r>
            <a:endParaRPr sz="1800">
              <a:solidFill>
                <a:srgbClr val="101D34"/>
              </a:solidFill>
            </a:endParaRPr>
          </a:p>
          <a:p>
            <a:pPr indent="-342900" lvl="0" marL="457200" rtl="0" algn="l">
              <a:lnSpc>
                <a:spcPct val="100000"/>
              </a:lnSpc>
              <a:spcBef>
                <a:spcPts val="0"/>
              </a:spcBef>
              <a:spcAft>
                <a:spcPts val="0"/>
              </a:spcAft>
              <a:buClr>
                <a:srgbClr val="101D34"/>
              </a:buClr>
              <a:buSzPts val="1800"/>
              <a:buAutoNum type="arabicPeriod"/>
            </a:pPr>
            <a:r>
              <a:rPr b="1" lang="en" sz="1800">
                <a:solidFill>
                  <a:srgbClr val="101D34"/>
                </a:solidFill>
              </a:rPr>
              <a:t>Map CCR Landscape</a:t>
            </a:r>
            <a:r>
              <a:rPr lang="en" sz="1800">
                <a:solidFill>
                  <a:srgbClr val="101D34"/>
                </a:solidFill>
              </a:rPr>
              <a:t>: what do we have, where are there gaps?  </a:t>
            </a:r>
            <a:endParaRPr sz="1800">
              <a:solidFill>
                <a:srgbClr val="101D34"/>
              </a:solidFill>
            </a:endParaRPr>
          </a:p>
          <a:p>
            <a:pPr indent="-342900" lvl="0" marL="457200" rtl="0" algn="l">
              <a:lnSpc>
                <a:spcPct val="100000"/>
              </a:lnSpc>
              <a:spcBef>
                <a:spcPts val="0"/>
              </a:spcBef>
              <a:spcAft>
                <a:spcPts val="0"/>
              </a:spcAft>
              <a:buClr>
                <a:srgbClr val="101D34"/>
              </a:buClr>
              <a:buSzPts val="1800"/>
              <a:buAutoNum type="arabicPeriod"/>
            </a:pPr>
            <a:r>
              <a:rPr b="1" lang="en" sz="1800">
                <a:solidFill>
                  <a:srgbClr val="101D34"/>
                </a:solidFill>
              </a:rPr>
              <a:t>Identify Learning Objectives</a:t>
            </a:r>
            <a:r>
              <a:rPr lang="en" sz="1800">
                <a:solidFill>
                  <a:srgbClr val="101D34"/>
                </a:solidFill>
              </a:rPr>
              <a:t>: each domain, every grade </a:t>
            </a:r>
            <a:endParaRPr sz="1800">
              <a:solidFill>
                <a:srgbClr val="101D34"/>
              </a:solidFill>
            </a:endParaRPr>
          </a:p>
          <a:p>
            <a:pPr indent="0" lvl="0" marL="177800" rtl="0" algn="l">
              <a:lnSpc>
                <a:spcPct val="100000"/>
              </a:lnSpc>
              <a:spcBef>
                <a:spcPts val="800"/>
              </a:spcBef>
              <a:spcAft>
                <a:spcPts val="0"/>
              </a:spcAft>
              <a:buNone/>
            </a:pPr>
            <a:r>
              <a:t/>
            </a:r>
            <a:endParaRPr b="1" sz="1800">
              <a:solidFill>
                <a:srgbClr val="101D34"/>
              </a:solidFill>
            </a:endParaRPr>
          </a:p>
        </p:txBody>
      </p:sp>
      <p:sp>
        <p:nvSpPr>
          <p:cNvPr id="456" name="Google Shape;456;p60"/>
          <p:cNvSpPr txBox="1"/>
          <p:nvPr>
            <p:ph idx="2" type="body"/>
          </p:nvPr>
        </p:nvSpPr>
        <p:spPr>
          <a:xfrm>
            <a:off x="4930525" y="1506381"/>
            <a:ext cx="3886200" cy="3263400"/>
          </a:xfrm>
          <a:prstGeom prst="rect">
            <a:avLst/>
          </a:prstGeom>
        </p:spPr>
        <p:txBody>
          <a:bodyPr anchorCtr="0" anchor="t" bIns="45700" lIns="91425" spcFirstLastPara="1" rIns="91425" wrap="square" tIns="45700">
            <a:normAutofit lnSpcReduction="10000"/>
          </a:bodyPr>
          <a:lstStyle/>
          <a:p>
            <a:pPr indent="0" lvl="0" marL="0" rtl="0" algn="l">
              <a:lnSpc>
                <a:spcPct val="100000"/>
              </a:lnSpc>
              <a:spcBef>
                <a:spcPts val="800"/>
              </a:spcBef>
              <a:spcAft>
                <a:spcPts val="0"/>
              </a:spcAft>
              <a:buNone/>
            </a:pPr>
            <a:r>
              <a:rPr b="1" lang="en" sz="1800">
                <a:solidFill>
                  <a:srgbClr val="101D34"/>
                </a:solidFill>
              </a:rPr>
              <a:t>4. 	</a:t>
            </a:r>
            <a:r>
              <a:rPr b="1" lang="en" sz="1800">
                <a:solidFill>
                  <a:srgbClr val="101D34"/>
                </a:solidFill>
              </a:rPr>
              <a:t>Artifact(s):</a:t>
            </a:r>
            <a:r>
              <a:rPr lang="en" sz="1800">
                <a:solidFill>
                  <a:srgbClr val="101D34"/>
                </a:solidFill>
              </a:rPr>
              <a:t> What will be collected, presented, or assessed to demonstrate achievement of learning objectives?  </a:t>
            </a:r>
            <a:endParaRPr sz="1800">
              <a:solidFill>
                <a:srgbClr val="101D34"/>
              </a:solidFill>
            </a:endParaRPr>
          </a:p>
          <a:p>
            <a:pPr indent="0" lvl="0" marL="0" rtl="0" algn="l">
              <a:lnSpc>
                <a:spcPct val="100000"/>
              </a:lnSpc>
              <a:spcBef>
                <a:spcPts val="800"/>
              </a:spcBef>
              <a:spcAft>
                <a:spcPts val="0"/>
              </a:spcAft>
              <a:buNone/>
            </a:pPr>
            <a:r>
              <a:rPr b="1" lang="en" sz="1800">
                <a:solidFill>
                  <a:srgbClr val="101D34"/>
                </a:solidFill>
              </a:rPr>
              <a:t>5. 	Create Lessons</a:t>
            </a:r>
            <a:r>
              <a:rPr lang="en" sz="1800">
                <a:solidFill>
                  <a:srgbClr val="101D34"/>
                </a:solidFill>
              </a:rPr>
              <a:t>: where will they happen, who is leading, what are the key activities </a:t>
            </a:r>
            <a:endParaRPr sz="1800">
              <a:solidFill>
                <a:srgbClr val="101D34"/>
              </a:solidFill>
            </a:endParaRPr>
          </a:p>
          <a:p>
            <a:pPr indent="0" lvl="0" marL="0" rtl="0" algn="l">
              <a:lnSpc>
                <a:spcPct val="100000"/>
              </a:lnSpc>
              <a:spcBef>
                <a:spcPts val="800"/>
              </a:spcBef>
              <a:spcAft>
                <a:spcPts val="0"/>
              </a:spcAft>
              <a:buNone/>
            </a:pPr>
            <a:r>
              <a:rPr b="1" lang="en" sz="1800">
                <a:solidFill>
                  <a:srgbClr val="101D34"/>
                </a:solidFill>
              </a:rPr>
              <a:t>6. 	Create </a:t>
            </a:r>
            <a:r>
              <a:rPr lang="en" sz="1800">
                <a:solidFill>
                  <a:srgbClr val="101D34"/>
                </a:solidFill>
              </a:rPr>
              <a:t>an </a:t>
            </a:r>
            <a:r>
              <a:rPr b="1" lang="en" sz="1800">
                <a:solidFill>
                  <a:srgbClr val="101D34"/>
                </a:solidFill>
              </a:rPr>
              <a:t>implementation plan </a:t>
            </a:r>
            <a:r>
              <a:rPr lang="en" sz="1800">
                <a:solidFill>
                  <a:srgbClr val="101D34"/>
                </a:solidFill>
              </a:rPr>
              <a:t>and gain</a:t>
            </a:r>
            <a:r>
              <a:rPr b="1" lang="en" sz="1800">
                <a:solidFill>
                  <a:srgbClr val="101D34"/>
                </a:solidFill>
              </a:rPr>
              <a:t> buy in </a:t>
            </a:r>
            <a:endParaRPr b="1" sz="1800">
              <a:solidFill>
                <a:srgbClr val="101D34"/>
              </a:solidFill>
            </a:endParaRPr>
          </a:p>
          <a:p>
            <a:pPr indent="0" lvl="0" marL="0" rtl="0" algn="l">
              <a:spcBef>
                <a:spcPts val="100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1"/>
          <p:cNvSpPr txBox="1"/>
          <p:nvPr>
            <p:ph idx="4294967295" type="title"/>
          </p:nvPr>
        </p:nvSpPr>
        <p:spPr>
          <a:xfrm>
            <a:off x="1614438" y="264735"/>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Iowa - Individual Career and Academic Plans</a:t>
            </a:r>
            <a:endParaRPr>
              <a:latin typeface="Open Sans Light"/>
              <a:ea typeface="Open Sans Light"/>
              <a:cs typeface="Open Sans Light"/>
              <a:sym typeface="Open Sans Light"/>
            </a:endParaRPr>
          </a:p>
        </p:txBody>
      </p:sp>
      <p:sp>
        <p:nvSpPr>
          <p:cNvPr id="462" name="Google Shape;462;p61"/>
          <p:cNvSpPr txBox="1"/>
          <p:nvPr>
            <p:ph idx="4294967295" type="body"/>
          </p:nvPr>
        </p:nvSpPr>
        <p:spPr>
          <a:xfrm>
            <a:off x="306875" y="1590125"/>
            <a:ext cx="8714400" cy="3292200"/>
          </a:xfrm>
          <a:prstGeom prst="rect">
            <a:avLst/>
          </a:prstGeom>
          <a:noFill/>
          <a:ln>
            <a:noFill/>
          </a:ln>
        </p:spPr>
        <p:txBody>
          <a:bodyPr anchorCtr="0" anchor="t" bIns="34275" lIns="68575" spcFirstLastPara="1" rIns="68575" wrap="square" tIns="34275">
            <a:normAutofit/>
          </a:bodyPr>
          <a:lstStyle/>
          <a:p>
            <a:pPr indent="-311150" lvl="0" marL="342900" rtl="0" algn="l">
              <a:lnSpc>
                <a:spcPct val="120000"/>
              </a:lnSpc>
              <a:spcBef>
                <a:spcPts val="0"/>
              </a:spcBef>
              <a:spcAft>
                <a:spcPts val="0"/>
              </a:spcAft>
              <a:buSzPts val="2300"/>
              <a:buChar char="•"/>
            </a:pPr>
            <a:r>
              <a:rPr lang="en" sz="2300"/>
              <a:t>Five Essential Components the ICAP must cover: (IA Code 281-49.4(1-5)) </a:t>
            </a:r>
            <a:endParaRPr sz="2300"/>
          </a:p>
          <a:p>
            <a:pPr indent="-285750" lvl="1" marL="685800" rtl="0" algn="l">
              <a:lnSpc>
                <a:spcPct val="120000"/>
              </a:lnSpc>
              <a:spcBef>
                <a:spcPts val="0"/>
              </a:spcBef>
              <a:spcAft>
                <a:spcPts val="0"/>
              </a:spcAft>
              <a:buSzPts val="1900"/>
              <a:buChar char="•"/>
            </a:pPr>
            <a:r>
              <a:rPr lang="en" sz="1900"/>
              <a:t>Self-Understanding</a:t>
            </a:r>
            <a:endParaRPr sz="1900"/>
          </a:p>
          <a:p>
            <a:pPr indent="-285750" lvl="1" marL="685800" rtl="0" algn="l">
              <a:lnSpc>
                <a:spcPct val="120000"/>
              </a:lnSpc>
              <a:spcBef>
                <a:spcPts val="0"/>
              </a:spcBef>
              <a:spcAft>
                <a:spcPts val="0"/>
              </a:spcAft>
              <a:buSzPts val="1900"/>
              <a:buChar char="•"/>
            </a:pPr>
            <a:r>
              <a:rPr lang="en" sz="1900"/>
              <a:t>Career Information</a:t>
            </a:r>
            <a:endParaRPr sz="1900"/>
          </a:p>
          <a:p>
            <a:pPr indent="-285750" lvl="1" marL="685800" rtl="0" algn="l">
              <a:lnSpc>
                <a:spcPct val="120000"/>
              </a:lnSpc>
              <a:spcBef>
                <a:spcPts val="0"/>
              </a:spcBef>
              <a:spcAft>
                <a:spcPts val="0"/>
              </a:spcAft>
              <a:buSzPts val="1900"/>
              <a:buChar char="•"/>
            </a:pPr>
            <a:r>
              <a:rPr lang="en" sz="1900"/>
              <a:t>Career Exploration</a:t>
            </a:r>
            <a:endParaRPr sz="1900"/>
          </a:p>
          <a:p>
            <a:pPr indent="-285750" lvl="1" marL="685800" rtl="0" algn="l">
              <a:lnSpc>
                <a:spcPct val="120000"/>
              </a:lnSpc>
              <a:spcBef>
                <a:spcPts val="0"/>
              </a:spcBef>
              <a:spcAft>
                <a:spcPts val="0"/>
              </a:spcAft>
              <a:buSzPts val="1900"/>
              <a:buChar char="•"/>
            </a:pPr>
            <a:r>
              <a:rPr lang="en" sz="1900"/>
              <a:t>Postsecondary Exploration</a:t>
            </a:r>
            <a:endParaRPr sz="1900"/>
          </a:p>
          <a:p>
            <a:pPr indent="-285750" lvl="1" marL="685800" rtl="0" algn="l">
              <a:lnSpc>
                <a:spcPct val="120000"/>
              </a:lnSpc>
              <a:spcBef>
                <a:spcPts val="0"/>
              </a:spcBef>
              <a:spcAft>
                <a:spcPts val="0"/>
              </a:spcAft>
              <a:buSzPts val="1900"/>
              <a:buChar char="•"/>
            </a:pPr>
            <a:r>
              <a:rPr lang="en" sz="1900"/>
              <a:t>Career and Postsecondary Decision</a:t>
            </a:r>
            <a:endParaRPr sz="1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2"/>
          <p:cNvSpPr txBox="1"/>
          <p:nvPr>
            <p:ph idx="4294967295" type="title"/>
          </p:nvPr>
        </p:nvSpPr>
        <p:spPr>
          <a:xfrm>
            <a:off x="471506" y="205375"/>
            <a:ext cx="8549700" cy="745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68181"/>
              <a:buFont typeface="Open Sans"/>
              <a:buNone/>
            </a:pPr>
            <a:r>
              <a:rPr lang="en">
                <a:latin typeface="Open Sans Light"/>
                <a:ea typeface="Open Sans Light"/>
                <a:cs typeface="Open Sans Light"/>
                <a:sym typeface="Open Sans Light"/>
              </a:rPr>
              <a:t>Iowa - Individual Career and Academic Plans</a:t>
            </a:r>
            <a:endParaRPr>
              <a:latin typeface="Open Sans Light"/>
              <a:ea typeface="Open Sans Light"/>
              <a:cs typeface="Open Sans Light"/>
              <a:sym typeface="Open Sans Light"/>
            </a:endParaRPr>
          </a:p>
        </p:txBody>
      </p:sp>
      <p:sp>
        <p:nvSpPr>
          <p:cNvPr id="468" name="Google Shape;468;p62"/>
          <p:cNvSpPr txBox="1"/>
          <p:nvPr>
            <p:ph idx="4294967295" type="body"/>
          </p:nvPr>
        </p:nvSpPr>
        <p:spPr>
          <a:xfrm>
            <a:off x="306881" y="1590131"/>
            <a:ext cx="6073200" cy="2832000"/>
          </a:xfrm>
          <a:prstGeom prst="rect">
            <a:avLst/>
          </a:prstGeom>
          <a:noFill/>
          <a:ln>
            <a:noFill/>
          </a:ln>
        </p:spPr>
        <p:txBody>
          <a:bodyPr anchorCtr="0" anchor="t" bIns="34275" lIns="68575" spcFirstLastPara="1" rIns="68575" wrap="square" tIns="34275">
            <a:normAutofit lnSpcReduction="10000"/>
          </a:bodyPr>
          <a:lstStyle/>
          <a:p>
            <a:pPr indent="-311150" lvl="0" marL="342900" rtl="0" algn="l">
              <a:lnSpc>
                <a:spcPct val="120000"/>
              </a:lnSpc>
              <a:spcBef>
                <a:spcPts val="0"/>
              </a:spcBef>
              <a:spcAft>
                <a:spcPts val="0"/>
              </a:spcAft>
              <a:buClr>
                <a:srgbClr val="009AA6"/>
              </a:buClr>
              <a:buSzPts val="2300"/>
              <a:buChar char="•"/>
            </a:pPr>
            <a:r>
              <a:rPr lang="en" sz="2300">
                <a:solidFill>
                  <a:srgbClr val="009AA6"/>
                </a:solidFill>
              </a:rPr>
              <a:t>ICAP = Action Verb </a:t>
            </a:r>
            <a:endParaRPr sz="2300">
              <a:solidFill>
                <a:srgbClr val="009AA6"/>
              </a:solidFill>
            </a:endParaRPr>
          </a:p>
          <a:p>
            <a:pPr indent="342900" lvl="0" marL="0" rtl="0" algn="l">
              <a:lnSpc>
                <a:spcPct val="120000"/>
              </a:lnSpc>
              <a:spcBef>
                <a:spcPts val="0"/>
              </a:spcBef>
              <a:spcAft>
                <a:spcPts val="0"/>
              </a:spcAft>
              <a:buNone/>
            </a:pPr>
            <a:r>
              <a:rPr lang="en" sz="2300"/>
              <a:t>    = One is always ICAP-ing </a:t>
            </a:r>
            <a:endParaRPr sz="2300"/>
          </a:p>
          <a:p>
            <a:pPr indent="342900" lvl="0" marL="342900" rtl="0" algn="l">
              <a:lnSpc>
                <a:spcPct val="120000"/>
              </a:lnSpc>
              <a:spcBef>
                <a:spcPts val="0"/>
              </a:spcBef>
              <a:spcAft>
                <a:spcPts val="0"/>
              </a:spcAft>
              <a:buNone/>
            </a:pPr>
            <a:r>
              <a:rPr lang="en" sz="2300"/>
              <a:t>= One is never done being ICAP-ed</a:t>
            </a:r>
            <a:endParaRPr sz="2300"/>
          </a:p>
          <a:p>
            <a:pPr indent="-311150" lvl="0" marL="342900" rtl="0" algn="l">
              <a:lnSpc>
                <a:spcPct val="120000"/>
              </a:lnSpc>
              <a:spcBef>
                <a:spcPts val="0"/>
              </a:spcBef>
              <a:spcAft>
                <a:spcPts val="0"/>
              </a:spcAft>
              <a:buSzPts val="2300"/>
              <a:buChar char="•"/>
            </a:pPr>
            <a:r>
              <a:rPr lang="en" sz="2300"/>
              <a:t>Continue to create </a:t>
            </a:r>
            <a:r>
              <a:rPr lang="en" sz="2300">
                <a:solidFill>
                  <a:srgbClr val="FF6D13"/>
                </a:solidFill>
              </a:rPr>
              <a:t>holistic</a:t>
            </a:r>
            <a:r>
              <a:rPr lang="en" sz="2300"/>
              <a:t> and </a:t>
            </a:r>
            <a:r>
              <a:rPr lang="en" sz="2300">
                <a:solidFill>
                  <a:srgbClr val="FF6D14"/>
                </a:solidFill>
              </a:rPr>
              <a:t>authentic</a:t>
            </a:r>
            <a:r>
              <a:rPr lang="en" sz="2300"/>
              <a:t> opportunities for students and faculty/staff.</a:t>
            </a:r>
            <a:endParaRPr sz="2300"/>
          </a:p>
          <a:p>
            <a:pPr indent="0" lvl="0" marL="0" rtl="0" algn="l">
              <a:lnSpc>
                <a:spcPct val="120000"/>
              </a:lnSpc>
              <a:spcBef>
                <a:spcPts val="0"/>
              </a:spcBef>
              <a:spcAft>
                <a:spcPts val="0"/>
              </a:spcAft>
              <a:buNone/>
            </a:pPr>
            <a:r>
              <a:t/>
            </a:r>
            <a:endParaRPr sz="2300">
              <a:solidFill>
                <a:srgbClr val="FF6D14"/>
              </a:solidFill>
            </a:endParaRPr>
          </a:p>
        </p:txBody>
      </p:sp>
      <p:pic>
        <p:nvPicPr>
          <p:cNvPr id="469" name="Google Shape;469;p62"/>
          <p:cNvPicPr preferRelativeResize="0"/>
          <p:nvPr/>
        </p:nvPicPr>
        <p:blipFill>
          <a:blip r:embed="rId3">
            <a:alphaModFix/>
          </a:blip>
          <a:stretch>
            <a:fillRect/>
          </a:stretch>
        </p:blipFill>
        <p:spPr>
          <a:xfrm>
            <a:off x="6528545" y="1667925"/>
            <a:ext cx="2193900" cy="2937508"/>
          </a:xfrm>
          <a:prstGeom prst="rect">
            <a:avLst/>
          </a:prstGeom>
          <a:noFill/>
          <a:ln>
            <a:noFill/>
          </a:ln>
        </p:spPr>
      </p:pic>
      <p:sp>
        <p:nvSpPr>
          <p:cNvPr id="470" name="Google Shape;470;p62"/>
          <p:cNvSpPr txBox="1"/>
          <p:nvPr/>
        </p:nvSpPr>
        <p:spPr>
          <a:xfrm>
            <a:off x="251150" y="4671350"/>
            <a:ext cx="84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*borrowed concept/model from Colorado ICAP: </a:t>
            </a:r>
            <a:r>
              <a:rPr lang="en" sz="1100" u="sng">
                <a:solidFill>
                  <a:schemeClr val="hlink"/>
                </a:solidFill>
                <a:hlinkClick r:id="rId4"/>
              </a:rPr>
              <a:t>Individual Career and Academic Plan (ICAP) | CDE (state.co.us)</a:t>
            </a:r>
            <a:endParaRPr>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63"/>
          <p:cNvPicPr preferRelativeResize="0"/>
          <p:nvPr/>
        </p:nvPicPr>
        <p:blipFill rotWithShape="1">
          <a:blip r:embed="rId3">
            <a:alphaModFix/>
          </a:blip>
          <a:srcRect b="5270" l="23840" r="24634" t="12111"/>
          <a:stretch/>
        </p:blipFill>
        <p:spPr>
          <a:xfrm>
            <a:off x="3441151" y="0"/>
            <a:ext cx="5702846" cy="5143500"/>
          </a:xfrm>
          <a:prstGeom prst="rect">
            <a:avLst/>
          </a:prstGeom>
          <a:noFill/>
          <a:ln>
            <a:noFill/>
          </a:ln>
        </p:spPr>
      </p:pic>
      <p:sp>
        <p:nvSpPr>
          <p:cNvPr id="476" name="Google Shape;476;p63"/>
          <p:cNvSpPr txBox="1"/>
          <p:nvPr/>
        </p:nvSpPr>
        <p:spPr>
          <a:xfrm>
            <a:off x="0" y="4743300"/>
            <a:ext cx="612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4"/>
              </a:rPr>
              <a:t>http://www.cde.state.co.us/postsecondary/pwrplaybookmeaningfulcareerconversations</a:t>
            </a:r>
            <a:r>
              <a:rPr lang="en"/>
              <a:t> </a:t>
            </a:r>
            <a:endParaRPr/>
          </a:p>
        </p:txBody>
      </p:sp>
      <p:sp>
        <p:nvSpPr>
          <p:cNvPr id="477" name="Google Shape;477;p63"/>
          <p:cNvSpPr txBox="1"/>
          <p:nvPr>
            <p:ph idx="4294967295" type="title"/>
          </p:nvPr>
        </p:nvSpPr>
        <p:spPr>
          <a:xfrm>
            <a:off x="-1203562" y="284660"/>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latin typeface="Open Sans Light"/>
                <a:ea typeface="Open Sans Light"/>
                <a:cs typeface="Open Sans Light"/>
                <a:sym typeface="Open Sans Light"/>
              </a:rPr>
              <a:t>Colorado</a:t>
            </a:r>
            <a:endParaRPr>
              <a:latin typeface="Open Sans Light"/>
              <a:ea typeface="Open Sans Light"/>
              <a:cs typeface="Open Sans Light"/>
              <a:sym typeface="Open Sans Light"/>
            </a:endParaRPr>
          </a:p>
        </p:txBody>
      </p:sp>
      <p:sp>
        <p:nvSpPr>
          <p:cNvPr id="478" name="Google Shape;478;p63"/>
          <p:cNvSpPr txBox="1"/>
          <p:nvPr>
            <p:ph idx="4294967295" type="title"/>
          </p:nvPr>
        </p:nvSpPr>
        <p:spPr>
          <a:xfrm>
            <a:off x="59600" y="2263350"/>
            <a:ext cx="32841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500">
                <a:solidFill>
                  <a:srgbClr val="1B9AA6"/>
                </a:solidFill>
              </a:rPr>
              <a:t>Model: Meaningful Career Conversations</a:t>
            </a:r>
            <a:r>
              <a:rPr lang="en" sz="3500"/>
              <a:t> </a:t>
            </a:r>
            <a:endParaRPr sz="35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idx="4294967295" type="title"/>
          </p:nvPr>
        </p:nvSpPr>
        <p:spPr>
          <a:xfrm>
            <a:off x="628650" y="-9703"/>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559">
                <a:latin typeface="Open Sans Light"/>
                <a:ea typeface="Open Sans Light"/>
                <a:cs typeface="Open Sans Light"/>
                <a:sym typeface="Open Sans Light"/>
              </a:rPr>
              <a:t>Colorado: Meaningful Career Conversations</a:t>
            </a:r>
            <a:endParaRPr sz="3759">
              <a:latin typeface="Open Sans Light"/>
              <a:ea typeface="Open Sans Light"/>
              <a:cs typeface="Open Sans Light"/>
              <a:sym typeface="Open Sans Light"/>
            </a:endParaRPr>
          </a:p>
        </p:txBody>
      </p:sp>
      <p:sp>
        <p:nvSpPr>
          <p:cNvPr id="484" name="Google Shape;484;p64"/>
          <p:cNvSpPr txBox="1"/>
          <p:nvPr>
            <p:ph idx="4294967295" type="body"/>
          </p:nvPr>
        </p:nvSpPr>
        <p:spPr>
          <a:xfrm>
            <a:off x="628650" y="3907850"/>
            <a:ext cx="2445300" cy="724800"/>
          </a:xfrm>
          <a:prstGeom prst="rect">
            <a:avLst/>
          </a:prstGeom>
        </p:spPr>
        <p:txBody>
          <a:bodyPr anchorCtr="0" anchor="t" bIns="45700" lIns="91425" spcFirstLastPara="1" rIns="91425" wrap="square" tIns="45700">
            <a:normAutofit fontScale="92500" lnSpcReduction="10000"/>
          </a:bodyPr>
          <a:lstStyle/>
          <a:p>
            <a:pPr indent="0" lvl="0" marL="0" rtl="0" algn="l">
              <a:spcBef>
                <a:spcPts val="1000"/>
              </a:spcBef>
              <a:spcAft>
                <a:spcPts val="0"/>
              </a:spcAft>
              <a:buNone/>
            </a:pPr>
            <a:r>
              <a:rPr lang="en" sz="1300" u="sng">
                <a:solidFill>
                  <a:schemeClr val="hlink"/>
                </a:solidFill>
                <a:hlinkClick r:id="rId3"/>
              </a:rPr>
              <a:t>https://www.schoolcounselor.org/Publications-Research/Publications/Free-ASCA-Resources/Career-Conversation-Starters</a:t>
            </a:r>
            <a:r>
              <a:rPr lang="en" sz="1300"/>
              <a:t> </a:t>
            </a:r>
            <a:endParaRPr sz="1300"/>
          </a:p>
        </p:txBody>
      </p:sp>
      <p:pic>
        <p:nvPicPr>
          <p:cNvPr id="485" name="Google Shape;485;p64"/>
          <p:cNvPicPr preferRelativeResize="0"/>
          <p:nvPr/>
        </p:nvPicPr>
        <p:blipFill rotWithShape="1">
          <a:blip r:embed="rId4">
            <a:alphaModFix/>
          </a:blip>
          <a:srcRect b="5669" l="43727" r="23093" t="19136"/>
          <a:stretch/>
        </p:blipFill>
        <p:spPr>
          <a:xfrm>
            <a:off x="2986150" y="984500"/>
            <a:ext cx="3341155" cy="4259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Activity 1: Worksheet Page 4</a:t>
            </a:r>
            <a:endParaRPr/>
          </a:p>
        </p:txBody>
      </p:sp>
      <p:sp>
        <p:nvSpPr>
          <p:cNvPr id="492" name="Google Shape;492;p65"/>
          <p:cNvSpPr txBox="1"/>
          <p:nvPr>
            <p:ph idx="1" type="body"/>
          </p:nvPr>
        </p:nvSpPr>
        <p:spPr>
          <a:xfrm>
            <a:off x="628650" y="1442819"/>
            <a:ext cx="7886700" cy="3139500"/>
          </a:xfrm>
          <a:prstGeom prst="rect">
            <a:avLst/>
          </a:prstGeom>
          <a:noFill/>
          <a:ln>
            <a:noFill/>
          </a:ln>
        </p:spPr>
        <p:txBody>
          <a:bodyPr anchorCtr="0" anchor="t" bIns="45700" lIns="91425" spcFirstLastPara="1" rIns="91425" wrap="square" tIns="45700">
            <a:noAutofit/>
          </a:bodyPr>
          <a:lstStyle/>
          <a:p>
            <a:pPr indent="-24606" lvl="0" marL="0" rtl="0" algn="l">
              <a:lnSpc>
                <a:spcPct val="100000"/>
              </a:lnSpc>
              <a:spcBef>
                <a:spcPts val="1000"/>
              </a:spcBef>
              <a:spcAft>
                <a:spcPts val="0"/>
              </a:spcAft>
              <a:buClr>
                <a:srgbClr val="009AA6"/>
              </a:buClr>
              <a:buSzPts val="388"/>
              <a:buFont typeface="Arial"/>
              <a:buChar char="•"/>
            </a:pPr>
            <a:r>
              <a:rPr b="0" i="0" lang="en" sz="1950" u="none">
                <a:solidFill>
                  <a:srgbClr val="000000"/>
                </a:solidFill>
                <a:latin typeface="Open Sans"/>
                <a:ea typeface="Open Sans"/>
                <a:cs typeface="Open Sans"/>
                <a:sym typeface="Open Sans"/>
              </a:rPr>
              <a:t>Identify one strategy that you are currently using for career advising/development.</a:t>
            </a:r>
            <a:endParaRPr sz="1950"/>
          </a:p>
          <a:p>
            <a:pPr indent="0" lvl="1" marL="0" rtl="0" algn="l">
              <a:lnSpc>
                <a:spcPct val="100000"/>
              </a:lnSpc>
              <a:spcBef>
                <a:spcPts val="500"/>
              </a:spcBef>
              <a:spcAft>
                <a:spcPts val="0"/>
              </a:spcAft>
              <a:buSzPts val="1125"/>
              <a:buNone/>
            </a:pPr>
            <a:r>
              <a:t/>
            </a:r>
            <a:endParaRPr b="0" i="0" sz="1700" u="none">
              <a:solidFill>
                <a:srgbClr val="000000"/>
              </a:solidFill>
              <a:latin typeface="Open Sans"/>
              <a:ea typeface="Open Sans"/>
              <a:cs typeface="Open Sans"/>
              <a:sym typeface="Open Sans"/>
            </a:endParaRPr>
          </a:p>
          <a:p>
            <a:pPr indent="-24606" lvl="0" marL="0" rtl="0" algn="l">
              <a:lnSpc>
                <a:spcPct val="100000"/>
              </a:lnSpc>
              <a:spcBef>
                <a:spcPts val="1000"/>
              </a:spcBef>
              <a:spcAft>
                <a:spcPts val="0"/>
              </a:spcAft>
              <a:buClr>
                <a:srgbClr val="009AA6"/>
              </a:buClr>
              <a:buSzPts val="388"/>
              <a:buFont typeface="Arial"/>
              <a:buChar char="•"/>
            </a:pPr>
            <a:r>
              <a:rPr b="0" i="0" lang="en" sz="1950" u="none">
                <a:solidFill>
                  <a:srgbClr val="000000"/>
                </a:solidFill>
                <a:latin typeface="Open Sans"/>
                <a:ea typeface="Open Sans"/>
                <a:cs typeface="Open Sans"/>
                <a:sym typeface="Open Sans"/>
              </a:rPr>
              <a:t>What would you love to have in place but isn’t there yet? What is your ‘stretch goal”? </a:t>
            </a:r>
            <a:endParaRPr b="0" i="0" sz="1950" u="none">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SzPts val="688"/>
              <a:buNone/>
            </a:pPr>
            <a:r>
              <a:t/>
            </a:r>
            <a:endParaRPr sz="1950">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SzPts val="688"/>
              <a:buNone/>
            </a:pPr>
            <a:r>
              <a:rPr lang="en" sz="1950">
                <a:solidFill>
                  <a:srgbClr val="000000"/>
                </a:solidFill>
                <a:latin typeface="Open Sans"/>
                <a:ea typeface="Open Sans"/>
                <a:cs typeface="Open Sans"/>
                <a:sym typeface="Open Sans"/>
              </a:rPr>
              <a:t>How can you help students make connections between their schoolwork and career fields?</a:t>
            </a:r>
            <a:endParaRPr sz="1950">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SzPts val="1125"/>
              <a:buNone/>
            </a:pPr>
            <a:r>
              <a:t/>
            </a:r>
            <a:endParaRPr b="0" i="0" sz="1950" u="none">
              <a:solidFill>
                <a:srgbClr val="000000"/>
              </a:solidFill>
              <a:latin typeface="Open Sans"/>
              <a:ea typeface="Open Sans"/>
              <a:cs typeface="Open Sans"/>
              <a:sym typeface="Open Sans"/>
            </a:endParaRPr>
          </a:p>
          <a:p>
            <a:pPr indent="0" lvl="0" marL="0" rtl="0" algn="l">
              <a:lnSpc>
                <a:spcPct val="100000"/>
              </a:lnSpc>
              <a:spcBef>
                <a:spcPts val="1000"/>
              </a:spcBef>
              <a:spcAft>
                <a:spcPts val="0"/>
              </a:spcAft>
              <a:buSzPts val="1125"/>
              <a:buNone/>
            </a:pPr>
            <a:r>
              <a:t/>
            </a:r>
            <a:endParaRPr sz="1950"/>
          </a:p>
        </p:txBody>
      </p:sp>
      <p:pic>
        <p:nvPicPr>
          <p:cNvPr descr="Small Group Excercise Icon" id="493" name="Google Shape;493;p65"/>
          <p:cNvPicPr preferRelativeResize="0"/>
          <p:nvPr/>
        </p:nvPicPr>
        <p:blipFill>
          <a:blip r:embed="rId3">
            <a:alphaModFix/>
          </a:blip>
          <a:stretch>
            <a:fillRect/>
          </a:stretch>
        </p:blipFill>
        <p:spPr>
          <a:xfrm>
            <a:off x="7965100" y="4028246"/>
            <a:ext cx="909300" cy="909300"/>
          </a:xfrm>
          <a:prstGeom prst="rect">
            <a:avLst/>
          </a:prstGeom>
          <a:noFill/>
          <a:ln>
            <a:noFill/>
          </a:ln>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66"/>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500" name="Google Shape;500;p66"/>
          <p:cNvGrpSpPr/>
          <p:nvPr/>
        </p:nvGrpSpPr>
        <p:grpSpPr>
          <a:xfrm>
            <a:off x="-13274" y="2503170"/>
            <a:ext cx="9157539" cy="137976"/>
            <a:chOff x="-13274" y="3337560"/>
            <a:chExt cx="9157539" cy="183968"/>
          </a:xfrm>
        </p:grpSpPr>
        <p:grpSp>
          <p:nvGrpSpPr>
            <p:cNvPr id="501" name="Google Shape;501;p66"/>
            <p:cNvGrpSpPr/>
            <p:nvPr/>
          </p:nvGrpSpPr>
          <p:grpSpPr>
            <a:xfrm>
              <a:off x="-13274" y="3337560"/>
              <a:ext cx="3108725" cy="182915"/>
              <a:chOff x="4018" y="0"/>
              <a:chExt cx="3474600" cy="326400"/>
            </a:xfrm>
          </p:grpSpPr>
          <p:sp>
            <p:nvSpPr>
              <p:cNvPr id="502" name="Google Shape;502;p66"/>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6"/>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04" name="Google Shape;504;p66"/>
            <p:cNvGrpSpPr/>
            <p:nvPr/>
          </p:nvGrpSpPr>
          <p:grpSpPr>
            <a:xfrm>
              <a:off x="3011725" y="3337560"/>
              <a:ext cx="3109099" cy="182915"/>
              <a:chOff x="2815083" y="0"/>
              <a:chExt cx="3513900" cy="326400"/>
            </a:xfrm>
          </p:grpSpPr>
          <p:sp>
            <p:nvSpPr>
              <p:cNvPr id="505" name="Google Shape;505;p66"/>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66"/>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07" name="Google Shape;507;p66"/>
            <p:cNvGrpSpPr/>
            <p:nvPr/>
          </p:nvGrpSpPr>
          <p:grpSpPr>
            <a:xfrm>
              <a:off x="6035166" y="3338613"/>
              <a:ext cx="3109099" cy="182915"/>
              <a:chOff x="5626149" y="0"/>
              <a:chExt cx="3513900" cy="326400"/>
            </a:xfrm>
          </p:grpSpPr>
          <p:sp>
            <p:nvSpPr>
              <p:cNvPr id="508" name="Google Shape;508;p66"/>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6"/>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510" name="Google Shape;510;p6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511" name="Google Shape;511;p66"/>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512" name="Google Shape;512;p66"/>
          <p:cNvPicPr preferRelativeResize="0"/>
          <p:nvPr/>
        </p:nvPicPr>
        <p:blipFill rotWithShape="1">
          <a:blip r:embed="rId5">
            <a:alphaModFix/>
          </a:blip>
          <a:srcRect b="0" l="0" r="0" t="0"/>
          <a:stretch/>
        </p:blipFill>
        <p:spPr>
          <a:xfrm>
            <a:off x="1138098" y="1241575"/>
            <a:ext cx="7170674"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750"/>
                                        <p:tgtEl>
                                          <p:spTgt spid="511"/>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75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7"/>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Learning That Works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Resource Center</a:t>
            </a:r>
            <a:endParaRPr/>
          </a:p>
        </p:txBody>
      </p:sp>
      <p:sp>
        <p:nvSpPr>
          <p:cNvPr id="519" name="Google Shape;519;p67"/>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520" name="Google Shape;520;p67"/>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521" name="Google Shape;521;p67"/>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522" name="Google Shape;522;p67"/>
          <p:cNvPicPr preferRelativeResize="0"/>
          <p:nvPr/>
        </p:nvPicPr>
        <p:blipFill rotWithShape="1">
          <a:blip r:embed="rId5">
            <a:alphaModFix/>
          </a:blip>
          <a:srcRect b="0" l="0" r="0" t="0"/>
          <a:stretch/>
        </p:blipFill>
        <p:spPr>
          <a:xfrm>
            <a:off x="3104175" y="2331250"/>
            <a:ext cx="3435699" cy="1707200"/>
          </a:xfrm>
          <a:prstGeom prst="rect">
            <a:avLst/>
          </a:prstGeom>
          <a:noFill/>
          <a:ln>
            <a:noFill/>
          </a:ln>
        </p:spPr>
      </p:pic>
      <p:sp>
        <p:nvSpPr>
          <p:cNvPr id="523" name="Google Shape;523;p67"/>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4" name="Google Shape;524;p67"/>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A picture containing shape&#10;&#10;Description automatically generated" id="530" name="Google Shape;530;p68"/>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531" name="Google Shape;531;p68"/>
          <p:cNvSpPr txBox="1"/>
          <p:nvPr/>
        </p:nvSpPr>
        <p:spPr>
          <a:xfrm>
            <a:off x="689550" y="1414450"/>
            <a:ext cx="7764900" cy="2755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5000">
                <a:solidFill>
                  <a:srgbClr val="009BA5"/>
                </a:solidFill>
                <a:latin typeface="Open Sans"/>
                <a:ea typeface="Open Sans"/>
                <a:cs typeface="Open Sans"/>
                <a:sym typeface="Open Sans"/>
              </a:rPr>
              <a:t>Post-Workshop Survey</a:t>
            </a:r>
            <a:endParaRPr b="1" sz="500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5000">
                <a:solidFill>
                  <a:srgbClr val="009BA5"/>
                </a:solidFill>
                <a:latin typeface="Open Sans"/>
                <a:ea typeface="Open Sans"/>
                <a:cs typeface="Open Sans"/>
                <a:sym typeface="Open Sans"/>
              </a:rPr>
              <a:t>&amp;</a:t>
            </a:r>
            <a:endParaRPr b="1" sz="500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5000">
                <a:solidFill>
                  <a:srgbClr val="009BA5"/>
                </a:solidFill>
                <a:latin typeface="Open Sans"/>
                <a:ea typeface="Open Sans"/>
                <a:cs typeface="Open Sans"/>
                <a:sym typeface="Open Sans"/>
              </a:rPr>
              <a:t>Collective Commitment</a:t>
            </a:r>
            <a:endParaRPr b="1" sz="500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3555">
                <a:solidFill>
                  <a:srgbClr val="009BA5"/>
                </a:solidFill>
                <a:latin typeface="Open Sans"/>
                <a:ea typeface="Open Sans"/>
                <a:cs typeface="Open Sans"/>
                <a:sym typeface="Open Sans"/>
              </a:rPr>
              <a:t>(add link or QR code)</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4"/>
          <p:cNvPicPr preferRelativeResize="0"/>
          <p:nvPr/>
        </p:nvPicPr>
        <p:blipFill rotWithShape="1">
          <a:blip r:embed="rId3">
            <a:alphaModFix/>
          </a:blip>
          <a:srcRect b="0" l="0" r="0" t="0"/>
          <a:stretch/>
        </p:blipFill>
        <p:spPr>
          <a:xfrm>
            <a:off x="6350" y="0"/>
            <a:ext cx="9144000" cy="5143500"/>
          </a:xfrm>
          <a:prstGeom prst="rect">
            <a:avLst/>
          </a:prstGeom>
          <a:noFill/>
          <a:ln>
            <a:noFill/>
          </a:ln>
        </p:spPr>
      </p:pic>
      <p:pic>
        <p:nvPicPr>
          <p:cNvPr descr="Shape&#10;&#10;Description automatically generated" id="153" name="Google Shape;153;p24"/>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154" name="Google Shape;154;p24"/>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
                <a:solidFill>
                  <a:schemeClr val="lt1"/>
                </a:solidFill>
              </a:rPr>
              <a:t>Introductions</a:t>
            </a:r>
            <a:endParaRPr/>
          </a:p>
        </p:txBody>
      </p:sp>
      <p:sp>
        <p:nvSpPr>
          <p:cNvPr id="155" name="Google Shape;155;p24"/>
          <p:cNvSpPr txBox="1"/>
          <p:nvPr>
            <p:ph idx="1" type="body"/>
          </p:nvPr>
        </p:nvSpPr>
        <p:spPr>
          <a:xfrm>
            <a:off x="1300192" y="2969509"/>
            <a:ext cx="6543600" cy="3342000"/>
          </a:xfrm>
          <a:prstGeom prst="rect">
            <a:avLst/>
          </a:prstGeom>
          <a:noFill/>
          <a:ln>
            <a:noFill/>
          </a:ln>
        </p:spPr>
        <p:txBody>
          <a:bodyPr anchorCtr="0" anchor="t" bIns="45700" lIns="91425" spcFirstLastPara="1" rIns="91425" wrap="square" tIns="45700">
            <a:normAutofit/>
          </a:bodyPr>
          <a:lstStyle/>
          <a:p>
            <a:pPr indent="-228600" lvl="1" marL="914400" rtl="0" algn="l">
              <a:lnSpc>
                <a:spcPct val="90000"/>
              </a:lnSpc>
              <a:spcBef>
                <a:spcPts val="500"/>
              </a:spcBef>
              <a:spcAft>
                <a:spcPts val="0"/>
              </a:spcAft>
              <a:buSzPts val="1800"/>
              <a:buNone/>
            </a:pPr>
            <a:r>
              <a:t/>
            </a:r>
            <a:endParaRPr sz="3300">
              <a:solidFill>
                <a:srgbClr val="1B8D95"/>
              </a:solidFill>
            </a:endParaRPr>
          </a:p>
          <a:p>
            <a:pPr indent="0" lvl="1" marL="571500" rtl="0" algn="l">
              <a:lnSpc>
                <a:spcPct val="90000"/>
              </a:lnSpc>
              <a:spcBef>
                <a:spcPts val="500"/>
              </a:spcBef>
              <a:spcAft>
                <a:spcPts val="0"/>
              </a:spcAft>
              <a:buSzPts val="1800"/>
              <a:buNone/>
            </a:pPr>
            <a:r>
              <a:rPr lang="en" sz="3300">
                <a:solidFill>
                  <a:srgbClr val="1B8D95"/>
                </a:solidFill>
              </a:rPr>
              <a:t>“When I was a young person, </a:t>
            </a:r>
            <a:br>
              <a:rPr lang="en" sz="3300">
                <a:solidFill>
                  <a:srgbClr val="1B8D95"/>
                </a:solidFill>
              </a:rPr>
            </a:br>
            <a:r>
              <a:rPr lang="en" sz="3300">
                <a:solidFill>
                  <a:srgbClr val="1B8D95"/>
                </a:solidFill>
              </a:rPr>
              <a:t>I aspired to become…”</a:t>
            </a:r>
            <a:endParaRPr>
              <a:solidFill>
                <a:srgbClr val="1B8D95"/>
              </a:solidFill>
            </a:endParaRPr>
          </a:p>
        </p:txBody>
      </p:sp>
      <p:sp>
        <p:nvSpPr>
          <p:cNvPr id="156" name="Google Shape;156;p24"/>
          <p:cNvSpPr/>
          <p:nvPr/>
        </p:nvSpPr>
        <p:spPr>
          <a:xfrm>
            <a:off x="1078592" y="1419965"/>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In the spirit of career development and future planning, </a:t>
            </a:r>
            <a:br>
              <a:rPr b="1" i="0" lang="en" sz="2000" u="none" cap="none" strike="noStrike">
                <a:solidFill>
                  <a:schemeClr val="lt1"/>
                </a:solidFill>
                <a:latin typeface="Arial"/>
                <a:ea typeface="Arial"/>
                <a:cs typeface="Arial"/>
                <a:sym typeface="Arial"/>
              </a:rPr>
            </a:br>
            <a:r>
              <a:rPr b="1" i="0" lang="en" sz="2000" u="none" cap="none" strike="noStrike">
                <a:solidFill>
                  <a:schemeClr val="lt1"/>
                </a:solidFill>
                <a:latin typeface="Arial"/>
                <a:ea typeface="Arial"/>
                <a:cs typeface="Arial"/>
                <a:sym typeface="Arial"/>
              </a:rPr>
              <a:t>finish this sentence in chat: </a:t>
            </a:r>
            <a:endParaRPr b="0" i="0" sz="1400" u="none" cap="none" strike="noStrike">
              <a:solidFill>
                <a:srgbClr val="000000"/>
              </a:solidFill>
              <a:latin typeface="Arial"/>
              <a:ea typeface="Arial"/>
              <a:cs typeface="Arial"/>
              <a:sym typeface="Arial"/>
            </a:endParaRPr>
          </a:p>
        </p:txBody>
      </p:sp>
      <p:pic>
        <p:nvPicPr>
          <p:cNvPr descr="Small Group Excercise Icon" id="157" name="Google Shape;157;p24"/>
          <p:cNvPicPr preferRelativeResize="0"/>
          <p:nvPr/>
        </p:nvPicPr>
        <p:blipFill>
          <a:blip r:embed="rId5">
            <a:alphaModFix/>
          </a:blip>
          <a:stretch>
            <a:fillRect/>
          </a:stretch>
        </p:blipFill>
        <p:spPr>
          <a:xfrm>
            <a:off x="8121050" y="4350100"/>
            <a:ext cx="753075" cy="75307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9"/>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t>Thank </a:t>
            </a:r>
            <a:r>
              <a:rPr lang="en"/>
              <a:t>Y</a:t>
            </a:r>
            <a:r>
              <a:rPr lang="en" sz="4400"/>
              <a:t>ou!</a:t>
            </a:r>
            <a:endParaRPr sz="4400"/>
          </a:p>
        </p:txBody>
      </p:sp>
      <p:pic>
        <p:nvPicPr>
          <p:cNvPr id="537" name="Google Shape;537;p69"/>
          <p:cNvPicPr preferRelativeResize="0"/>
          <p:nvPr/>
        </p:nvPicPr>
        <p:blipFill>
          <a:blip r:embed="rId3">
            <a:alphaModFix/>
          </a:blip>
          <a:stretch>
            <a:fillRect/>
          </a:stretch>
        </p:blipFill>
        <p:spPr>
          <a:xfrm>
            <a:off x="6959925" y="2853013"/>
            <a:ext cx="2095500" cy="2181225"/>
          </a:xfrm>
          <a:prstGeom prst="rect">
            <a:avLst/>
          </a:prstGeom>
          <a:noFill/>
          <a:ln>
            <a:noFill/>
          </a:ln>
        </p:spPr>
      </p:pic>
      <p:sp>
        <p:nvSpPr>
          <p:cNvPr id="538" name="Google Shape;538;p69"/>
          <p:cNvSpPr txBox="1"/>
          <p:nvPr>
            <p:ph idx="1" type="body"/>
          </p:nvPr>
        </p:nvSpPr>
        <p:spPr>
          <a:xfrm>
            <a:off x="80375" y="1412250"/>
            <a:ext cx="82341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 sz="1800"/>
              <a:t>Congratulations on beginning to become a CTE Champion! </a:t>
            </a:r>
            <a:endParaRPr b="1" i="1" sz="1800"/>
          </a:p>
          <a:p>
            <a:pPr indent="0" lvl="0" marL="0" rtl="0" algn="l">
              <a:spcBef>
                <a:spcPts val="1000"/>
              </a:spcBef>
              <a:spcAft>
                <a:spcPts val="0"/>
              </a:spcAft>
              <a:buNone/>
            </a:pPr>
            <a:r>
              <a:t/>
            </a:r>
            <a:endParaRPr/>
          </a:p>
          <a:p>
            <a:pPr indent="0" lvl="0" marL="0" rtl="0" algn="l">
              <a:spcBef>
                <a:spcPts val="1000"/>
              </a:spcBef>
              <a:spcAft>
                <a:spcPts val="0"/>
              </a:spcAft>
              <a:buNone/>
            </a:pPr>
            <a:r>
              <a:rPr i="1" lang="en" sz="2700"/>
              <a:t>Insert contact info here:</a:t>
            </a:r>
            <a:endParaRPr i="1" sz="2700"/>
          </a:p>
          <a:p>
            <a:pPr indent="0" lvl="0" marL="0" rtl="0" algn="l">
              <a:spcBef>
                <a:spcPts val="1000"/>
              </a:spcBef>
              <a:spcAft>
                <a:spcPts val="0"/>
              </a:spcAft>
              <a:buNone/>
            </a:pPr>
            <a:r>
              <a:rPr i="1" lang="en" sz="2700"/>
              <a:t>Insert local resource links here: </a:t>
            </a:r>
            <a:endParaRPr i="1" sz="2700"/>
          </a:p>
          <a:p>
            <a:pPr indent="0" lvl="0" marL="0" rtl="0" algn="l">
              <a:spcBef>
                <a:spcPts val="1000"/>
              </a:spcBef>
              <a:spcAft>
                <a:spcPts val="0"/>
              </a:spcAft>
              <a:buNone/>
            </a:pPr>
            <a:r>
              <a:rPr i="1" lang="en" sz="2700"/>
              <a:t>Insert next steps or other last thoughts here:</a:t>
            </a:r>
            <a:endParaRPr i="1" sz="2700"/>
          </a:p>
          <a:p>
            <a:pPr indent="0" lvl="0" marL="0" rtl="0" algn="l">
              <a:spcBef>
                <a:spcPts val="1000"/>
              </a:spcBef>
              <a:spcAft>
                <a:spcPts val="0"/>
              </a:spcAft>
              <a:buNone/>
            </a:pPr>
            <a:r>
              <a:rPr i="1" lang="en" sz="2700"/>
              <a:t>Insert CEU option here: </a:t>
            </a:r>
            <a:endParaRPr i="1"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628650" y="149965"/>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lang="en"/>
              <a:t>Learning Objectives</a:t>
            </a:r>
            <a:endParaRPr/>
          </a:p>
        </p:txBody>
      </p:sp>
      <p:sp>
        <p:nvSpPr>
          <p:cNvPr id="164" name="Google Shape;164;p25"/>
          <p:cNvSpPr txBox="1"/>
          <p:nvPr>
            <p:ph idx="1" type="body"/>
          </p:nvPr>
        </p:nvSpPr>
        <p:spPr>
          <a:xfrm>
            <a:off x="297000" y="1504450"/>
            <a:ext cx="8556000" cy="352110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Clr>
                <a:srgbClr val="009AA6"/>
              </a:buClr>
              <a:buSzPts val="1500"/>
              <a:buFont typeface="Open Sans"/>
              <a:buChar char="•"/>
            </a:pPr>
            <a:r>
              <a:rPr lang="en" sz="1500"/>
              <a:t>Gain knowledge on effective career advising strategies, resources and processes to empower students to explore future career options, and evaluate against current work; </a:t>
            </a:r>
            <a:endParaRPr sz="1500"/>
          </a:p>
          <a:p>
            <a:pPr indent="-323850" lvl="0" marL="457200" rtl="0" algn="l">
              <a:lnSpc>
                <a:spcPct val="100000"/>
              </a:lnSpc>
              <a:spcBef>
                <a:spcPts val="1000"/>
              </a:spcBef>
              <a:spcAft>
                <a:spcPts val="0"/>
              </a:spcAft>
              <a:buClr>
                <a:srgbClr val="009AA6"/>
              </a:buClr>
              <a:buSzPts val="1500"/>
              <a:buFont typeface="Open Sans"/>
              <a:buChar char="•"/>
            </a:pPr>
            <a:r>
              <a:rPr lang="en" sz="1500"/>
              <a:t>Increase familiarity with Individual Learning Plans (ILPs),  their value to career advising and navigation for students and various implementation models at scale at the local and state level  </a:t>
            </a:r>
            <a:endParaRPr sz="1500"/>
          </a:p>
          <a:p>
            <a:pPr indent="-323850" lvl="0" marL="457200" rtl="0" algn="l">
              <a:lnSpc>
                <a:spcPct val="100000"/>
              </a:lnSpc>
              <a:spcBef>
                <a:spcPts val="1000"/>
              </a:spcBef>
              <a:spcAft>
                <a:spcPts val="0"/>
              </a:spcAft>
              <a:buClr>
                <a:srgbClr val="009AA6"/>
              </a:buClr>
              <a:buSzPts val="1500"/>
              <a:buFont typeface="Open Sans"/>
              <a:buChar char="•"/>
            </a:pPr>
            <a:r>
              <a:rPr lang="en" sz="1500"/>
              <a:t>Develop a mindset that reflects the thinking that a successful career advising and development system must respond to students’ interests and provide career awareness and exploration for each student — not just those enrolled in CTE. </a:t>
            </a:r>
            <a:endParaRPr sz="1500"/>
          </a:p>
          <a:p>
            <a:pPr indent="-323850" lvl="0" marL="457200" rtl="0" algn="l">
              <a:lnSpc>
                <a:spcPct val="100000"/>
              </a:lnSpc>
              <a:spcBef>
                <a:spcPts val="1000"/>
              </a:spcBef>
              <a:spcAft>
                <a:spcPts val="1000"/>
              </a:spcAft>
              <a:buClr>
                <a:srgbClr val="009AA6"/>
              </a:buClr>
              <a:buSzPts val="1500"/>
              <a:buFont typeface="Open Sans"/>
              <a:buChar char="•"/>
            </a:pPr>
            <a:r>
              <a:rPr lang="en" sz="1500"/>
              <a:t>Help foster a seamless career advising and development continuum from elementary through postsecondary;  including wraparound services, accelerated learning strategies, guided pathways and connections with local employers to ensure smooth transitions into the labor market.</a:t>
            </a:r>
            <a:endParaRPr sz="15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171" name="Google Shape;171;p26"/>
          <p:cNvGrpSpPr/>
          <p:nvPr/>
        </p:nvGrpSpPr>
        <p:grpSpPr>
          <a:xfrm>
            <a:off x="-13274" y="2503170"/>
            <a:ext cx="9157539" cy="137976"/>
            <a:chOff x="-13274" y="3337560"/>
            <a:chExt cx="9157539" cy="183968"/>
          </a:xfrm>
        </p:grpSpPr>
        <p:grpSp>
          <p:nvGrpSpPr>
            <p:cNvPr id="172" name="Google Shape;172;p26"/>
            <p:cNvGrpSpPr/>
            <p:nvPr/>
          </p:nvGrpSpPr>
          <p:grpSpPr>
            <a:xfrm>
              <a:off x="-13274" y="3337560"/>
              <a:ext cx="3108725" cy="182915"/>
              <a:chOff x="4018" y="0"/>
              <a:chExt cx="3474600" cy="326400"/>
            </a:xfrm>
          </p:grpSpPr>
          <p:sp>
            <p:nvSpPr>
              <p:cNvPr id="173" name="Google Shape;173;p26"/>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6"/>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75" name="Google Shape;175;p26"/>
            <p:cNvGrpSpPr/>
            <p:nvPr/>
          </p:nvGrpSpPr>
          <p:grpSpPr>
            <a:xfrm>
              <a:off x="3011725" y="3337560"/>
              <a:ext cx="3109099" cy="182915"/>
              <a:chOff x="2815083" y="0"/>
              <a:chExt cx="3513900" cy="326400"/>
            </a:xfrm>
          </p:grpSpPr>
          <p:sp>
            <p:nvSpPr>
              <p:cNvPr id="176" name="Google Shape;176;p26"/>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6"/>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78" name="Google Shape;178;p26"/>
            <p:cNvGrpSpPr/>
            <p:nvPr/>
          </p:nvGrpSpPr>
          <p:grpSpPr>
            <a:xfrm>
              <a:off x="6035166" y="3338613"/>
              <a:ext cx="3109099" cy="182915"/>
              <a:chOff x="5626149" y="0"/>
              <a:chExt cx="3513900" cy="326400"/>
            </a:xfrm>
          </p:grpSpPr>
          <p:sp>
            <p:nvSpPr>
              <p:cNvPr id="179" name="Google Shape;179;p26"/>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6"/>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181" name="Google Shape;181;p2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182" name="Google Shape;182;p26"/>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183" name="Google Shape;183;p26"/>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750"/>
                                        <p:tgtEl>
                                          <p:spTgt spid="18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75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193" name="Google Shape;193;p28"/>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194" name="Google Shape;194;p28"/>
          <p:cNvSpPr txBox="1"/>
          <p:nvPr/>
        </p:nvSpPr>
        <p:spPr>
          <a:xfrm>
            <a:off x="241100" y="4480463"/>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