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306" r:id="rId3"/>
    <p:sldId id="303" r:id="rId4"/>
    <p:sldId id="304" r:id="rId5"/>
    <p:sldId id="305" r:id="rId6"/>
    <p:sldId id="307" r:id="rId7"/>
    <p:sldId id="308" r:id="rId8"/>
    <p:sldId id="309" r:id="rId9"/>
  </p:sldIdLst>
  <p:sldSz cx="9144000" cy="6858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99871" autoAdjust="0"/>
  </p:normalViewPr>
  <p:slideViewPr>
    <p:cSldViewPr snapToGrid="0">
      <p:cViewPr>
        <p:scale>
          <a:sx n="100" d="100"/>
          <a:sy n="100" d="100"/>
        </p:scale>
        <p:origin x="1494" y="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8F6F7-FED5-6C45-AF5D-13EF4168E8EA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D8D4-5E7C-1E48-9DAA-FA0F69A7E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E185-1F83-4013-9718-1CE29E01D54E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ECA3-8E52-4489-A464-10E3F37F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2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A96E-86B2-CC46-9611-440979A35359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9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446630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3962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3962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45474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2445474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8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: Colour">
    <p:bg>
      <p:bgPr>
        <a:solidFill>
          <a:srgbClr val="602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4" y="569191"/>
            <a:ext cx="8161432" cy="931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5" y="1722968"/>
            <a:ext cx="8161338" cy="44640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: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3" y="482601"/>
            <a:ext cx="7403787" cy="2654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 descr="wave_PwC_colors.png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6000" contrast="50000"/>
                    </a14:imgEffect>
                  </a14:imgLayer>
                </a14:imgProps>
              </a:ext>
            </a:extLst>
          </a:blip>
          <a:srcRect l="4430" r="-1145"/>
          <a:stretch/>
        </p:blipFill>
        <p:spPr>
          <a:xfrm>
            <a:off x="0" y="3314861"/>
            <a:ext cx="8082032" cy="1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6805-559C-EA4C-BA13-DD50187F6116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4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873-1AF1-7944-9ADE-6794E56F4C50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9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1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2056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F84-8B6E-8D4E-978A-D6A07D1CF3A2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90156" y="1600201"/>
            <a:ext cx="39902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7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12554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75894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89987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2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2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3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976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3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89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18171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72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3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8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1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91571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891571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83083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883083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8563-F50F-094D-8836-65F6AA88147F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7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446630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3962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3962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45474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2445474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1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: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4" y="569191"/>
            <a:ext cx="8161432" cy="931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5" y="1722968"/>
            <a:ext cx="8161338" cy="44640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: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3" y="482601"/>
            <a:ext cx="7403787" cy="2654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wave_PwC_colors.png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6000" contrast="50000"/>
                    </a14:imgEffect>
                  </a14:imgLayer>
                </a14:imgProps>
              </a:ext>
            </a:extLst>
          </a:blip>
          <a:srcRect l="4430" r="-1145"/>
          <a:stretch/>
        </p:blipFill>
        <p:spPr>
          <a:xfrm>
            <a:off x="0" y="3314861"/>
            <a:ext cx="8082032" cy="1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4609-09B9-524C-B4F1-2F3CFEEBC146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4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642B-915A-B749-A635-252759151480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33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2056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2C1D-C819-9B47-962D-99E5BF591F54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90156" y="1600201"/>
            <a:ext cx="39902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20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12554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C07D-ABF2-EC40-80D1-0238A44A8529}" type="datetime1">
              <a:rPr lang="en-US" smtClean="0"/>
              <a:t>9/4/2014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75894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89987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10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3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976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1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18171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72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23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1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91571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891571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83083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883083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7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2" y="6147127"/>
            <a:ext cx="723058" cy="5737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815263" y="6475824"/>
            <a:ext cx="1228113" cy="2627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 b="1" i="1" dirty="0" smtClean="0">
                <a:latin typeface="Georgia"/>
                <a:cs typeface="Georgia"/>
              </a:rPr>
              <a:t>Catalyst</a:t>
            </a:r>
          </a:p>
        </p:txBody>
      </p:sp>
    </p:spTree>
    <p:extLst>
      <p:ext uri="{BB962C8B-B14F-4D97-AF65-F5344CB8AC3E}">
        <p14:creationId xmlns:p14="http://schemas.microsoft.com/office/powerpoint/2010/main" val="321796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46630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3962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3962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45474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2445474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74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: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4" y="569191"/>
            <a:ext cx="8161432" cy="931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454025" y="1722968"/>
            <a:ext cx="8161338" cy="44640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: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3" y="482601"/>
            <a:ext cx="7403787" cy="2654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wave_PwC_colors.png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6000" contrast="50000"/>
                    </a14:imgEffect>
                  </a14:imgLayer>
                </a14:imgProps>
              </a:ext>
            </a:extLst>
          </a:blip>
          <a:srcRect l="4430" r="-1145"/>
          <a:stretch/>
        </p:blipFill>
        <p:spPr>
          <a:xfrm>
            <a:off x="0" y="3314861"/>
            <a:ext cx="8082032" cy="1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7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6805-559C-EA4C-BA13-DD50187F6116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8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98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873-1AF1-7944-9ADE-6794E56F4C50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9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75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2056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F84-8B6E-8D4E-978A-D6A07D1CF3A2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90156" y="1600201"/>
            <a:ext cx="39902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0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1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12554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75894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89987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2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210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3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976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3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18171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72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3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89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1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91571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891571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83083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883083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1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8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873-1AF1-7944-9ADE-6794E56F4C50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446630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3962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3962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45474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2445474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3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: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4" y="569191"/>
            <a:ext cx="8161432" cy="931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4025" y="1722968"/>
            <a:ext cx="8161338" cy="44640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: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3" y="482601"/>
            <a:ext cx="7403787" cy="2654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wave_PwC_colors.png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6000" contrast="50000"/>
                    </a14:imgEffect>
                  </a14:imgLayer>
                </a14:imgProps>
              </a:ext>
            </a:extLst>
          </a:blip>
          <a:srcRect l="4430" r="-1145"/>
          <a:stretch/>
        </p:blipFill>
        <p:spPr>
          <a:xfrm>
            <a:off x="0" y="3314861"/>
            <a:ext cx="8082032" cy="1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7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A032-1976-7D4E-B775-16A5D5B2D6CF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60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4C2D-E771-564D-B998-EBA18E9C46CE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62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2056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648F-91C0-9B4F-9DE0-8A9010E3ECCB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rgbClr val="DC6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90156" y="1600201"/>
            <a:ext cx="39902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36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12554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374D-FB3F-4B4A-95F5-C2BC79ECD6E8}" type="datetime1">
              <a:rPr lang="en-US" smtClean="0"/>
              <a:t>9/4/2014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75894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89987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17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18171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72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79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rgbClr val="DC6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3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976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56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rgbClr val="DC6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1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91571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891571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83083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883083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02056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F84-8B6E-8D4E-978A-D6A07D1CF3A2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90156" y="1600201"/>
            <a:ext cx="39902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274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rgbClr val="DC6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446630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3962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53962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45474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2445474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35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: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4024" y="569191"/>
            <a:ext cx="8161432" cy="931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33400" y="6375402"/>
            <a:ext cx="25908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7086600" y="6375400"/>
            <a:ext cx="1527048" cy="203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54025" y="1722968"/>
            <a:ext cx="8161338" cy="446405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0FF-E2D8-2348-A97A-7478AC2E5161}" type="datetime1">
              <a:rPr lang="en-US" smtClean="0"/>
              <a:t>9/4/2014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12554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75894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89987" y="1600201"/>
            <a:ext cx="260484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0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3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976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0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18171" y="1600201"/>
            <a:ext cx="5476659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57200" y="1587502"/>
            <a:ext cx="2489200" cy="454236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849945"/>
          </a:xfrm>
        </p:spPr>
        <p:txBody>
          <a:bodyPr lIns="0" tIns="0" rIns="0" bIns="0" anchor="t">
            <a:normAutofit/>
          </a:bodyPr>
          <a:lstStyle>
            <a:lvl1pPr algn="l">
              <a:defRPr sz="2000" b="1" i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F22F-FBCA-1942-823A-12B8D94B4377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hape 10"/>
          <p:cNvCxnSpPr/>
          <p:nvPr userDrawn="1"/>
        </p:nvCxnSpPr>
        <p:spPr>
          <a:xfrm rot="5400000" flipH="1" flipV="1">
            <a:off x="4394204" y="-3530600"/>
            <a:ext cx="203199" cy="8229600"/>
          </a:xfrm>
          <a:prstGeom prst="bentConnector2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1" y="1600201"/>
            <a:ext cx="4240170" cy="4525963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91571" y="158750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891571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883083" y="1568257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883083" y="3963241"/>
            <a:ext cx="1797312" cy="216292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6DC2458-DC74-5446-A311-5679142D85D3}" type="datetime1">
              <a:rPr lang="en-US" smtClean="0"/>
              <a:t>9/4/2014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9A76D90-2454-4658-BC93-0350D266CC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  <p:sldLayoutId id="2147483650" r:id="rId4"/>
    <p:sldLayoutId id="2147483671" r:id="rId5"/>
    <p:sldLayoutId id="2147483675" r:id="rId6"/>
    <p:sldLayoutId id="2147483687" r:id="rId7"/>
    <p:sldLayoutId id="2147483682" r:id="rId8"/>
    <p:sldLayoutId id="2147483688" r:id="rId9"/>
    <p:sldLayoutId id="2147483691" r:id="rId10"/>
    <p:sldLayoutId id="2147483666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664" r:id="rId22"/>
    <p:sldLayoutId id="2147483680" r:id="rId23"/>
    <p:sldLayoutId id="2147483667" r:id="rId24"/>
    <p:sldLayoutId id="2147483672" r:id="rId25"/>
    <p:sldLayoutId id="2147483676" r:id="rId26"/>
    <p:sldLayoutId id="2147483686" r:id="rId27"/>
    <p:sldLayoutId id="2147483683" r:id="rId28"/>
    <p:sldLayoutId id="2147483689" r:id="rId29"/>
    <p:sldLayoutId id="2147483692" r:id="rId30"/>
    <p:sldLayoutId id="2147483669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665" r:id="rId42"/>
    <p:sldLayoutId id="2147483681" r:id="rId43"/>
    <p:sldLayoutId id="2147483668" r:id="rId44"/>
    <p:sldLayoutId id="2147483673" r:id="rId45"/>
    <p:sldLayoutId id="2147483677" r:id="rId46"/>
    <p:sldLayoutId id="2147483684" r:id="rId47"/>
    <p:sldLayoutId id="2147483685" r:id="rId48"/>
    <p:sldLayoutId id="2147483690" r:id="rId49"/>
    <p:sldLayoutId id="2147483693" r:id="rId50"/>
    <p:sldLayoutId id="2147483670" r:id="rId51"/>
    <p:sldLayoutId id="2147483655" r:id="rId5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Dsl2yiImvM&amp;feature=youtu.be" TargetMode="External"/><Relationship Id="rId3" Type="http://schemas.openxmlformats.org/officeDocument/2006/relationships/image" Target="../media/image22.gif"/><Relationship Id="rId7" Type="http://schemas.openxmlformats.org/officeDocument/2006/relationships/hyperlink" Target="http://www.youtube.com/watch?v=MXD2-dbFB5g" TargetMode="External"/><Relationship Id="rId12" Type="http://schemas.openxmlformats.org/officeDocument/2006/relationships/hyperlink" Target="http://www.pwc.com/struct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m2hnaODt3-0" TargetMode="External"/><Relationship Id="rId11" Type="http://schemas.openxmlformats.org/officeDocument/2006/relationships/hyperlink" Target="http://www.pwc.com/us/catalyst" TargetMode="External"/><Relationship Id="rId5" Type="http://schemas.openxmlformats.org/officeDocument/2006/relationships/hyperlink" Target="http://www.youtube.com/watch?v=0pOBG82Gti8" TargetMode="External"/><Relationship Id="rId10" Type="http://schemas.openxmlformats.org/officeDocument/2006/relationships/image" Target="../media/image23.gif"/><Relationship Id="rId4" Type="http://schemas.openxmlformats.org/officeDocument/2006/relationships/hyperlink" Target="mailto:Ben.hormell@us.pwc.com" TargetMode="External"/><Relationship Id="rId9" Type="http://schemas.openxmlformats.org/officeDocument/2006/relationships/hyperlink" Target="http://www.youtube.com/watch?v=rpl6Q6SiN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ltGray">
          <a:xfrm>
            <a:off x="5562600" y="5359400"/>
            <a:ext cx="3581400" cy="764189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136497" y="344946"/>
            <a:ext cx="4876800" cy="50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https://pwc-spark.com/groups/catalyst-us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2" y="5414578"/>
            <a:ext cx="1587207" cy="1418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497" y="99145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eorgia" panose="02040502050405020303" pitchFamily="18" charset="0"/>
              </a:rPr>
              <a:t>www.pwc.com/us/catalyst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37" name="Title 6"/>
          <p:cNvSpPr txBox="1">
            <a:spLocks/>
          </p:cNvSpPr>
          <p:nvPr/>
        </p:nvSpPr>
        <p:spPr>
          <a:xfrm>
            <a:off x="5638799" y="5385083"/>
            <a:ext cx="3365715" cy="709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2"/>
                </a:solidFill>
                <a:latin typeface="Georgia" panose="02040502050405020303" pitchFamily="18" charset="0"/>
              </a:rPr>
              <a:t>Catalyst Introduction</a:t>
            </a:r>
            <a:br>
              <a:rPr lang="en-GB" sz="2400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chemeClr val="bg2"/>
                </a:solidFill>
                <a:latin typeface="Georgia" panose="02040502050405020303" pitchFamily="18" charset="0"/>
              </a:rPr>
              <a:t>FY15</a:t>
            </a:r>
          </a:p>
        </p:txBody>
      </p:sp>
      <p:pic>
        <p:nvPicPr>
          <p:cNvPr id="24" name="Picture 23" descr="wave_PwC_colors.png"/>
          <p:cNvPicPr>
            <a:picLocks noChangeAspect="1"/>
          </p:cNvPicPr>
          <p:nvPr/>
        </p:nvPicPr>
        <p:blipFill rotWithShape="1">
          <a:blip r:embed="rId3"/>
          <a:srcRect r="11407"/>
          <a:stretch/>
        </p:blipFill>
        <p:spPr>
          <a:xfrm>
            <a:off x="2397134" y="3612019"/>
            <a:ext cx="6746865" cy="11636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5646" y="1927737"/>
            <a:ext cx="7222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Georgia"/>
                <a:cs typeface="Georgia"/>
              </a:rPr>
              <a:t>The art of rapidly designing solutions together</a:t>
            </a:r>
          </a:p>
        </p:txBody>
      </p:sp>
    </p:spTree>
    <p:extLst>
      <p:ext uri="{BB962C8B-B14F-4D97-AF65-F5344CB8AC3E}">
        <p14:creationId xmlns:p14="http://schemas.microsoft.com/office/powerpoint/2010/main" val="6128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103865"/>
            <a:ext cx="8229600" cy="3040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Chad\Dropbox\White_Oaks_Design\White_Oaks_Marketing\Rebranding Effort\Full Catalyst\131106_BD_Parsippany\131106_BD_Parsippany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565" y="3741753"/>
            <a:ext cx="5040070" cy="18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7641" y="1165013"/>
            <a:ext cx="762491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latin typeface="Georgia"/>
                <a:cs typeface="Georgia"/>
              </a:rPr>
              <a:t>Catalyst</a:t>
            </a:r>
            <a:r>
              <a:rPr lang="en-US" sz="4000" b="1" i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2400" b="1" i="1" dirty="0">
                <a:solidFill>
                  <a:srgbClr val="FFFFFF"/>
                </a:solidFill>
                <a:latin typeface="Georgia"/>
                <a:cs typeface="Georgia"/>
              </a:rPr>
              <a:t>delivers</a:t>
            </a:r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  </a:t>
            </a:r>
            <a:r>
              <a:rPr lang="en-US" sz="3200" b="1" i="1" dirty="0" smtClean="0">
                <a:solidFill>
                  <a:srgbClr val="FFFFFF"/>
                </a:solidFill>
                <a:latin typeface="Georgia"/>
                <a:cs typeface="Georgia"/>
              </a:rPr>
              <a:t>Speed</a:t>
            </a:r>
            <a:r>
              <a:rPr lang="en-US" sz="4000" b="1" i="1" dirty="0" smtClean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lang="en-US" sz="4000" b="1" i="1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</a:p>
          <a:p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lang="en-US" sz="3200" b="1" i="1" dirty="0">
                <a:solidFill>
                  <a:srgbClr val="FFFFFF"/>
                </a:solidFill>
                <a:latin typeface="Georgia"/>
                <a:cs typeface="Georgia"/>
              </a:rPr>
              <a:t>visibility</a:t>
            </a:r>
            <a:r>
              <a:rPr lang="en-US" sz="4000" b="1" i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to see the landscape, </a:t>
            </a:r>
            <a: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lang="en-US" sz="3200" b="1" i="1" dirty="0">
                <a:solidFill>
                  <a:srgbClr val="FFFFFF"/>
                </a:solidFill>
                <a:latin typeface="Georgia"/>
                <a:cs typeface="Georgia"/>
              </a:rPr>
              <a:t>flexibility </a:t>
            </a:r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to recombine capabilities and </a:t>
            </a:r>
            <a: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lang="en-US" sz="3200" b="1" i="1" dirty="0">
                <a:solidFill>
                  <a:srgbClr val="FFFFFF"/>
                </a:solidFill>
                <a:latin typeface="Georgia"/>
                <a:cs typeface="Georgia"/>
              </a:rPr>
              <a:t>velocity</a:t>
            </a:r>
            <a:r>
              <a:rPr lang="en-US" sz="2400" b="1" i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to leverage opportunities </a:t>
            </a:r>
            <a:r>
              <a:rPr lang="en-US" sz="2400" i="1" dirty="0" smtClean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lang="en-US" sz="2400" i="1" dirty="0">
                <a:solidFill>
                  <a:srgbClr val="FFFFFF"/>
                </a:solidFill>
                <a:latin typeface="Georgia"/>
                <a:cs typeface="Georgia"/>
              </a:rPr>
              <a:t>real time. </a:t>
            </a:r>
            <a:endParaRPr lang="en-US" sz="4000" b="1" i="1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pic>
        <p:nvPicPr>
          <p:cNvPr id="7" name="Picture 6" descr="People_Photos-0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301" y="3743605"/>
            <a:ext cx="2434026" cy="18467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678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delivers Speed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199" y="1180361"/>
            <a:ext cx="6447035" cy="3238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i="1" dirty="0" smtClean="0"/>
              <a:t>Today’s business markets are unlike any other.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Organizations must navigate a constantly changing landscape and make more complex decisions more rapidly, creatively and flexibly than ever before. </a:t>
            </a:r>
          </a:p>
          <a:p>
            <a:pPr marL="0" indent="0">
              <a:buFont typeface="Arial" pitchFamily="34" charset="0"/>
              <a:buNone/>
            </a:pPr>
            <a:endParaRPr lang="en-US" sz="1600" b="1" dirty="0" smtClean="0"/>
          </a:p>
          <a:p>
            <a:pPr marL="0" indent="0">
              <a:buFont typeface="Arial" pitchFamily="34" charset="0"/>
              <a:buNone/>
            </a:pPr>
            <a:r>
              <a:rPr lang="en-US" sz="1600" b="1" i="1" dirty="0" smtClean="0">
                <a:solidFill>
                  <a:schemeClr val="accent1"/>
                </a:solidFill>
              </a:rPr>
              <a:t>Speed</a:t>
            </a:r>
            <a:r>
              <a:rPr lang="en-US" sz="1600" b="1" i="1" dirty="0" smtClean="0"/>
              <a:t> is the key to competitive advantage in this environment.  </a:t>
            </a:r>
            <a:endParaRPr lang="en-US" sz="1600" i="1" dirty="0" smtClean="0"/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Catalyst delivers the tools, methods, ideas  and capabilities to enable people and organizations to thrive in an always on, real time, anywhere environment.</a:t>
            </a:r>
            <a:endParaRPr lang="en-US" sz="1600" dirty="0"/>
          </a:p>
        </p:txBody>
      </p:sp>
      <p:pic>
        <p:nvPicPr>
          <p:cNvPr id="6" name="Picture 5" descr="PwC_SpeedModel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7" y="4277032"/>
            <a:ext cx="7675140" cy="15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4"/>
            <a:ext cx="8229600" cy="419664"/>
          </a:xfrm>
        </p:spPr>
        <p:txBody>
          <a:bodyPr>
            <a:normAutofit/>
          </a:bodyPr>
          <a:lstStyle/>
          <a:p>
            <a:r>
              <a:rPr lang="en-US" dirty="0"/>
              <a:t>From strategy to execution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04" y="1515940"/>
            <a:ext cx="3858370" cy="1062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1719" y="1647145"/>
            <a:ext cx="3630303" cy="8000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US" sz="16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sz="16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From </a:t>
            </a:r>
            <a:r>
              <a:rPr lang="en-US" sz="1600" b="1" i="1" dirty="0">
                <a:solidFill>
                  <a:schemeClr val="bg1"/>
                </a:solidFill>
                <a:latin typeface="Georgia" panose="02040502050405020303" pitchFamily="18" charset="0"/>
              </a:rPr>
              <a:t>strategy to </a:t>
            </a:r>
            <a:r>
              <a:rPr lang="en-US" sz="1600" b="1" i="1" dirty="0" smtClean="0">
                <a:solidFill>
                  <a:schemeClr val="bg1"/>
                </a:solidFill>
                <a:latin typeface="Georgia" pitchFamily="18" charset="0"/>
              </a:rPr>
              <a:t>execution</a:t>
            </a:r>
            <a:r>
              <a:rPr lang="en-US" sz="1600" i="1" dirty="0" smtClean="0">
                <a:solidFill>
                  <a:schemeClr val="bg1"/>
                </a:solidFill>
                <a:latin typeface="Georgia" pitchFamily="18" charset="0"/>
              </a:rPr>
              <a:t>, Catalyst is a creative </a:t>
            </a:r>
            <a:r>
              <a:rPr lang="en-US" sz="1600" i="1" dirty="0">
                <a:solidFill>
                  <a:schemeClr val="bg1"/>
                </a:solidFill>
                <a:latin typeface="Georgia" pitchFamily="18" charset="0"/>
              </a:rPr>
              <a:t>and </a:t>
            </a:r>
            <a:r>
              <a:rPr lang="en-US" sz="1600" i="1" dirty="0" smtClean="0">
                <a:solidFill>
                  <a:schemeClr val="bg1"/>
                </a:solidFill>
                <a:latin typeface="Georgia" pitchFamily="18" charset="0"/>
              </a:rPr>
              <a:t>engaging </a:t>
            </a:r>
            <a:r>
              <a:rPr lang="en-US" sz="1600" i="1" dirty="0">
                <a:solidFill>
                  <a:schemeClr val="bg1"/>
                </a:solidFill>
                <a:latin typeface="Georgia" pitchFamily="18" charset="0"/>
              </a:rPr>
              <a:t>methodology for solving </a:t>
            </a:r>
            <a:r>
              <a:rPr lang="en-US" sz="1600" i="1" dirty="0" smtClean="0">
                <a:solidFill>
                  <a:schemeClr val="bg1"/>
                </a:solidFill>
                <a:latin typeface="Georgia" pitchFamily="18" charset="0"/>
              </a:rPr>
              <a:t>the complex.”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920" y="3136164"/>
            <a:ext cx="5019269" cy="24998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/>
            <a:r>
              <a:rPr lang="en-US" sz="1600" dirty="0" smtClean="0">
                <a:latin typeface="Georgia" pitchFamily="18" charset="0"/>
              </a:rPr>
              <a:t>From </a:t>
            </a:r>
            <a:r>
              <a:rPr lang="en-US" sz="1600" dirty="0">
                <a:latin typeface="Georgia" pitchFamily="18" charset="0"/>
              </a:rPr>
              <a:t>creating a vision and strategy to developing </a:t>
            </a:r>
            <a:r>
              <a:rPr lang="en-US" sz="1600" dirty="0" smtClean="0">
                <a:latin typeface="Georgia" pitchFamily="18" charset="0"/>
              </a:rPr>
              <a:t>a </a:t>
            </a:r>
            <a:r>
              <a:rPr lang="en-US" sz="1600" dirty="0">
                <a:latin typeface="Georgia" pitchFamily="18" charset="0"/>
              </a:rPr>
              <a:t>new </a:t>
            </a:r>
            <a:r>
              <a:rPr lang="en-US" sz="1600" dirty="0" smtClean="0">
                <a:latin typeface="Georgia" pitchFamily="18" charset="0"/>
              </a:rPr>
              <a:t>product</a:t>
            </a:r>
            <a:r>
              <a:rPr lang="en-US" sz="1600" dirty="0">
                <a:latin typeface="Georgia" pitchFamily="18" charset="0"/>
              </a:rPr>
              <a:t>, re-engineering business processes, generating </a:t>
            </a:r>
            <a:r>
              <a:rPr lang="en-US" sz="1600" dirty="0" smtClean="0">
                <a:latin typeface="Georgia" pitchFamily="18" charset="0"/>
              </a:rPr>
              <a:t>business </a:t>
            </a:r>
            <a:r>
              <a:rPr lang="en-US" sz="1600" dirty="0">
                <a:latin typeface="Georgia" pitchFamily="18" charset="0"/>
              </a:rPr>
              <a:t>requirements or designing an IT architecture</a:t>
            </a:r>
            <a:r>
              <a:rPr lang="en-US" sz="1600" dirty="0" smtClean="0">
                <a:latin typeface="Georgia" pitchFamily="18" charset="0"/>
              </a:rPr>
              <a:t>. </a:t>
            </a:r>
          </a:p>
          <a:p>
            <a:pPr indent="-274320"/>
            <a:r>
              <a:rPr lang="en-US" sz="1600" b="1" i="1" dirty="0">
                <a:latin typeface="Georgia" pitchFamily="18" charset="0"/>
              </a:rPr>
              <a:t/>
            </a:r>
            <a:br>
              <a:rPr lang="en-US" sz="1600" b="1" i="1" dirty="0">
                <a:latin typeface="Georgia" pitchFamily="18" charset="0"/>
              </a:rPr>
            </a:br>
            <a:r>
              <a:rPr lang="en-US" sz="1600" i="1" dirty="0" smtClean="0">
                <a:latin typeface="Georgia" pitchFamily="18" charset="0"/>
              </a:rPr>
              <a:t>Catalyst is an instant </a:t>
            </a:r>
            <a:r>
              <a:rPr lang="en-US" sz="1600" i="1" dirty="0">
                <a:latin typeface="Georgia" pitchFamily="18" charset="0"/>
              </a:rPr>
              <a:t>way to create </a:t>
            </a:r>
            <a:r>
              <a:rPr lang="en-US" sz="1600" i="1" dirty="0" smtClean="0">
                <a:latin typeface="Georgia" pitchFamily="18" charset="0"/>
              </a:rPr>
              <a:t>ownership and a </a:t>
            </a:r>
            <a:r>
              <a:rPr lang="en-US" sz="1600" i="1" dirty="0">
                <a:latin typeface="Georgia" pitchFamily="18" charset="0"/>
              </a:rPr>
              <a:t>room full of </a:t>
            </a:r>
            <a:r>
              <a:rPr lang="en-US" sz="1600" i="1" dirty="0" smtClean="0">
                <a:latin typeface="Georgia" pitchFamily="18" charset="0"/>
              </a:rPr>
              <a:t>change-enablers </a:t>
            </a:r>
            <a:r>
              <a:rPr lang="en-US" sz="1600" i="1" dirty="0">
                <a:latin typeface="Georgia" pitchFamily="18" charset="0"/>
              </a:rPr>
              <a:t>and </a:t>
            </a:r>
            <a:r>
              <a:rPr lang="en-US" sz="1600" i="1" dirty="0" smtClean="0">
                <a:latin typeface="Georgia" pitchFamily="18" charset="0"/>
              </a:rPr>
              <a:t>drive lasting </a:t>
            </a:r>
            <a:r>
              <a:rPr lang="en-US" sz="1600" i="1" dirty="0">
                <a:latin typeface="Georgia" pitchFamily="18" charset="0"/>
              </a:rPr>
              <a:t>change. </a:t>
            </a:r>
            <a:endParaRPr lang="en-US" sz="1600" i="1" dirty="0" smtClean="0">
              <a:latin typeface="Georgia" pitchFamily="18" charset="0"/>
            </a:endParaRPr>
          </a:p>
          <a:p>
            <a:pPr indent="-274320"/>
            <a:endParaRPr lang="en-US" sz="1600" i="1" dirty="0" smtClean="0">
              <a:latin typeface="Georgia" pitchFamily="18" charset="0"/>
            </a:endParaRPr>
          </a:p>
          <a:p>
            <a:pPr indent="-274320"/>
            <a:r>
              <a:rPr lang="en-US" sz="1600" i="1" dirty="0" smtClean="0">
                <a:latin typeface="Georgia" pitchFamily="18" charset="0"/>
              </a:rPr>
              <a:t>Catalyst collapses Months into days. </a:t>
            </a:r>
          </a:p>
          <a:p>
            <a:pPr indent="-274320"/>
            <a:endParaRPr lang="en-US" sz="1600" b="1" i="1" dirty="0" smtClean="0">
              <a:latin typeface="Georgia" pitchFamily="18" charset="0"/>
            </a:endParaRPr>
          </a:p>
        </p:txBody>
      </p:sp>
      <p:pic>
        <p:nvPicPr>
          <p:cNvPr id="8" name="Picture 3" descr="C:\Users\esanders001\Desktop\Breakouts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28" y="971969"/>
            <a:ext cx="2259252" cy="14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esanders001\Desktop\Breakouts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73" y="2576289"/>
            <a:ext cx="2259252" cy="14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sanders001\Desktop\Facilitation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72" y="4195804"/>
            <a:ext cx="2259252" cy="17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5600" y="833470"/>
            <a:ext cx="833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defRPr/>
            </a:pPr>
            <a:r>
              <a:rPr lang="en-US" sz="1200" i="1" dirty="0" smtClean="0">
                <a:latin typeface="Georgia" pitchFamily="18" charset="0"/>
              </a:rPr>
              <a:t>Leverage Catalyst to overcome </a:t>
            </a:r>
            <a:r>
              <a:rPr lang="en-US" sz="1200" i="1" dirty="0">
                <a:latin typeface="Georgia" pitchFamily="18" charset="0"/>
              </a:rPr>
              <a:t>the challenges of business </a:t>
            </a:r>
            <a:r>
              <a:rPr lang="en-US" sz="1200" i="1" dirty="0" smtClean="0">
                <a:latin typeface="Georgia" pitchFamily="18" charset="0"/>
              </a:rPr>
              <a:t>transformation.</a:t>
            </a:r>
            <a:endParaRPr lang="en-US" sz="12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2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463085"/>
          </a:xfrm>
        </p:spPr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results </a:t>
            </a:r>
            <a:r>
              <a:rPr lang="en-US" dirty="0"/>
              <a:t>by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206" y="915640"/>
            <a:ext cx="8548097" cy="267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 smtClean="0">
                <a:latin typeface="Georgia"/>
                <a:cs typeface="Georgia"/>
              </a:rPr>
              <a:t>Apply Catalyst from strategy through execution to increase acceleration and alignment around innovative solutions.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66" y="4735071"/>
            <a:ext cx="2716539" cy="905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i="1" dirty="0" smtClean="0">
                <a:latin typeface="Georgia"/>
                <a:cs typeface="Georgia"/>
              </a:rPr>
              <a:t>Engage diverse stakeholders from your organization with the right experience, analytics and research from PwC.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7381" y="4735071"/>
            <a:ext cx="2532378" cy="905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i="1" dirty="0" smtClean="0">
                <a:latin typeface="Georgia"/>
                <a:cs typeface="Georgia"/>
              </a:rPr>
              <a:t>Develop innovative solutions to critical challenges using the Catalyst methodology.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316" y="4735071"/>
            <a:ext cx="2492510" cy="905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i="1" dirty="0" smtClean="0">
                <a:latin typeface="Georgia"/>
                <a:cs typeface="Georgia"/>
              </a:rPr>
              <a:t>Adopt that methodology to build the agility of your organization to address future challenges.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0" y="1786192"/>
            <a:ext cx="7694008" cy="25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549907"/>
          </a:xfrm>
        </p:spPr>
        <p:txBody>
          <a:bodyPr/>
          <a:lstStyle/>
          <a:p>
            <a:r>
              <a:rPr lang="en-US" dirty="0"/>
              <a:t>Designed </a:t>
            </a:r>
            <a:r>
              <a:rPr lang="en-US" dirty="0" smtClean="0"/>
              <a:t>collaboration </a:t>
            </a:r>
            <a:r>
              <a:rPr lang="en-US" dirty="0"/>
              <a:t>c</a:t>
            </a:r>
            <a:r>
              <a:rPr lang="en-US" dirty="0" smtClean="0"/>
              <a:t>reates </a:t>
            </a:r>
            <a:r>
              <a:rPr lang="en-US" dirty="0"/>
              <a:t>a</a:t>
            </a:r>
            <a:r>
              <a:rPr lang="en-US" dirty="0" smtClean="0"/>
              <a:t>cceleration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93174" y="1548581"/>
            <a:ext cx="5240687" cy="36685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Catalyst uncovers the ability to crystalize your vision and bring it swiftly into reality.  Catalyst creates a breakthrough where previous efforts have failed or an issue is too urgent, complex or political to apply traditional methods.</a:t>
            </a:r>
            <a:br>
              <a:rPr lang="en-US" sz="1400" dirty="0" smtClean="0"/>
            </a:br>
            <a:r>
              <a:rPr lang="en-US" sz="1400" dirty="0" smtClean="0">
                <a:solidFill>
                  <a:schemeClr val="accent6"/>
                </a:solidFill>
              </a:rPr>
              <a:t/>
            </a:r>
            <a:br>
              <a:rPr lang="en-US" sz="1400" dirty="0" smtClean="0">
                <a:solidFill>
                  <a:schemeClr val="accent6"/>
                </a:solidFill>
              </a:rPr>
            </a:br>
            <a:r>
              <a:rPr lang="en-US" sz="1400" b="1" i="1" dirty="0" smtClean="0">
                <a:solidFill>
                  <a:schemeClr val="accent3"/>
                </a:solidFill>
              </a:rPr>
              <a:t>Catalyst Empowers Organizations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en-US" sz="1400" dirty="0" smtClean="0"/>
              <a:t>We begin with the ideal combination of your thought leaders and knowledge.  Then we augment and extend their value with our own expertise. We converge all of this into a collaborative environment with the right tools and processes to achieve success.  We explore ideas and rapidly simulate solutions to capitalize on opportunities in unique and powerful ways. 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Facilitated to fast-track idea generation and decision-making, we compress months of effort into days – gaining fresh insights and inspiring better business outcomes.</a:t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400" b="1" i="1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b="1" i="1" dirty="0" smtClean="0"/>
              <a:t>Learn about Catalyst by experiencing it.</a:t>
            </a:r>
            <a:endParaRPr lang="en-US" sz="1400" b="1" i="1" dirty="0"/>
          </a:p>
        </p:txBody>
      </p:sp>
      <p:pic>
        <p:nvPicPr>
          <p:cNvPr id="6" name="Picture 3" descr="C:\Users\Chad\Dropbox\White_Oaks_Design\White_Oaks_Marketing\Rebranding Effort\Analog Events\130627_AIG_Houston\130627_AIG_Houston_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640" y="1548581"/>
            <a:ext cx="24892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98" y="5521975"/>
            <a:ext cx="362364" cy="3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12" y="5520277"/>
            <a:ext cx="362364" cy="3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43" y="5521975"/>
            <a:ext cx="362364" cy="3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5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693"/>
            <a:ext cx="8229600" cy="575307"/>
          </a:xfrm>
        </p:spPr>
        <p:txBody>
          <a:bodyPr/>
          <a:lstStyle/>
          <a:p>
            <a:r>
              <a:rPr lang="en-US" dirty="0"/>
              <a:t>Catalyst - The </a:t>
            </a:r>
            <a:r>
              <a:rPr lang="en-US" dirty="0" smtClean="0"/>
              <a:t>art </a:t>
            </a:r>
            <a:r>
              <a:rPr lang="en-US" dirty="0"/>
              <a:t>of the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57419" y="2565369"/>
            <a:ext cx="173220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defRPr/>
            </a:pPr>
            <a:r>
              <a:rPr lang="en-US" sz="1100" i="1" dirty="0" smtClean="0">
                <a:latin typeface="Georgia" panose="02040502050405020303" pitchFamily="18" charset="0"/>
              </a:rPr>
              <a:t>Catalyst is a large group collaborative design process  operating in a customized working environment enabled by a unique set of facilitation techniques to create value from </a:t>
            </a:r>
            <a:r>
              <a:rPr lang="en-US" sz="1100" i="1" dirty="0">
                <a:latin typeface="Georgia" panose="02040502050405020303" pitchFamily="18" charset="0"/>
              </a:rPr>
              <a:t>strategy through </a:t>
            </a:r>
            <a:r>
              <a:rPr lang="en-US" sz="1100" i="1" dirty="0" smtClean="0">
                <a:latin typeface="Georgia" panose="02040502050405020303" pitchFamily="18" charset="0"/>
              </a:rPr>
              <a:t>execution. </a:t>
            </a:r>
            <a:endParaRPr lang="en-US" sz="1100" i="1" dirty="0">
              <a:latin typeface="Georgia" pitchFamily="18" charset="0"/>
            </a:endParaRPr>
          </a:p>
        </p:txBody>
      </p:sp>
      <p:pic>
        <p:nvPicPr>
          <p:cNvPr id="7" name="Picture 2" descr="C:\Users\Chad\Dropbox\White_Oaks_Design\White_Oaks_Marketing\Rebranding Effort\Full Catalyst\ALL\131106_BD_Parsippany_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647" y="4578742"/>
            <a:ext cx="1694485" cy="15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had\Dropbox\White_Oaks_Design\White_Oaks_Marketing\Rebranding Effort\Full Catalyst\ALL\131006_PwC_Client_Impact_Parsippany_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19" y="4578742"/>
            <a:ext cx="1694485" cy="15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Chad\Dropbox\White_Oaks_Design\White_Oaks_Marketing\Rebranding Effort\Full Catalyst\ALL\130923_PwC_Executive_Forums_San_Francisco_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805" y="1143131"/>
            <a:ext cx="1679327" cy="13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414169" y="1217103"/>
            <a:ext cx="4556037" cy="5050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schemeClr val="accent2"/>
                </a:solidFill>
                <a:latin typeface="Georgia" pitchFamily="18" charset="0"/>
              </a:rPr>
              <a:t>Accelerate</a:t>
            </a:r>
            <a:r>
              <a:rPr lang="en-US" sz="1400" i="1" dirty="0" smtClean="0">
                <a:solidFill>
                  <a:srgbClr val="602320"/>
                </a:solidFill>
                <a:latin typeface="Georgia" pitchFamily="18" charset="0"/>
              </a:rPr>
              <a:t/>
            </a:r>
            <a:br>
              <a:rPr lang="en-US" sz="1400" i="1" dirty="0" smtClean="0">
                <a:solidFill>
                  <a:srgbClr val="602320"/>
                </a:solidFill>
                <a:latin typeface="Georgia" pitchFamily="18" charset="0"/>
              </a:rPr>
            </a:br>
            <a:r>
              <a:rPr lang="en-US" sz="1300" dirty="0" smtClean="0"/>
              <a:t>Engage large groups of people in complex design and development of solutions. Invest days for what would typically take months.</a:t>
            </a:r>
          </a:p>
          <a:p>
            <a:pPr marL="0" indent="0"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schemeClr val="tx2"/>
                </a:solidFill>
                <a:latin typeface="Georgia" pitchFamily="18" charset="0"/>
              </a:rPr>
              <a:t>Collaborate</a:t>
            </a:r>
            <a:r>
              <a:rPr lang="en-US" sz="1400" b="1" i="1" dirty="0" smtClean="0">
                <a:solidFill>
                  <a:srgbClr val="602320"/>
                </a:solidFill>
                <a:latin typeface="Georgia" pitchFamily="18" charset="0"/>
              </a:rPr>
              <a:t/>
            </a:r>
            <a:br>
              <a:rPr lang="en-US" sz="1400" b="1" i="1" dirty="0" smtClean="0">
                <a:solidFill>
                  <a:srgbClr val="602320"/>
                </a:solidFill>
                <a:latin typeface="Georgia" pitchFamily="18" charset="0"/>
              </a:rPr>
            </a:br>
            <a:r>
              <a:rPr lang="en-US" sz="1300" dirty="0" smtClean="0"/>
              <a:t>Bring together and actively involve 10-100+ participants in the development of the solution to achieve alignment  and ownership.</a:t>
            </a:r>
          </a:p>
          <a:p>
            <a:pPr marL="0" indent="0"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schemeClr val="accent2"/>
                </a:solidFill>
                <a:latin typeface="Georgia" pitchFamily="18" charset="0"/>
              </a:rPr>
              <a:t>Change</a:t>
            </a:r>
            <a:r>
              <a:rPr lang="en-US" sz="1400" b="1" i="1" dirty="0" smtClean="0">
                <a:solidFill>
                  <a:srgbClr val="DB536A"/>
                </a:solidFill>
                <a:latin typeface="Georgia" pitchFamily="18" charset="0"/>
              </a:rPr>
              <a:t/>
            </a:r>
            <a:br>
              <a:rPr lang="en-US" sz="1400" b="1" i="1" dirty="0" smtClean="0">
                <a:solidFill>
                  <a:srgbClr val="DB536A"/>
                </a:solidFill>
                <a:latin typeface="Georgia" pitchFamily="18" charset="0"/>
              </a:rPr>
            </a:br>
            <a:r>
              <a:rPr lang="en-US" sz="1300" dirty="0" smtClean="0"/>
              <a:t>Creative and engaging approach to solving complex problems creates excitement and interest due to it’s unique approach. An instant way to create a room full of change-enablers. </a:t>
            </a:r>
          </a:p>
          <a:p>
            <a:pPr marL="0" indent="0"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schemeClr val="tx2"/>
                </a:solidFill>
                <a:latin typeface="Georgia" pitchFamily="18" charset="0"/>
              </a:rPr>
              <a:t>Align</a:t>
            </a:r>
            <a:r>
              <a:rPr lang="en-US" sz="1400" b="1" i="1" dirty="0" smtClean="0">
                <a:solidFill>
                  <a:srgbClr val="DB536A"/>
                </a:solidFill>
                <a:latin typeface="Georgia" pitchFamily="18" charset="0"/>
              </a:rPr>
              <a:t/>
            </a:r>
            <a:br>
              <a:rPr lang="en-US" sz="1400" b="1" i="1" dirty="0" smtClean="0">
                <a:solidFill>
                  <a:srgbClr val="DB536A"/>
                </a:solidFill>
                <a:latin typeface="Georgia" pitchFamily="18" charset="0"/>
              </a:rPr>
            </a:br>
            <a:r>
              <a:rPr lang="en-US" sz="1300" dirty="0" smtClean="0"/>
              <a:t>People own what they help create. Catalyst enables buy-in when people champion their ideas and approaches that they help author.</a:t>
            </a:r>
          </a:p>
          <a:p>
            <a:pPr marL="0" indent="0" fontAlgn="base">
              <a:spcBef>
                <a:spcPct val="0"/>
              </a:spcBef>
              <a:spcAft>
                <a:spcPts val="897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schemeClr val="accent2"/>
                </a:solidFill>
                <a:latin typeface="Georgia" pitchFamily="18" charset="0"/>
              </a:rPr>
              <a:t>Adapt</a:t>
            </a:r>
            <a:r>
              <a:rPr lang="en-US" sz="1400" b="1" i="1" dirty="0" smtClean="0">
                <a:solidFill>
                  <a:srgbClr val="A22020"/>
                </a:solidFill>
                <a:latin typeface="Georgia" pitchFamily="18" charset="0"/>
              </a:rPr>
              <a:t/>
            </a:r>
            <a:br>
              <a:rPr lang="en-US" sz="1400" b="1" i="1" dirty="0" smtClean="0">
                <a:solidFill>
                  <a:srgbClr val="A22020"/>
                </a:solidFill>
                <a:latin typeface="Georgia" pitchFamily="18" charset="0"/>
              </a:rPr>
            </a:br>
            <a:r>
              <a:rPr lang="en-US" sz="1300" dirty="0" smtClean="0"/>
              <a:t>Used for anything from creating a vision and strategy to developing a new product, re-engineering business processes, generating business requirements or designing an IT architecture.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19" y="1143131"/>
            <a:ext cx="1662213" cy="1312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19" y="2623357"/>
            <a:ext cx="1694484" cy="17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5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_PwC_colors.png"/>
          <p:cNvPicPr>
            <a:picLocks noChangeAspect="1"/>
          </p:cNvPicPr>
          <p:nvPr/>
        </p:nvPicPr>
        <p:blipFill rotWithShape="1">
          <a:blip r:embed="rId2"/>
          <a:srcRect r="11407"/>
          <a:stretch/>
        </p:blipFill>
        <p:spPr>
          <a:xfrm>
            <a:off x="2381284" y="4624451"/>
            <a:ext cx="6762715" cy="117165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67694"/>
            <a:ext cx="8229600" cy="479442"/>
          </a:xfrm>
        </p:spPr>
        <p:txBody>
          <a:bodyPr/>
          <a:lstStyle/>
          <a:p>
            <a:r>
              <a:rPr lang="en-US" dirty="0"/>
              <a:t>For a sense of the Catalyst </a:t>
            </a:r>
            <a:r>
              <a:rPr lang="en-US" dirty="0" smtClean="0"/>
              <a:t>experience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88" y="2014829"/>
            <a:ext cx="2827957" cy="15837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1565" y="2158640"/>
            <a:ext cx="2543506" cy="1469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For more info please contact</a:t>
            </a:r>
            <a:r>
              <a:rPr lang="en-US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pPr indent="-274320">
              <a:spcAft>
                <a:spcPts val="9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>Ben </a:t>
            </a:r>
            <a:r>
              <a:rPr lang="en-US" sz="1600" b="1" dirty="0" err="1" smtClean="0">
                <a:solidFill>
                  <a:schemeClr val="bg1"/>
                </a:solidFill>
                <a:latin typeface="Georgia" pitchFamily="18" charset="0"/>
              </a:rPr>
              <a:t>Hormell</a:t>
            </a:r>
            <a: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Georgia" pitchFamily="18" charset="0"/>
              </a:rPr>
              <a:t>Catalyst Director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1100" b="1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Ben.hormell@us.pwc.com</a:t>
            </a:r>
            <a:r>
              <a:rPr lang="en-US" sz="11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1100" dirty="0">
                <a:solidFill>
                  <a:schemeClr val="bg1"/>
                </a:solidFill>
                <a:latin typeface="Georgia" pitchFamily="18" charset="0"/>
              </a:rPr>
              <a:t>(215) 300-3352 </a:t>
            </a:r>
            <a:r>
              <a:rPr lang="en-US" sz="1100" dirty="0" smtClean="0">
                <a:solidFill>
                  <a:schemeClr val="bg1"/>
                </a:solidFill>
                <a:latin typeface="Georgia" pitchFamily="18" charset="0"/>
              </a:rPr>
              <a:t> USA </a:t>
            </a:r>
            <a:r>
              <a:rPr lang="en-US" sz="1100" dirty="0">
                <a:solidFill>
                  <a:schemeClr val="bg1"/>
                </a:solidFill>
                <a:latin typeface="Georgia" pitchFamily="18" charset="0"/>
              </a:rPr>
              <a:t>(eastern time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936" y="1597050"/>
            <a:ext cx="4988004" cy="2956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i="1" dirty="0" smtClean="0">
                <a:latin typeface="Georgia"/>
                <a:cs typeface="Georgia"/>
              </a:rPr>
              <a:t>Catalyst Methodology in 60 seconds</a:t>
            </a:r>
          </a:p>
          <a:p>
            <a:r>
              <a:rPr lang="en-US" sz="1200" i="1" dirty="0">
                <a:latin typeface="Georgia"/>
                <a:cs typeface="Georgia"/>
                <a:hlinkClick r:id="rId5"/>
              </a:rPr>
              <a:t>http://</a:t>
            </a:r>
            <a:r>
              <a:rPr lang="en-US" sz="1200" i="1" dirty="0" smtClean="0">
                <a:latin typeface="Georgia"/>
                <a:cs typeface="Georgia"/>
                <a:hlinkClick r:id="rId5"/>
              </a:rPr>
              <a:t>www.youtube.com/watch?v=0pOBG82Gti8</a:t>
            </a:r>
            <a:endParaRPr lang="en-US" sz="1200" i="1" dirty="0" smtClean="0">
              <a:latin typeface="Georgia"/>
              <a:cs typeface="Georgia"/>
            </a:endParaRPr>
          </a:p>
          <a:p>
            <a:endParaRPr lang="en-US" sz="1200" b="1" i="1" dirty="0" smtClean="0">
              <a:latin typeface="Georgia"/>
              <a:cs typeface="Georgia"/>
            </a:endParaRPr>
          </a:p>
          <a:p>
            <a:r>
              <a:rPr lang="en-US" sz="1200" b="1" i="1" dirty="0" smtClean="0">
                <a:latin typeface="Georgia"/>
                <a:cs typeface="Georgia"/>
              </a:rPr>
              <a:t>The Catalyst Environment</a:t>
            </a:r>
            <a:r>
              <a:rPr lang="en-US" sz="1200" i="1" dirty="0">
                <a:latin typeface="Georgia"/>
                <a:cs typeface="Georgia"/>
              </a:rPr>
              <a:t/>
            </a:r>
            <a:br>
              <a:rPr lang="en-US" sz="1200" i="1" dirty="0">
                <a:latin typeface="Georgia"/>
                <a:cs typeface="Georgia"/>
              </a:rPr>
            </a:br>
            <a:r>
              <a:rPr lang="en-US" sz="1200" i="1" dirty="0">
                <a:latin typeface="Georgia"/>
                <a:cs typeface="Georgia"/>
                <a:hlinkClick r:id="rId6"/>
              </a:rPr>
              <a:t>http://</a:t>
            </a:r>
            <a:r>
              <a:rPr lang="en-US" sz="1200" i="1" dirty="0" smtClean="0">
                <a:latin typeface="Georgia"/>
                <a:cs typeface="Georgia"/>
                <a:hlinkClick r:id="rId6"/>
              </a:rPr>
              <a:t>www.youtube.com/watch?v=m2hnaODt3-0</a:t>
            </a:r>
            <a:endParaRPr lang="en-US" sz="1200" i="1" dirty="0" smtClean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r>
              <a:rPr lang="en-US" sz="1200" b="1" i="1" dirty="0" smtClean="0">
                <a:latin typeface="Georgia"/>
                <a:cs typeface="Georgia"/>
              </a:rPr>
              <a:t>Catalyst  </a:t>
            </a:r>
            <a:r>
              <a:rPr lang="en-US" sz="1200" b="1" i="1" dirty="0">
                <a:latin typeface="Georgia"/>
                <a:cs typeface="Georgia"/>
              </a:rPr>
              <a:t>Tools &amp; </a:t>
            </a:r>
            <a:r>
              <a:rPr lang="en-US" sz="1200" b="1" i="1" dirty="0" smtClean="0">
                <a:latin typeface="Georgia"/>
                <a:cs typeface="Georgia"/>
              </a:rPr>
              <a:t>Technology</a:t>
            </a:r>
            <a:r>
              <a:rPr lang="en-US" sz="1200" i="1" dirty="0">
                <a:latin typeface="Georgia"/>
                <a:cs typeface="Georgia"/>
              </a:rPr>
              <a:t/>
            </a:r>
            <a:br>
              <a:rPr lang="en-US" sz="1200" i="1" dirty="0">
                <a:latin typeface="Georgia"/>
                <a:cs typeface="Georgia"/>
              </a:rPr>
            </a:br>
            <a:r>
              <a:rPr lang="en-US" sz="1200" i="1" dirty="0">
                <a:latin typeface="Georgia"/>
                <a:cs typeface="Georgia"/>
                <a:hlinkClick r:id="rId7"/>
              </a:rPr>
              <a:t>http://</a:t>
            </a:r>
            <a:r>
              <a:rPr lang="en-US" sz="1200" i="1" dirty="0" smtClean="0">
                <a:latin typeface="Georgia"/>
                <a:cs typeface="Georgia"/>
                <a:hlinkClick r:id="rId7"/>
              </a:rPr>
              <a:t>www.youtube.com/watch?v=MXD2-dbFB5g</a:t>
            </a:r>
            <a:endParaRPr lang="en-US" sz="1200" i="1" dirty="0" smtClean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r>
              <a:rPr lang="en-US" sz="1200" b="1" i="1" dirty="0">
                <a:latin typeface="Georgia"/>
                <a:cs typeface="Georgia"/>
              </a:rPr>
              <a:t>Catalyst </a:t>
            </a:r>
            <a:r>
              <a:rPr lang="en-US" sz="1200" b="1" i="1" dirty="0" smtClean="0">
                <a:latin typeface="Georgia"/>
                <a:cs typeface="Georgia"/>
              </a:rPr>
              <a:t>Experience</a:t>
            </a:r>
            <a:endParaRPr lang="en-US" sz="1200" b="1" i="1" dirty="0">
              <a:latin typeface="Georgia"/>
              <a:cs typeface="Georgia"/>
            </a:endParaRPr>
          </a:p>
          <a:p>
            <a:r>
              <a:rPr lang="en-US" sz="1200" i="1" dirty="0">
                <a:latin typeface="Georgia"/>
                <a:cs typeface="Georgia"/>
                <a:hlinkClick r:id="rId8"/>
              </a:rPr>
              <a:t>https://www.youtube.com/watch?v=LDsl2yiImvM&amp;feature=youtu.be</a:t>
            </a:r>
            <a:endParaRPr lang="en-US" sz="1200" i="1" dirty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r>
              <a:rPr lang="en-US" sz="1200" b="1" i="1" dirty="0">
                <a:latin typeface="Georgia"/>
                <a:cs typeface="Georgia"/>
              </a:rPr>
              <a:t>Catalyst Collaboration </a:t>
            </a:r>
            <a:r>
              <a:rPr lang="en-US" sz="1200" b="1" i="1" dirty="0" smtClean="0">
                <a:latin typeface="Georgia"/>
                <a:cs typeface="Georgia"/>
              </a:rPr>
              <a:t>Consulting</a:t>
            </a:r>
            <a:endParaRPr lang="en-US" sz="1200" b="1" i="1" dirty="0">
              <a:latin typeface="Georgia"/>
              <a:cs typeface="Georgia"/>
            </a:endParaRPr>
          </a:p>
          <a:p>
            <a:r>
              <a:rPr lang="en-US" sz="1200" i="1" dirty="0">
                <a:latin typeface="Georgia"/>
                <a:cs typeface="Georgia"/>
                <a:hlinkClick r:id="rId9"/>
              </a:rPr>
              <a:t>http://www.youtube.com/watch?v=rpl6Q6SiNSE</a:t>
            </a:r>
            <a:endParaRPr lang="en-US" sz="1200" i="1" dirty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r>
              <a:rPr lang="en-US" sz="1200" i="1" dirty="0">
                <a:latin typeface="Georgia"/>
                <a:cs typeface="Georgia"/>
              </a:rPr>
              <a:t/>
            </a:r>
            <a:br>
              <a:rPr lang="en-US" sz="1200" i="1" dirty="0">
                <a:latin typeface="Georgia"/>
                <a:cs typeface="Georgia"/>
              </a:rPr>
            </a:br>
            <a:endParaRPr lang="en-US" sz="1200" i="1" dirty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endParaRPr lang="en-US" sz="1200" i="1" dirty="0" smtClean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endParaRPr lang="en-US" sz="1200" i="1" dirty="0">
              <a:latin typeface="Georgia"/>
              <a:cs typeface="Georgia"/>
            </a:endParaRPr>
          </a:p>
          <a:p>
            <a:r>
              <a:rPr lang="en-US" sz="1200" i="1" dirty="0">
                <a:latin typeface="Georgia"/>
                <a:cs typeface="Georgia"/>
              </a:rPr>
              <a:t/>
            </a:r>
            <a:br>
              <a:rPr lang="en-US" sz="1200" i="1" dirty="0">
                <a:latin typeface="Georgia"/>
                <a:cs typeface="Georgia"/>
              </a:rPr>
            </a:br>
            <a:endParaRPr lang="en-US" sz="1200" i="1" dirty="0">
              <a:latin typeface="Georgia"/>
              <a:cs typeface="Georgia"/>
            </a:endParaRPr>
          </a:p>
          <a:p>
            <a:endParaRPr lang="en-US" sz="1200" i="1" dirty="0" smtClean="0">
              <a:latin typeface="Georgia"/>
              <a:cs typeface="Georgi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7092" y="3130178"/>
            <a:ext cx="3200400" cy="30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832" y="1035715"/>
            <a:ext cx="6522376" cy="247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  <a:hlinkClick r:id="rId11"/>
              </a:rPr>
              <a:t>www.pwc.com/us/catalyst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7639" y="6254981"/>
            <a:ext cx="6887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2014 PricewaterhouseCoopers LLP, a Delaware limited liability partnership.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All rights reserved. PwC refers to the US member firm, and may sometimes refer to the PwC network. Each member firm is a separate legal entity. Please see </a:t>
            </a:r>
            <a:r>
              <a:rPr lang="en-US" sz="8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www.pwc.com/structure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for further details.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This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content is for general information purposes only, and should not be used as a substitute for consultation with professional advisors.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303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9062</TotalTime>
  <Words>387</Words>
  <Application>Microsoft Office PowerPoint</Application>
  <PresentationFormat>Letter Paper (8.5x11 in)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PowerPoint Presentation</vt:lpstr>
      <vt:lpstr>PowerPoint Presentation</vt:lpstr>
      <vt:lpstr>Catalyst delivers Speed</vt:lpstr>
      <vt:lpstr>From strategy to execution</vt:lpstr>
      <vt:lpstr>Creating results by design</vt:lpstr>
      <vt:lpstr>Designed collaboration creates acceleration</vt:lpstr>
      <vt:lpstr>Catalyst - The art of the possible</vt:lpstr>
      <vt:lpstr>For a sense of the Catalyst experience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107</cp:revision>
  <dcterms:created xsi:type="dcterms:W3CDTF">2014-01-07T19:07:47Z</dcterms:created>
  <dcterms:modified xsi:type="dcterms:W3CDTF">2014-09-04T16:18:22Z</dcterms:modified>
</cp:coreProperties>
</file>