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5" r:id="rId2"/>
    <p:sldId id="304" r:id="rId3"/>
    <p:sldId id="305" r:id="rId4"/>
    <p:sldId id="278" r:id="rId5"/>
    <p:sldId id="301" r:id="rId6"/>
    <p:sldId id="300" r:id="rId7"/>
    <p:sldId id="310" r:id="rId8"/>
    <p:sldId id="303" r:id="rId9"/>
    <p:sldId id="302" r:id="rId10"/>
    <p:sldId id="311" r:id="rId11"/>
    <p:sldId id="308" r:id="rId12"/>
    <p:sldId id="315" r:id="rId13"/>
    <p:sldId id="307" r:id="rId14"/>
    <p:sldId id="314" r:id="rId15"/>
    <p:sldId id="316" r:id="rId16"/>
    <p:sldId id="281" r:id="rId17"/>
    <p:sldId id="292" r:id="rId18"/>
    <p:sldId id="294" r:id="rId19"/>
    <p:sldId id="317" r:id="rId20"/>
    <p:sldId id="296" r:id="rId21"/>
    <p:sldId id="306"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6B"/>
    <a:srgbClr val="98B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8" autoAdjust="0"/>
    <p:restoredTop sz="70345" autoAdjust="0"/>
  </p:normalViewPr>
  <p:slideViewPr>
    <p:cSldViewPr snapToGrid="0">
      <p:cViewPr varScale="1">
        <p:scale>
          <a:sx n="82" d="100"/>
          <a:sy n="82" d="100"/>
        </p:scale>
        <p:origin x="2238" y="96"/>
      </p:cViewPr>
      <p:guideLst/>
    </p:cSldViewPr>
  </p:slideViewPr>
  <p:notesTextViewPr>
    <p:cViewPr>
      <p:scale>
        <a:sx n="1" d="1"/>
        <a:sy n="1" d="1"/>
      </p:scale>
      <p:origin x="0" y="0"/>
    </p:cViewPr>
  </p:notesTextViewPr>
  <p:notesViewPr>
    <p:cSldViewPr snapToGrid="0">
      <p:cViewPr varScale="1">
        <p:scale>
          <a:sx n="77" d="100"/>
          <a:sy n="77" d="100"/>
        </p:scale>
        <p:origin x="214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F5BFC-2254-475D-9975-54591F24F5F8}" type="doc">
      <dgm:prSet loTypeId="urn:microsoft.com/office/officeart/2005/8/layout/cycle8" loCatId="cycle" qsTypeId="urn:microsoft.com/office/officeart/2005/8/quickstyle/simple1" qsCatId="simple" csTypeId="urn:microsoft.com/office/officeart/2005/8/colors/accent1_2" csCatId="accent1" phldr="1"/>
      <dgm:spPr/>
    </dgm:pt>
    <dgm:pt modelId="{ADC22E8B-D06F-4CB2-87ED-0C515D29FE68}">
      <dgm:prSet phldrT="[Text]"/>
      <dgm:spPr/>
      <dgm:t>
        <a:bodyPr/>
        <a:lstStyle/>
        <a:p>
          <a:r>
            <a:rPr lang="en-US" dirty="0" smtClean="0"/>
            <a:t>Expand Capacity</a:t>
          </a:r>
          <a:endParaRPr lang="en-US" dirty="0"/>
        </a:p>
      </dgm:t>
    </dgm:pt>
    <dgm:pt modelId="{EEC53B3F-3618-43E6-914E-444EA657E538}" type="parTrans" cxnId="{86A07A9A-A0BA-4ED1-A4E1-E7801DCBCBAE}">
      <dgm:prSet/>
      <dgm:spPr/>
      <dgm:t>
        <a:bodyPr/>
        <a:lstStyle/>
        <a:p>
          <a:endParaRPr lang="en-US"/>
        </a:p>
      </dgm:t>
    </dgm:pt>
    <dgm:pt modelId="{5CB9D85B-AC2E-4E4D-8BE0-C84A525F25A3}" type="sibTrans" cxnId="{86A07A9A-A0BA-4ED1-A4E1-E7801DCBCBAE}">
      <dgm:prSet/>
      <dgm:spPr/>
      <dgm:t>
        <a:bodyPr/>
        <a:lstStyle/>
        <a:p>
          <a:endParaRPr lang="en-US"/>
        </a:p>
      </dgm:t>
    </dgm:pt>
    <dgm:pt modelId="{12CEED9F-B756-4667-B848-BC2C4C44C8BE}">
      <dgm:prSet phldrT="[Text]"/>
      <dgm:spPr/>
      <dgm:t>
        <a:bodyPr/>
        <a:lstStyle/>
        <a:p>
          <a:r>
            <a:rPr lang="en-US" dirty="0" smtClean="0"/>
            <a:t>Continuous Improvement</a:t>
          </a:r>
          <a:endParaRPr lang="en-US" dirty="0"/>
        </a:p>
      </dgm:t>
    </dgm:pt>
    <dgm:pt modelId="{99E11013-4D80-490C-BE5F-2552C3479AEF}" type="parTrans" cxnId="{2A35C4A0-21AA-4257-ABF2-70466BCF7A1B}">
      <dgm:prSet/>
      <dgm:spPr/>
      <dgm:t>
        <a:bodyPr/>
        <a:lstStyle/>
        <a:p>
          <a:endParaRPr lang="en-US"/>
        </a:p>
      </dgm:t>
    </dgm:pt>
    <dgm:pt modelId="{1E135C51-1A66-4B1C-818E-BE0B2B0E0738}" type="sibTrans" cxnId="{2A35C4A0-21AA-4257-ABF2-70466BCF7A1B}">
      <dgm:prSet/>
      <dgm:spPr/>
      <dgm:t>
        <a:bodyPr/>
        <a:lstStyle/>
        <a:p>
          <a:endParaRPr lang="en-US"/>
        </a:p>
      </dgm:t>
    </dgm:pt>
    <dgm:pt modelId="{8C15DE99-10AD-47B9-B23C-DA1C5CB689B4}">
      <dgm:prSet phldrT="[Text]"/>
      <dgm:spPr/>
      <dgm:t>
        <a:bodyPr/>
        <a:lstStyle/>
        <a:p>
          <a:r>
            <a:rPr lang="en-US" dirty="0" smtClean="0"/>
            <a:t>Attract Students</a:t>
          </a:r>
          <a:endParaRPr lang="en-US" dirty="0"/>
        </a:p>
      </dgm:t>
    </dgm:pt>
    <dgm:pt modelId="{D4A4DAB8-8866-430C-AF98-D6B58EA5DD6F}" type="parTrans" cxnId="{C4ACE3CA-E3A9-49D6-BD98-219F6DE7C215}">
      <dgm:prSet/>
      <dgm:spPr/>
      <dgm:t>
        <a:bodyPr/>
        <a:lstStyle/>
        <a:p>
          <a:endParaRPr lang="en-US"/>
        </a:p>
      </dgm:t>
    </dgm:pt>
    <dgm:pt modelId="{DCE245BA-3205-4D7F-9439-F1E59C6144FB}" type="sibTrans" cxnId="{C4ACE3CA-E3A9-49D6-BD98-219F6DE7C215}">
      <dgm:prSet/>
      <dgm:spPr/>
      <dgm:t>
        <a:bodyPr/>
        <a:lstStyle/>
        <a:p>
          <a:endParaRPr lang="en-US"/>
        </a:p>
      </dgm:t>
    </dgm:pt>
    <dgm:pt modelId="{3CDC13F8-BDA8-43D9-A28E-E3F924FB0D06}" type="pres">
      <dgm:prSet presAssocID="{C5DF5BFC-2254-475D-9975-54591F24F5F8}" presName="compositeShape" presStyleCnt="0">
        <dgm:presLayoutVars>
          <dgm:chMax val="7"/>
          <dgm:dir/>
          <dgm:resizeHandles val="exact"/>
        </dgm:presLayoutVars>
      </dgm:prSet>
      <dgm:spPr/>
    </dgm:pt>
    <dgm:pt modelId="{C9B8F1D8-2496-42C8-934B-6787979366BB}" type="pres">
      <dgm:prSet presAssocID="{C5DF5BFC-2254-475D-9975-54591F24F5F8}" presName="wedge1" presStyleLbl="node1" presStyleIdx="0" presStyleCnt="3"/>
      <dgm:spPr/>
      <dgm:t>
        <a:bodyPr/>
        <a:lstStyle/>
        <a:p>
          <a:endParaRPr lang="en-US"/>
        </a:p>
      </dgm:t>
    </dgm:pt>
    <dgm:pt modelId="{26E44BBC-4E58-4B80-89F8-F0B03C4C55A3}" type="pres">
      <dgm:prSet presAssocID="{C5DF5BFC-2254-475D-9975-54591F24F5F8}" presName="dummy1a" presStyleCnt="0"/>
      <dgm:spPr/>
    </dgm:pt>
    <dgm:pt modelId="{2899C186-CAE9-4ED0-A545-FCE989881521}" type="pres">
      <dgm:prSet presAssocID="{C5DF5BFC-2254-475D-9975-54591F24F5F8}" presName="dummy1b" presStyleCnt="0"/>
      <dgm:spPr/>
    </dgm:pt>
    <dgm:pt modelId="{97210A00-67F6-4463-AFFC-08A0B81D6D55}" type="pres">
      <dgm:prSet presAssocID="{C5DF5BFC-2254-475D-9975-54591F24F5F8}" presName="wedge1Tx" presStyleLbl="node1" presStyleIdx="0" presStyleCnt="3">
        <dgm:presLayoutVars>
          <dgm:chMax val="0"/>
          <dgm:chPref val="0"/>
          <dgm:bulletEnabled val="1"/>
        </dgm:presLayoutVars>
      </dgm:prSet>
      <dgm:spPr/>
      <dgm:t>
        <a:bodyPr/>
        <a:lstStyle/>
        <a:p>
          <a:endParaRPr lang="en-US"/>
        </a:p>
      </dgm:t>
    </dgm:pt>
    <dgm:pt modelId="{BA30243B-4B24-483B-9DF8-960845995B2B}" type="pres">
      <dgm:prSet presAssocID="{C5DF5BFC-2254-475D-9975-54591F24F5F8}" presName="wedge2" presStyleLbl="node1" presStyleIdx="1" presStyleCnt="3"/>
      <dgm:spPr/>
      <dgm:t>
        <a:bodyPr/>
        <a:lstStyle/>
        <a:p>
          <a:endParaRPr lang="en-US"/>
        </a:p>
      </dgm:t>
    </dgm:pt>
    <dgm:pt modelId="{03030801-890C-49B0-8100-D081E541316D}" type="pres">
      <dgm:prSet presAssocID="{C5DF5BFC-2254-475D-9975-54591F24F5F8}" presName="dummy2a" presStyleCnt="0"/>
      <dgm:spPr/>
    </dgm:pt>
    <dgm:pt modelId="{7C3C479A-501C-44EC-B19A-21A5948224AF}" type="pres">
      <dgm:prSet presAssocID="{C5DF5BFC-2254-475D-9975-54591F24F5F8}" presName="dummy2b" presStyleCnt="0"/>
      <dgm:spPr/>
    </dgm:pt>
    <dgm:pt modelId="{C7B9C900-C5A5-4B8D-8C34-2B077C7631A9}" type="pres">
      <dgm:prSet presAssocID="{C5DF5BFC-2254-475D-9975-54591F24F5F8}" presName="wedge2Tx" presStyleLbl="node1" presStyleIdx="1" presStyleCnt="3">
        <dgm:presLayoutVars>
          <dgm:chMax val="0"/>
          <dgm:chPref val="0"/>
          <dgm:bulletEnabled val="1"/>
        </dgm:presLayoutVars>
      </dgm:prSet>
      <dgm:spPr/>
      <dgm:t>
        <a:bodyPr/>
        <a:lstStyle/>
        <a:p>
          <a:endParaRPr lang="en-US"/>
        </a:p>
      </dgm:t>
    </dgm:pt>
    <dgm:pt modelId="{403131AD-A464-4C43-A2F6-93818BEB9465}" type="pres">
      <dgm:prSet presAssocID="{C5DF5BFC-2254-475D-9975-54591F24F5F8}" presName="wedge3" presStyleLbl="node1" presStyleIdx="2" presStyleCnt="3"/>
      <dgm:spPr/>
      <dgm:t>
        <a:bodyPr/>
        <a:lstStyle/>
        <a:p>
          <a:endParaRPr lang="en-US"/>
        </a:p>
      </dgm:t>
    </dgm:pt>
    <dgm:pt modelId="{F3581E2E-6493-44CC-918E-7BCDBD7968D1}" type="pres">
      <dgm:prSet presAssocID="{C5DF5BFC-2254-475D-9975-54591F24F5F8}" presName="dummy3a" presStyleCnt="0"/>
      <dgm:spPr/>
    </dgm:pt>
    <dgm:pt modelId="{23E3B619-26C9-42A9-938E-2843D4BEFA9E}" type="pres">
      <dgm:prSet presAssocID="{C5DF5BFC-2254-475D-9975-54591F24F5F8}" presName="dummy3b" presStyleCnt="0"/>
      <dgm:spPr/>
    </dgm:pt>
    <dgm:pt modelId="{578570A9-E75E-4E59-B8BF-E096D65F419F}" type="pres">
      <dgm:prSet presAssocID="{C5DF5BFC-2254-475D-9975-54591F24F5F8}" presName="wedge3Tx" presStyleLbl="node1" presStyleIdx="2" presStyleCnt="3">
        <dgm:presLayoutVars>
          <dgm:chMax val="0"/>
          <dgm:chPref val="0"/>
          <dgm:bulletEnabled val="1"/>
        </dgm:presLayoutVars>
      </dgm:prSet>
      <dgm:spPr/>
      <dgm:t>
        <a:bodyPr/>
        <a:lstStyle/>
        <a:p>
          <a:endParaRPr lang="en-US"/>
        </a:p>
      </dgm:t>
    </dgm:pt>
    <dgm:pt modelId="{17C0B43D-36C2-4E34-A40C-52B177EBCE48}" type="pres">
      <dgm:prSet presAssocID="{5CB9D85B-AC2E-4E4D-8BE0-C84A525F25A3}" presName="arrowWedge1" presStyleLbl="fgSibTrans2D1" presStyleIdx="0" presStyleCnt="3"/>
      <dgm:spPr/>
    </dgm:pt>
    <dgm:pt modelId="{6CEAD257-FBE4-4C11-9F65-E4E4DC018A66}" type="pres">
      <dgm:prSet presAssocID="{1E135C51-1A66-4B1C-818E-BE0B2B0E0738}" presName="arrowWedge2" presStyleLbl="fgSibTrans2D1" presStyleIdx="1" presStyleCnt="3"/>
      <dgm:spPr/>
    </dgm:pt>
    <dgm:pt modelId="{91531E21-1A23-4775-A05B-5B431AEDF7D1}" type="pres">
      <dgm:prSet presAssocID="{DCE245BA-3205-4D7F-9439-F1E59C6144FB}" presName="arrowWedge3" presStyleLbl="fgSibTrans2D1" presStyleIdx="2" presStyleCnt="3"/>
      <dgm:spPr/>
    </dgm:pt>
  </dgm:ptLst>
  <dgm:cxnLst>
    <dgm:cxn modelId="{FA757993-AF12-4B48-8BE8-BA8C08847712}" type="presOf" srcId="{12CEED9F-B756-4667-B848-BC2C4C44C8BE}" destId="{C7B9C900-C5A5-4B8D-8C34-2B077C7631A9}" srcOrd="1" destOrd="0" presId="urn:microsoft.com/office/officeart/2005/8/layout/cycle8"/>
    <dgm:cxn modelId="{7B7B7B95-D2B4-416B-8449-E43874299115}" type="presOf" srcId="{8C15DE99-10AD-47B9-B23C-DA1C5CB689B4}" destId="{578570A9-E75E-4E59-B8BF-E096D65F419F}" srcOrd="1" destOrd="0" presId="urn:microsoft.com/office/officeart/2005/8/layout/cycle8"/>
    <dgm:cxn modelId="{DB1C84A9-C841-4AB2-8AB7-84AA68C659AE}" type="presOf" srcId="{ADC22E8B-D06F-4CB2-87ED-0C515D29FE68}" destId="{97210A00-67F6-4463-AFFC-08A0B81D6D55}" srcOrd="1" destOrd="0" presId="urn:microsoft.com/office/officeart/2005/8/layout/cycle8"/>
    <dgm:cxn modelId="{C4ACE3CA-E3A9-49D6-BD98-219F6DE7C215}" srcId="{C5DF5BFC-2254-475D-9975-54591F24F5F8}" destId="{8C15DE99-10AD-47B9-B23C-DA1C5CB689B4}" srcOrd="2" destOrd="0" parTransId="{D4A4DAB8-8866-430C-AF98-D6B58EA5DD6F}" sibTransId="{DCE245BA-3205-4D7F-9439-F1E59C6144FB}"/>
    <dgm:cxn modelId="{2A35C4A0-21AA-4257-ABF2-70466BCF7A1B}" srcId="{C5DF5BFC-2254-475D-9975-54591F24F5F8}" destId="{12CEED9F-B756-4667-B848-BC2C4C44C8BE}" srcOrd="1" destOrd="0" parTransId="{99E11013-4D80-490C-BE5F-2552C3479AEF}" sibTransId="{1E135C51-1A66-4B1C-818E-BE0B2B0E0738}"/>
    <dgm:cxn modelId="{A3FCCDE0-F21C-49AB-BF77-108B1100EE27}" type="presOf" srcId="{C5DF5BFC-2254-475D-9975-54591F24F5F8}" destId="{3CDC13F8-BDA8-43D9-A28E-E3F924FB0D06}" srcOrd="0" destOrd="0" presId="urn:microsoft.com/office/officeart/2005/8/layout/cycle8"/>
    <dgm:cxn modelId="{86A07A9A-A0BA-4ED1-A4E1-E7801DCBCBAE}" srcId="{C5DF5BFC-2254-475D-9975-54591F24F5F8}" destId="{ADC22E8B-D06F-4CB2-87ED-0C515D29FE68}" srcOrd="0" destOrd="0" parTransId="{EEC53B3F-3618-43E6-914E-444EA657E538}" sibTransId="{5CB9D85B-AC2E-4E4D-8BE0-C84A525F25A3}"/>
    <dgm:cxn modelId="{9AC65ABA-CF48-4F00-B390-B02E408465D5}" type="presOf" srcId="{ADC22E8B-D06F-4CB2-87ED-0C515D29FE68}" destId="{C9B8F1D8-2496-42C8-934B-6787979366BB}" srcOrd="0" destOrd="0" presId="urn:microsoft.com/office/officeart/2005/8/layout/cycle8"/>
    <dgm:cxn modelId="{CD4C87E3-4C6F-414D-9D0A-0A351D3F378C}" type="presOf" srcId="{12CEED9F-B756-4667-B848-BC2C4C44C8BE}" destId="{BA30243B-4B24-483B-9DF8-960845995B2B}" srcOrd="0" destOrd="0" presId="urn:microsoft.com/office/officeart/2005/8/layout/cycle8"/>
    <dgm:cxn modelId="{2212F7DC-3580-42D1-B275-D280832CEDA1}" type="presOf" srcId="{8C15DE99-10AD-47B9-B23C-DA1C5CB689B4}" destId="{403131AD-A464-4C43-A2F6-93818BEB9465}" srcOrd="0" destOrd="0" presId="urn:microsoft.com/office/officeart/2005/8/layout/cycle8"/>
    <dgm:cxn modelId="{F2AE8681-1A50-4612-810B-E85EECF64F1A}" type="presParOf" srcId="{3CDC13F8-BDA8-43D9-A28E-E3F924FB0D06}" destId="{C9B8F1D8-2496-42C8-934B-6787979366BB}" srcOrd="0" destOrd="0" presId="urn:microsoft.com/office/officeart/2005/8/layout/cycle8"/>
    <dgm:cxn modelId="{42B2ECF8-3C4F-4D8B-A6A7-DAAC552EFA85}" type="presParOf" srcId="{3CDC13F8-BDA8-43D9-A28E-E3F924FB0D06}" destId="{26E44BBC-4E58-4B80-89F8-F0B03C4C55A3}" srcOrd="1" destOrd="0" presId="urn:microsoft.com/office/officeart/2005/8/layout/cycle8"/>
    <dgm:cxn modelId="{6343FCBA-A586-4F51-A73E-7EFE77F9A971}" type="presParOf" srcId="{3CDC13F8-BDA8-43D9-A28E-E3F924FB0D06}" destId="{2899C186-CAE9-4ED0-A545-FCE989881521}" srcOrd="2" destOrd="0" presId="urn:microsoft.com/office/officeart/2005/8/layout/cycle8"/>
    <dgm:cxn modelId="{DC99AECE-6080-42A7-A81A-205CFE538CDA}" type="presParOf" srcId="{3CDC13F8-BDA8-43D9-A28E-E3F924FB0D06}" destId="{97210A00-67F6-4463-AFFC-08A0B81D6D55}" srcOrd="3" destOrd="0" presId="urn:microsoft.com/office/officeart/2005/8/layout/cycle8"/>
    <dgm:cxn modelId="{C85B2BC6-D5B6-4D60-9A85-38D581348D8E}" type="presParOf" srcId="{3CDC13F8-BDA8-43D9-A28E-E3F924FB0D06}" destId="{BA30243B-4B24-483B-9DF8-960845995B2B}" srcOrd="4" destOrd="0" presId="urn:microsoft.com/office/officeart/2005/8/layout/cycle8"/>
    <dgm:cxn modelId="{9FAEC42B-72F5-4928-8391-72EBBECE25D4}" type="presParOf" srcId="{3CDC13F8-BDA8-43D9-A28E-E3F924FB0D06}" destId="{03030801-890C-49B0-8100-D081E541316D}" srcOrd="5" destOrd="0" presId="urn:microsoft.com/office/officeart/2005/8/layout/cycle8"/>
    <dgm:cxn modelId="{E8A39BD1-0385-4921-845C-9B2A921CF904}" type="presParOf" srcId="{3CDC13F8-BDA8-43D9-A28E-E3F924FB0D06}" destId="{7C3C479A-501C-44EC-B19A-21A5948224AF}" srcOrd="6" destOrd="0" presId="urn:microsoft.com/office/officeart/2005/8/layout/cycle8"/>
    <dgm:cxn modelId="{E0354C55-90E9-4D2E-A0E3-C297ECB838B9}" type="presParOf" srcId="{3CDC13F8-BDA8-43D9-A28E-E3F924FB0D06}" destId="{C7B9C900-C5A5-4B8D-8C34-2B077C7631A9}" srcOrd="7" destOrd="0" presId="urn:microsoft.com/office/officeart/2005/8/layout/cycle8"/>
    <dgm:cxn modelId="{D6EB630A-2282-4C3A-ABA7-27A52438BEA8}" type="presParOf" srcId="{3CDC13F8-BDA8-43D9-A28E-E3F924FB0D06}" destId="{403131AD-A464-4C43-A2F6-93818BEB9465}" srcOrd="8" destOrd="0" presId="urn:microsoft.com/office/officeart/2005/8/layout/cycle8"/>
    <dgm:cxn modelId="{D25A7751-3677-4BC9-A00F-4E6B090E2865}" type="presParOf" srcId="{3CDC13F8-BDA8-43D9-A28E-E3F924FB0D06}" destId="{F3581E2E-6493-44CC-918E-7BCDBD7968D1}" srcOrd="9" destOrd="0" presId="urn:microsoft.com/office/officeart/2005/8/layout/cycle8"/>
    <dgm:cxn modelId="{6B6A597B-4DF1-4219-B021-F3B9BE67DD03}" type="presParOf" srcId="{3CDC13F8-BDA8-43D9-A28E-E3F924FB0D06}" destId="{23E3B619-26C9-42A9-938E-2843D4BEFA9E}" srcOrd="10" destOrd="0" presId="urn:microsoft.com/office/officeart/2005/8/layout/cycle8"/>
    <dgm:cxn modelId="{54E40785-A5D8-4A92-B7CC-004462975413}" type="presParOf" srcId="{3CDC13F8-BDA8-43D9-A28E-E3F924FB0D06}" destId="{578570A9-E75E-4E59-B8BF-E096D65F419F}" srcOrd="11" destOrd="0" presId="urn:microsoft.com/office/officeart/2005/8/layout/cycle8"/>
    <dgm:cxn modelId="{4278A659-712B-46FF-AA8A-4BF3CE8435EC}" type="presParOf" srcId="{3CDC13F8-BDA8-43D9-A28E-E3F924FB0D06}" destId="{17C0B43D-36C2-4E34-A40C-52B177EBCE48}" srcOrd="12" destOrd="0" presId="urn:microsoft.com/office/officeart/2005/8/layout/cycle8"/>
    <dgm:cxn modelId="{EBE0D2FB-38A3-4D79-AF92-0C38E130AA40}" type="presParOf" srcId="{3CDC13F8-BDA8-43D9-A28E-E3F924FB0D06}" destId="{6CEAD257-FBE4-4C11-9F65-E4E4DC018A66}" srcOrd="13" destOrd="0" presId="urn:microsoft.com/office/officeart/2005/8/layout/cycle8"/>
    <dgm:cxn modelId="{DE93822E-B98B-4B3D-BD77-A0CF164A17FB}" type="presParOf" srcId="{3CDC13F8-BDA8-43D9-A28E-E3F924FB0D06}" destId="{91531E21-1A23-4775-A05B-5B431AEDF7D1}"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8F1D8-2496-42C8-934B-6787979366BB}">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Expand Capacity</a:t>
          </a:r>
          <a:endParaRPr lang="en-US" sz="2500" kern="1200" dirty="0"/>
        </a:p>
      </dsp:txBody>
      <dsp:txXfrm>
        <a:off x="3210560" y="987551"/>
        <a:ext cx="1219200" cy="1016000"/>
      </dsp:txXfrm>
    </dsp:sp>
    <dsp:sp modelId="{BA30243B-4B24-483B-9DF8-960845995B2B}">
      <dsp:nvSpPr>
        <dsp:cNvPr id="0" name=""/>
        <dsp:cNvSpPr/>
      </dsp:nvSpPr>
      <dsp:spPr>
        <a:xfrm>
          <a:off x="1341120" y="386079"/>
          <a:ext cx="3413760" cy="341376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Continuous Improvement</a:t>
          </a:r>
          <a:endParaRPr lang="en-US" sz="2500" kern="1200" dirty="0"/>
        </a:p>
      </dsp:txBody>
      <dsp:txXfrm>
        <a:off x="2153920" y="2600960"/>
        <a:ext cx="1828800" cy="894080"/>
      </dsp:txXfrm>
    </dsp:sp>
    <dsp:sp modelId="{403131AD-A464-4C43-A2F6-93818BEB9465}">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Attract Students</a:t>
          </a:r>
          <a:endParaRPr lang="en-US" sz="2500" kern="1200" dirty="0"/>
        </a:p>
      </dsp:txBody>
      <dsp:txXfrm>
        <a:off x="1666240" y="987551"/>
        <a:ext cx="1219200" cy="1016000"/>
      </dsp:txXfrm>
    </dsp:sp>
    <dsp:sp modelId="{17C0B43D-36C2-4E34-A40C-52B177EBCE48}">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EAD257-FBE4-4C11-9F65-E4E4DC018A66}">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531E21-1A23-4775-A05B-5B431AEDF7D1}">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F7077DC-3BD1-42A8-AD90-6494E7F1AB1F}" type="datetimeFigureOut">
              <a:rPr lang="en-US" smtClean="0"/>
              <a:t>1/31/2018</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5AA9E6E-CBB8-4BCF-86FB-A143E9930EC7}" type="slidenum">
              <a:rPr lang="en-US" smtClean="0"/>
              <a:t>‹#›</a:t>
            </a:fld>
            <a:endParaRPr lang="en-US"/>
          </a:p>
        </p:txBody>
      </p:sp>
    </p:spTree>
    <p:extLst>
      <p:ext uri="{BB962C8B-B14F-4D97-AF65-F5344CB8AC3E}">
        <p14:creationId xmlns:p14="http://schemas.microsoft.com/office/powerpoint/2010/main" val="253934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 you for the opportunity to make my annual report for Idaho Career Technical Education to your committee today. We are very excited about the progress and momentum CTE is making nationally and in Idaho.</a:t>
            </a:r>
          </a:p>
          <a:p>
            <a:endParaRPr lang="en-US" baseline="0" dirty="0" smtClean="0"/>
          </a:p>
        </p:txBody>
      </p:sp>
      <p:sp>
        <p:nvSpPr>
          <p:cNvPr id="4" name="Slide Number Placeholder 3"/>
          <p:cNvSpPr>
            <a:spLocks noGrp="1"/>
          </p:cNvSpPr>
          <p:nvPr>
            <p:ph type="sldNum" sz="quarter" idx="10"/>
          </p:nvPr>
        </p:nvSpPr>
        <p:spPr/>
        <p:txBody>
          <a:bodyPr/>
          <a:lstStyle/>
          <a:p>
            <a:fld id="{408F4B88-A9A7-42EC-9BB3-955DE4E7D227}" type="slidenum">
              <a:rPr lang="en-US" smtClean="0"/>
              <a:t>1</a:t>
            </a:fld>
            <a:endParaRPr lang="en-US" dirty="0"/>
          </a:p>
        </p:txBody>
      </p:sp>
    </p:spTree>
    <p:extLst>
      <p:ext uri="{BB962C8B-B14F-4D97-AF65-F5344CB8AC3E}">
        <p14:creationId xmlns:p14="http://schemas.microsoft.com/office/powerpoint/2010/main" val="181728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551">
              <a:defRPr/>
            </a:pPr>
            <a:r>
              <a:rPr lang="en-US" dirty="0" smtClean="0"/>
              <a:t>This is a summary of our overall State CTE</a:t>
            </a:r>
            <a:r>
              <a:rPr lang="en-US" baseline="0" dirty="0" smtClean="0"/>
              <a:t> </a:t>
            </a:r>
            <a:r>
              <a:rPr lang="en-US" dirty="0" smtClean="0"/>
              <a:t>budget. For</a:t>
            </a:r>
            <a:r>
              <a:rPr lang="en-US" baseline="0" dirty="0" smtClean="0"/>
              <a:t> FY2018 we had a budget of</a:t>
            </a:r>
            <a:r>
              <a:rPr lang="en-US" dirty="0" smtClean="0"/>
              <a:t> just under $75 Million. </a:t>
            </a:r>
          </a:p>
          <a:p>
            <a:pPr defTabSz="930551">
              <a:defRPr/>
            </a:pPr>
            <a:endParaRPr lang="en-US" dirty="0" smtClean="0"/>
          </a:p>
          <a:p>
            <a:pPr marL="0" indent="0" defTabSz="930551">
              <a:buFont typeface="Arial" panose="020B0604020202020204" pitchFamily="34" charset="0"/>
              <a:buNone/>
              <a:defRPr/>
            </a:pPr>
            <a:r>
              <a:rPr lang="en-US" dirty="0" smtClean="0"/>
              <a:t>You will note the difference between our Postsecondary and Secondary budgets.</a:t>
            </a:r>
          </a:p>
          <a:p>
            <a:pPr marL="0" indent="0" defTabSz="930551">
              <a:buFont typeface="Arial" panose="020B0604020202020204" pitchFamily="34" charset="0"/>
              <a:buNone/>
              <a:defRPr/>
            </a:pPr>
            <a:endParaRPr lang="en-US" dirty="0" smtClean="0"/>
          </a:p>
          <a:p>
            <a:pPr marL="0" indent="0" defTabSz="930551">
              <a:buFont typeface="Arial" panose="020B0604020202020204" pitchFamily="34" charset="0"/>
              <a:buNone/>
              <a:defRPr/>
            </a:pPr>
            <a:r>
              <a:rPr lang="en-US" baseline="0" dirty="0" smtClean="0"/>
              <a:t>The </a:t>
            </a:r>
            <a:r>
              <a:rPr lang="en-US" dirty="0" smtClean="0"/>
              <a:t>reason for that difference is that our budget doesn’t include the </a:t>
            </a:r>
            <a:r>
              <a:rPr lang="en-US" baseline="0" dirty="0" smtClean="0"/>
              <a:t>salaries and facilities for secondary CTE teachers, while we do pay for salaries of our Postsecondary faculty. The dollars for secondary CTE teacher salaries come through Public Education Budget that is distributed through the State Department of Education. The CTE secondary budget helps cover the additional costs of implementing a quality CTE program that takes lots of additional equipment and supplies. If you add the public education dollars for CTE secondary teacher salaries you would could identify an additional $40 million that supports our CTE secondary programs. (885 CTE Teachers X $45,117 (avg. teacher salary) = $39,928,545) .</a:t>
            </a:r>
          </a:p>
          <a:p>
            <a:pPr marL="0" indent="0" defTabSz="930551">
              <a:buFont typeface="Arial" panose="020B0604020202020204" pitchFamily="34" charset="0"/>
              <a:buNone/>
              <a:defRPr/>
            </a:pPr>
            <a:endParaRPr lang="en-US" baseline="0" dirty="0" smtClean="0"/>
          </a:p>
          <a:p>
            <a:pPr marL="0" indent="0" defTabSz="930551">
              <a:buFont typeface="Arial" panose="020B0604020202020204" pitchFamily="34" charset="0"/>
              <a:buNone/>
              <a:defRPr/>
            </a:pPr>
            <a:r>
              <a:rPr lang="en-US" baseline="0" dirty="0" smtClean="0"/>
              <a:t>We have a number of statewide Initiatives includes: </a:t>
            </a:r>
          </a:p>
          <a:p>
            <a:pPr marL="0" indent="0" defTabSz="930551">
              <a:buFont typeface="Arial" panose="020B0604020202020204" pitchFamily="34" charset="0"/>
              <a:buNone/>
              <a:defRPr/>
            </a:pPr>
            <a:r>
              <a:rPr lang="en-US" u="sng" baseline="0" dirty="0" smtClean="0"/>
              <a:t>Teacher Training</a:t>
            </a:r>
          </a:p>
          <a:p>
            <a:pPr marL="0" indent="0" defTabSz="930551">
              <a:buFont typeface="Arial" panose="020B0604020202020204" pitchFamily="34" charset="0"/>
              <a:buNone/>
              <a:defRPr/>
            </a:pPr>
            <a:r>
              <a:rPr lang="en-US" baseline="0" dirty="0" smtClean="0"/>
              <a:t>Help with CTE teacher training including grants to U of I and ISU Colleges of Education As well as our new </a:t>
            </a:r>
            <a:r>
              <a:rPr lang="en-US" baseline="0" dirty="0" err="1" smtClean="0"/>
              <a:t>InSpire</a:t>
            </a:r>
            <a:r>
              <a:rPr lang="en-US" baseline="0" dirty="0" smtClean="0"/>
              <a:t> Teacher Training program to help on-board CTE occupationally licensed teachers coming from the private sector into the teaching profession.</a:t>
            </a:r>
          </a:p>
          <a:p>
            <a:pPr marL="0" indent="0" defTabSz="930551">
              <a:buFont typeface="Arial" panose="020B0604020202020204" pitchFamily="34" charset="0"/>
              <a:buNone/>
              <a:defRPr/>
            </a:pPr>
            <a:endParaRPr lang="en-US" baseline="0" dirty="0" smtClean="0"/>
          </a:p>
          <a:p>
            <a:pPr marL="0" indent="0" defTabSz="930551">
              <a:buFont typeface="Arial" panose="020B0604020202020204" pitchFamily="34" charset="0"/>
              <a:buNone/>
              <a:defRPr/>
            </a:pPr>
            <a:r>
              <a:rPr lang="en-US" dirty="0" smtClean="0"/>
              <a:t>We also have our alignment initiative to assure CTE</a:t>
            </a:r>
            <a:r>
              <a:rPr lang="en-US" baseline="0" dirty="0" smtClean="0"/>
              <a:t> credit transfers to our technical colleges as non-elective credit</a:t>
            </a:r>
          </a:p>
          <a:p>
            <a:pPr marL="0" indent="0" defTabSz="930551">
              <a:buFont typeface="Arial" panose="020B0604020202020204" pitchFamily="34" charset="0"/>
              <a:buNone/>
              <a:defRPr/>
            </a:pPr>
            <a:endParaRPr lang="en-US" baseline="0" dirty="0" smtClean="0"/>
          </a:p>
          <a:p>
            <a:pPr marL="0" indent="0" defTabSz="930551">
              <a:buFont typeface="Arial" panose="020B0604020202020204" pitchFamily="34" charset="0"/>
              <a:buNone/>
              <a:defRPr/>
            </a:pPr>
            <a:r>
              <a:rPr lang="en-US" dirty="0" smtClean="0"/>
              <a:t>CTE Digital partnership</a:t>
            </a:r>
            <a:r>
              <a:rPr lang="en-US" baseline="0" dirty="0" smtClean="0"/>
              <a:t> with Idaho Digital Learning Academy to expand online CTE courses.</a:t>
            </a:r>
          </a:p>
          <a:p>
            <a:pPr marL="0" indent="0" defTabSz="930551">
              <a:buFont typeface="Arial" panose="020B0604020202020204" pitchFamily="34" charset="0"/>
              <a:buNone/>
              <a:defRPr/>
            </a:pPr>
            <a:endParaRPr lang="en-US" baseline="0" dirty="0" smtClean="0"/>
          </a:p>
          <a:p>
            <a:pPr marL="0" indent="0" defTabSz="930551">
              <a:buFont typeface="Arial" panose="020B0604020202020204" pitchFamily="34" charset="0"/>
              <a:buNone/>
              <a:defRPr/>
            </a:pPr>
            <a:r>
              <a:rPr lang="en-US" baseline="0" dirty="0" smtClean="0"/>
              <a:t>This also supports our annual professional development Conference. We are very pleased that participation in this conference from 500 three years ago to almost 1000 CTE faculty, teachers and administrators attending last year.</a:t>
            </a:r>
          </a:p>
          <a:p>
            <a:pPr marL="0" indent="0" defTabSz="930551">
              <a:buFont typeface="Arial" panose="020B0604020202020204" pitchFamily="34" charset="0"/>
              <a:buNone/>
              <a:defRPr/>
            </a:pPr>
            <a:endParaRPr lang="en-US" dirty="0" smtClean="0"/>
          </a:p>
          <a:p>
            <a:pPr marL="0" indent="0" defTabSz="930551">
              <a:buFont typeface="Arial" panose="020B0604020202020204" pitchFamily="34" charset="0"/>
              <a:buNone/>
              <a:defRPr/>
            </a:pPr>
            <a:r>
              <a:rPr lang="en-US" dirty="0" smtClean="0"/>
              <a:t>Our</a:t>
            </a:r>
            <a:r>
              <a:rPr lang="en-US" baseline="0" dirty="0" smtClean="0"/>
              <a:t> Division Support category that is for our staff salaries is only 4.2% of our overall budget. </a:t>
            </a:r>
            <a:endParaRPr lang="en-US" dirty="0" smtClean="0"/>
          </a:p>
        </p:txBody>
      </p:sp>
      <p:sp>
        <p:nvSpPr>
          <p:cNvPr id="4" name="Slide Number Placeholder 3"/>
          <p:cNvSpPr>
            <a:spLocks noGrp="1"/>
          </p:cNvSpPr>
          <p:nvPr>
            <p:ph type="sldNum" sz="quarter" idx="10"/>
          </p:nvPr>
        </p:nvSpPr>
        <p:spPr/>
        <p:txBody>
          <a:bodyPr/>
          <a:lstStyle/>
          <a:p>
            <a:fld id="{408F4B88-A9A7-42EC-9BB3-955DE4E7D227}" type="slidenum">
              <a:rPr lang="en-US" smtClean="0"/>
              <a:t>10</a:t>
            </a:fld>
            <a:endParaRPr lang="en-US" dirty="0"/>
          </a:p>
        </p:txBody>
      </p:sp>
    </p:spTree>
    <p:extLst>
      <p:ext uri="{BB962C8B-B14F-4D97-AF65-F5344CB8AC3E}">
        <p14:creationId xmlns:p14="http://schemas.microsoft.com/office/powerpoint/2010/main" val="1864950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So, looking a little more deeply</a:t>
            </a:r>
            <a:r>
              <a:rPr lang="en-US" baseline="0" dirty="0" smtClean="0"/>
              <a:t> at our </a:t>
            </a:r>
            <a:r>
              <a:rPr lang="en-US" dirty="0" smtClean="0"/>
              <a:t>Secondary Budget</a:t>
            </a:r>
          </a:p>
          <a:p>
            <a:pPr lvl="2"/>
            <a:endParaRPr lang="en-US" dirty="0" smtClean="0"/>
          </a:p>
          <a:p>
            <a:pPr lvl="2"/>
            <a:r>
              <a:rPr lang="en-US" dirty="0" smtClean="0"/>
              <a:t>We have 4 Secondary CTE Funding</a:t>
            </a:r>
            <a:r>
              <a:rPr lang="en-US" baseline="0" dirty="0" smtClean="0"/>
              <a:t> Streams:</a:t>
            </a:r>
          </a:p>
          <a:p>
            <a:pPr lvl="2"/>
            <a:endParaRPr lang="en-US" baseline="0" dirty="0" smtClean="0"/>
          </a:p>
          <a:p>
            <a:pPr lvl="2"/>
            <a:r>
              <a:rPr lang="en-US" dirty="0" smtClean="0"/>
              <a:t>Added Cost</a:t>
            </a:r>
            <a:r>
              <a:rPr lang="en-US" baseline="0" dirty="0" smtClean="0"/>
              <a:t> funding provides additional resources to defray the expense of delivering a quality CTE program. The school district and the state provide the funds for a CTE teacher and a classroom facility, and the added cost funding provides additional resources to pay for equipment such as welding tools, auto-body equipment, mannequins for health classes or ovens for culinary programs as examples. </a:t>
            </a:r>
            <a:endParaRPr lang="en-US" sz="1100" baseline="0" dirty="0"/>
          </a:p>
          <a:p>
            <a:pPr lvl="2"/>
            <a:endParaRPr lang="en-US" sz="1100" baseline="0" dirty="0"/>
          </a:p>
          <a:p>
            <a:pPr lvl="2"/>
            <a:r>
              <a:rPr lang="en-US" dirty="0" smtClean="0"/>
              <a:t>We</a:t>
            </a:r>
            <a:r>
              <a:rPr lang="en-US" baseline="0" dirty="0" smtClean="0"/>
              <a:t> also have 17 </a:t>
            </a:r>
            <a:r>
              <a:rPr lang="en-US" dirty="0" smtClean="0"/>
              <a:t>CT High Schools across the state, who by code can qualify</a:t>
            </a:r>
            <a:r>
              <a:rPr lang="en-US" baseline="0" dirty="0" smtClean="0"/>
              <a:t> for additional state CTE</a:t>
            </a:r>
            <a:r>
              <a:rPr lang="en-US" dirty="0" smtClean="0"/>
              <a:t> funding</a:t>
            </a:r>
            <a:r>
              <a:rPr lang="en-US" baseline="0" dirty="0" smtClean="0"/>
              <a:t> if they have students attending from multiple high schools or school districts and if they meet higher program quality requirements.</a:t>
            </a:r>
            <a:r>
              <a:rPr lang="en-US" dirty="0" smtClean="0"/>
              <a:t> </a:t>
            </a:r>
            <a:endParaRPr lang="en-US" sz="1100" dirty="0"/>
          </a:p>
          <a:p>
            <a:pPr lvl="2"/>
            <a:endParaRPr lang="en-US" sz="1100" dirty="0"/>
          </a:p>
          <a:p>
            <a:pPr lvl="2"/>
            <a:r>
              <a:rPr lang="en-US" dirty="0" smtClean="0"/>
              <a:t>Three years ago the legislature provided</a:t>
            </a:r>
            <a:r>
              <a:rPr lang="en-US" baseline="0" dirty="0" smtClean="0"/>
              <a:t> $325,000 in ongoing i</a:t>
            </a:r>
            <a:r>
              <a:rPr lang="en-US" dirty="0" smtClean="0"/>
              <a:t>ncentive funding for high quality Agriculture</a:t>
            </a:r>
            <a:r>
              <a:rPr lang="en-US" baseline="0" dirty="0" smtClean="0"/>
              <a:t> CTE</a:t>
            </a:r>
            <a:r>
              <a:rPr lang="en-US" dirty="0" smtClean="0"/>
              <a:t> programs. So, we annually award 30 - $10,000</a:t>
            </a:r>
            <a:r>
              <a:rPr lang="en-US" baseline="0" dirty="0" smtClean="0"/>
              <a:t> incentive grants and one $25,000 grant to start a new Ag program.</a:t>
            </a:r>
          </a:p>
          <a:p>
            <a:pPr lvl="2"/>
            <a:endParaRPr lang="en-US" sz="1100" baseline="0" dirty="0" smtClean="0"/>
          </a:p>
          <a:p>
            <a:pPr lvl="2"/>
            <a:r>
              <a:rPr lang="en-US" sz="1100" dirty="0" smtClean="0"/>
              <a:t>We</a:t>
            </a:r>
            <a:r>
              <a:rPr lang="en-US" sz="1100" baseline="0" dirty="0" smtClean="0"/>
              <a:t> appreciate your unanimous passage of SB1222, which will establish our Program Quality Initiative and allow us to provide high quality to the other 5 CTE program areas and provide technical assistance grants to all of our CTE programs.</a:t>
            </a:r>
          </a:p>
          <a:p>
            <a:pPr lvl="2"/>
            <a:endParaRPr lang="en-US" sz="1100" baseline="0" dirty="0" smtClean="0"/>
          </a:p>
          <a:p>
            <a:pPr lvl="2"/>
            <a:r>
              <a:rPr lang="en-US" sz="1100" dirty="0" smtClean="0"/>
              <a:t>We also distribute</a:t>
            </a:r>
            <a:r>
              <a:rPr lang="en-US" sz="1100" baseline="0" dirty="0" smtClean="0"/>
              <a:t> over $3 million in </a:t>
            </a:r>
            <a:r>
              <a:rPr lang="en-US" sz="1100" dirty="0" smtClean="0"/>
              <a:t>Federal Perkins</a:t>
            </a:r>
            <a:r>
              <a:rPr lang="en-US" sz="1100" baseline="0" dirty="0" smtClean="0"/>
              <a:t> funds. Those funds are targeted at enhancing the quality of CTE programs throughout the state. </a:t>
            </a:r>
          </a:p>
        </p:txBody>
      </p:sp>
      <p:sp>
        <p:nvSpPr>
          <p:cNvPr id="4" name="Slide Number Placeholder 3"/>
          <p:cNvSpPr>
            <a:spLocks noGrp="1"/>
          </p:cNvSpPr>
          <p:nvPr>
            <p:ph type="sldNum" sz="quarter" idx="10"/>
          </p:nvPr>
        </p:nvSpPr>
        <p:spPr/>
        <p:txBody>
          <a:bodyPr/>
          <a:lstStyle/>
          <a:p>
            <a:fld id="{408F4B88-A9A7-42EC-9BB3-955DE4E7D227}" type="slidenum">
              <a:rPr lang="en-US" smtClean="0"/>
              <a:t>11</a:t>
            </a:fld>
            <a:endParaRPr lang="en-US" dirty="0"/>
          </a:p>
        </p:txBody>
      </p:sp>
    </p:spTree>
    <p:extLst>
      <p:ext uri="{BB962C8B-B14F-4D97-AF65-F5344CB8AC3E}">
        <p14:creationId xmlns:p14="http://schemas.microsoft.com/office/powerpoint/2010/main" val="397671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We have a number of CTE funding streams at the Postsecondary level as well:</a:t>
            </a:r>
          </a:p>
          <a:p>
            <a:pPr lvl="2"/>
            <a:endParaRPr lang="en-US" dirty="0" smtClean="0"/>
          </a:p>
          <a:p>
            <a:pPr lvl="2"/>
            <a:r>
              <a:rPr lang="en-US" dirty="0" smtClean="0"/>
              <a:t>Our most significant is our CTE programs of technical degrees and certificates</a:t>
            </a:r>
          </a:p>
          <a:p>
            <a:pPr lvl="2"/>
            <a:endParaRPr lang="en-US" sz="1100" dirty="0" smtClean="0"/>
          </a:p>
          <a:p>
            <a:pPr lvl="2"/>
            <a:r>
              <a:rPr lang="en-US" sz="1100" dirty="0" smtClean="0"/>
              <a:t>We</a:t>
            </a:r>
            <a:r>
              <a:rPr lang="en-US" sz="1100" baseline="0" dirty="0" smtClean="0"/>
              <a:t> also provide funding for </a:t>
            </a:r>
            <a:r>
              <a:rPr lang="en-US" sz="1100" dirty="0" smtClean="0"/>
              <a:t>Adult Education to help adult student obtain GEDs and build skills to help</a:t>
            </a:r>
            <a:r>
              <a:rPr lang="en-US" sz="1100" baseline="0" dirty="0" smtClean="0"/>
              <a:t> them be successful in obtaining postsecondary education.</a:t>
            </a:r>
          </a:p>
          <a:p>
            <a:pPr lvl="2"/>
            <a:endParaRPr lang="en-US" sz="1100" baseline="0" dirty="0" smtClean="0"/>
          </a:p>
          <a:p>
            <a:pPr lvl="2"/>
            <a:r>
              <a:rPr lang="en-US" sz="1100" dirty="0" smtClean="0"/>
              <a:t>Our Centers for New Directions are particularly</a:t>
            </a:r>
            <a:r>
              <a:rPr lang="en-US" sz="1100" baseline="0" dirty="0" smtClean="0"/>
              <a:t> focused single mothers with significant barriers to employment to assist them to increase skills as they re-enter the workforce.</a:t>
            </a:r>
          </a:p>
          <a:p>
            <a:pPr lvl="2"/>
            <a:endParaRPr lang="en-US" sz="1100" baseline="0" dirty="0" smtClean="0"/>
          </a:p>
          <a:p>
            <a:pPr lvl="2"/>
            <a:r>
              <a:rPr lang="en-US" sz="1100" dirty="0" smtClean="0"/>
              <a:t>Our 6 Workforce</a:t>
            </a:r>
            <a:r>
              <a:rPr lang="en-US" sz="1100" baseline="0" dirty="0" smtClean="0"/>
              <a:t> Training Centers are largely self funded by local businesses who pay for customized training but we currently provide </a:t>
            </a:r>
            <a:r>
              <a:rPr lang="en-US" sz="1100" dirty="0" smtClean="0"/>
              <a:t>$80,500 to help defray their administrative</a:t>
            </a:r>
            <a:r>
              <a:rPr lang="en-US" sz="1100" baseline="0" dirty="0" smtClean="0"/>
              <a:t> expenses.</a:t>
            </a:r>
          </a:p>
          <a:p>
            <a:pPr lvl="2"/>
            <a:endParaRPr lang="en-US" sz="1100" baseline="0" dirty="0" smtClean="0"/>
          </a:p>
          <a:p>
            <a:pPr lvl="2"/>
            <a:r>
              <a:rPr lang="en-US" sz="1100" dirty="0" smtClean="0"/>
              <a:t>We also distribute</a:t>
            </a:r>
            <a:r>
              <a:rPr lang="en-US" sz="1100" baseline="0" dirty="0" smtClean="0"/>
              <a:t> over $2.6 million in </a:t>
            </a:r>
            <a:r>
              <a:rPr lang="en-US" sz="1100" dirty="0" smtClean="0"/>
              <a:t>Federal Perkins</a:t>
            </a:r>
            <a:r>
              <a:rPr lang="en-US" sz="1100" baseline="0" dirty="0" smtClean="0"/>
              <a:t> funds. Those funds are targeted at enhancing the quality of CTE programs throughout the state. </a:t>
            </a:r>
          </a:p>
          <a:p>
            <a:pPr marL="1572368" lvl="3" indent="-174708">
              <a:buFont typeface="Arial" panose="020B0604020202020204" pitchFamily="34" charset="0"/>
              <a:buChar char="•"/>
            </a:pPr>
            <a:endParaRPr lang="en-US" sz="1100" baseline="0" dirty="0" smtClean="0"/>
          </a:p>
          <a:p>
            <a:pPr marL="1572368" lvl="3" indent="-174708">
              <a:buFont typeface="Arial" panose="020B0604020202020204" pitchFamily="34" charset="0"/>
              <a:buChar char="•"/>
            </a:pPr>
            <a:endParaRPr lang="en-US" sz="1100" baseline="0" dirty="0" smtClean="0"/>
          </a:p>
        </p:txBody>
      </p:sp>
      <p:sp>
        <p:nvSpPr>
          <p:cNvPr id="4" name="Slide Number Placeholder 3"/>
          <p:cNvSpPr>
            <a:spLocks noGrp="1"/>
          </p:cNvSpPr>
          <p:nvPr>
            <p:ph type="sldNum" sz="quarter" idx="10"/>
          </p:nvPr>
        </p:nvSpPr>
        <p:spPr/>
        <p:txBody>
          <a:bodyPr/>
          <a:lstStyle/>
          <a:p>
            <a:fld id="{408F4B88-A9A7-42EC-9BB3-955DE4E7D227}" type="slidenum">
              <a:rPr lang="en-US" smtClean="0"/>
              <a:t>12</a:t>
            </a:fld>
            <a:endParaRPr lang="en-US" dirty="0"/>
          </a:p>
        </p:txBody>
      </p:sp>
    </p:spTree>
    <p:extLst>
      <p:ext uri="{BB962C8B-B14F-4D97-AF65-F5344CB8AC3E}">
        <p14:creationId xmlns:p14="http://schemas.microsoft.com/office/powerpoint/2010/main" val="3440133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76">
              <a:defRPr/>
            </a:pPr>
            <a:endParaRPr lang="en-US" dirty="0" smtClean="0"/>
          </a:p>
          <a:p>
            <a:pPr defTabSz="920476">
              <a:defRPr/>
            </a:pPr>
            <a:r>
              <a:rPr lang="en-US" baseline="0" dirty="0" smtClean="0"/>
              <a:t>We very much appreciate Governor’s Otter’s support for Career Technical Education. </a:t>
            </a:r>
          </a:p>
          <a:p>
            <a:pPr defTabSz="920476">
              <a:defRPr/>
            </a:pPr>
            <a:endParaRPr lang="en-US" baseline="0" dirty="0" smtClean="0"/>
          </a:p>
          <a:p>
            <a:pPr defTabSz="920476">
              <a:defRPr/>
            </a:pPr>
            <a:r>
              <a:rPr lang="en-US" baseline="0" dirty="0" smtClean="0"/>
              <a:t>In his state of the state address, identified workforce development as one of the two top public priorities that Idaho faces today. </a:t>
            </a:r>
          </a:p>
          <a:p>
            <a:pPr defTabSz="920476">
              <a:defRPr/>
            </a:pPr>
            <a:endParaRPr lang="en-US" baseline="0" dirty="0" smtClean="0"/>
          </a:p>
          <a:p>
            <a:pPr defTabSz="920476">
              <a:defRPr/>
            </a:pPr>
            <a:r>
              <a:rPr lang="en-US" baseline="0" dirty="0" smtClean="0"/>
              <a:t>To help address those challenges the Governor appointed an industry-led Workforce Development Task Force, which made its report July 1</a:t>
            </a:r>
            <a:r>
              <a:rPr lang="en-US" baseline="30000" dirty="0" smtClean="0"/>
              <a:t>st</a:t>
            </a:r>
            <a:r>
              <a:rPr lang="en-US" baseline="0" dirty="0" smtClean="0"/>
              <a:t> of last year.</a:t>
            </a:r>
          </a:p>
          <a:p>
            <a:pPr defTabSz="920476">
              <a:defRPr/>
            </a:pPr>
            <a:endParaRPr lang="en-US" baseline="0" dirty="0" smtClean="0"/>
          </a:p>
          <a:p>
            <a:pPr defTabSz="920476">
              <a:defRPr/>
            </a:pPr>
            <a:endParaRPr lang="en-US" baseline="0" dirty="0" smtClean="0"/>
          </a:p>
          <a:p>
            <a:pPr defTabSz="920476">
              <a:defRPr/>
            </a:pPr>
            <a:endParaRPr lang="en-US" dirty="0" smtClean="0"/>
          </a:p>
          <a:p>
            <a:pPr defTabSz="92047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08F4B88-A9A7-42EC-9BB3-955DE4E7D227}" type="slidenum">
              <a:rPr lang="en-US" smtClean="0"/>
              <a:t>13</a:t>
            </a:fld>
            <a:endParaRPr lang="en-US" dirty="0"/>
          </a:p>
        </p:txBody>
      </p:sp>
    </p:spTree>
    <p:extLst>
      <p:ext uri="{BB962C8B-B14F-4D97-AF65-F5344CB8AC3E}">
        <p14:creationId xmlns:p14="http://schemas.microsoft.com/office/powerpoint/2010/main" val="1517272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08F4B88-A9A7-42EC-9BB3-955DE4E7D227}" type="slidenum">
              <a:rPr lang="en-US" smtClean="0"/>
              <a:t>14</a:t>
            </a:fld>
            <a:endParaRPr lang="en-US" dirty="0"/>
          </a:p>
        </p:txBody>
      </p:sp>
      <p:sp>
        <p:nvSpPr>
          <p:cNvPr id="5" name="Notes Placeholder 4"/>
          <p:cNvSpPr>
            <a:spLocks noGrp="1"/>
          </p:cNvSpPr>
          <p:nvPr>
            <p:ph type="body" sz="quarter" idx="11"/>
          </p:nvPr>
        </p:nvSpPr>
        <p:spPr/>
        <p:txBody>
          <a:bodyPr/>
          <a:lstStyle/>
          <a:p>
            <a:r>
              <a:rPr lang="en-US" baseline="0" dirty="0" smtClean="0"/>
              <a:t>The Task Force articulated the urgency of addressing this challenge by noting that the availability of skilled labor has become one of the critical factor in business siting and expansion decisions. A direct quotes from the Report states: </a:t>
            </a:r>
            <a:r>
              <a:rPr lang="en-US" i="1" baseline="0" dirty="0" smtClean="0"/>
              <a:t>If an adequate workforce is not available, businesses will go elsewhere to create new, high-quality jobs, damaging every local economy. </a:t>
            </a:r>
          </a:p>
          <a:p>
            <a:pPr defTabSz="920476">
              <a:defRPr/>
            </a:pPr>
            <a:endParaRPr lang="en-US" baseline="0" dirty="0" smtClean="0"/>
          </a:p>
          <a:p>
            <a:pPr defTabSz="920476">
              <a:defRPr/>
            </a:pPr>
            <a:r>
              <a:rPr lang="en-US" baseline="0" dirty="0" smtClean="0"/>
              <a:t>And we are pleased that the Task Force identified CTE as a major component of meeting this challenge and increased support for CTE programs was not only directly recommendation but also figured prominently in their other recommendations of expanding support for our Workforce Training Centers and strengthening Career Advising, Workforce Readiness, and Apprenticeships.</a:t>
            </a:r>
          </a:p>
          <a:p>
            <a:pPr defTabSz="920476">
              <a:defRPr/>
            </a:pPr>
            <a:endParaRPr lang="en-US" baseline="0" dirty="0" smtClean="0"/>
          </a:p>
          <a:p>
            <a:pPr defTabSz="920476">
              <a:defRPr/>
            </a:pPr>
            <a:r>
              <a:rPr lang="en-US" baseline="0" dirty="0" smtClean="0"/>
              <a:t>And we are pleased to be working with the Governor’s office, the State Board of Education and other Executive Agencies to effectively implement these recommendations. </a:t>
            </a:r>
          </a:p>
          <a:p>
            <a:endParaRPr lang="en-US" dirty="0" smtClean="0"/>
          </a:p>
        </p:txBody>
      </p:sp>
    </p:spTree>
    <p:extLst>
      <p:ext uri="{BB962C8B-B14F-4D97-AF65-F5344CB8AC3E}">
        <p14:creationId xmlns:p14="http://schemas.microsoft.com/office/powerpoint/2010/main" val="2931493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08F4B88-A9A7-42EC-9BB3-955DE4E7D227}" type="slidenum">
              <a:rPr lang="en-US" smtClean="0"/>
              <a:t>15</a:t>
            </a:fld>
            <a:endParaRPr lang="en-US" dirty="0"/>
          </a:p>
        </p:txBody>
      </p:sp>
      <p:sp>
        <p:nvSpPr>
          <p:cNvPr id="5" name="Notes Placeholder 4"/>
          <p:cNvSpPr>
            <a:spLocks noGrp="1"/>
          </p:cNvSpPr>
          <p:nvPr>
            <p:ph type="body" sz="quarter" idx="11"/>
          </p:nvPr>
        </p:nvSpPr>
        <p:spPr/>
        <p:txBody>
          <a:bodyPr/>
          <a:lstStyle/>
          <a:p>
            <a:r>
              <a:rPr lang="en-US" dirty="0" smtClean="0"/>
              <a:t>One of the recommendations</a:t>
            </a:r>
            <a:r>
              <a:rPr lang="en-US" baseline="0" dirty="0" smtClean="0"/>
              <a:t> that t</a:t>
            </a:r>
            <a:r>
              <a:rPr lang="en-US" dirty="0" smtClean="0"/>
              <a:t>he</a:t>
            </a:r>
            <a:r>
              <a:rPr lang="en-US" baseline="0" dirty="0" smtClean="0"/>
              <a:t> Governor is acting on is to change the Workforce Development Council to an office within the Governor. He has redone the Executive Order establishing the WDC assure that it is a majority of private sector members as well as expanding membership to include Legislative representation (Sen. Michelle </a:t>
            </a:r>
            <a:r>
              <a:rPr lang="en-US" baseline="0" dirty="0" err="1" smtClean="0"/>
              <a:t>Stennett</a:t>
            </a:r>
            <a:r>
              <a:rPr lang="en-US" baseline="0" dirty="0" smtClean="0"/>
              <a:t> and Rep.  __________ have been appointed).</a:t>
            </a:r>
          </a:p>
          <a:p>
            <a:endParaRPr lang="en-US" baseline="0" dirty="0" smtClean="0"/>
          </a:p>
          <a:p>
            <a:r>
              <a:rPr lang="en-US" baseline="0" dirty="0" smtClean="0"/>
              <a:t>I believe goal of the Taskforce was assure that some single entity had ownership of the recommendations to help assure they would be accountability to get them implemented. </a:t>
            </a:r>
          </a:p>
          <a:p>
            <a:endParaRPr lang="en-US" baseline="0" dirty="0" smtClean="0"/>
          </a:p>
          <a:p>
            <a:r>
              <a:rPr lang="en-US" baseline="0" dirty="0" smtClean="0"/>
              <a:t>And one of the significant roles the WDC plays is to take those recommendations in developing a statewide strategic plan for workforce development with industry input and advise the Educational Institutions within the State Board of Education and other executive agencies to coordinate all of our resources to assure they are complementary and supportive of youth and adults in achieving their career goals throughout their lives.</a:t>
            </a:r>
          </a:p>
        </p:txBody>
      </p:sp>
    </p:spTree>
    <p:extLst>
      <p:ext uri="{BB962C8B-B14F-4D97-AF65-F5344CB8AC3E}">
        <p14:creationId xmlns:p14="http://schemas.microsoft.com/office/powerpoint/2010/main" val="4188717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have reviewed</a:t>
            </a:r>
            <a:r>
              <a:rPr lang="en-US" baseline="0" dirty="0" smtClean="0"/>
              <a:t> Task Force Report and recommendations we have identified 3 strategic topics that we believe CTE can productively contribute to their accomplishment. If you imagine what we do as a talent pipeline for business and a career pipeline for students then that means that: </a:t>
            </a:r>
          </a:p>
          <a:p>
            <a:endParaRPr lang="en-US" baseline="0" dirty="0" smtClean="0"/>
          </a:p>
          <a:p>
            <a:r>
              <a:rPr lang="en-US" dirty="0" smtClean="0"/>
              <a:t>First</a:t>
            </a:r>
            <a:r>
              <a:rPr lang="en-US" baseline="0" dirty="0" smtClean="0"/>
              <a:t> we need to a</a:t>
            </a:r>
            <a:r>
              <a:rPr lang="en-US" dirty="0" smtClean="0"/>
              <a:t>ttract</a:t>
            </a:r>
            <a:r>
              <a:rPr lang="en-US" baseline="0" dirty="0" smtClean="0"/>
              <a:t> more students into that pipeline both at the secondary and postsecondary level. That includes better career advising, enhancing our image, communicating more effectively with parents and students the opportunity available through CTE, and better utilizing and engaging our connections with employers and other stakeholders to deliver that message.</a:t>
            </a:r>
          </a:p>
          <a:p>
            <a:endParaRPr lang="en-US" baseline="0" dirty="0" smtClean="0"/>
          </a:p>
          <a:p>
            <a:r>
              <a:rPr lang="en-US" baseline="0" dirty="0" smtClean="0"/>
              <a:t>Second, if we are successful in attracting more students then we must expand our capacity to teach and train those additional students. Nothing would be worse than to create hope and vision for students and their families then not be able to deliver on that promise. That means securing the resources to increase the number and size of our programs at the secondary and postsecondary level, increasing materials &amp; equipment, and it includes addressing CTE teachers shortages. </a:t>
            </a:r>
          </a:p>
          <a:p>
            <a:endParaRPr lang="en-US" baseline="0" dirty="0" smtClean="0"/>
          </a:p>
          <a:p>
            <a:r>
              <a:rPr lang="en-US" baseline="0" dirty="0" smtClean="0"/>
              <a:t>Finally, it means we must continuously improve our program quality and be able to </a:t>
            </a:r>
            <a:r>
              <a:rPr lang="en-US" u="sng" baseline="0" dirty="0" smtClean="0"/>
              <a:t>demonstrate</a:t>
            </a:r>
            <a:r>
              <a:rPr lang="en-US" baseline="0" dirty="0" smtClean="0"/>
              <a:t> to policy makers and funders that our CTE students are obtaining the technical and workplace readiness skills necessary to be successful in their chosen careers. </a:t>
            </a:r>
          </a:p>
          <a:p>
            <a:endParaRPr lang="en-US" baseline="0" dirty="0" smtClean="0"/>
          </a:p>
        </p:txBody>
      </p:sp>
      <p:sp>
        <p:nvSpPr>
          <p:cNvPr id="4" name="Slide Number Placeholder 3"/>
          <p:cNvSpPr>
            <a:spLocks noGrp="1"/>
          </p:cNvSpPr>
          <p:nvPr>
            <p:ph type="sldNum" sz="quarter" idx="10"/>
          </p:nvPr>
        </p:nvSpPr>
        <p:spPr/>
        <p:txBody>
          <a:bodyPr/>
          <a:lstStyle/>
          <a:p>
            <a:fld id="{3E61C17A-7D2C-4D77-827E-6F1E48B3BA2F}" type="slidenum">
              <a:rPr lang="en-US" smtClean="0"/>
              <a:t>16</a:t>
            </a:fld>
            <a:endParaRPr lang="en-US"/>
          </a:p>
        </p:txBody>
      </p:sp>
    </p:spTree>
    <p:extLst>
      <p:ext uri="{BB962C8B-B14F-4D97-AF65-F5344CB8AC3E}">
        <p14:creationId xmlns:p14="http://schemas.microsoft.com/office/powerpoint/2010/main" val="3002024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we’ve divided our legislative initiatives into these three strategic areas of focus.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dirty="0" smtClean="0">
                <a:effectLst/>
              </a:rPr>
              <a:t>One of their recommendations of the Governor’s Workforce Development Taskforce was to better “</a:t>
            </a:r>
            <a:r>
              <a:rPr lang="en-US" dirty="0" smtClean="0">
                <a:effectLst/>
              </a:rPr>
              <a:t>Connect Education to Careers”</a:t>
            </a:r>
            <a:r>
              <a:rPr lang="en-US" b="1" dirty="0" smtClean="0">
                <a:effectLst/>
              </a:rPr>
              <a:t> </a:t>
            </a:r>
            <a:r>
              <a:rPr lang="en-US" dirty="0" smtClean="0">
                <a:effectLst/>
              </a:rPr>
              <a:t>and that Idaho’s K-through-Career education system should value and support </a:t>
            </a:r>
            <a:r>
              <a:rPr lang="en-US" u="sng" dirty="0" smtClean="0">
                <a:effectLst/>
              </a:rPr>
              <a:t>all</a:t>
            </a:r>
            <a:r>
              <a:rPr lang="en-US" dirty="0" smtClean="0">
                <a:effectLst/>
              </a:rPr>
              <a:t> pathways for students to achieve education, training and workforce skills that align to their career aspirations.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 task force recognized that the “Go – to – College” message that we have pushed for many years has often been wrongly interpreted as meaning </a:t>
            </a:r>
            <a:r>
              <a:rPr lang="en-US" u="sng" baseline="0" dirty="0" smtClean="0"/>
              <a:t>only</a:t>
            </a:r>
            <a:r>
              <a:rPr lang="en-US" baseline="0" dirty="0" smtClean="0"/>
              <a:t> a 4-year degree. We need more bachelor degrees and graduate degrees. But there are many post high school opportunities and we need to increase the visibility of postsecondary technical degrees, industry certifications, and apprenticeships to help students and parents understand an celebrate the full range of options that can lead to great careers. </a:t>
            </a:r>
          </a:p>
          <a:p>
            <a:endParaRPr lang="en-US" baseline="0" dirty="0" smtClean="0"/>
          </a:p>
          <a:p>
            <a:r>
              <a:rPr lang="en-US" baseline="0" dirty="0" smtClean="0"/>
              <a:t>And we need to communicate that technical and academic education are not mutually exclusive but rather complimentary. If a student comes out of H.S. with a skill that can command a higher wage then they can better afford greater educational attainment and many times employers will pay for that greater educational attainment. We believe that the applied learning embedded in CTE programs provides a competitive advantage for </a:t>
            </a:r>
            <a:r>
              <a:rPr lang="en-US" u="sng" baseline="0" dirty="0" smtClean="0"/>
              <a:t>all</a:t>
            </a:r>
            <a:r>
              <a:rPr lang="en-US" baseline="0" dirty="0" smtClean="0"/>
              <a:t> students whatever their career aspiration.</a:t>
            </a:r>
          </a:p>
          <a:p>
            <a:endParaRPr lang="en-US" baseline="0" dirty="0" smtClean="0"/>
          </a:p>
          <a:p>
            <a:r>
              <a:rPr lang="en-US" baseline="0" dirty="0" smtClean="0"/>
              <a:t>I believe we are making tremendous strides in changing that image and that changing image is reflected in the </a:t>
            </a:r>
            <a:r>
              <a:rPr lang="en-US" u="sng" baseline="0" dirty="0" smtClean="0"/>
              <a:t>recent expansion of CTE facilities around the state</a:t>
            </a:r>
            <a:r>
              <a:rPr lang="en-US" baseline="0" dirty="0" smtClean="0"/>
              <a:t>. </a:t>
            </a:r>
          </a:p>
          <a:p>
            <a:pPr marL="171450" indent="-171450">
              <a:buFont typeface="Arial" panose="020B0604020202020204" pitchFamily="34" charset="0"/>
              <a:buChar char="•"/>
            </a:pPr>
            <a:r>
              <a:rPr lang="en-US" baseline="0" dirty="0" smtClean="0"/>
              <a:t>NIC new CTE facility</a:t>
            </a:r>
          </a:p>
          <a:p>
            <a:pPr marL="171450" indent="-171450">
              <a:buFont typeface="Arial" panose="020B0604020202020204" pitchFamily="34" charset="0"/>
              <a:buChar char="•"/>
            </a:pPr>
            <a:r>
              <a:rPr lang="en-US" baseline="0" dirty="0" smtClean="0"/>
              <a:t>LCSC with permanent building funds &amp; Lewiston HS Bond</a:t>
            </a:r>
          </a:p>
          <a:p>
            <a:pPr marL="171450" indent="-171450">
              <a:buFont typeface="Arial" panose="020B0604020202020204" pitchFamily="34" charset="0"/>
              <a:buChar char="•"/>
            </a:pPr>
            <a:r>
              <a:rPr lang="en-US" baseline="0" dirty="0" smtClean="0"/>
              <a:t>CEI – 71%</a:t>
            </a:r>
          </a:p>
          <a:p>
            <a:pPr marL="171450" indent="-171450">
              <a:buFont typeface="Arial" panose="020B0604020202020204" pitchFamily="34" charset="0"/>
              <a:buChar char="•"/>
            </a:pPr>
            <a:r>
              <a:rPr lang="en-US" baseline="0" dirty="0" smtClean="0"/>
              <a:t>ISU Ames Building </a:t>
            </a:r>
          </a:p>
          <a:p>
            <a:pPr marL="171450" indent="-171450">
              <a:buFont typeface="Arial" panose="020B0604020202020204" pitchFamily="34" charset="0"/>
              <a:buChar char="•"/>
            </a:pPr>
            <a:r>
              <a:rPr lang="en-US" baseline="0" dirty="0" smtClean="0"/>
              <a:t>CWI – FY19 Permanent Bldg. Fund recommendation for a Health &amp; Science Bldg.</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To further</a:t>
            </a:r>
            <a:r>
              <a:rPr lang="en-US" sz="1200" kern="1200" baseline="0" dirty="0" smtClean="0">
                <a:solidFill>
                  <a:schemeClr val="tx1"/>
                </a:solidFill>
                <a:effectLst/>
                <a:latin typeface="+mn-lt"/>
                <a:ea typeface="+mn-ea"/>
                <a:cs typeface="+mn-cs"/>
              </a:rPr>
              <a:t> respond to this recommendation </a:t>
            </a:r>
            <a:r>
              <a:rPr lang="en-US" sz="1200" kern="1200" dirty="0" smtClean="0">
                <a:solidFill>
                  <a:schemeClr val="tx1"/>
                </a:solidFill>
                <a:effectLst/>
                <a:latin typeface="+mn-lt"/>
                <a:ea typeface="+mn-ea"/>
                <a:cs typeface="+mn-cs"/>
              </a:rPr>
              <a:t>we are proposing the recreation of a CTE </a:t>
            </a:r>
            <a:r>
              <a:rPr lang="en-US" sz="1200" u="sng" kern="1200" dirty="0" smtClean="0">
                <a:solidFill>
                  <a:schemeClr val="tx1"/>
                </a:solidFill>
                <a:effectLst/>
                <a:latin typeface="+mn-lt"/>
                <a:ea typeface="+mn-ea"/>
                <a:cs typeface="+mn-cs"/>
              </a:rPr>
              <a:t>Middle School Career Exploration</a:t>
            </a:r>
            <a:r>
              <a:rPr lang="en-US" sz="1200" kern="1200" dirty="0" smtClean="0">
                <a:solidFill>
                  <a:schemeClr val="tx1"/>
                </a:solidFill>
                <a:effectLst/>
                <a:latin typeface="+mn-lt"/>
                <a:ea typeface="+mn-ea"/>
                <a:cs typeface="+mn-cs"/>
              </a:rPr>
              <a:t> program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is a great need in Idaho for students and their families to have greater exposure to career opportunities.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Currently, CTE programs in Idaho start in 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and help prepare students for high-skill, in demand careers. So we are proposing legislation this session that would allow CTE programs to begin in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new CTE Middle School program would focus on career exploration opportunities for students, helping ensure that Idaho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graders will have greater context and content for developing their required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career plan.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goal will be to make this career exploration a more meaningful experience for students and their parents and help ensure that the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plan will not be a one-time event, but an on-going process that will involve their families as they explore career opportunities.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Where appropriate, this proposal would also allow CTE programs of study to start earlier, leading to greater skill development and career preparation for postsecondary credits, industry certifications, and apprenticeship programs.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line-item would provide 2 FTEs in our office a Program Manager and Support staff, who will research best practices and promising practices and thoughtfully help us develop and implement a program statewide starting in FY2020.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61C17A-7D2C-4D77-827E-6F1E48B3BA2F}" type="slidenum">
              <a:rPr lang="en-US" smtClean="0"/>
              <a:t>17</a:t>
            </a:fld>
            <a:endParaRPr lang="en-US"/>
          </a:p>
        </p:txBody>
      </p:sp>
    </p:spTree>
    <p:extLst>
      <p:ext uri="{BB962C8B-B14F-4D97-AF65-F5344CB8AC3E}">
        <p14:creationId xmlns:p14="http://schemas.microsoft.com/office/powerpoint/2010/main" val="543887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was very gratifying to</a:t>
            </a:r>
            <a:r>
              <a:rPr lang="en-US" baseline="0" dirty="0" smtClean="0"/>
              <a:t> have</a:t>
            </a:r>
            <a:r>
              <a:rPr lang="en-US" dirty="0" smtClean="0"/>
              <a:t> the </a:t>
            </a:r>
            <a:r>
              <a:rPr lang="en-US" baseline="0" dirty="0" smtClean="0"/>
              <a:t>Task Force s</a:t>
            </a:r>
            <a:r>
              <a:rPr lang="en-US" dirty="0" smtClean="0"/>
              <a:t>trongly </a:t>
            </a:r>
            <a:r>
              <a:rPr lang="en-US" baseline="0" dirty="0" smtClean="0"/>
              <a:t>endorse the expansion of Career &amp; Technical Education programs and recommend increased funding for CTE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Secondary</a:t>
            </a:r>
            <a:r>
              <a:rPr lang="en-US" sz="1200" u="sng" kern="1200" baseline="0" dirty="0" smtClean="0">
                <a:solidFill>
                  <a:schemeClr val="tx1"/>
                </a:solidFill>
                <a:effectLst/>
                <a:latin typeface="+mn-lt"/>
                <a:ea typeface="+mn-ea"/>
                <a:cs typeface="+mn-cs"/>
              </a:rPr>
              <a:t> Capacity Expansion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I mentioned SB 1222 will help tie</a:t>
            </a:r>
            <a:r>
              <a:rPr lang="en-US" sz="1200" kern="1200" baseline="0" dirty="0" smtClean="0">
                <a:solidFill>
                  <a:schemeClr val="tx1"/>
                </a:solidFill>
                <a:effectLst/>
                <a:latin typeface="+mn-lt"/>
                <a:ea typeface="+mn-ea"/>
                <a:cs typeface="+mn-cs"/>
              </a:rPr>
              <a:t> expansion of secondary CTE capacity to performance outcomes.</a:t>
            </a:r>
          </a:p>
          <a:p>
            <a:pPr marL="171450" lvl="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r>
              <a:rPr lang="en-US" u="sng" baseline="0" dirty="0" smtClean="0"/>
              <a:t>The governor has recommended an increase in our budget to expand support for the 6 Workforce Training Centers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Last year almost 45,000 Idahoans received training at our Training Centers. The Task Force recognized the great value these Centers provide and recommend increased funding for these centers. They have over a 90% student completion rate for the training they provide.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They Training Centers are largely supported directly by businesses who pay for the training provided.  However, our Division provides $80,500 to each Training Center to help defray administrative costs. ($483,000 – Total)</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Governor is recommending an increase in our funding by $750,000 that would increase staff capacity at the Training Centers so they could work more effectively with businesses in their regions, aiding particularly in their ability to do outreach to small businesses in rural areas. </a:t>
            </a:r>
          </a:p>
          <a:p>
            <a:pPr marL="0" lv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Continue</a:t>
            </a:r>
            <a:r>
              <a:rPr lang="en-US" sz="1200" u="sng" kern="1200" baseline="0" dirty="0" smtClean="0">
                <a:solidFill>
                  <a:schemeClr val="tx1"/>
                </a:solidFill>
                <a:effectLst/>
                <a:latin typeface="+mn-lt"/>
                <a:ea typeface="+mn-ea"/>
                <a:cs typeface="+mn-cs"/>
              </a:rPr>
              <a:t> to Expand Postsecondary CTE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is the third year of making specific requests for expanding targeted postsecondary CTE programs. We have selected those programs by identifying those programs which have 100% placement rate of their graduates in high wage jobs and where there student waiting lists to get into the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 the past two years (FY17 and FY18)</a:t>
            </a:r>
            <a:r>
              <a:rPr lang="en-US" sz="1200" kern="1200" baseline="0" dirty="0" smtClean="0">
                <a:solidFill>
                  <a:schemeClr val="tx1"/>
                </a:solidFill>
                <a:effectLst/>
                <a:latin typeface="+mn-lt"/>
                <a:ea typeface="+mn-ea"/>
                <a:cs typeface="+mn-cs"/>
              </a:rPr>
              <a:t> the legislature has appropriated $5.6 million in targeted CTE postsecondary programs. We have had anticipated 527 additional enrollments. Actual enrollment results were 690 additional students in these targeted programs. So we believe that tis has been an excellent investment. </a:t>
            </a:r>
            <a:r>
              <a:rPr lang="en-US" sz="1200" kern="1200" dirty="0" smtClean="0">
                <a:solidFill>
                  <a:schemeClr val="tx1"/>
                </a:solidFill>
                <a:effectLst/>
                <a:latin typeface="+mn-lt"/>
                <a:ea typeface="+mn-ea"/>
                <a:cs typeface="+mn-cs"/>
              </a:rPr>
              <a:t>This capacity expansion has dramatically reduced the number of students waiting to get into these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u="sng" kern="1200" baseline="0" dirty="0" smtClean="0">
                <a:solidFill>
                  <a:schemeClr val="tx1"/>
                </a:solidFill>
                <a:effectLst/>
                <a:latin typeface="+mn-lt"/>
                <a:ea typeface="+mn-ea"/>
                <a:cs typeface="+mn-cs"/>
              </a:rPr>
              <a:t>NOTES on secondary CTE Expansion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want to thank the legislature for appropriating $300,000 for this CTE Secondary Quality Improvement Program last year.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are in the middle of launching this initiative, which we believe will have significant positive impact on increasing capacity and quality of CTE programs by tying funding to performance metrics.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These funds can be used for both program incentive grants based on high performance or program improvement grants to help struggling</a:t>
            </a:r>
            <a:r>
              <a:rPr lang="en-US" sz="1200" kern="1200" baseline="0" dirty="0" smtClean="0">
                <a:solidFill>
                  <a:schemeClr val="tx1"/>
                </a:solidFill>
                <a:effectLst/>
                <a:latin typeface="+mn-lt"/>
                <a:ea typeface="+mn-ea"/>
                <a:cs typeface="+mn-cs"/>
              </a:rPr>
              <a:t> programs</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 this initial year of the program we have focused on improvement grants.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part of our agency’s implementation strategy, CTE staff conducted a total of 15 regional training sessions this fall with lead CTE teachers and administrators statewide.</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had nearly 450 people attend these sessions from across the state where they learned about their programs’ performance on three key CTE performance measures: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1) How their students performed on Technical Skills Assessments,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2) How their students performed on Workplace Readiness Assessments, and</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3) What was their participation rate in Career Technical Student Organizations where students can apply what they learn in the classroom. </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Programs and districts that fall below the statewide average on any one of those measures will be eligible to apply for a technical assistance grant as part of the initiative.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grant applications will clearly specific how these additional funds will lead to program improvement and must also explicitly state how and where the funds will be spent within their CTE program that will positively impact these key metrics.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Invitations to apply for the improvements grant will be sent to districts by the end of January, with grant awards anticipated no later than the end of March 2018.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are very excited about launching this new initiative that ties spending to performance metrics.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Governor is recommending an additional $300,000 for FY2019. This will provide a total of $600,000 for both incentive grants and program incentive grants.</a:t>
            </a:r>
            <a:endParaRPr lang="en-U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 </a:t>
            </a:r>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3E61C17A-7D2C-4D77-827E-6F1E48B3BA2F}" type="slidenum">
              <a:rPr lang="en-US" smtClean="0"/>
              <a:t>18</a:t>
            </a:fld>
            <a:endParaRPr lang="en-US"/>
          </a:p>
        </p:txBody>
      </p:sp>
    </p:spTree>
    <p:extLst>
      <p:ext uri="{BB962C8B-B14F-4D97-AF65-F5344CB8AC3E}">
        <p14:creationId xmlns:p14="http://schemas.microsoft.com/office/powerpoint/2010/main" val="971978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FY 2019 the</a:t>
            </a:r>
            <a:r>
              <a:rPr lang="en-US" sz="1200" kern="1200" baseline="0" dirty="0" smtClean="0">
                <a:solidFill>
                  <a:schemeClr val="tx1"/>
                </a:solidFill>
                <a:effectLst/>
                <a:latin typeface="+mn-lt"/>
                <a:ea typeface="+mn-ea"/>
                <a:cs typeface="+mn-cs"/>
              </a:rPr>
              <a:t> Governor is recommending $978,000 to expand the capacity of 7 more targeted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With the Department of Labor we have identified there were 793 annual job openings in these occupations for which we graduate only 161 students to meet that demand in jobs that pay a median hourly wage of $26.85.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also identified there were over 253 students on waiting lists to get into these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recommended funding increase would result in an additional 107 students in these programs that will help meet the talent pipeline demand for employers and provide excellent career opportunities for students.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61C17A-7D2C-4D77-827E-6F1E48B3BA2F}" type="slidenum">
              <a:rPr lang="en-US" smtClean="0"/>
              <a:t>19</a:t>
            </a:fld>
            <a:endParaRPr lang="en-US"/>
          </a:p>
        </p:txBody>
      </p:sp>
    </p:spTree>
    <p:extLst>
      <p:ext uri="{BB962C8B-B14F-4D97-AF65-F5344CB8AC3E}">
        <p14:creationId xmlns:p14="http://schemas.microsoft.com/office/powerpoint/2010/main" val="77306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are passionate about our mission to p</a:t>
            </a:r>
            <a:r>
              <a:rPr lang="en-US" baseline="0" dirty="0" smtClean="0"/>
              <a:t>repare Idaho’s youth and adults for high-skill, in-demand careers!</a:t>
            </a:r>
          </a:p>
          <a:p>
            <a:endParaRPr lang="en-US" baseline="0" dirty="0" smtClean="0"/>
          </a:p>
          <a:p>
            <a:r>
              <a:rPr lang="en-US" baseline="0" dirty="0" smtClean="0"/>
              <a:t>Chairman Mortimer has asked me to do a little be deeper dive on our organizational structure, our funding, and how we fit into the larger workforce development system in Idaho with other partners in delivering education and training to help assure we have a skilled workforce to meet our businesses talent demands. </a:t>
            </a:r>
          </a:p>
          <a:p>
            <a:endParaRPr lang="en-US" baseline="0" dirty="0" smtClean="0"/>
          </a:p>
          <a:p>
            <a:r>
              <a:rPr lang="en-US" baseline="0" dirty="0" smtClean="0"/>
              <a:t>So, I’ve tried to incorporate that into this presentation. </a:t>
            </a:r>
          </a:p>
        </p:txBody>
      </p:sp>
      <p:sp>
        <p:nvSpPr>
          <p:cNvPr id="4" name="Slide Number Placeholder 3"/>
          <p:cNvSpPr>
            <a:spLocks noGrp="1"/>
          </p:cNvSpPr>
          <p:nvPr>
            <p:ph type="sldNum" sz="quarter" idx="10"/>
          </p:nvPr>
        </p:nvSpPr>
        <p:spPr/>
        <p:txBody>
          <a:bodyPr/>
          <a:lstStyle/>
          <a:p>
            <a:fld id="{75AA9E6E-CBB8-4BCF-86FB-A143E9930EC7}" type="slidenum">
              <a:rPr lang="en-US" smtClean="0"/>
              <a:t>2</a:t>
            </a:fld>
            <a:endParaRPr lang="en-US" dirty="0"/>
          </a:p>
        </p:txBody>
      </p:sp>
    </p:spTree>
    <p:extLst>
      <p:ext uri="{BB962C8B-B14F-4D97-AF65-F5344CB8AC3E}">
        <p14:creationId xmlns:p14="http://schemas.microsoft.com/office/powerpoint/2010/main" val="2213774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we are focused on continual improvement of our program quality.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Task Force recognized the importance of expanding Apprenticeships and other “Learn &amp; Earn” models such as Internships, Co-ops, and School to Registered Apprenticeship programs as well as our Career Student Organizations where students get to apply what they are learning as well as have outstanding leadership opportunities.</a:t>
            </a:r>
          </a:p>
          <a:p>
            <a:endParaRPr lang="en-US" baseline="0" dirty="0" smtClean="0"/>
          </a:p>
          <a:p>
            <a:r>
              <a:rPr lang="en-US" baseline="0" dirty="0" smtClean="0"/>
              <a:t>In the past, traditional apprenticeship have been limited to occupational trades but the Division has partnered with the Idaho Department of Labor this last year in securing a $1.4 million federal grant to help businesses develop new apprenticeship programs in non traditional areas such as Advanced Manufacturing, Healthcare and IT.</a:t>
            </a:r>
          </a:p>
          <a:p>
            <a:endParaRPr lang="en-US" baseline="0" dirty="0" smtClean="0"/>
          </a:p>
          <a:p>
            <a:r>
              <a:rPr lang="en-US" baseline="0" dirty="0" smtClean="0"/>
              <a:t>We are also very excited about expanding the opportunities in the secondary schools with the School To Registered Apprenticeship Model (STRAP). This approach allows students to start an apprenticeship at age 16 instead of waiting until they are 18. </a:t>
            </a:r>
          </a:p>
          <a:p>
            <a:endParaRPr lang="en-US" baseline="0" dirty="0" smtClean="0"/>
          </a:p>
          <a:p>
            <a:r>
              <a:rPr lang="en-US" baseline="0" dirty="0" smtClean="0"/>
              <a:t>We are very excited about a new STRAP program in the Boise School District. Beginning this year, they are going have an Sophomore exploratory program in Electrical, HVAC, and Plumbing and then students can participate in a STRAP program during their Junior and Senior years and graduate with the first year of their apprenticeship completed.  </a:t>
            </a:r>
          </a:p>
          <a:p>
            <a:endParaRPr lang="en-US" baseline="0" dirty="0" smtClean="0"/>
          </a:p>
          <a:p>
            <a:r>
              <a:rPr lang="en-US" baseline="0" dirty="0" smtClean="0"/>
              <a:t>Also this past year the </a:t>
            </a:r>
            <a:r>
              <a:rPr lang="en-US" baseline="0" dirty="0" err="1" smtClean="0"/>
              <a:t>Minico</a:t>
            </a:r>
            <a:r>
              <a:rPr lang="en-US" baseline="0" dirty="0" smtClean="0"/>
              <a:t> and Burley School Districts have partnered with 3 business in the Food Processing industry in the Magic Valley to launch a Machine Operator School to Registered Apprenticeship this last November. We will be working hard to replicate these models to other schools and industries across the state. </a:t>
            </a:r>
          </a:p>
          <a:p>
            <a:endParaRPr lang="en-US" baseline="0" dirty="0" smtClean="0"/>
          </a:p>
          <a:p>
            <a:r>
              <a:rPr lang="en-US" u="sng" baseline="0" dirty="0" smtClean="0"/>
              <a:t>Workforce Readiness Incentives</a:t>
            </a:r>
          </a:p>
          <a:p>
            <a:r>
              <a:rPr lang="en-US" sz="1200" kern="1200" dirty="0" smtClean="0">
                <a:solidFill>
                  <a:schemeClr val="tx1"/>
                </a:solidFill>
                <a:effectLst/>
                <a:latin typeface="+mn-lt"/>
                <a:ea typeface="+mn-ea"/>
                <a:cs typeface="+mn-cs"/>
              </a:rPr>
              <a:t>Another recommendation from the Workforce Development Taskforce was to Incentivize Idaho school districts to incorporate workforce readiness skills through secondary curriculum. So, we are proposing legislation that would establish a framework for creating </a:t>
            </a:r>
            <a:r>
              <a:rPr lang="en-US" sz="1200" u="sng" kern="1200" dirty="0" smtClean="0">
                <a:solidFill>
                  <a:schemeClr val="tx1"/>
                </a:solidFill>
                <a:effectLst/>
                <a:latin typeface="+mn-lt"/>
                <a:ea typeface="+mn-ea"/>
                <a:cs typeface="+mn-cs"/>
              </a:rPr>
              <a:t>Workforce Readiness Incentive</a:t>
            </a:r>
            <a:r>
              <a:rPr lang="en-US" sz="1200" kern="1200" dirty="0" smtClean="0">
                <a:solidFill>
                  <a:schemeClr val="tx1"/>
                </a:solidFill>
                <a:effectLst/>
                <a:latin typeface="+mn-lt"/>
                <a:ea typeface="+mn-ea"/>
                <a:cs typeface="+mn-cs"/>
              </a:rPr>
              <a:t> program that was also</a:t>
            </a:r>
            <a:r>
              <a:rPr lang="en-US" sz="1200" kern="1200" baseline="0" dirty="0" smtClean="0">
                <a:solidFill>
                  <a:schemeClr val="tx1"/>
                </a:solidFill>
                <a:effectLst/>
                <a:latin typeface="+mn-lt"/>
                <a:ea typeface="+mn-ea"/>
                <a:cs typeface="+mn-cs"/>
              </a:rPr>
              <a:t> included as part of SB1222</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E61C17A-7D2C-4D77-827E-6F1E48B3BA2F}" type="slidenum">
              <a:rPr lang="en-US" smtClean="0"/>
              <a:t>20</a:t>
            </a:fld>
            <a:endParaRPr lang="en-US"/>
          </a:p>
        </p:txBody>
      </p:sp>
    </p:spTree>
    <p:extLst>
      <p:ext uri="{BB962C8B-B14F-4D97-AF65-F5344CB8AC3E}">
        <p14:creationId xmlns:p14="http://schemas.microsoft.com/office/powerpoint/2010/main" val="2118219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Mr. Chairman</a:t>
            </a:r>
            <a:r>
              <a:rPr lang="en-US" sz="1100" baseline="0" dirty="0" smtClean="0"/>
              <a:t> that was a lot of information in a short amount of time. But </a:t>
            </a:r>
            <a:r>
              <a:rPr lang="en-US" sz="1100" dirty="0" smtClean="0"/>
              <a:t>I want again express my sincere appreciation</a:t>
            </a:r>
            <a:r>
              <a:rPr lang="en-US" sz="1100" baseline="0" dirty="0" smtClean="0"/>
              <a:t> for your support in helping assure our vision of </a:t>
            </a:r>
            <a:r>
              <a:rPr lang="en-US" sz="1100" dirty="0" smtClean="0"/>
              <a:t>preparing Idaho’s youth and adults for high-skill, in-demand careers</a:t>
            </a:r>
            <a:r>
              <a:rPr lang="en-US" sz="1100" baseline="0" dirty="0" smtClean="0"/>
              <a:t> CTE at reality. </a:t>
            </a:r>
            <a:endParaRPr lang="en-US" sz="1100" dirty="0" smtClean="0"/>
          </a:p>
          <a:p>
            <a:pPr lvl="0"/>
            <a:endParaRPr lang="en-US" sz="1100" dirty="0"/>
          </a:p>
          <a:p>
            <a:pPr lvl="0"/>
            <a:r>
              <a:rPr lang="en-US" sz="1100" dirty="0" smtClean="0"/>
              <a:t>Happy</a:t>
            </a:r>
            <a:r>
              <a:rPr lang="en-US" sz="1100" baseline="0" dirty="0" smtClean="0"/>
              <a:t> to respond to any questions you may have.</a:t>
            </a:r>
            <a:endParaRPr lang="en-US" sz="1100" dirty="0" smtClean="0"/>
          </a:p>
          <a:p>
            <a:pPr lvl="0"/>
            <a:endParaRPr lang="en-US" sz="1100" dirty="0" smtClean="0"/>
          </a:p>
          <a:p>
            <a:pPr lvl="0"/>
            <a:r>
              <a:rPr lang="en-US" sz="1100" dirty="0" smtClean="0"/>
              <a:t>Thank you!</a:t>
            </a:r>
            <a:endParaRPr lang="en-US" sz="1100" dirty="0"/>
          </a:p>
        </p:txBody>
      </p:sp>
      <p:sp>
        <p:nvSpPr>
          <p:cNvPr id="4" name="Slide Number Placeholder 3"/>
          <p:cNvSpPr>
            <a:spLocks noGrp="1"/>
          </p:cNvSpPr>
          <p:nvPr>
            <p:ph type="sldNum" sz="quarter" idx="10"/>
          </p:nvPr>
        </p:nvSpPr>
        <p:spPr/>
        <p:txBody>
          <a:bodyPr/>
          <a:lstStyle/>
          <a:p>
            <a:fld id="{408F4B88-A9A7-42EC-9BB3-955DE4E7D227}" type="slidenum">
              <a:rPr lang="en-US" smtClean="0"/>
              <a:t>21</a:t>
            </a:fld>
            <a:endParaRPr lang="en-US"/>
          </a:p>
        </p:txBody>
      </p:sp>
    </p:spTree>
    <p:extLst>
      <p:ext uri="{BB962C8B-B14F-4D97-AF65-F5344CB8AC3E}">
        <p14:creationId xmlns:p14="http://schemas.microsoft.com/office/powerpoint/2010/main" val="196211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believe there</a:t>
            </a:r>
            <a:r>
              <a:rPr lang="en-US" baseline="0" dirty="0" smtClean="0"/>
              <a:t> are a two very important reasons why our mission is important.</a:t>
            </a:r>
          </a:p>
          <a:p>
            <a:endParaRPr lang="en-US" baseline="0" dirty="0" smtClean="0"/>
          </a:p>
          <a:p>
            <a:r>
              <a:rPr lang="en-US" baseline="0" dirty="0" smtClean="0"/>
              <a:t>First of all it is important because it provides outstanding career opportunities for Idaho students.</a:t>
            </a:r>
          </a:p>
          <a:p>
            <a:endParaRPr lang="en-US" baseline="0" dirty="0" smtClean="0"/>
          </a:p>
          <a:p>
            <a:r>
              <a:rPr lang="en-US" i="1" baseline="0" dirty="0" smtClean="0"/>
              <a:t>Review Stats</a:t>
            </a:r>
          </a:p>
        </p:txBody>
      </p:sp>
      <p:sp>
        <p:nvSpPr>
          <p:cNvPr id="4" name="Slide Number Placeholder 3"/>
          <p:cNvSpPr>
            <a:spLocks noGrp="1"/>
          </p:cNvSpPr>
          <p:nvPr>
            <p:ph type="sldNum" sz="quarter" idx="10"/>
          </p:nvPr>
        </p:nvSpPr>
        <p:spPr/>
        <p:txBody>
          <a:bodyPr/>
          <a:lstStyle/>
          <a:p>
            <a:fld id="{75AA9E6E-CBB8-4BCF-86FB-A143E9930EC7}" type="slidenum">
              <a:rPr lang="en-US" smtClean="0"/>
              <a:t>3</a:t>
            </a:fld>
            <a:endParaRPr lang="en-US" dirty="0"/>
          </a:p>
        </p:txBody>
      </p:sp>
    </p:spTree>
    <p:extLst>
      <p:ext uri="{BB962C8B-B14F-4D97-AF65-F5344CB8AC3E}">
        <p14:creationId xmlns:p14="http://schemas.microsoft.com/office/powerpoint/2010/main" val="364285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Secondly, our mission is important because it provide the talent pipeline for business. We currently have a Workforce Shortage and Skills Shortage that are projected to get worse. </a:t>
            </a:r>
          </a:p>
          <a:p>
            <a:endParaRPr lang="en-US" baseline="0" dirty="0" smtClean="0"/>
          </a:p>
          <a:p>
            <a:r>
              <a:rPr lang="en-US" baseline="0" dirty="0" smtClean="0"/>
              <a:t>The Workforce shortage (Explain graph)</a:t>
            </a:r>
          </a:p>
          <a:p>
            <a:endParaRPr lang="en-US" baseline="0" dirty="0" smtClean="0"/>
          </a:p>
          <a:p>
            <a:r>
              <a:rPr lang="en-US" baseline="0" dirty="0" smtClean="0"/>
              <a:t>Skills shortage – We know that 2/3rds of those 138,000 jobs will require some training or education beyond H.S. But a large percentage of those jobs will require less than a bachelors degree but will require an Associates degree, technical degree, industry certification or apprenticeship.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08F4B88-A9A7-42EC-9BB3-955DE4E7D227}" type="slidenum">
              <a:rPr lang="en-US" smtClean="0"/>
              <a:t>4</a:t>
            </a:fld>
            <a:endParaRPr lang="en-US" dirty="0"/>
          </a:p>
        </p:txBody>
      </p:sp>
    </p:spTree>
    <p:extLst>
      <p:ext uri="{BB962C8B-B14F-4D97-AF65-F5344CB8AC3E}">
        <p14:creationId xmlns:p14="http://schemas.microsoft.com/office/powerpoint/2010/main" val="322143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Just as a reminder, there are 6 </a:t>
            </a:r>
            <a:r>
              <a:rPr lang="en-US" sz="1200" baseline="0" dirty="0" smtClean="0">
                <a:solidFill>
                  <a:schemeClr val="tx1"/>
                </a:solidFill>
              </a:rPr>
              <a:t>CTE program areas that provide a broad spectrum of career opportunities for Idaho students. </a:t>
            </a:r>
            <a:r>
              <a:rPr lang="en-US" sz="1200" dirty="0" smtClean="0">
                <a:solidFill>
                  <a:schemeClr val="tx1"/>
                </a:solidFill>
              </a:rPr>
              <a:t>To give just</a:t>
            </a:r>
            <a:r>
              <a:rPr lang="en-US" sz="1200" baseline="0" dirty="0" smtClean="0">
                <a:solidFill>
                  <a:schemeClr val="tx1"/>
                </a:solidFill>
              </a:rPr>
              <a:t> a few </a:t>
            </a:r>
            <a:r>
              <a:rPr lang="en-US" sz="1200" dirty="0" smtClean="0">
                <a:solidFill>
                  <a:schemeClr val="tx1"/>
                </a:solidFill>
              </a:rPr>
              <a:t>examples</a:t>
            </a:r>
            <a:r>
              <a:rPr lang="en-US" sz="1200" baseline="0" dirty="0" smtClean="0">
                <a:solidFill>
                  <a:schemeClr val="tx1"/>
                </a:solidFill>
              </a:rPr>
              <a:t>:</a:t>
            </a:r>
          </a:p>
          <a:p>
            <a:r>
              <a:rPr lang="en-US" sz="1200" u="sng" baseline="0" dirty="0" smtClean="0">
                <a:solidFill>
                  <a:schemeClr val="tx1"/>
                </a:solidFill>
              </a:rPr>
              <a:t>Agriculture and Natural Resources </a:t>
            </a:r>
            <a:r>
              <a:rPr lang="en-US" sz="1200" baseline="0" dirty="0" smtClean="0">
                <a:solidFill>
                  <a:schemeClr val="tx1"/>
                </a:solidFill>
              </a:rPr>
              <a:t>offers jobs in Animal Systems, Food Products &amp; Processing, Agribusiness Systems, Veterinary Technician, and others.</a:t>
            </a:r>
          </a:p>
          <a:p>
            <a:pPr defTabSz="920476">
              <a:defRPr/>
            </a:pPr>
            <a:endParaRPr lang="en-US" sz="1200" baseline="0" dirty="0" smtClean="0">
              <a:solidFill>
                <a:schemeClr val="tx1"/>
              </a:solidFill>
            </a:endParaRPr>
          </a:p>
          <a:p>
            <a:pPr defTabSz="920476">
              <a:defRPr/>
            </a:pPr>
            <a:r>
              <a:rPr lang="en-US" sz="1200" dirty="0" smtClean="0">
                <a:solidFill>
                  <a:schemeClr val="tx1"/>
                </a:solidFill>
              </a:rPr>
              <a:t>Careers in the </a:t>
            </a:r>
            <a:r>
              <a:rPr lang="en-US" sz="1200" u="sng" dirty="0" smtClean="0">
                <a:solidFill>
                  <a:schemeClr val="tx1"/>
                </a:solidFill>
              </a:rPr>
              <a:t>Skilled and Technical Sciences </a:t>
            </a:r>
            <a:r>
              <a:rPr lang="en-US" sz="1200" u="none" dirty="0" smtClean="0">
                <a:solidFill>
                  <a:schemeClr val="tx1"/>
                </a:solidFill>
              </a:rPr>
              <a:t>include</a:t>
            </a:r>
            <a:r>
              <a:rPr lang="en-US" sz="1200" dirty="0" smtClean="0">
                <a:solidFill>
                  <a:schemeClr val="tx1"/>
                </a:solidFill>
              </a:rPr>
              <a:t> precision</a:t>
            </a:r>
            <a:r>
              <a:rPr lang="en-US" sz="1200" baseline="0" dirty="0" smtClean="0">
                <a:solidFill>
                  <a:schemeClr val="tx1"/>
                </a:solidFill>
              </a:rPr>
              <a:t> machining, diesel technology, electronics, welding, plumbing, HVAC and electronics. </a:t>
            </a:r>
          </a:p>
          <a:p>
            <a:pPr defTabSz="920476">
              <a:defRPr/>
            </a:pPr>
            <a:endParaRPr lang="en-US" sz="1200" baseline="0" dirty="0" smtClean="0">
              <a:solidFill>
                <a:schemeClr val="tx1"/>
              </a:solidFill>
            </a:endParaRPr>
          </a:p>
          <a:p>
            <a:pPr defTabSz="920476">
              <a:defRPr/>
            </a:pPr>
            <a:r>
              <a:rPr lang="en-US" sz="1200" u="sng" baseline="0" dirty="0" smtClean="0">
                <a:solidFill>
                  <a:schemeClr val="tx1"/>
                </a:solidFill>
              </a:rPr>
              <a:t>Business Management &amp; Marketing </a:t>
            </a:r>
            <a:r>
              <a:rPr lang="en-US" sz="1200" u="none" baseline="0" dirty="0" smtClean="0">
                <a:solidFill>
                  <a:schemeClr val="tx1"/>
                </a:solidFill>
              </a:rPr>
              <a:t> provides jobs like administrative services, marketing, business finance, and accounting. </a:t>
            </a:r>
          </a:p>
          <a:p>
            <a:pPr defTabSz="920476">
              <a:defRPr/>
            </a:pPr>
            <a:endParaRPr lang="en-US" sz="1200" u="none" baseline="0" dirty="0" smtClean="0">
              <a:solidFill>
                <a:schemeClr val="tx1"/>
              </a:solidFill>
            </a:endParaRPr>
          </a:p>
          <a:p>
            <a:pPr defTabSz="920476">
              <a:defRPr/>
            </a:pPr>
            <a:r>
              <a:rPr lang="en-US" sz="1200" u="sng" baseline="0" dirty="0" smtClean="0">
                <a:solidFill>
                  <a:schemeClr val="tx1"/>
                </a:solidFill>
              </a:rPr>
              <a:t>Health Science</a:t>
            </a:r>
            <a:r>
              <a:rPr lang="en-US" sz="1200" u="none" baseline="0" dirty="0" smtClean="0">
                <a:solidFill>
                  <a:schemeClr val="tx1"/>
                </a:solidFill>
              </a:rPr>
              <a:t> programs include jobs like nursing, surgical technicians, and physical therapist assistants. </a:t>
            </a:r>
          </a:p>
          <a:p>
            <a:pPr defTabSz="920476">
              <a:defRPr/>
            </a:pPr>
            <a:endParaRPr lang="en-US" sz="1200" u="none" baseline="0" dirty="0" smtClean="0">
              <a:solidFill>
                <a:schemeClr val="tx1"/>
              </a:solidFill>
            </a:endParaRPr>
          </a:p>
          <a:p>
            <a:pPr defTabSz="920476">
              <a:defRPr/>
            </a:pPr>
            <a:r>
              <a:rPr lang="en-US" sz="1200" u="sng" baseline="0" dirty="0" smtClean="0">
                <a:solidFill>
                  <a:schemeClr val="tx1"/>
                </a:solidFill>
              </a:rPr>
              <a:t>Family &amp; Consumer Sciences </a:t>
            </a:r>
            <a:r>
              <a:rPr lang="en-US" sz="1200" u="none" baseline="0" dirty="0" smtClean="0">
                <a:solidFill>
                  <a:schemeClr val="tx1"/>
                </a:solidFill>
              </a:rPr>
              <a:t>includes careers like culinary arts, early child development and hospitality and tourism.</a:t>
            </a:r>
          </a:p>
          <a:p>
            <a:pPr defTabSz="920476">
              <a:defRPr/>
            </a:pPr>
            <a:endParaRPr lang="en-US" sz="1200" u="none" baseline="0" dirty="0" smtClean="0">
              <a:solidFill>
                <a:schemeClr val="tx1"/>
              </a:solidFill>
            </a:endParaRPr>
          </a:p>
          <a:p>
            <a:pPr defTabSz="920476">
              <a:defRPr/>
            </a:pPr>
            <a:r>
              <a:rPr lang="en-US" sz="1200" u="sng" baseline="0" dirty="0" smtClean="0">
                <a:solidFill>
                  <a:schemeClr val="tx1"/>
                </a:solidFill>
              </a:rPr>
              <a:t>Engineering &amp; Technology </a:t>
            </a:r>
            <a:r>
              <a:rPr lang="en-US" sz="1200" u="none" baseline="0" dirty="0" smtClean="0">
                <a:solidFill>
                  <a:schemeClr val="tx1"/>
                </a:solidFill>
              </a:rPr>
              <a:t>offers jobs in computer networking, robotics, and web design just to name a few.</a:t>
            </a:r>
          </a:p>
          <a:p>
            <a:pPr defTabSz="920476">
              <a:defRPr/>
            </a:pPr>
            <a:endParaRPr lang="en-US" sz="1200" u="none" baseline="0" dirty="0" smtClean="0">
              <a:solidFill>
                <a:schemeClr val="tx1"/>
              </a:solidFill>
            </a:endParaRPr>
          </a:p>
          <a:p>
            <a:pPr defTabSz="920476">
              <a:defRPr/>
            </a:pPr>
            <a:endParaRPr lang="en-US" sz="1200" dirty="0" smtClean="0">
              <a:solidFill>
                <a:schemeClr val="tx1"/>
              </a:solidFill>
            </a:endParaRPr>
          </a:p>
          <a:p>
            <a:pPr defTabSz="920476">
              <a:defRPr/>
            </a:pPr>
            <a:endParaRPr lang="en-US" sz="1200" baseline="0" dirty="0" smtClean="0">
              <a:solidFill>
                <a:schemeClr val="tx1"/>
              </a:solidFill>
            </a:endParaRPr>
          </a:p>
          <a:p>
            <a:pPr defTabSz="920476">
              <a:defRPr/>
            </a:pPr>
            <a:endParaRPr lang="en-US" sz="1200" baseline="0" dirty="0" smtClean="0">
              <a:solidFill>
                <a:schemeClr val="tx1"/>
              </a:solidFill>
            </a:endParaRPr>
          </a:p>
          <a:p>
            <a:pPr defTabSz="920476">
              <a:defRPr/>
            </a:pPr>
            <a:endParaRPr lang="en-US" sz="1200" dirty="0" smtClean="0">
              <a:solidFill>
                <a:schemeClr val="tx1"/>
              </a:solidFill>
            </a:endParaRPr>
          </a:p>
          <a:p>
            <a:pPr defTabSz="920476">
              <a:defRPr/>
            </a:pPr>
            <a:endParaRPr lang="en-US" sz="1200" dirty="0" smtClean="0">
              <a:solidFill>
                <a:schemeClr val="tx1"/>
              </a:solidFill>
            </a:endParaRP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408F4B88-A9A7-42EC-9BB3-955DE4E7D227}" type="slidenum">
              <a:rPr lang="en-US" smtClean="0"/>
              <a:t>5</a:t>
            </a:fld>
            <a:endParaRPr lang="en-US" dirty="0"/>
          </a:p>
        </p:txBody>
      </p:sp>
    </p:spTree>
    <p:extLst>
      <p:ext uri="{BB962C8B-B14F-4D97-AF65-F5344CB8AC3E}">
        <p14:creationId xmlns:p14="http://schemas.microsoft.com/office/powerpoint/2010/main" val="176900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20476">
              <a:defRPr/>
            </a:pPr>
            <a:r>
              <a:rPr lang="en-US" sz="1200" u="none" baseline="0" dirty="0" smtClean="0">
                <a:solidFill>
                  <a:schemeClr val="tx1"/>
                </a:solidFill>
              </a:rPr>
              <a:t>I mention some of these careers because CTE has historically suffered from an image problem. There is a legacy mentality with some individuals who think that if a student can’t cut it academically that we send them to the trade school or technical school. And that just doesn’t fit with today’s reality. </a:t>
            </a:r>
            <a:endParaRPr lang="en-US" sz="1200" baseline="0" dirty="0" smtClean="0">
              <a:solidFill>
                <a:schemeClr val="tx1"/>
              </a:solidFill>
            </a:endParaRPr>
          </a:p>
          <a:p>
            <a:pPr defTabSz="920476">
              <a:defRPr/>
            </a:pPr>
            <a:endParaRPr lang="en-US" sz="1200" baseline="0" dirty="0" smtClean="0">
              <a:solidFill>
                <a:schemeClr val="tx1"/>
              </a:solidFill>
            </a:endParaRPr>
          </a:p>
          <a:p>
            <a:r>
              <a:rPr lang="en-US" sz="1200" dirty="0" smtClean="0"/>
              <a:t>We believe</a:t>
            </a:r>
            <a:r>
              <a:rPr lang="en-US" sz="1200" baseline="0" dirty="0" smtClean="0"/>
              <a:t> the value of CTE is that</a:t>
            </a:r>
            <a:r>
              <a:rPr lang="en-US" sz="1200" dirty="0" smtClean="0"/>
              <a:t>:</a:t>
            </a:r>
          </a:p>
          <a:p>
            <a:endParaRPr lang="en-US" sz="1200" dirty="0" smtClean="0"/>
          </a:p>
          <a:p>
            <a:pPr marL="228600" indent="-228600">
              <a:buAutoNum type="arabicPeriod"/>
            </a:pPr>
            <a:r>
              <a:rPr lang="en-US" sz="1200" baseline="0" dirty="0" smtClean="0"/>
              <a:t>We </a:t>
            </a:r>
            <a:r>
              <a:rPr lang="en-US" sz="1200" dirty="0" smtClean="0"/>
              <a:t>connect students to high-skill</a:t>
            </a:r>
            <a:r>
              <a:rPr lang="en-US" sz="1200" baseline="0" dirty="0" smtClean="0"/>
              <a:t>, in-demand careers with great wages;</a:t>
            </a:r>
          </a:p>
          <a:p>
            <a:pPr marL="0" indent="0">
              <a:buNone/>
            </a:pPr>
            <a:endParaRPr lang="en-US" sz="1200" baseline="0" dirty="0" smtClean="0"/>
          </a:p>
          <a:p>
            <a:pPr marL="0" indent="0">
              <a:buNone/>
            </a:pPr>
            <a:r>
              <a:rPr lang="en-US" sz="1200" baseline="0" dirty="0" smtClean="0"/>
              <a:t>2.  We provide the talent pipeline or the human capital for Idaho industry that they need have to grow and expand their business; and </a:t>
            </a:r>
          </a:p>
          <a:p>
            <a:pPr marL="0" indent="0">
              <a:buNone/>
            </a:pPr>
            <a:endParaRPr lang="en-US" sz="1200" baseline="0" dirty="0" smtClean="0"/>
          </a:p>
          <a:p>
            <a:pPr marL="0" indent="0">
              <a:buNone/>
            </a:pPr>
            <a:r>
              <a:rPr lang="en-US" sz="1200" baseline="0" dirty="0" smtClean="0"/>
              <a:t>3. We make education meaningful for your students through applied learning.</a:t>
            </a:r>
          </a:p>
          <a:p>
            <a:pPr marL="0" indent="0">
              <a:buNone/>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 message we want to communicate is that Career</a:t>
            </a:r>
            <a:r>
              <a:rPr lang="en-US" sz="1200" baseline="0" dirty="0" smtClean="0">
                <a:solidFill>
                  <a:schemeClr val="tx1"/>
                </a:solidFill>
              </a:rPr>
              <a:t> &amp; Technical education is no longer your grandfather’s shop class. </a:t>
            </a:r>
          </a:p>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408F4B88-A9A7-42EC-9BB3-955DE4E7D227}" type="slidenum">
              <a:rPr lang="en-US" smtClean="0"/>
              <a:t>6</a:t>
            </a:fld>
            <a:endParaRPr lang="en-US" dirty="0"/>
          </a:p>
        </p:txBody>
      </p:sp>
    </p:spTree>
    <p:extLst>
      <p:ext uri="{BB962C8B-B14F-4D97-AF65-F5344CB8AC3E}">
        <p14:creationId xmlns:p14="http://schemas.microsoft.com/office/powerpoint/2010/main" val="86413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08F4B88-A9A7-42EC-9BB3-955DE4E7D227}" type="slidenum">
              <a:rPr lang="en-US" smtClean="0"/>
              <a:t>7</a:t>
            </a:fld>
            <a:endParaRPr lang="en-US" dirty="0"/>
          </a:p>
        </p:txBody>
      </p:sp>
      <p:sp>
        <p:nvSpPr>
          <p:cNvPr id="5" name="Notes Placeholder 4"/>
          <p:cNvSpPr>
            <a:spLocks noGrp="1"/>
          </p:cNvSpPr>
          <p:nvPr>
            <p:ph type="body" sz="quarter" idx="11"/>
          </p:nvPr>
        </p:nvSpPr>
        <p:spPr/>
        <p:txBody>
          <a:bodyPr/>
          <a:lstStyle/>
          <a:p>
            <a:r>
              <a:rPr lang="en-US" baseline="0" dirty="0" smtClean="0"/>
              <a:t>As you are aware we have a consolidated State Board structure in Idaho. And that means that the State Board of Education is also the State Board of Education for Career Technical Education.</a:t>
            </a:r>
          </a:p>
          <a:p>
            <a:endParaRPr lang="en-US" baseline="0" dirty="0" smtClean="0"/>
          </a:p>
          <a:p>
            <a:r>
              <a:rPr lang="en-US" dirty="0" smtClean="0"/>
              <a:t>So, Idaho Career Technical</a:t>
            </a:r>
            <a:r>
              <a:rPr lang="en-US" baseline="0" dirty="0" smtClean="0"/>
              <a:t> Education is a Division of the State Board of Education and we provide the staffing and administer the funding to support CTE for both secondary and postsecondary CTE programs. </a:t>
            </a:r>
          </a:p>
          <a:p>
            <a:endParaRPr lang="en-US" baseline="0" dirty="0" smtClean="0"/>
          </a:p>
          <a:p>
            <a:r>
              <a:rPr lang="en-US" baseline="0" dirty="0" smtClean="0"/>
              <a:t>We have CTE programs in almost all of regular comprehensive High Schools across the State and we have 17 Career Technical High Schools, which can quality by code for additional funding if they qualify by taking students from multiple high schools or multiple school districts and meet certain quality standards.</a:t>
            </a:r>
          </a:p>
          <a:p>
            <a:endParaRPr lang="en-US" baseline="0" dirty="0" smtClean="0"/>
          </a:p>
          <a:p>
            <a:r>
              <a:rPr lang="en-US" baseline="0" dirty="0" smtClean="0"/>
              <a:t>We also fund CTE programs at our six Technical Colleges throughout Idaho.  </a:t>
            </a:r>
            <a:endParaRPr lang="en-US" dirty="0" smtClean="0"/>
          </a:p>
        </p:txBody>
      </p:sp>
    </p:spTree>
    <p:extLst>
      <p:ext uri="{BB962C8B-B14F-4D97-AF65-F5344CB8AC3E}">
        <p14:creationId xmlns:p14="http://schemas.microsoft.com/office/powerpoint/2010/main" val="2950039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08F4B88-A9A7-42EC-9BB3-955DE4E7D227}" type="slidenum">
              <a:rPr lang="en-US" smtClean="0"/>
              <a:t>8</a:t>
            </a:fld>
            <a:endParaRPr lang="en-US" dirty="0"/>
          </a:p>
        </p:txBody>
      </p:sp>
      <p:sp>
        <p:nvSpPr>
          <p:cNvPr id="5" name="Notes Placeholder 4"/>
          <p:cNvSpPr>
            <a:spLocks noGrp="1"/>
          </p:cNvSpPr>
          <p:nvPr>
            <p:ph type="body" sz="quarter" idx="11"/>
          </p:nvPr>
        </p:nvSpPr>
        <p:spPr/>
        <p:txBody>
          <a:bodyPr/>
          <a:lstStyle/>
          <a:p>
            <a:r>
              <a:rPr lang="en-US" sz="1200" i="0" kern="1200" dirty="0" smtClean="0">
                <a:solidFill>
                  <a:schemeClr val="tx1"/>
                </a:solidFill>
                <a:effectLst/>
                <a:latin typeface="+mn-lt"/>
                <a:ea typeface="+mn-ea"/>
                <a:cs typeface="+mn-cs"/>
              </a:rPr>
              <a:t>Those 6 technical</a:t>
            </a:r>
            <a:r>
              <a:rPr lang="en-US" sz="1200" i="0" kern="1200" baseline="0" dirty="0" smtClean="0">
                <a:solidFill>
                  <a:schemeClr val="tx1"/>
                </a:solidFill>
                <a:effectLst/>
                <a:latin typeface="+mn-lt"/>
                <a:ea typeface="+mn-ea"/>
                <a:cs typeface="+mn-cs"/>
              </a:rPr>
              <a:t> colleges are located at our 4 Community Colleges as well as at LCSC and ISU.</a:t>
            </a:r>
          </a:p>
          <a:p>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You can see that we had almost 5,800 students enrolled in CTE degree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The results</a:t>
            </a:r>
            <a:r>
              <a:rPr lang="en-US" sz="1200" i="0" kern="1200" baseline="0" dirty="0" smtClean="0">
                <a:solidFill>
                  <a:schemeClr val="tx1"/>
                </a:solidFill>
                <a:effectLst/>
                <a:latin typeface="+mn-lt"/>
                <a:ea typeface="+mn-ea"/>
                <a:cs typeface="+mn-cs"/>
              </a:rPr>
              <a:t> of these programs we feel speak for themselves. 96% of technical college completers found jobs or continued their education. </a:t>
            </a:r>
            <a:endParaRPr lang="en-US" sz="1200" i="0" kern="120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In addition, we have Workforce Training Centers located at each of our Technical Colleges, which provide </a:t>
            </a:r>
            <a:r>
              <a:rPr lang="en-US" sz="1200" kern="1200" dirty="0" smtClean="0">
                <a:solidFill>
                  <a:schemeClr val="tx1"/>
                </a:solidFill>
                <a:effectLst/>
                <a:latin typeface="+mn-lt"/>
                <a:ea typeface="+mn-ea"/>
                <a:cs typeface="+mn-cs"/>
              </a:rPr>
              <a:t>customized training, occupational upgrade training, and related instruction for apprentices to increase the skills of local businesses’ current and new workers.</a:t>
            </a:r>
            <a:r>
              <a:rPr lang="en-US" sz="1200" kern="1200" baseline="0" dirty="0" smtClean="0">
                <a:solidFill>
                  <a:schemeClr val="tx1"/>
                </a:solidFill>
                <a:effectLst/>
                <a:latin typeface="+mn-lt"/>
                <a:ea typeface="+mn-ea"/>
                <a:cs typeface="+mn-cs"/>
              </a:rPr>
              <a:t> A</a:t>
            </a:r>
            <a:r>
              <a:rPr lang="en-US" sz="1200" i="0" kern="1200" baseline="0" dirty="0" smtClean="0">
                <a:solidFill>
                  <a:schemeClr val="tx1"/>
                </a:solidFill>
                <a:effectLst/>
                <a:latin typeface="+mn-lt"/>
                <a:ea typeface="+mn-ea"/>
                <a:cs typeface="+mn-cs"/>
              </a:rPr>
              <a:t>nd this training is largely paid for by the businesses for their employees. </a:t>
            </a:r>
            <a:endParaRPr lang="en-US" sz="120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23011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08F4B88-A9A7-42EC-9BB3-955DE4E7D227}" type="slidenum">
              <a:rPr lang="en-US" smtClean="0"/>
              <a:t>9</a:t>
            </a:fld>
            <a:endParaRPr lang="en-US" dirty="0"/>
          </a:p>
        </p:txBody>
      </p:sp>
      <p:sp>
        <p:nvSpPr>
          <p:cNvPr id="5" name="Notes Placeholder 4"/>
          <p:cNvSpPr>
            <a:spLocks noGrp="1"/>
          </p:cNvSpPr>
          <p:nvPr>
            <p:ph type="body" sz="quarter" idx="11"/>
          </p:nvPr>
        </p:nvSpPr>
        <p:spPr/>
        <p:txBody>
          <a:bodyPr/>
          <a:lstStyle/>
          <a:p>
            <a:r>
              <a:rPr lang="en-US" i="0" dirty="0" smtClean="0"/>
              <a:t>As I mentioned we</a:t>
            </a:r>
            <a:r>
              <a:rPr lang="en-US" i="0" baseline="0" dirty="0" smtClean="0"/>
              <a:t> have secondary CTE programs in almost all of our high schools across the state. Almost 60,000 high school students took a CTE course and almost 8,000 are CTE concentrators who take a series of CTE courses within a program of study.</a:t>
            </a:r>
          </a:p>
          <a:p>
            <a:endParaRPr lang="en-US" i="0" baseline="0" dirty="0" smtClean="0"/>
          </a:p>
          <a:p>
            <a:r>
              <a:rPr lang="en-US" i="0" baseline="0" dirty="0" smtClean="0"/>
              <a:t>Over 10,000 of those students are attending one of or 17 Career Technical High Schools.</a:t>
            </a:r>
          </a:p>
          <a:p>
            <a:endParaRPr lang="en-US" i="0" baseline="0" dirty="0" smtClean="0"/>
          </a:p>
          <a:p>
            <a:r>
              <a:rPr lang="en-US" i="0" baseline="0" dirty="0" smtClean="0"/>
              <a:t>I think it is important to note that CTE concentrators have a 66% go-to-college rate compared to an average 49% of Idaho high school students. </a:t>
            </a:r>
          </a:p>
          <a:p>
            <a:endParaRPr lang="en-US" i="0" baseline="0" dirty="0" smtClean="0"/>
          </a:p>
          <a:p>
            <a:r>
              <a:rPr lang="en-US" i="0" baseline="0" dirty="0" smtClean="0"/>
              <a:t>And 96% of CTE high school concentrators found a job or went to college.</a:t>
            </a:r>
          </a:p>
        </p:txBody>
      </p:sp>
    </p:spTree>
    <p:extLst>
      <p:ext uri="{BB962C8B-B14F-4D97-AF65-F5344CB8AC3E}">
        <p14:creationId xmlns:p14="http://schemas.microsoft.com/office/powerpoint/2010/main" val="3277914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BDF8AE-6AF7-4984-966D-3CC2D604DF60}"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4C957-D152-4E93-A903-EBC51669723D}" type="slidenum">
              <a:rPr lang="en-US" smtClean="0"/>
              <a:t>‹#›</a:t>
            </a:fld>
            <a:endParaRPr lang="en-US"/>
          </a:p>
        </p:txBody>
      </p:sp>
    </p:spTree>
    <p:extLst>
      <p:ext uri="{BB962C8B-B14F-4D97-AF65-F5344CB8AC3E}">
        <p14:creationId xmlns:p14="http://schemas.microsoft.com/office/powerpoint/2010/main" val="402653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BDF8AE-6AF7-4984-966D-3CC2D604DF60}"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4C957-D152-4E93-A903-EBC51669723D}" type="slidenum">
              <a:rPr lang="en-US" smtClean="0"/>
              <a:t>‹#›</a:t>
            </a:fld>
            <a:endParaRPr lang="en-US"/>
          </a:p>
        </p:txBody>
      </p:sp>
    </p:spTree>
    <p:extLst>
      <p:ext uri="{BB962C8B-B14F-4D97-AF65-F5344CB8AC3E}">
        <p14:creationId xmlns:p14="http://schemas.microsoft.com/office/powerpoint/2010/main" val="283308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BDF8AE-6AF7-4984-966D-3CC2D604DF60}"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4C957-D152-4E93-A903-EBC51669723D}" type="slidenum">
              <a:rPr lang="en-US" smtClean="0"/>
              <a:t>‹#›</a:t>
            </a:fld>
            <a:endParaRPr lang="en-US"/>
          </a:p>
        </p:txBody>
      </p:sp>
    </p:spTree>
    <p:extLst>
      <p:ext uri="{BB962C8B-B14F-4D97-AF65-F5344CB8AC3E}">
        <p14:creationId xmlns:p14="http://schemas.microsoft.com/office/powerpoint/2010/main" val="297735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BDF8AE-6AF7-4984-966D-3CC2D604DF60}"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4C957-D152-4E93-A903-EBC51669723D}" type="slidenum">
              <a:rPr lang="en-US" smtClean="0"/>
              <a:t>‹#›</a:t>
            </a:fld>
            <a:endParaRPr lang="en-US"/>
          </a:p>
        </p:txBody>
      </p:sp>
    </p:spTree>
    <p:extLst>
      <p:ext uri="{BB962C8B-B14F-4D97-AF65-F5344CB8AC3E}">
        <p14:creationId xmlns:p14="http://schemas.microsoft.com/office/powerpoint/2010/main" val="131950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BDF8AE-6AF7-4984-966D-3CC2D604DF60}"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4C957-D152-4E93-A903-EBC51669723D}" type="slidenum">
              <a:rPr lang="en-US" smtClean="0"/>
              <a:t>‹#›</a:t>
            </a:fld>
            <a:endParaRPr lang="en-US"/>
          </a:p>
        </p:txBody>
      </p:sp>
    </p:spTree>
    <p:extLst>
      <p:ext uri="{BB962C8B-B14F-4D97-AF65-F5344CB8AC3E}">
        <p14:creationId xmlns:p14="http://schemas.microsoft.com/office/powerpoint/2010/main" val="428762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BDF8AE-6AF7-4984-966D-3CC2D604DF60}"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4C957-D152-4E93-A903-EBC51669723D}" type="slidenum">
              <a:rPr lang="en-US" smtClean="0"/>
              <a:t>‹#›</a:t>
            </a:fld>
            <a:endParaRPr lang="en-US"/>
          </a:p>
        </p:txBody>
      </p:sp>
    </p:spTree>
    <p:extLst>
      <p:ext uri="{BB962C8B-B14F-4D97-AF65-F5344CB8AC3E}">
        <p14:creationId xmlns:p14="http://schemas.microsoft.com/office/powerpoint/2010/main" val="77936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BDF8AE-6AF7-4984-966D-3CC2D604DF60}"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94C957-D152-4E93-A903-EBC51669723D}" type="slidenum">
              <a:rPr lang="en-US" smtClean="0"/>
              <a:t>‹#›</a:t>
            </a:fld>
            <a:endParaRPr lang="en-US"/>
          </a:p>
        </p:txBody>
      </p:sp>
    </p:spTree>
    <p:extLst>
      <p:ext uri="{BB962C8B-B14F-4D97-AF65-F5344CB8AC3E}">
        <p14:creationId xmlns:p14="http://schemas.microsoft.com/office/powerpoint/2010/main" val="333071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BDF8AE-6AF7-4984-966D-3CC2D604DF60}"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94C957-D152-4E93-A903-EBC51669723D}" type="slidenum">
              <a:rPr lang="en-US" smtClean="0"/>
              <a:t>‹#›</a:t>
            </a:fld>
            <a:endParaRPr lang="en-US"/>
          </a:p>
        </p:txBody>
      </p:sp>
    </p:spTree>
    <p:extLst>
      <p:ext uri="{BB962C8B-B14F-4D97-AF65-F5344CB8AC3E}">
        <p14:creationId xmlns:p14="http://schemas.microsoft.com/office/powerpoint/2010/main" val="407148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DF8AE-6AF7-4984-966D-3CC2D604DF60}"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94C957-D152-4E93-A903-EBC51669723D}" type="slidenum">
              <a:rPr lang="en-US" smtClean="0"/>
              <a:t>‹#›</a:t>
            </a:fld>
            <a:endParaRPr lang="en-US"/>
          </a:p>
        </p:txBody>
      </p:sp>
    </p:spTree>
    <p:extLst>
      <p:ext uri="{BB962C8B-B14F-4D97-AF65-F5344CB8AC3E}">
        <p14:creationId xmlns:p14="http://schemas.microsoft.com/office/powerpoint/2010/main" val="1105821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DF8AE-6AF7-4984-966D-3CC2D604DF60}"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4C957-D152-4E93-A903-EBC51669723D}" type="slidenum">
              <a:rPr lang="en-US" smtClean="0"/>
              <a:t>‹#›</a:t>
            </a:fld>
            <a:endParaRPr lang="en-US"/>
          </a:p>
        </p:txBody>
      </p:sp>
    </p:spTree>
    <p:extLst>
      <p:ext uri="{BB962C8B-B14F-4D97-AF65-F5344CB8AC3E}">
        <p14:creationId xmlns:p14="http://schemas.microsoft.com/office/powerpoint/2010/main" val="89694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DF8AE-6AF7-4984-966D-3CC2D604DF60}"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4C957-D152-4E93-A903-EBC51669723D}" type="slidenum">
              <a:rPr lang="en-US" smtClean="0"/>
              <a:t>‹#›</a:t>
            </a:fld>
            <a:endParaRPr lang="en-US"/>
          </a:p>
        </p:txBody>
      </p:sp>
    </p:spTree>
    <p:extLst>
      <p:ext uri="{BB962C8B-B14F-4D97-AF65-F5344CB8AC3E}">
        <p14:creationId xmlns:p14="http://schemas.microsoft.com/office/powerpoint/2010/main" val="336347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DF8AE-6AF7-4984-966D-3CC2D604DF60}" type="datetimeFigureOut">
              <a:rPr lang="en-US" smtClean="0"/>
              <a:t>1/31/2018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4C957-D152-4E93-A903-EBC51669723D}" type="slidenum">
              <a:rPr lang="en-US" smtClean="0"/>
              <a:t>‹#›</a:t>
            </a:fld>
            <a:endParaRPr lang="en-US"/>
          </a:p>
        </p:txBody>
      </p:sp>
    </p:spTree>
    <p:extLst>
      <p:ext uri="{BB962C8B-B14F-4D97-AF65-F5344CB8AC3E}">
        <p14:creationId xmlns:p14="http://schemas.microsoft.com/office/powerpoint/2010/main" val="363606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14261"/>
            <a:ext cx="9144000" cy="543739"/>
          </a:xfrm>
          <a:prstGeom prst="rect">
            <a:avLst/>
          </a:prstGeom>
          <a:solidFill>
            <a:srgbClr val="98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66530" y="1995230"/>
            <a:ext cx="7772400" cy="1330524"/>
          </a:xfrm>
        </p:spPr>
        <p:txBody>
          <a:bodyPr>
            <a:normAutofit fontScale="90000"/>
          </a:bodyPr>
          <a:lstStyle/>
          <a:p>
            <a:pPr algn="l"/>
            <a:r>
              <a:rPr lang="en-US" dirty="0">
                <a:solidFill>
                  <a:schemeClr val="accent4">
                    <a:lumMod val="50000"/>
                  </a:schemeClr>
                </a:solidFill>
              </a:rPr>
              <a:t/>
            </a:r>
            <a:br>
              <a:rPr lang="en-US" dirty="0">
                <a:solidFill>
                  <a:schemeClr val="accent4">
                    <a:lumMod val="50000"/>
                  </a:schemeClr>
                </a:solidFill>
              </a:rPr>
            </a:br>
            <a:r>
              <a:rPr lang="en-US" sz="4000" dirty="0" smtClean="0">
                <a:solidFill>
                  <a:srgbClr val="00426B"/>
                </a:solidFill>
              </a:rPr>
              <a:t>Better Connecting Education to Careers</a:t>
            </a:r>
            <a:br>
              <a:rPr lang="en-US" sz="4000" dirty="0" smtClean="0">
                <a:solidFill>
                  <a:srgbClr val="00426B"/>
                </a:solidFill>
              </a:rPr>
            </a:br>
            <a:r>
              <a:rPr lang="en-US" sz="3100" dirty="0" smtClean="0">
                <a:solidFill>
                  <a:srgbClr val="00426B"/>
                </a:solidFill>
              </a:rPr>
              <a:t>Report to Idaho Senate Education Committee</a:t>
            </a:r>
            <a:endParaRPr lang="en-US" sz="3100" dirty="0">
              <a:solidFill>
                <a:srgbClr val="00426B"/>
              </a:solidFill>
            </a:endParaRPr>
          </a:p>
        </p:txBody>
      </p:sp>
      <p:sp>
        <p:nvSpPr>
          <p:cNvPr id="3" name="Subtitle 2"/>
          <p:cNvSpPr>
            <a:spLocks noGrp="1"/>
          </p:cNvSpPr>
          <p:nvPr>
            <p:ph type="subTitle" idx="1"/>
          </p:nvPr>
        </p:nvSpPr>
        <p:spPr>
          <a:xfrm>
            <a:off x="566530" y="3777247"/>
            <a:ext cx="7086600" cy="754997"/>
          </a:xfrm>
        </p:spPr>
        <p:txBody>
          <a:bodyPr>
            <a:normAutofit fontScale="92500" lnSpcReduction="20000"/>
          </a:bodyPr>
          <a:lstStyle/>
          <a:p>
            <a:pPr algn="l"/>
            <a:r>
              <a:rPr lang="en-US" sz="2800" b="1" dirty="0" smtClean="0">
                <a:solidFill>
                  <a:srgbClr val="98B5CA"/>
                </a:solidFill>
              </a:rPr>
              <a:t>Dwight Johnson, State Administrator</a:t>
            </a:r>
          </a:p>
          <a:p>
            <a:pPr algn="l"/>
            <a:r>
              <a:rPr lang="en-US" dirty="0" smtClean="0">
                <a:solidFill>
                  <a:schemeClr val="accent1">
                    <a:lumMod val="60000"/>
                    <a:lumOff val="40000"/>
                  </a:schemeClr>
                </a:solidFill>
              </a:rPr>
              <a:t>Wednesday, Jan. 31, 2018</a:t>
            </a:r>
            <a:endParaRPr lang="en-US" dirty="0">
              <a:solidFill>
                <a:schemeClr val="accent1">
                  <a:lumMod val="60000"/>
                  <a:lumOff val="4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046"/>
            <a:ext cx="8919221" cy="1390008"/>
          </a:xfrm>
          <a:prstGeom prst="rect">
            <a:avLst/>
          </a:prstGeom>
        </p:spPr>
      </p:pic>
    </p:spTree>
    <p:extLst>
      <p:ext uri="{BB962C8B-B14F-4D97-AF65-F5344CB8AC3E}">
        <p14:creationId xmlns:p14="http://schemas.microsoft.com/office/powerpoint/2010/main" val="1747917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5934" y="5178144"/>
            <a:ext cx="7792425" cy="684803"/>
          </a:xfrm>
          <a:prstGeom prst="rect">
            <a:avLst/>
          </a:prstGeom>
          <a:noFill/>
        </p:spPr>
        <p:txBody>
          <a:bodyPr wrap="square" rtlCol="0">
            <a:spAutoFit/>
          </a:bodyPr>
          <a:lstStyle/>
          <a:p>
            <a:pPr>
              <a:spcAft>
                <a:spcPts val="300"/>
              </a:spcAft>
            </a:pPr>
            <a:r>
              <a:rPr lang="en-US" b="1" dirty="0" smtClean="0">
                <a:solidFill>
                  <a:srgbClr val="00426B"/>
                </a:solidFill>
                <a:cs typeface="Arial Narrow"/>
              </a:rPr>
              <a:t>NOTE: </a:t>
            </a:r>
          </a:p>
          <a:p>
            <a:pPr>
              <a:spcAft>
                <a:spcPts val="300"/>
              </a:spcAft>
            </a:pPr>
            <a:r>
              <a:rPr lang="en-US" dirty="0" smtClean="0">
                <a:solidFill>
                  <a:srgbClr val="00426B"/>
                </a:solidFill>
                <a:cs typeface="Arial Narrow"/>
              </a:rPr>
              <a:t>* Secondary CTE Teacher salaries from General Education Budget – $40 million</a:t>
            </a:r>
            <a:endParaRPr lang="en-US" dirty="0">
              <a:solidFill>
                <a:srgbClr val="00426B"/>
              </a:solidFill>
              <a:cs typeface="Arial Narrow"/>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0010"/>
            <a:ext cx="8892797" cy="138589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501307257"/>
              </p:ext>
            </p:extLst>
          </p:nvPr>
        </p:nvGraphicFramePr>
        <p:xfrm>
          <a:off x="745934" y="2149434"/>
          <a:ext cx="7400926" cy="2656765"/>
        </p:xfrm>
        <a:graphic>
          <a:graphicData uri="http://schemas.openxmlformats.org/drawingml/2006/table">
            <a:tbl>
              <a:tblPr firstRow="1" bandRow="1">
                <a:tableStyleId>{5C22544A-7EE6-4342-B048-85BDC9FD1C3A}</a:tableStyleId>
              </a:tblPr>
              <a:tblGrid>
                <a:gridCol w="3700463">
                  <a:extLst>
                    <a:ext uri="{9D8B030D-6E8A-4147-A177-3AD203B41FA5}">
                      <a16:colId xmlns="" xmlns:a16="http://schemas.microsoft.com/office/drawing/2014/main" val="20000"/>
                    </a:ext>
                  </a:extLst>
                </a:gridCol>
                <a:gridCol w="3700463">
                  <a:extLst>
                    <a:ext uri="{9D8B030D-6E8A-4147-A177-3AD203B41FA5}">
                      <a16:colId xmlns="" xmlns:a16="http://schemas.microsoft.com/office/drawing/2014/main" val="20001"/>
                    </a:ext>
                  </a:extLst>
                </a:gridCol>
              </a:tblGrid>
              <a:tr h="531353">
                <a:tc>
                  <a:txBody>
                    <a:bodyPr/>
                    <a:lstStyle/>
                    <a:p>
                      <a:r>
                        <a:rPr lang="en-US" sz="1700" b="0" dirty="0" smtClean="0">
                          <a:solidFill>
                            <a:srgbClr val="00426B"/>
                          </a:solidFill>
                        </a:rPr>
                        <a:t>Postsecondary CTE</a:t>
                      </a:r>
                      <a:endParaRPr lang="en-US" sz="1700" b="0" dirty="0">
                        <a:solidFill>
                          <a:srgbClr val="00426B"/>
                        </a:solidFill>
                      </a:endParaRP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a:r>
                        <a:rPr lang="en-US" sz="1800" b="0" dirty="0" smtClean="0">
                          <a:solidFill>
                            <a:srgbClr val="00426B"/>
                          </a:solidFill>
                        </a:rPr>
                        <a:t>$53.69 Million</a:t>
                      </a:r>
                      <a:endParaRPr lang="en-US" sz="1800" b="0" dirty="0">
                        <a:solidFill>
                          <a:srgbClr val="00426B"/>
                        </a:solidFill>
                      </a:endParaRP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531353">
                <a:tc>
                  <a:txBody>
                    <a:bodyPr/>
                    <a:lstStyle/>
                    <a:p>
                      <a:r>
                        <a:rPr lang="en-US" sz="1700" b="0" dirty="0" smtClean="0">
                          <a:solidFill>
                            <a:srgbClr val="00426B"/>
                          </a:solidFill>
                        </a:rPr>
                        <a:t>Secondary CTE*</a:t>
                      </a:r>
                      <a:endParaRPr lang="en-US" sz="1700" b="0" dirty="0">
                        <a:solidFill>
                          <a:srgbClr val="00426B"/>
                        </a:solidFill>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800" b="0" dirty="0" smtClean="0">
                          <a:solidFill>
                            <a:srgbClr val="00426B"/>
                          </a:solidFill>
                        </a:rPr>
                        <a:t>$16.53 Million</a:t>
                      </a:r>
                      <a:endParaRPr lang="en-US" sz="1800" b="0" dirty="0">
                        <a:solidFill>
                          <a:srgbClr val="00426B"/>
                        </a:solidFill>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531353">
                <a:tc>
                  <a:txBody>
                    <a:bodyPr/>
                    <a:lstStyle/>
                    <a:p>
                      <a:r>
                        <a:rPr lang="en-US" sz="1700" b="0" dirty="0" smtClean="0">
                          <a:solidFill>
                            <a:srgbClr val="00426B"/>
                          </a:solidFill>
                        </a:rPr>
                        <a:t>Statewide Initiatives</a:t>
                      </a:r>
                      <a:endParaRPr lang="en-US" sz="1700" b="0" dirty="0">
                        <a:solidFill>
                          <a:srgbClr val="00426B"/>
                        </a:solidFill>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800" b="0" dirty="0" smtClean="0">
                          <a:solidFill>
                            <a:srgbClr val="00426B"/>
                          </a:solidFill>
                        </a:rPr>
                        <a:t>$1.35 Million</a:t>
                      </a:r>
                      <a:endParaRPr lang="en-US" sz="1800" b="0" dirty="0">
                        <a:solidFill>
                          <a:srgbClr val="00426B"/>
                        </a:solidFill>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531353">
                <a:tc>
                  <a:txBody>
                    <a:bodyPr/>
                    <a:lstStyle/>
                    <a:p>
                      <a:r>
                        <a:rPr lang="en-US" sz="1700" b="0" dirty="0" smtClean="0">
                          <a:solidFill>
                            <a:srgbClr val="00426B"/>
                          </a:solidFill>
                        </a:rPr>
                        <a:t>Division Support (4.2%)</a:t>
                      </a:r>
                      <a:endParaRPr lang="en-US" sz="1700" b="0" dirty="0">
                        <a:solidFill>
                          <a:srgbClr val="00426B"/>
                        </a:solidFill>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800" b="0" dirty="0" smtClean="0">
                          <a:solidFill>
                            <a:srgbClr val="00426B"/>
                          </a:solidFill>
                        </a:rPr>
                        <a:t>$3.18 Million</a:t>
                      </a:r>
                      <a:endParaRPr lang="en-US" sz="1800" b="0" dirty="0">
                        <a:solidFill>
                          <a:srgbClr val="00426B"/>
                        </a:solidFill>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531353">
                <a:tc>
                  <a:txBody>
                    <a:bodyPr/>
                    <a:lstStyle/>
                    <a:p>
                      <a:r>
                        <a:rPr lang="en-US" sz="1800" b="1" dirty="0" smtClean="0">
                          <a:solidFill>
                            <a:srgbClr val="00426B"/>
                          </a:solidFill>
                        </a:rPr>
                        <a:t>Total:</a:t>
                      </a:r>
                      <a:endParaRPr lang="en-US" sz="1800" b="1" dirty="0">
                        <a:solidFill>
                          <a:srgbClr val="00426B"/>
                        </a:solidFill>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a:r>
                        <a:rPr lang="en-US" sz="1800" b="1" dirty="0" smtClean="0">
                          <a:solidFill>
                            <a:srgbClr val="00426B"/>
                          </a:solidFill>
                        </a:rPr>
                        <a:t>$74.75 Million</a:t>
                      </a:r>
                      <a:endParaRPr lang="en-US" sz="1800" b="1" dirty="0">
                        <a:solidFill>
                          <a:srgbClr val="00426B"/>
                        </a:solidFill>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6"/>
                  </a:ext>
                </a:extLst>
              </a:tr>
            </a:tbl>
          </a:graphicData>
        </a:graphic>
      </p:graphicFrame>
      <p:sp>
        <p:nvSpPr>
          <p:cNvPr id="6" name="TextBox 5"/>
          <p:cNvSpPr txBox="1"/>
          <p:nvPr/>
        </p:nvSpPr>
        <p:spPr>
          <a:xfrm>
            <a:off x="309814" y="1143910"/>
            <a:ext cx="5248024" cy="523220"/>
          </a:xfrm>
          <a:prstGeom prst="rect">
            <a:avLst/>
          </a:prstGeom>
          <a:noFill/>
        </p:spPr>
        <p:txBody>
          <a:bodyPr wrap="square" rtlCol="0">
            <a:spAutoFit/>
          </a:bodyPr>
          <a:lstStyle/>
          <a:p>
            <a:r>
              <a:rPr lang="en-US" sz="2800" b="1" dirty="0">
                <a:solidFill>
                  <a:srgbClr val="00426B"/>
                </a:solidFill>
              </a:rPr>
              <a:t>ICTE FY18 Budget Overview</a:t>
            </a:r>
          </a:p>
        </p:txBody>
      </p:sp>
    </p:spTree>
    <p:extLst>
      <p:ext uri="{BB962C8B-B14F-4D97-AF65-F5344CB8AC3E}">
        <p14:creationId xmlns:p14="http://schemas.microsoft.com/office/powerpoint/2010/main" val="1383961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3975" y="6314261"/>
            <a:ext cx="3754225" cy="543739"/>
          </a:xfrm>
          <a:prstGeom prst="rect">
            <a:avLst/>
          </a:prstGeom>
          <a:noFill/>
        </p:spPr>
        <p:txBody>
          <a:bodyPr wrap="square" rtlCol="0">
            <a:spAutoFit/>
          </a:bodyPr>
          <a:lstStyle/>
          <a:p>
            <a:pPr algn="r">
              <a:spcAft>
                <a:spcPts val="400"/>
              </a:spcAft>
            </a:pPr>
            <a:r>
              <a:rPr lang="en-US" sz="1400" b="1" dirty="0" smtClean="0">
                <a:solidFill>
                  <a:schemeClr val="bg1"/>
                </a:solidFill>
                <a:latin typeface="Arial Narrow"/>
                <a:cs typeface="Arial Narrow"/>
              </a:rPr>
              <a:t>Dwight Johnson, ICTE State Administrator</a:t>
            </a:r>
          </a:p>
          <a:p>
            <a:pPr algn="r">
              <a:spcAft>
                <a:spcPts val="400"/>
              </a:spcAft>
            </a:pPr>
            <a:endParaRPr lang="en-US" sz="1200" dirty="0">
              <a:solidFill>
                <a:schemeClr val="bg1"/>
              </a:solidFill>
              <a:latin typeface="Arial Narrow"/>
              <a:cs typeface="Arial Narrow"/>
            </a:endParaRPr>
          </a:p>
        </p:txBody>
      </p:sp>
      <p:sp>
        <p:nvSpPr>
          <p:cNvPr id="6" name="TextBox 5"/>
          <p:cNvSpPr txBox="1"/>
          <p:nvPr/>
        </p:nvSpPr>
        <p:spPr>
          <a:xfrm>
            <a:off x="843166" y="1993675"/>
            <a:ext cx="1493134" cy="646331"/>
          </a:xfrm>
          <a:prstGeom prst="rect">
            <a:avLst/>
          </a:prstGeom>
          <a:noFill/>
        </p:spPr>
        <p:txBody>
          <a:bodyPr wrap="square" rtlCol="0">
            <a:spAutoFit/>
          </a:bodyPr>
          <a:lstStyle/>
          <a:p>
            <a:r>
              <a:rPr lang="en-US" b="1" dirty="0" smtClean="0">
                <a:solidFill>
                  <a:srgbClr val="00426B"/>
                </a:solidFill>
              </a:rPr>
              <a:t>Added Cost </a:t>
            </a:r>
            <a:r>
              <a:rPr lang="en-US" dirty="0" smtClean="0">
                <a:solidFill>
                  <a:srgbClr val="00426B"/>
                </a:solidFill>
              </a:rPr>
              <a:t>$7.9 million</a:t>
            </a:r>
            <a:endParaRPr lang="en-US" dirty="0">
              <a:solidFill>
                <a:srgbClr val="00426B"/>
              </a:solidFill>
            </a:endParaRPr>
          </a:p>
        </p:txBody>
      </p:sp>
      <p:sp>
        <p:nvSpPr>
          <p:cNvPr id="7" name="TextBox 6"/>
          <p:cNvSpPr txBox="1"/>
          <p:nvPr/>
        </p:nvSpPr>
        <p:spPr>
          <a:xfrm>
            <a:off x="2579098" y="1982510"/>
            <a:ext cx="1442182" cy="646331"/>
          </a:xfrm>
          <a:prstGeom prst="rect">
            <a:avLst/>
          </a:prstGeom>
          <a:noFill/>
        </p:spPr>
        <p:txBody>
          <a:bodyPr wrap="square" rtlCol="0">
            <a:spAutoFit/>
          </a:bodyPr>
          <a:lstStyle/>
          <a:p>
            <a:r>
              <a:rPr lang="en-US" b="1" dirty="0" smtClean="0">
                <a:solidFill>
                  <a:srgbClr val="00426B"/>
                </a:solidFill>
              </a:rPr>
              <a:t>CT Schools </a:t>
            </a:r>
            <a:r>
              <a:rPr lang="en-US" dirty="0" smtClean="0">
                <a:solidFill>
                  <a:srgbClr val="00426B"/>
                </a:solidFill>
              </a:rPr>
              <a:t>$4.8 million</a:t>
            </a:r>
            <a:endParaRPr lang="en-US" dirty="0">
              <a:solidFill>
                <a:srgbClr val="00426B"/>
              </a:solidFill>
            </a:endParaRPr>
          </a:p>
        </p:txBody>
      </p:sp>
      <p:sp>
        <p:nvSpPr>
          <p:cNvPr id="8" name="TextBox 7"/>
          <p:cNvSpPr txBox="1"/>
          <p:nvPr/>
        </p:nvSpPr>
        <p:spPr>
          <a:xfrm>
            <a:off x="4159443" y="1705511"/>
            <a:ext cx="1100503" cy="923330"/>
          </a:xfrm>
          <a:prstGeom prst="rect">
            <a:avLst/>
          </a:prstGeom>
          <a:noFill/>
        </p:spPr>
        <p:txBody>
          <a:bodyPr wrap="square" rtlCol="0">
            <a:spAutoFit/>
          </a:bodyPr>
          <a:lstStyle/>
          <a:p>
            <a:r>
              <a:rPr lang="en-US" b="1" dirty="0" smtClean="0">
                <a:solidFill>
                  <a:srgbClr val="00426B"/>
                </a:solidFill>
              </a:rPr>
              <a:t>Ag Incentive</a:t>
            </a:r>
          </a:p>
          <a:p>
            <a:r>
              <a:rPr lang="en-US" dirty="0" smtClean="0">
                <a:solidFill>
                  <a:srgbClr val="00426B"/>
                </a:solidFill>
              </a:rPr>
              <a:t>$325,000</a:t>
            </a:r>
            <a:endParaRPr lang="en-US" dirty="0">
              <a:solidFill>
                <a:srgbClr val="00426B"/>
              </a:solidFill>
            </a:endParaRPr>
          </a:p>
        </p:txBody>
      </p:sp>
      <p:sp>
        <p:nvSpPr>
          <p:cNvPr id="15" name="TextBox 14"/>
          <p:cNvSpPr txBox="1"/>
          <p:nvPr/>
        </p:nvSpPr>
        <p:spPr>
          <a:xfrm>
            <a:off x="464918" y="6295076"/>
            <a:ext cx="2987199" cy="369332"/>
          </a:xfrm>
          <a:prstGeom prst="rect">
            <a:avLst/>
          </a:prstGeom>
          <a:noFill/>
        </p:spPr>
        <p:txBody>
          <a:bodyPr wrap="square" rtlCol="0">
            <a:spAutoFit/>
          </a:bodyPr>
          <a:lstStyle/>
          <a:p>
            <a:r>
              <a:rPr lang="en-US" dirty="0" smtClean="0">
                <a:solidFill>
                  <a:schemeClr val="bg1"/>
                </a:solidFill>
              </a:rPr>
              <a:t>Budget Line-Item Requests</a:t>
            </a:r>
            <a:endParaRPr lang="en-US" dirty="0">
              <a:solidFill>
                <a:schemeClr val="bg1"/>
              </a:solidFill>
            </a:endParaRPr>
          </a:p>
        </p:txBody>
      </p:sp>
      <p:sp>
        <p:nvSpPr>
          <p:cNvPr id="3" name="TextBox 2"/>
          <p:cNvSpPr txBox="1"/>
          <p:nvPr/>
        </p:nvSpPr>
        <p:spPr>
          <a:xfrm>
            <a:off x="6978352" y="1705511"/>
            <a:ext cx="1365161" cy="923330"/>
          </a:xfrm>
          <a:prstGeom prst="rect">
            <a:avLst/>
          </a:prstGeom>
          <a:noFill/>
        </p:spPr>
        <p:txBody>
          <a:bodyPr wrap="square" rtlCol="0">
            <a:spAutoFit/>
          </a:bodyPr>
          <a:lstStyle/>
          <a:p>
            <a:r>
              <a:rPr lang="en-US" b="1" dirty="0" smtClean="0">
                <a:solidFill>
                  <a:srgbClr val="00416B"/>
                </a:solidFill>
              </a:rPr>
              <a:t>Federal Perkins </a:t>
            </a:r>
          </a:p>
          <a:p>
            <a:r>
              <a:rPr lang="en-US" dirty="0" smtClean="0">
                <a:solidFill>
                  <a:srgbClr val="00416B"/>
                </a:solidFill>
              </a:rPr>
              <a:t>$3.2 Million</a:t>
            </a:r>
            <a:endParaRPr lang="en-US" dirty="0">
              <a:solidFill>
                <a:srgbClr val="00416B"/>
              </a:solidFill>
            </a:endParaRPr>
          </a:p>
        </p:txBody>
      </p:sp>
      <p:cxnSp>
        <p:nvCxnSpPr>
          <p:cNvPr id="41" name="Straight Connector 40"/>
          <p:cNvCxnSpPr/>
          <p:nvPr/>
        </p:nvCxnSpPr>
        <p:spPr>
          <a:xfrm>
            <a:off x="0" y="2665958"/>
            <a:ext cx="9144000" cy="0"/>
          </a:xfrm>
          <a:prstGeom prst="line">
            <a:avLst/>
          </a:prstGeom>
          <a:ln>
            <a:solidFill>
              <a:srgbClr val="93ADC2"/>
            </a:solidFill>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30" y="82966"/>
            <a:ext cx="8919221" cy="1390008"/>
          </a:xfrm>
          <a:prstGeom prst="rect">
            <a:avLst/>
          </a:prstGeom>
        </p:spPr>
      </p:pic>
      <p:sp>
        <p:nvSpPr>
          <p:cNvPr id="18" name="TextBox 17"/>
          <p:cNvSpPr txBox="1"/>
          <p:nvPr/>
        </p:nvSpPr>
        <p:spPr>
          <a:xfrm>
            <a:off x="421617" y="899821"/>
            <a:ext cx="6423949" cy="461665"/>
          </a:xfrm>
          <a:prstGeom prst="rect">
            <a:avLst/>
          </a:prstGeom>
          <a:noFill/>
        </p:spPr>
        <p:txBody>
          <a:bodyPr wrap="square" rtlCol="0">
            <a:spAutoFit/>
          </a:bodyPr>
          <a:lstStyle/>
          <a:p>
            <a:r>
              <a:rPr lang="en-US" sz="2400" b="1" dirty="0" smtClean="0">
                <a:solidFill>
                  <a:srgbClr val="00426B"/>
                </a:solidFill>
              </a:rPr>
              <a:t>FY18 Secondary Budget: $16.53 Million</a:t>
            </a:r>
            <a:endParaRPr lang="en-US" dirty="0">
              <a:solidFill>
                <a:srgbClr val="00426B"/>
              </a:solidFill>
            </a:endParaRPr>
          </a:p>
        </p:txBody>
      </p:sp>
      <p:sp>
        <p:nvSpPr>
          <p:cNvPr id="19" name="TextBox 18"/>
          <p:cNvSpPr txBox="1"/>
          <p:nvPr/>
        </p:nvSpPr>
        <p:spPr>
          <a:xfrm>
            <a:off x="5538739" y="1716676"/>
            <a:ext cx="1100503" cy="923330"/>
          </a:xfrm>
          <a:prstGeom prst="rect">
            <a:avLst/>
          </a:prstGeom>
          <a:noFill/>
        </p:spPr>
        <p:txBody>
          <a:bodyPr wrap="square" rtlCol="0">
            <a:spAutoFit/>
          </a:bodyPr>
          <a:lstStyle/>
          <a:p>
            <a:r>
              <a:rPr lang="en-US" b="1" dirty="0" smtClean="0">
                <a:solidFill>
                  <a:srgbClr val="00426B"/>
                </a:solidFill>
              </a:rPr>
              <a:t>Program Quality</a:t>
            </a:r>
          </a:p>
          <a:p>
            <a:r>
              <a:rPr lang="en-US" dirty="0" smtClean="0">
                <a:solidFill>
                  <a:srgbClr val="00426B"/>
                </a:solidFill>
              </a:rPr>
              <a:t>$300,000</a:t>
            </a:r>
            <a:endParaRPr lang="en-US" dirty="0">
              <a:solidFill>
                <a:srgbClr val="00426B"/>
              </a:solidFill>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20413" r="1608" b="17187"/>
          <a:stretch/>
        </p:blipFill>
        <p:spPr>
          <a:xfrm>
            <a:off x="4382" y="2989869"/>
            <a:ext cx="9139618" cy="3868131"/>
          </a:xfrm>
          <a:prstGeom prst="rect">
            <a:avLst/>
          </a:prstGeom>
        </p:spPr>
      </p:pic>
    </p:spTree>
    <p:extLst>
      <p:ext uri="{BB962C8B-B14F-4D97-AF65-F5344CB8AC3E}">
        <p14:creationId xmlns:p14="http://schemas.microsoft.com/office/powerpoint/2010/main" val="911251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3975" y="6314261"/>
            <a:ext cx="3754225" cy="543739"/>
          </a:xfrm>
          <a:prstGeom prst="rect">
            <a:avLst/>
          </a:prstGeom>
          <a:noFill/>
        </p:spPr>
        <p:txBody>
          <a:bodyPr wrap="square" rtlCol="0">
            <a:spAutoFit/>
          </a:bodyPr>
          <a:lstStyle/>
          <a:p>
            <a:pPr algn="r">
              <a:spcAft>
                <a:spcPts val="400"/>
              </a:spcAft>
            </a:pPr>
            <a:r>
              <a:rPr lang="en-US" sz="1400" b="1" dirty="0" smtClean="0">
                <a:solidFill>
                  <a:schemeClr val="bg1"/>
                </a:solidFill>
                <a:latin typeface="Arial Narrow"/>
                <a:cs typeface="Arial Narrow"/>
              </a:rPr>
              <a:t>Dwight Johnson, ICTE State Administrator</a:t>
            </a:r>
          </a:p>
          <a:p>
            <a:pPr algn="r">
              <a:spcAft>
                <a:spcPts val="400"/>
              </a:spcAft>
            </a:pPr>
            <a:endParaRPr lang="en-US" sz="1200" dirty="0">
              <a:solidFill>
                <a:schemeClr val="bg1"/>
              </a:solidFill>
              <a:latin typeface="Arial Narrow"/>
              <a:cs typeface="Arial Narrow"/>
            </a:endParaRPr>
          </a:p>
        </p:txBody>
      </p:sp>
      <p:sp>
        <p:nvSpPr>
          <p:cNvPr id="6" name="TextBox 5"/>
          <p:cNvSpPr txBox="1"/>
          <p:nvPr/>
        </p:nvSpPr>
        <p:spPr>
          <a:xfrm>
            <a:off x="335934" y="1841653"/>
            <a:ext cx="1493134" cy="923330"/>
          </a:xfrm>
          <a:prstGeom prst="rect">
            <a:avLst/>
          </a:prstGeom>
          <a:noFill/>
        </p:spPr>
        <p:txBody>
          <a:bodyPr wrap="square" rtlCol="0">
            <a:spAutoFit/>
          </a:bodyPr>
          <a:lstStyle/>
          <a:p>
            <a:r>
              <a:rPr lang="en-US" b="1" dirty="0" smtClean="0">
                <a:solidFill>
                  <a:srgbClr val="00426B"/>
                </a:solidFill>
              </a:rPr>
              <a:t>CTE For Tech Degrees</a:t>
            </a:r>
          </a:p>
          <a:p>
            <a:r>
              <a:rPr lang="en-US" dirty="0" smtClean="0">
                <a:solidFill>
                  <a:srgbClr val="00426B"/>
                </a:solidFill>
              </a:rPr>
              <a:t>$45.9 million</a:t>
            </a:r>
            <a:endParaRPr lang="en-US" dirty="0">
              <a:solidFill>
                <a:srgbClr val="00426B"/>
              </a:solidFill>
            </a:endParaRPr>
          </a:p>
        </p:txBody>
      </p:sp>
      <p:sp>
        <p:nvSpPr>
          <p:cNvPr id="7" name="TextBox 6"/>
          <p:cNvSpPr txBox="1"/>
          <p:nvPr/>
        </p:nvSpPr>
        <p:spPr>
          <a:xfrm>
            <a:off x="3633591" y="1577974"/>
            <a:ext cx="1442182" cy="1200329"/>
          </a:xfrm>
          <a:prstGeom prst="rect">
            <a:avLst/>
          </a:prstGeom>
          <a:noFill/>
        </p:spPr>
        <p:txBody>
          <a:bodyPr wrap="square" rtlCol="0">
            <a:spAutoFit/>
          </a:bodyPr>
          <a:lstStyle/>
          <a:p>
            <a:r>
              <a:rPr lang="en-US" b="1" dirty="0" smtClean="0">
                <a:solidFill>
                  <a:srgbClr val="00426B"/>
                </a:solidFill>
              </a:rPr>
              <a:t>Centers</a:t>
            </a:r>
          </a:p>
          <a:p>
            <a:r>
              <a:rPr lang="en-US" b="1" dirty="0">
                <a:solidFill>
                  <a:srgbClr val="00426B"/>
                </a:solidFill>
              </a:rPr>
              <a:t>f</a:t>
            </a:r>
            <a:r>
              <a:rPr lang="en-US" b="1" dirty="0" smtClean="0">
                <a:solidFill>
                  <a:srgbClr val="00426B"/>
                </a:solidFill>
              </a:rPr>
              <a:t>or New Directions</a:t>
            </a:r>
          </a:p>
          <a:p>
            <a:r>
              <a:rPr lang="en-US" dirty="0" smtClean="0">
                <a:solidFill>
                  <a:srgbClr val="00426B"/>
                </a:solidFill>
              </a:rPr>
              <a:t>$1.14 million</a:t>
            </a:r>
            <a:endParaRPr lang="en-US" dirty="0">
              <a:solidFill>
                <a:srgbClr val="00426B"/>
              </a:solidFill>
            </a:endParaRPr>
          </a:p>
        </p:txBody>
      </p:sp>
      <p:sp>
        <p:nvSpPr>
          <p:cNvPr id="8" name="TextBox 7"/>
          <p:cNvSpPr txBox="1"/>
          <p:nvPr/>
        </p:nvSpPr>
        <p:spPr>
          <a:xfrm>
            <a:off x="1941775" y="1841653"/>
            <a:ext cx="1641274" cy="923330"/>
          </a:xfrm>
          <a:prstGeom prst="rect">
            <a:avLst/>
          </a:prstGeom>
          <a:noFill/>
        </p:spPr>
        <p:txBody>
          <a:bodyPr wrap="square" rtlCol="0">
            <a:spAutoFit/>
          </a:bodyPr>
          <a:lstStyle/>
          <a:p>
            <a:r>
              <a:rPr lang="en-US" b="1" dirty="0" smtClean="0">
                <a:solidFill>
                  <a:srgbClr val="00426B"/>
                </a:solidFill>
              </a:rPr>
              <a:t>Adult </a:t>
            </a:r>
          </a:p>
          <a:p>
            <a:r>
              <a:rPr lang="en-US" b="1" dirty="0" smtClean="0">
                <a:solidFill>
                  <a:srgbClr val="00426B"/>
                </a:solidFill>
              </a:rPr>
              <a:t>Education</a:t>
            </a:r>
          </a:p>
          <a:p>
            <a:r>
              <a:rPr lang="en-US" dirty="0" smtClean="0">
                <a:solidFill>
                  <a:srgbClr val="00426B"/>
                </a:solidFill>
              </a:rPr>
              <a:t>$3.44 Million</a:t>
            </a:r>
            <a:endParaRPr lang="en-US" dirty="0">
              <a:solidFill>
                <a:srgbClr val="00426B"/>
              </a:solidFill>
            </a:endParaRPr>
          </a:p>
        </p:txBody>
      </p:sp>
      <p:sp>
        <p:nvSpPr>
          <p:cNvPr id="15" name="TextBox 14"/>
          <p:cNvSpPr txBox="1"/>
          <p:nvPr/>
        </p:nvSpPr>
        <p:spPr>
          <a:xfrm>
            <a:off x="464918" y="6295076"/>
            <a:ext cx="2987199" cy="369332"/>
          </a:xfrm>
          <a:prstGeom prst="rect">
            <a:avLst/>
          </a:prstGeom>
          <a:noFill/>
        </p:spPr>
        <p:txBody>
          <a:bodyPr wrap="square" rtlCol="0">
            <a:spAutoFit/>
          </a:bodyPr>
          <a:lstStyle/>
          <a:p>
            <a:r>
              <a:rPr lang="en-US" dirty="0" smtClean="0">
                <a:solidFill>
                  <a:schemeClr val="bg1"/>
                </a:solidFill>
              </a:rPr>
              <a:t>Budget Line-Item Requests</a:t>
            </a:r>
            <a:endParaRPr lang="en-US" dirty="0">
              <a:solidFill>
                <a:schemeClr val="bg1"/>
              </a:solidFill>
            </a:endParaRPr>
          </a:p>
        </p:txBody>
      </p:sp>
      <p:sp>
        <p:nvSpPr>
          <p:cNvPr id="3" name="TextBox 2"/>
          <p:cNvSpPr txBox="1"/>
          <p:nvPr/>
        </p:nvSpPr>
        <p:spPr>
          <a:xfrm>
            <a:off x="7274573" y="1841653"/>
            <a:ext cx="1365161" cy="923330"/>
          </a:xfrm>
          <a:prstGeom prst="rect">
            <a:avLst/>
          </a:prstGeom>
          <a:noFill/>
        </p:spPr>
        <p:txBody>
          <a:bodyPr wrap="square" rtlCol="0">
            <a:spAutoFit/>
          </a:bodyPr>
          <a:lstStyle/>
          <a:p>
            <a:r>
              <a:rPr lang="en-US" b="1" dirty="0" smtClean="0">
                <a:solidFill>
                  <a:srgbClr val="00416B"/>
                </a:solidFill>
              </a:rPr>
              <a:t>Federal Perkins </a:t>
            </a:r>
          </a:p>
          <a:p>
            <a:r>
              <a:rPr lang="en-US" dirty="0" smtClean="0">
                <a:solidFill>
                  <a:srgbClr val="00416B"/>
                </a:solidFill>
              </a:rPr>
              <a:t>$2.6 Million</a:t>
            </a:r>
            <a:endParaRPr lang="en-US" dirty="0">
              <a:solidFill>
                <a:srgbClr val="00416B"/>
              </a:solidFill>
            </a:endParaRPr>
          </a:p>
        </p:txBody>
      </p:sp>
      <p:cxnSp>
        <p:nvCxnSpPr>
          <p:cNvPr id="41" name="Straight Connector 40"/>
          <p:cNvCxnSpPr/>
          <p:nvPr/>
        </p:nvCxnSpPr>
        <p:spPr>
          <a:xfrm>
            <a:off x="0" y="2745973"/>
            <a:ext cx="9144000" cy="0"/>
          </a:xfrm>
          <a:prstGeom prst="line">
            <a:avLst/>
          </a:prstGeom>
          <a:ln>
            <a:solidFill>
              <a:srgbClr val="93ADC2"/>
            </a:solidFill>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30" y="82966"/>
            <a:ext cx="8919221" cy="1390008"/>
          </a:xfrm>
          <a:prstGeom prst="rect">
            <a:avLst/>
          </a:prstGeom>
        </p:spPr>
      </p:pic>
      <p:sp>
        <p:nvSpPr>
          <p:cNvPr id="18" name="TextBox 17"/>
          <p:cNvSpPr txBox="1"/>
          <p:nvPr/>
        </p:nvSpPr>
        <p:spPr>
          <a:xfrm>
            <a:off x="421617" y="899821"/>
            <a:ext cx="6423949" cy="461665"/>
          </a:xfrm>
          <a:prstGeom prst="rect">
            <a:avLst/>
          </a:prstGeom>
          <a:noFill/>
        </p:spPr>
        <p:txBody>
          <a:bodyPr wrap="square" rtlCol="0">
            <a:spAutoFit/>
          </a:bodyPr>
          <a:lstStyle/>
          <a:p>
            <a:r>
              <a:rPr lang="en-US" sz="2400" b="1" dirty="0" smtClean="0">
                <a:solidFill>
                  <a:srgbClr val="00426B"/>
                </a:solidFill>
              </a:rPr>
              <a:t>FY18 Postsecondary Budget: $53.69 Million</a:t>
            </a:r>
            <a:endParaRPr lang="en-US" dirty="0">
              <a:solidFill>
                <a:srgbClr val="00426B"/>
              </a:solidFill>
            </a:endParaRPr>
          </a:p>
        </p:txBody>
      </p:sp>
      <p:sp>
        <p:nvSpPr>
          <p:cNvPr id="19" name="TextBox 18"/>
          <p:cNvSpPr txBox="1"/>
          <p:nvPr/>
        </p:nvSpPr>
        <p:spPr>
          <a:xfrm>
            <a:off x="5561181" y="1577974"/>
            <a:ext cx="1439613" cy="1200329"/>
          </a:xfrm>
          <a:prstGeom prst="rect">
            <a:avLst/>
          </a:prstGeom>
          <a:noFill/>
        </p:spPr>
        <p:txBody>
          <a:bodyPr wrap="square" rtlCol="0">
            <a:spAutoFit/>
          </a:bodyPr>
          <a:lstStyle/>
          <a:p>
            <a:r>
              <a:rPr lang="en-US" b="1" dirty="0" smtClean="0">
                <a:solidFill>
                  <a:srgbClr val="00426B"/>
                </a:solidFill>
              </a:rPr>
              <a:t>Workforce Training Centers</a:t>
            </a:r>
          </a:p>
          <a:p>
            <a:r>
              <a:rPr lang="en-US" dirty="0" smtClean="0">
                <a:solidFill>
                  <a:srgbClr val="00426B"/>
                </a:solidFill>
              </a:rPr>
              <a:t>$483,100</a:t>
            </a:r>
            <a:endParaRPr lang="en-US" dirty="0">
              <a:solidFill>
                <a:srgbClr val="00426B"/>
              </a:solidFill>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20133" b="16116"/>
          <a:stretch/>
        </p:blipFill>
        <p:spPr>
          <a:xfrm>
            <a:off x="1" y="2984361"/>
            <a:ext cx="9144000" cy="3890164"/>
          </a:xfrm>
          <a:prstGeom prst="rect">
            <a:avLst/>
          </a:prstGeom>
        </p:spPr>
      </p:pic>
    </p:spTree>
    <p:extLst>
      <p:ext uri="{BB962C8B-B14F-4D97-AF65-F5344CB8AC3E}">
        <p14:creationId xmlns:p14="http://schemas.microsoft.com/office/powerpoint/2010/main" val="3136317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3975" y="6314261"/>
            <a:ext cx="3754225" cy="543739"/>
          </a:xfrm>
          <a:prstGeom prst="rect">
            <a:avLst/>
          </a:prstGeom>
          <a:noFill/>
        </p:spPr>
        <p:txBody>
          <a:bodyPr wrap="square" rtlCol="0">
            <a:spAutoFit/>
          </a:bodyPr>
          <a:lstStyle/>
          <a:p>
            <a:pPr algn="r">
              <a:spcAft>
                <a:spcPts val="400"/>
              </a:spcAft>
            </a:pPr>
            <a:r>
              <a:rPr lang="en-US" sz="1400" b="1" dirty="0" smtClean="0">
                <a:solidFill>
                  <a:schemeClr val="bg1"/>
                </a:solidFill>
                <a:latin typeface="Arial Narrow"/>
                <a:cs typeface="Arial Narrow"/>
              </a:rPr>
              <a:t>Dwight Johnson, ICTE State Administrator</a:t>
            </a:r>
          </a:p>
          <a:p>
            <a:pPr algn="r">
              <a:spcAft>
                <a:spcPts val="400"/>
              </a:spcAft>
            </a:pPr>
            <a:endParaRPr lang="en-US" sz="1200" dirty="0">
              <a:solidFill>
                <a:schemeClr val="bg1"/>
              </a:solidFill>
              <a:latin typeface="Arial Narrow"/>
              <a:cs typeface="Arial Narrow"/>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046"/>
            <a:ext cx="8919221" cy="1390008"/>
          </a:xfrm>
          <a:prstGeom prst="rect">
            <a:avLst/>
          </a:prstGeom>
        </p:spPr>
      </p:pic>
      <p:sp>
        <p:nvSpPr>
          <p:cNvPr id="6" name="Rectangle 5"/>
          <p:cNvSpPr/>
          <p:nvPr/>
        </p:nvSpPr>
        <p:spPr>
          <a:xfrm>
            <a:off x="518615" y="4091772"/>
            <a:ext cx="8106770" cy="1661993"/>
          </a:xfrm>
          <a:prstGeom prst="rect">
            <a:avLst/>
          </a:prstGeom>
        </p:spPr>
        <p:txBody>
          <a:bodyPr wrap="square">
            <a:spAutoFit/>
          </a:bodyPr>
          <a:lstStyle/>
          <a:p>
            <a:r>
              <a:rPr lang="en-US" sz="2800" dirty="0" smtClean="0">
                <a:solidFill>
                  <a:srgbClr val="00426B"/>
                </a:solidFill>
              </a:rPr>
              <a:t>“Meeting the employer demand for more skilled workers is among our most serious challenges.” </a:t>
            </a:r>
          </a:p>
          <a:p>
            <a:endParaRPr lang="en-US" sz="2800" dirty="0" smtClean="0">
              <a:solidFill>
                <a:srgbClr val="00426B"/>
              </a:solidFill>
            </a:endParaRPr>
          </a:p>
          <a:p>
            <a:pPr algn="r"/>
            <a:r>
              <a:rPr lang="en-US" dirty="0" smtClean="0">
                <a:solidFill>
                  <a:srgbClr val="00426B"/>
                </a:solidFill>
              </a:rPr>
              <a:t>Governor C.L. Otter (2018 State of the State Address) </a:t>
            </a:r>
            <a:endParaRPr lang="en-US" dirty="0">
              <a:solidFill>
                <a:srgbClr val="00426B"/>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39328"/>
          <a:stretch/>
        </p:blipFill>
        <p:spPr>
          <a:xfrm>
            <a:off x="0" y="0"/>
            <a:ext cx="9144000" cy="3698543"/>
          </a:xfrm>
          <a:prstGeom prst="rect">
            <a:avLst/>
          </a:prstGeom>
        </p:spPr>
      </p:pic>
    </p:spTree>
    <p:extLst>
      <p:ext uri="{BB962C8B-B14F-4D97-AF65-F5344CB8AC3E}">
        <p14:creationId xmlns:p14="http://schemas.microsoft.com/office/powerpoint/2010/main" val="2716098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046"/>
            <a:ext cx="8919221" cy="1390008"/>
          </a:xfrm>
          <a:prstGeom prst="rect">
            <a:avLst/>
          </a:prstGeom>
        </p:spPr>
      </p:pic>
      <p:sp>
        <p:nvSpPr>
          <p:cNvPr id="38" name="TextBox 37"/>
          <p:cNvSpPr txBox="1"/>
          <p:nvPr/>
        </p:nvSpPr>
        <p:spPr>
          <a:xfrm>
            <a:off x="150049" y="874997"/>
            <a:ext cx="6311041" cy="400110"/>
          </a:xfrm>
          <a:prstGeom prst="rect">
            <a:avLst/>
          </a:prstGeom>
          <a:noFill/>
        </p:spPr>
        <p:txBody>
          <a:bodyPr wrap="square" rtlCol="0">
            <a:spAutoFit/>
          </a:bodyPr>
          <a:lstStyle/>
          <a:p>
            <a:r>
              <a:rPr lang="en-US" sz="2000" b="1" dirty="0" smtClean="0">
                <a:solidFill>
                  <a:srgbClr val="00426B"/>
                </a:solidFill>
              </a:rPr>
              <a:t>Governor’s Workforce Development Task Force</a:t>
            </a:r>
          </a:p>
        </p:txBody>
      </p:sp>
      <p:pic>
        <p:nvPicPr>
          <p:cNvPr id="2" name="Picture 1"/>
          <p:cNvPicPr>
            <a:picLocks noChangeAspect="1"/>
          </p:cNvPicPr>
          <p:nvPr/>
        </p:nvPicPr>
        <p:blipFill>
          <a:blip r:embed="rId4"/>
          <a:stretch>
            <a:fillRect/>
          </a:stretch>
        </p:blipFill>
        <p:spPr>
          <a:xfrm>
            <a:off x="4114800" y="2166676"/>
            <a:ext cx="5029200" cy="4229100"/>
          </a:xfrm>
          <a:prstGeom prst="rect">
            <a:avLst/>
          </a:prstGeom>
        </p:spPr>
      </p:pic>
      <p:sp>
        <p:nvSpPr>
          <p:cNvPr id="4" name="TextBox 3"/>
          <p:cNvSpPr txBox="1"/>
          <p:nvPr/>
        </p:nvSpPr>
        <p:spPr>
          <a:xfrm>
            <a:off x="301450" y="2733151"/>
            <a:ext cx="4853353" cy="3416320"/>
          </a:xfrm>
          <a:prstGeom prst="rect">
            <a:avLst/>
          </a:prstGeom>
          <a:noFill/>
        </p:spPr>
        <p:txBody>
          <a:bodyPr wrap="square" rtlCol="0">
            <a:spAutoFit/>
          </a:bodyPr>
          <a:lstStyle/>
          <a:p>
            <a:pPr marL="285750" indent="-285750">
              <a:buFont typeface="Arial" panose="020B0604020202020204" pitchFamily="34" charset="0"/>
              <a:buChar char="•"/>
            </a:pPr>
            <a:r>
              <a:rPr lang="en-US" i="1" dirty="0" smtClean="0">
                <a:solidFill>
                  <a:srgbClr val="00426B"/>
                </a:solidFill>
              </a:rPr>
              <a:t>Workforce Development Council and Industry Partnerships </a:t>
            </a:r>
          </a:p>
          <a:p>
            <a:pPr marL="285750" indent="-285750">
              <a:buFont typeface="Arial" panose="020B0604020202020204" pitchFamily="34" charset="0"/>
              <a:buChar char="•"/>
            </a:pPr>
            <a:r>
              <a:rPr lang="en-US" i="1" dirty="0" smtClean="0">
                <a:solidFill>
                  <a:srgbClr val="00426B"/>
                </a:solidFill>
              </a:rPr>
              <a:t>Workforce Development Training Fund</a:t>
            </a:r>
          </a:p>
          <a:p>
            <a:pPr marL="285750" indent="-285750">
              <a:buFont typeface="Arial" panose="020B0604020202020204" pitchFamily="34" charset="0"/>
              <a:buChar char="•"/>
            </a:pPr>
            <a:r>
              <a:rPr lang="en-US" i="1" dirty="0" smtClean="0">
                <a:solidFill>
                  <a:srgbClr val="00426B"/>
                </a:solidFill>
              </a:rPr>
              <a:t>Public Engagement</a:t>
            </a:r>
          </a:p>
          <a:p>
            <a:pPr marL="285750" indent="-285750">
              <a:buFont typeface="Arial" panose="020B0604020202020204" pitchFamily="34" charset="0"/>
              <a:buChar char="•"/>
            </a:pPr>
            <a:r>
              <a:rPr lang="en-US" i="1" dirty="0" smtClean="0">
                <a:solidFill>
                  <a:srgbClr val="00426B"/>
                </a:solidFill>
              </a:rPr>
              <a:t>Connecting Education to Careers</a:t>
            </a:r>
          </a:p>
          <a:p>
            <a:pPr marL="285750" indent="-285750">
              <a:buFont typeface="Arial" panose="020B0604020202020204" pitchFamily="34" charset="0"/>
              <a:buChar char="•"/>
            </a:pPr>
            <a:r>
              <a:rPr lang="en-US" i="1" dirty="0" smtClean="0">
                <a:solidFill>
                  <a:srgbClr val="00426B"/>
                </a:solidFill>
              </a:rPr>
              <a:t>Workforce Training Centers and Adult Training Support</a:t>
            </a:r>
          </a:p>
          <a:p>
            <a:pPr marL="285750" indent="-285750">
              <a:buFont typeface="Arial" panose="020B0604020202020204" pitchFamily="34" charset="0"/>
              <a:buChar char="•"/>
            </a:pPr>
            <a:r>
              <a:rPr lang="en-US" i="1" dirty="0" smtClean="0">
                <a:solidFill>
                  <a:srgbClr val="00426B"/>
                </a:solidFill>
              </a:rPr>
              <a:t>Strengthen Career Advising</a:t>
            </a:r>
          </a:p>
          <a:p>
            <a:pPr marL="285750" indent="-285750">
              <a:buFont typeface="Arial" panose="020B0604020202020204" pitchFamily="34" charset="0"/>
              <a:buChar char="•"/>
            </a:pPr>
            <a:r>
              <a:rPr lang="en-US" i="1" dirty="0" smtClean="0">
                <a:solidFill>
                  <a:srgbClr val="00426B"/>
                </a:solidFill>
              </a:rPr>
              <a:t>Workforce Readiness</a:t>
            </a:r>
          </a:p>
          <a:p>
            <a:pPr marL="285750" indent="-285750">
              <a:buFont typeface="Arial" panose="020B0604020202020204" pitchFamily="34" charset="0"/>
              <a:buChar char="•"/>
            </a:pPr>
            <a:r>
              <a:rPr lang="en-US" i="1" dirty="0" smtClean="0">
                <a:solidFill>
                  <a:srgbClr val="00426B"/>
                </a:solidFill>
              </a:rPr>
              <a:t>Apprenticeships</a:t>
            </a:r>
          </a:p>
          <a:p>
            <a:pPr marL="285750" indent="-285750">
              <a:buFont typeface="Arial" panose="020B0604020202020204" pitchFamily="34" charset="0"/>
              <a:buChar char="•"/>
            </a:pPr>
            <a:r>
              <a:rPr lang="en-US" i="1" dirty="0" smtClean="0">
                <a:solidFill>
                  <a:srgbClr val="00426B"/>
                </a:solidFill>
              </a:rPr>
              <a:t>Expand Career and Technical Education Programs</a:t>
            </a:r>
          </a:p>
        </p:txBody>
      </p:sp>
      <p:sp>
        <p:nvSpPr>
          <p:cNvPr id="9" name="TextBox 8"/>
          <p:cNvSpPr txBox="1"/>
          <p:nvPr/>
        </p:nvSpPr>
        <p:spPr>
          <a:xfrm>
            <a:off x="150049" y="2363819"/>
            <a:ext cx="3476730" cy="369332"/>
          </a:xfrm>
          <a:prstGeom prst="rect">
            <a:avLst/>
          </a:prstGeom>
          <a:noFill/>
        </p:spPr>
        <p:txBody>
          <a:bodyPr wrap="square" rtlCol="0">
            <a:spAutoFit/>
          </a:bodyPr>
          <a:lstStyle/>
          <a:p>
            <a:r>
              <a:rPr lang="en-US" b="1" dirty="0" smtClean="0">
                <a:solidFill>
                  <a:srgbClr val="00426B"/>
                </a:solidFill>
              </a:rPr>
              <a:t>Recommendations Regarding:</a:t>
            </a:r>
          </a:p>
        </p:txBody>
      </p:sp>
    </p:spTree>
    <p:extLst>
      <p:ext uri="{BB962C8B-B14F-4D97-AF65-F5344CB8AC3E}">
        <p14:creationId xmlns:p14="http://schemas.microsoft.com/office/powerpoint/2010/main" val="4073834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a:stCxn id="24" idx="0"/>
            <a:endCxn id="34" idx="2"/>
          </p:cNvCxnSpPr>
          <p:nvPr/>
        </p:nvCxnSpPr>
        <p:spPr>
          <a:xfrm flipV="1">
            <a:off x="1687963" y="1899245"/>
            <a:ext cx="1234440" cy="168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4" idx="4"/>
          </p:cNvCxnSpPr>
          <p:nvPr/>
        </p:nvCxnSpPr>
        <p:spPr>
          <a:xfrm>
            <a:off x="4156843" y="2265005"/>
            <a:ext cx="0" cy="138710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46192" y="4111964"/>
            <a:ext cx="3335513" cy="2031325"/>
          </a:xfrm>
          <a:prstGeom prst="rect">
            <a:avLst/>
          </a:prstGeom>
          <a:noFill/>
          <a:ln w="3175">
            <a:solidFill>
              <a:srgbClr val="00426B"/>
            </a:solidFill>
          </a:ln>
        </p:spPr>
        <p:txBody>
          <a:bodyPr wrap="square" rtlCol="0">
            <a:spAutoFit/>
          </a:bodyPr>
          <a:lstStyle/>
          <a:p>
            <a:pPr marL="285750" lvl="0" indent="-285750">
              <a:buFont typeface="Arial" panose="020B0604020202020204" pitchFamily="34" charset="0"/>
              <a:buChar char="•"/>
            </a:pPr>
            <a:r>
              <a:rPr lang="en-US" sz="1400" dirty="0">
                <a:solidFill>
                  <a:srgbClr val="00426B"/>
                </a:solidFill>
              </a:rPr>
              <a:t>State Board of Education</a:t>
            </a:r>
          </a:p>
          <a:p>
            <a:pPr marL="742950" lvl="1" indent="-285750">
              <a:buFont typeface="Arial" panose="020B0604020202020204" pitchFamily="34" charset="0"/>
              <a:buChar char="•"/>
            </a:pPr>
            <a:r>
              <a:rPr lang="en-US" sz="1400" dirty="0">
                <a:solidFill>
                  <a:srgbClr val="00426B"/>
                </a:solidFill>
              </a:rPr>
              <a:t>State Department of Education</a:t>
            </a:r>
          </a:p>
          <a:p>
            <a:pPr marL="742950" lvl="1" indent="-285750">
              <a:buFont typeface="Arial" panose="020B0604020202020204" pitchFamily="34" charset="0"/>
              <a:buChar char="•"/>
            </a:pPr>
            <a:r>
              <a:rPr lang="en-US" sz="1400" dirty="0">
                <a:solidFill>
                  <a:srgbClr val="00426B"/>
                </a:solidFill>
              </a:rPr>
              <a:t>Colleges &amp; Universities</a:t>
            </a:r>
          </a:p>
          <a:p>
            <a:pPr marL="742950" lvl="1" indent="-285750">
              <a:buFont typeface="Arial" panose="020B0604020202020204" pitchFamily="34" charset="0"/>
              <a:buChar char="•"/>
            </a:pPr>
            <a:r>
              <a:rPr lang="en-US" sz="1400" dirty="0">
                <a:solidFill>
                  <a:srgbClr val="FF0000"/>
                </a:solidFill>
              </a:rPr>
              <a:t>Career &amp; Technical Education</a:t>
            </a:r>
          </a:p>
          <a:p>
            <a:pPr marL="742950" lvl="1" indent="-285750">
              <a:buFont typeface="Arial" panose="020B0604020202020204" pitchFamily="34" charset="0"/>
              <a:buChar char="•"/>
            </a:pPr>
            <a:r>
              <a:rPr lang="en-US" sz="1400" dirty="0">
                <a:solidFill>
                  <a:srgbClr val="00426B"/>
                </a:solidFill>
              </a:rPr>
              <a:t>Division of </a:t>
            </a:r>
            <a:r>
              <a:rPr lang="en-US" sz="1400" dirty="0" err="1">
                <a:solidFill>
                  <a:srgbClr val="00426B"/>
                </a:solidFill>
              </a:rPr>
              <a:t>Voc</a:t>
            </a:r>
            <a:r>
              <a:rPr lang="en-US" sz="1400" dirty="0">
                <a:solidFill>
                  <a:srgbClr val="00426B"/>
                </a:solidFill>
              </a:rPr>
              <a:t>-Rehabilitation </a:t>
            </a:r>
          </a:p>
          <a:p>
            <a:pPr marL="285750" lvl="0" indent="-285750">
              <a:buFont typeface="Arial" panose="020B0604020202020204" pitchFamily="34" charset="0"/>
              <a:buChar char="•"/>
            </a:pPr>
            <a:r>
              <a:rPr lang="en-US" sz="1400" dirty="0" smtClean="0">
                <a:solidFill>
                  <a:srgbClr val="00426B"/>
                </a:solidFill>
              </a:rPr>
              <a:t>Department </a:t>
            </a:r>
            <a:r>
              <a:rPr lang="en-US" sz="1400" dirty="0">
                <a:solidFill>
                  <a:srgbClr val="00426B"/>
                </a:solidFill>
              </a:rPr>
              <a:t>of </a:t>
            </a:r>
            <a:r>
              <a:rPr lang="en-US" sz="1400" dirty="0" smtClean="0">
                <a:solidFill>
                  <a:srgbClr val="00426B"/>
                </a:solidFill>
              </a:rPr>
              <a:t>Labor</a:t>
            </a:r>
          </a:p>
          <a:p>
            <a:pPr marL="285750" lvl="0" indent="-285750">
              <a:buFont typeface="Arial" panose="020B0604020202020204" pitchFamily="34" charset="0"/>
              <a:buChar char="•"/>
            </a:pPr>
            <a:r>
              <a:rPr lang="en-US" sz="1400" dirty="0" smtClean="0">
                <a:solidFill>
                  <a:srgbClr val="00426B"/>
                </a:solidFill>
              </a:rPr>
              <a:t>Department of Commerce</a:t>
            </a:r>
          </a:p>
          <a:p>
            <a:pPr marL="285750" lvl="0" indent="-285750">
              <a:buFont typeface="Arial" panose="020B0604020202020204" pitchFamily="34" charset="0"/>
              <a:buChar char="•"/>
            </a:pPr>
            <a:r>
              <a:rPr lang="en-US" sz="1400" dirty="0" smtClean="0">
                <a:solidFill>
                  <a:srgbClr val="00426B"/>
                </a:solidFill>
              </a:rPr>
              <a:t>Department of Health and Welfare</a:t>
            </a:r>
          </a:p>
          <a:p>
            <a:pPr marL="285750" lvl="0" indent="-285750">
              <a:buFont typeface="Arial" panose="020B0604020202020204" pitchFamily="34" charset="0"/>
              <a:buChar char="•"/>
            </a:pPr>
            <a:r>
              <a:rPr lang="en-US" sz="1400" dirty="0" smtClean="0">
                <a:solidFill>
                  <a:srgbClr val="00426B"/>
                </a:solidFill>
              </a:rPr>
              <a:t>STEM Action Center</a:t>
            </a:r>
          </a:p>
        </p:txBody>
      </p:sp>
      <p:cxnSp>
        <p:nvCxnSpPr>
          <p:cNvPr id="6" name="Straight Connector 5"/>
          <p:cNvCxnSpPr>
            <a:endCxn id="33" idx="2"/>
          </p:cNvCxnSpPr>
          <p:nvPr/>
        </p:nvCxnSpPr>
        <p:spPr>
          <a:xfrm>
            <a:off x="4156843" y="3652109"/>
            <a:ext cx="699421"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046"/>
            <a:ext cx="8919221" cy="1390008"/>
          </a:xfrm>
          <a:prstGeom prst="rect">
            <a:avLst/>
          </a:prstGeom>
        </p:spPr>
      </p:pic>
      <p:sp>
        <p:nvSpPr>
          <p:cNvPr id="3" name="Oval 2"/>
          <p:cNvSpPr/>
          <p:nvPr/>
        </p:nvSpPr>
        <p:spPr>
          <a:xfrm>
            <a:off x="1427846" y="2816206"/>
            <a:ext cx="2468880" cy="731520"/>
          </a:xfrm>
          <a:prstGeom prst="ellipse">
            <a:avLst/>
          </a:prstGeom>
          <a:gradFill flip="none" rotWithShape="1">
            <a:gsLst>
              <a:gs pos="0">
                <a:srgbClr val="A0BED4">
                  <a:tint val="66000"/>
                  <a:satMod val="160000"/>
                </a:srgbClr>
              </a:gs>
              <a:gs pos="50000">
                <a:srgbClr val="A0BED4">
                  <a:tint val="44500"/>
                  <a:satMod val="160000"/>
                </a:srgbClr>
              </a:gs>
              <a:gs pos="100000">
                <a:srgbClr val="A0BED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426B"/>
                </a:solidFill>
              </a:rPr>
              <a:t>Workforce Development Council</a:t>
            </a:r>
            <a:endParaRPr lang="en-US" sz="1400" dirty="0">
              <a:solidFill>
                <a:srgbClr val="00426B"/>
              </a:solidFill>
            </a:endParaRPr>
          </a:p>
        </p:txBody>
      </p:sp>
      <p:sp>
        <p:nvSpPr>
          <p:cNvPr id="20" name="TextBox 19"/>
          <p:cNvSpPr txBox="1"/>
          <p:nvPr/>
        </p:nvSpPr>
        <p:spPr>
          <a:xfrm>
            <a:off x="348970" y="3725911"/>
            <a:ext cx="4378950" cy="1169551"/>
          </a:xfrm>
          <a:prstGeom prst="rect">
            <a:avLst/>
          </a:prstGeom>
          <a:noFill/>
        </p:spPr>
        <p:txBody>
          <a:bodyPr wrap="square" rtlCol="0">
            <a:spAutoFit/>
          </a:bodyPr>
          <a:lstStyle/>
          <a:p>
            <a:pPr algn="ctr"/>
            <a:r>
              <a:rPr lang="en-US" sz="1400" u="sng" dirty="0" smtClean="0">
                <a:solidFill>
                  <a:srgbClr val="00426B"/>
                </a:solidFill>
              </a:rPr>
              <a:t>Role of Workforce Development Council</a:t>
            </a:r>
            <a:r>
              <a:rPr lang="en-US" sz="1400" dirty="0" smtClean="0">
                <a:solidFill>
                  <a:srgbClr val="00426B"/>
                </a:solidFill>
              </a:rPr>
              <a:t>:</a:t>
            </a:r>
          </a:p>
          <a:p>
            <a:pPr marL="285750" indent="-285750">
              <a:buFont typeface="Arial" panose="020B0604020202020204" pitchFamily="34" charset="0"/>
              <a:buChar char="•"/>
            </a:pPr>
            <a:r>
              <a:rPr lang="en-US" sz="1400" dirty="0" smtClean="0">
                <a:solidFill>
                  <a:srgbClr val="00426B"/>
                </a:solidFill>
              </a:rPr>
              <a:t>Advise Governor and State Board on Workforce Strategy &amp; Policies</a:t>
            </a:r>
          </a:p>
          <a:p>
            <a:pPr marL="285750" indent="-285750">
              <a:buFont typeface="Arial" panose="020B0604020202020204" pitchFamily="34" charset="0"/>
              <a:buChar char="•"/>
            </a:pPr>
            <a:r>
              <a:rPr lang="en-US" sz="1400" dirty="0" smtClean="0">
                <a:solidFill>
                  <a:srgbClr val="00426B"/>
                </a:solidFill>
              </a:rPr>
              <a:t>Oversee Workforce Development Training Fund</a:t>
            </a:r>
            <a:endParaRPr lang="en-US" sz="1400" dirty="0">
              <a:solidFill>
                <a:srgbClr val="00426B"/>
              </a:solidFill>
            </a:endParaRPr>
          </a:p>
          <a:p>
            <a:pPr marL="285750" indent="-285750">
              <a:buFont typeface="Arial" panose="020B0604020202020204" pitchFamily="34" charset="0"/>
              <a:buChar char="•"/>
            </a:pPr>
            <a:r>
              <a:rPr lang="en-US" sz="1400" dirty="0" smtClean="0">
                <a:solidFill>
                  <a:srgbClr val="00426B"/>
                </a:solidFill>
              </a:rPr>
              <a:t>Oversee federal WIOA funds</a:t>
            </a:r>
            <a:endParaRPr lang="en-US" sz="1400" dirty="0">
              <a:solidFill>
                <a:srgbClr val="00426B"/>
              </a:solidFill>
            </a:endParaRPr>
          </a:p>
        </p:txBody>
      </p:sp>
      <p:sp>
        <p:nvSpPr>
          <p:cNvPr id="24" name="Oval 23"/>
          <p:cNvSpPr/>
          <p:nvPr/>
        </p:nvSpPr>
        <p:spPr>
          <a:xfrm>
            <a:off x="453523" y="2068182"/>
            <a:ext cx="2468880" cy="731520"/>
          </a:xfrm>
          <a:prstGeom prst="ellipse">
            <a:avLst/>
          </a:prstGeom>
          <a:gradFill flip="none" rotWithShape="1">
            <a:gsLst>
              <a:gs pos="0">
                <a:srgbClr val="A0BED4">
                  <a:tint val="66000"/>
                  <a:satMod val="160000"/>
                </a:srgbClr>
              </a:gs>
              <a:gs pos="50000">
                <a:srgbClr val="A0BED4">
                  <a:tint val="44500"/>
                  <a:satMod val="160000"/>
                </a:srgbClr>
              </a:gs>
              <a:gs pos="100000">
                <a:srgbClr val="A0BED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426B"/>
                </a:solidFill>
              </a:rPr>
              <a:t>Industry Representatives / Legislators</a:t>
            </a:r>
            <a:endParaRPr lang="en-US" sz="1400" dirty="0">
              <a:solidFill>
                <a:srgbClr val="00426B"/>
              </a:solidFill>
            </a:endParaRPr>
          </a:p>
        </p:txBody>
      </p:sp>
      <p:sp>
        <p:nvSpPr>
          <p:cNvPr id="33" name="Oval 32"/>
          <p:cNvSpPr/>
          <p:nvPr/>
        </p:nvSpPr>
        <p:spPr>
          <a:xfrm>
            <a:off x="4856264" y="3286349"/>
            <a:ext cx="2680830" cy="731520"/>
          </a:xfrm>
          <a:prstGeom prst="ellipse">
            <a:avLst/>
          </a:prstGeom>
          <a:gradFill flip="none" rotWithShape="1">
            <a:gsLst>
              <a:gs pos="0">
                <a:srgbClr val="A0BED4">
                  <a:tint val="66000"/>
                  <a:satMod val="160000"/>
                </a:srgbClr>
              </a:gs>
              <a:gs pos="50000">
                <a:srgbClr val="A0BED4">
                  <a:tint val="44500"/>
                  <a:satMod val="160000"/>
                </a:srgbClr>
              </a:gs>
              <a:gs pos="100000">
                <a:srgbClr val="A0BED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426B"/>
                </a:solidFill>
              </a:rPr>
              <a:t>Government  &amp; Education Agencies</a:t>
            </a:r>
            <a:endParaRPr lang="en-US" sz="1400" dirty="0">
              <a:solidFill>
                <a:srgbClr val="00426B"/>
              </a:solidFill>
            </a:endParaRPr>
          </a:p>
        </p:txBody>
      </p:sp>
      <p:sp>
        <p:nvSpPr>
          <p:cNvPr id="34" name="Oval 33"/>
          <p:cNvSpPr/>
          <p:nvPr/>
        </p:nvSpPr>
        <p:spPr>
          <a:xfrm>
            <a:off x="2922403" y="1533485"/>
            <a:ext cx="2468880" cy="731520"/>
          </a:xfrm>
          <a:prstGeom prst="ellipse">
            <a:avLst/>
          </a:prstGeom>
          <a:gradFill flip="none" rotWithShape="1">
            <a:gsLst>
              <a:gs pos="0">
                <a:srgbClr val="A0BED4">
                  <a:tint val="66000"/>
                  <a:satMod val="160000"/>
                </a:srgbClr>
              </a:gs>
              <a:gs pos="50000">
                <a:srgbClr val="A0BED4">
                  <a:tint val="44500"/>
                  <a:satMod val="160000"/>
                </a:srgbClr>
              </a:gs>
              <a:gs pos="100000">
                <a:srgbClr val="A0BED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426B"/>
                </a:solidFill>
              </a:rPr>
              <a:t>Governor’s Office</a:t>
            </a:r>
            <a:endParaRPr lang="en-US" sz="1400" dirty="0">
              <a:solidFill>
                <a:srgbClr val="00426B"/>
              </a:solidFill>
            </a:endParaRPr>
          </a:p>
        </p:txBody>
      </p:sp>
      <p:cxnSp>
        <p:nvCxnSpPr>
          <p:cNvPr id="15" name="Straight Connector 14"/>
          <p:cNvCxnSpPr>
            <a:stCxn id="24" idx="4"/>
            <a:endCxn id="3" idx="1"/>
          </p:cNvCxnSpPr>
          <p:nvPr/>
        </p:nvCxnSpPr>
        <p:spPr>
          <a:xfrm>
            <a:off x="1687963" y="2799702"/>
            <a:ext cx="101442" cy="123633"/>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0049" y="874997"/>
            <a:ext cx="4776793" cy="461665"/>
          </a:xfrm>
          <a:prstGeom prst="rect">
            <a:avLst/>
          </a:prstGeom>
          <a:noFill/>
        </p:spPr>
        <p:txBody>
          <a:bodyPr wrap="square" rtlCol="0">
            <a:spAutoFit/>
          </a:bodyPr>
          <a:lstStyle/>
          <a:p>
            <a:r>
              <a:rPr lang="en-US" sz="2400" b="1" dirty="0" smtClean="0">
                <a:solidFill>
                  <a:srgbClr val="00426B"/>
                </a:solidFill>
              </a:rPr>
              <a:t>Workforce Development System</a:t>
            </a:r>
          </a:p>
        </p:txBody>
      </p:sp>
      <p:cxnSp>
        <p:nvCxnSpPr>
          <p:cNvPr id="5" name="Straight Connector 4"/>
          <p:cNvCxnSpPr>
            <a:stCxn id="3" idx="6"/>
          </p:cNvCxnSpPr>
          <p:nvPr/>
        </p:nvCxnSpPr>
        <p:spPr>
          <a:xfrm>
            <a:off x="3896726" y="3181966"/>
            <a:ext cx="26011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60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1"/>
            <a:ext cx="8919221" cy="1390008"/>
          </a:xfrm>
          <a:prstGeom prst="rect">
            <a:avLst/>
          </a:prstGeom>
        </p:spPr>
      </p:pic>
      <p:sp>
        <p:nvSpPr>
          <p:cNvPr id="10" name="Title 1"/>
          <p:cNvSpPr txBox="1">
            <a:spLocks/>
          </p:cNvSpPr>
          <p:nvPr/>
        </p:nvSpPr>
        <p:spPr>
          <a:xfrm>
            <a:off x="516260" y="1704124"/>
            <a:ext cx="7886700" cy="9328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solidFill>
                  <a:srgbClr val="00426B"/>
                </a:solidFill>
              </a:rPr>
              <a:t>Talent Pipeline for Business</a:t>
            </a:r>
          </a:p>
          <a:p>
            <a:r>
              <a:rPr lang="en-US" sz="3200" dirty="0" smtClean="0">
                <a:solidFill>
                  <a:srgbClr val="00426B"/>
                </a:solidFill>
              </a:rPr>
              <a:t>Career Pipeline for Students</a:t>
            </a:r>
            <a:endParaRPr lang="en-US" sz="3200" dirty="0">
              <a:solidFill>
                <a:srgbClr val="00426B"/>
              </a:solidFill>
            </a:endParaRPr>
          </a:p>
        </p:txBody>
      </p:sp>
      <p:graphicFrame>
        <p:nvGraphicFramePr>
          <p:cNvPr id="4" name="Diagram 3"/>
          <p:cNvGraphicFramePr/>
          <p:nvPr>
            <p:extLst>
              <p:ext uri="{D42A27DB-BD31-4B8C-83A1-F6EECF244321}">
                <p14:modId xmlns:p14="http://schemas.microsoft.com/office/powerpoint/2010/main" val="196876734"/>
              </p:ext>
            </p:extLst>
          </p:nvPr>
        </p:nvGraphicFramePr>
        <p:xfrm>
          <a:off x="1411610" y="263693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0815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1"/>
            <a:ext cx="8919221" cy="1390008"/>
          </a:xfrm>
          <a:prstGeom prst="rect">
            <a:avLst/>
          </a:prstGeom>
        </p:spPr>
      </p:pic>
      <p:grpSp>
        <p:nvGrpSpPr>
          <p:cNvPr id="5" name="Group 4"/>
          <p:cNvGrpSpPr/>
          <p:nvPr/>
        </p:nvGrpSpPr>
        <p:grpSpPr>
          <a:xfrm>
            <a:off x="568874" y="2552111"/>
            <a:ext cx="3413760" cy="3413760"/>
            <a:chOff x="1133747" y="885157"/>
            <a:chExt cx="3413760" cy="3413760"/>
          </a:xfrm>
        </p:grpSpPr>
        <p:sp>
          <p:nvSpPr>
            <p:cNvPr id="7" name="Pie 6"/>
            <p:cNvSpPr/>
            <p:nvPr/>
          </p:nvSpPr>
          <p:spPr>
            <a:xfrm>
              <a:off x="1133747" y="885157"/>
              <a:ext cx="3413760" cy="3413760"/>
            </a:xfrm>
            <a:prstGeom prst="pie">
              <a:avLst>
                <a:gd name="adj1" fmla="val 9000000"/>
                <a:gd name="adj2" fmla="val 16200000"/>
              </a:avLst>
            </a:prstGeom>
            <a:ln w="76200">
              <a:solidFill>
                <a:srgbClr val="98B5C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Pie 4"/>
            <p:cNvSpPr/>
            <p:nvPr/>
          </p:nvSpPr>
          <p:spPr>
            <a:xfrm>
              <a:off x="1529174" y="1608549"/>
              <a:ext cx="1219200" cy="1016000"/>
            </a:xfrm>
            <a:prstGeom prst="rect">
              <a:avLst/>
            </a:prstGeom>
            <a:ln w="76200">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Attract Students</a:t>
              </a:r>
              <a:endParaRPr lang="en-US" sz="2500" kern="1200" dirty="0"/>
            </a:p>
          </p:txBody>
        </p:sp>
      </p:grpSp>
      <p:sp>
        <p:nvSpPr>
          <p:cNvPr id="2" name="TextBox 1"/>
          <p:cNvSpPr txBox="1"/>
          <p:nvPr/>
        </p:nvSpPr>
        <p:spPr>
          <a:xfrm>
            <a:off x="2969291" y="1796611"/>
            <a:ext cx="5509247" cy="1200329"/>
          </a:xfrm>
          <a:prstGeom prst="rect">
            <a:avLst/>
          </a:prstGeom>
          <a:noFill/>
        </p:spPr>
        <p:txBody>
          <a:bodyPr wrap="square" rtlCol="0">
            <a:spAutoFit/>
          </a:bodyPr>
          <a:lstStyle/>
          <a:p>
            <a:r>
              <a:rPr lang="en-US" dirty="0">
                <a:solidFill>
                  <a:srgbClr val="00426B"/>
                </a:solidFill>
              </a:rPr>
              <a:t>Continue to increase visibility, enhance perceptions, and inform students &amp; families of the opportunities available through CTE high schools and Idaho’s technical college programs</a:t>
            </a:r>
            <a:endParaRPr lang="en-US" dirty="0" smtClean="0">
              <a:solidFill>
                <a:srgbClr val="00426B"/>
              </a:solidFill>
            </a:endParaRPr>
          </a:p>
        </p:txBody>
      </p:sp>
      <p:sp>
        <p:nvSpPr>
          <p:cNvPr id="3" name="TextBox 2"/>
          <p:cNvSpPr txBox="1"/>
          <p:nvPr/>
        </p:nvSpPr>
        <p:spPr>
          <a:xfrm>
            <a:off x="2969290" y="1519160"/>
            <a:ext cx="4475778" cy="400110"/>
          </a:xfrm>
          <a:prstGeom prst="rect">
            <a:avLst/>
          </a:prstGeom>
          <a:noFill/>
        </p:spPr>
        <p:txBody>
          <a:bodyPr wrap="square" rtlCol="0">
            <a:spAutoFit/>
          </a:bodyPr>
          <a:lstStyle/>
          <a:p>
            <a:r>
              <a:rPr lang="en-US" sz="2000" b="1" u="sng" dirty="0" smtClean="0">
                <a:solidFill>
                  <a:srgbClr val="00426B"/>
                </a:solidFill>
              </a:rPr>
              <a:t>CTE Image</a:t>
            </a:r>
          </a:p>
        </p:txBody>
      </p:sp>
      <p:sp>
        <p:nvSpPr>
          <p:cNvPr id="11" name="Rectangle 10"/>
          <p:cNvSpPr/>
          <p:nvPr/>
        </p:nvSpPr>
        <p:spPr>
          <a:xfrm>
            <a:off x="2969290" y="4275811"/>
            <a:ext cx="6984797"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dirty="0" smtClean="0">
                <a:solidFill>
                  <a:srgbClr val="00426B"/>
                </a:solidFill>
              </a:rPr>
              <a:t>Expand CTE to Middle Schools for Career Exploration</a:t>
            </a:r>
            <a:endParaRPr lang="en-US" sz="2000" b="1" u="sng" dirty="0">
              <a:solidFill>
                <a:srgbClr val="00426B"/>
              </a:solidFill>
            </a:endParaRPr>
          </a:p>
        </p:txBody>
      </p:sp>
      <p:sp>
        <p:nvSpPr>
          <p:cNvPr id="12" name="Rectangle 11"/>
          <p:cNvSpPr/>
          <p:nvPr/>
        </p:nvSpPr>
        <p:spPr>
          <a:xfrm>
            <a:off x="2969291" y="4561968"/>
            <a:ext cx="5900209"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426B"/>
                </a:solidFill>
              </a:rPr>
              <a:t>Legislation proposed to allow ICTE to begin funding CTE programs starting in seventh grade. Develop program curriculum and implementation budget to expand career exploration program for middle schools</a:t>
            </a:r>
            <a:r>
              <a:rPr lang="en-US" dirty="0" smtClean="0">
                <a:solidFill>
                  <a:srgbClr val="00426B"/>
                </a:solidFill>
              </a:rPr>
              <a:t>. </a:t>
            </a:r>
            <a:endParaRPr lang="en-US" dirty="0">
              <a:solidFill>
                <a:srgbClr val="00426B"/>
              </a:solidFill>
            </a:endParaRPr>
          </a:p>
        </p:txBody>
      </p:sp>
      <p:sp>
        <p:nvSpPr>
          <p:cNvPr id="10" name="Rectangle 9"/>
          <p:cNvSpPr/>
          <p:nvPr/>
        </p:nvSpPr>
        <p:spPr>
          <a:xfrm>
            <a:off x="2969290" y="3173339"/>
            <a:ext cx="5812169"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dirty="0" smtClean="0">
                <a:solidFill>
                  <a:srgbClr val="00426B"/>
                </a:solidFill>
              </a:rPr>
              <a:t>New Postsecondary CTE Facilities</a:t>
            </a:r>
            <a:endParaRPr lang="en-US" sz="2000" b="1" u="sng" dirty="0">
              <a:solidFill>
                <a:srgbClr val="00426B"/>
              </a:solidFill>
            </a:endParaRPr>
          </a:p>
        </p:txBody>
      </p:sp>
      <p:sp>
        <p:nvSpPr>
          <p:cNvPr id="13" name="Rectangle 12"/>
          <p:cNvSpPr/>
          <p:nvPr/>
        </p:nvSpPr>
        <p:spPr>
          <a:xfrm>
            <a:off x="3005388" y="3551089"/>
            <a:ext cx="635033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0426B"/>
                </a:solidFill>
              </a:rPr>
              <a:t>LCSC, NIC, CEI, ISU, CWI</a:t>
            </a:r>
            <a:endParaRPr lang="en-US" dirty="0">
              <a:solidFill>
                <a:srgbClr val="00426B"/>
              </a:solidFill>
            </a:endParaRPr>
          </a:p>
        </p:txBody>
      </p:sp>
    </p:spTree>
    <p:extLst>
      <p:ext uri="{BB962C8B-B14F-4D97-AF65-F5344CB8AC3E}">
        <p14:creationId xmlns:p14="http://schemas.microsoft.com/office/powerpoint/2010/main" val="2668326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1"/>
            <a:ext cx="8919221" cy="1390008"/>
          </a:xfrm>
          <a:prstGeom prst="rect">
            <a:avLst/>
          </a:prstGeom>
        </p:spPr>
      </p:pic>
      <p:grpSp>
        <p:nvGrpSpPr>
          <p:cNvPr id="5" name="Group 4"/>
          <p:cNvGrpSpPr/>
          <p:nvPr/>
        </p:nvGrpSpPr>
        <p:grpSpPr>
          <a:xfrm>
            <a:off x="5227613" y="3703997"/>
            <a:ext cx="3413760" cy="3413760"/>
            <a:chOff x="1515556" y="595870"/>
            <a:chExt cx="3413760" cy="3413760"/>
          </a:xfrm>
        </p:grpSpPr>
        <p:sp>
          <p:nvSpPr>
            <p:cNvPr id="7" name="Pie 6"/>
            <p:cNvSpPr/>
            <p:nvPr/>
          </p:nvSpPr>
          <p:spPr>
            <a:xfrm>
              <a:off x="1515556" y="595870"/>
              <a:ext cx="3413760" cy="3413760"/>
            </a:xfrm>
            <a:prstGeom prst="pie">
              <a:avLst>
                <a:gd name="adj1" fmla="val 16200000"/>
                <a:gd name="adj2" fmla="val 1800000"/>
              </a:avLst>
            </a:prstGeom>
            <a:ln w="57150">
              <a:solidFill>
                <a:srgbClr val="98B5C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Pie 4"/>
            <p:cNvSpPr/>
            <p:nvPr/>
          </p:nvSpPr>
          <p:spPr>
            <a:xfrm>
              <a:off x="3353064" y="1286750"/>
              <a:ext cx="1219200" cy="1016000"/>
            </a:xfrm>
            <a:prstGeom prst="rect">
              <a:avLst/>
            </a:prstGeom>
            <a:ln w="57150">
              <a:noFill/>
            </a:ln>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Expand Capacity</a:t>
              </a:r>
              <a:endParaRPr lang="en-US" sz="2500" kern="1200" dirty="0"/>
            </a:p>
          </p:txBody>
        </p:sp>
      </p:grpSp>
      <p:sp>
        <p:nvSpPr>
          <p:cNvPr id="10" name="Rectangle 9"/>
          <p:cNvSpPr/>
          <p:nvPr/>
        </p:nvSpPr>
        <p:spPr>
          <a:xfrm>
            <a:off x="385606" y="1457735"/>
            <a:ext cx="5812169"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dirty="0" smtClean="0">
                <a:solidFill>
                  <a:srgbClr val="00426B"/>
                </a:solidFill>
              </a:rPr>
              <a:t>Secondary CTE Capacity Expansion - $300,000</a:t>
            </a:r>
            <a:endParaRPr lang="en-US" b="1" u="sng" dirty="0">
              <a:solidFill>
                <a:srgbClr val="00426B"/>
              </a:solidFill>
            </a:endParaRPr>
          </a:p>
        </p:txBody>
      </p:sp>
      <p:sp>
        <p:nvSpPr>
          <p:cNvPr id="14" name="Rectangle 13"/>
          <p:cNvSpPr/>
          <p:nvPr/>
        </p:nvSpPr>
        <p:spPr>
          <a:xfrm>
            <a:off x="385605" y="1720661"/>
            <a:ext cx="6350330"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426B"/>
                </a:solidFill>
              </a:rPr>
              <a:t>Increase funding for Program Quality Incentive grants for high quality CTE programs and to improve low performing programs </a:t>
            </a:r>
          </a:p>
        </p:txBody>
      </p:sp>
      <p:sp>
        <p:nvSpPr>
          <p:cNvPr id="17" name="TextBox 16"/>
          <p:cNvSpPr txBox="1"/>
          <p:nvPr/>
        </p:nvSpPr>
        <p:spPr>
          <a:xfrm>
            <a:off x="385606" y="2699236"/>
            <a:ext cx="6548887" cy="923330"/>
          </a:xfrm>
          <a:prstGeom prst="rect">
            <a:avLst/>
          </a:prstGeom>
          <a:noFill/>
        </p:spPr>
        <p:txBody>
          <a:bodyPr wrap="square" rtlCol="0">
            <a:spAutoFit/>
          </a:bodyPr>
          <a:lstStyle/>
          <a:p>
            <a:r>
              <a:rPr lang="en-US" dirty="0">
                <a:solidFill>
                  <a:srgbClr val="00426B"/>
                </a:solidFill>
              </a:rPr>
              <a:t>T</a:t>
            </a:r>
            <a:r>
              <a:rPr lang="en-US" dirty="0" smtClean="0">
                <a:solidFill>
                  <a:srgbClr val="00426B"/>
                </a:solidFill>
              </a:rPr>
              <a:t>o </a:t>
            </a:r>
            <a:r>
              <a:rPr lang="en-US" dirty="0">
                <a:solidFill>
                  <a:srgbClr val="00426B"/>
                </a:solidFill>
              </a:rPr>
              <a:t>respond to business training needs. 44,801 Idahoans received short-term occupational training in </a:t>
            </a:r>
            <a:r>
              <a:rPr lang="en-US" dirty="0" smtClean="0">
                <a:solidFill>
                  <a:srgbClr val="00426B"/>
                </a:solidFill>
              </a:rPr>
              <a:t>2017 with 90% completion rate. </a:t>
            </a:r>
            <a:endParaRPr lang="en-US" dirty="0">
              <a:solidFill>
                <a:srgbClr val="00426B"/>
              </a:solidFill>
            </a:endParaRPr>
          </a:p>
          <a:p>
            <a:pPr marL="285750" indent="-285750">
              <a:buFont typeface="Arial" panose="020B0604020202020204" pitchFamily="34" charset="0"/>
              <a:buChar char="•"/>
            </a:pPr>
            <a:endParaRPr lang="en-US" dirty="0" err="1" smtClean="0">
              <a:solidFill>
                <a:srgbClr val="00426B"/>
              </a:solidFill>
            </a:endParaRPr>
          </a:p>
        </p:txBody>
      </p:sp>
      <p:sp>
        <p:nvSpPr>
          <p:cNvPr id="18" name="TextBox 17"/>
          <p:cNvSpPr txBox="1"/>
          <p:nvPr/>
        </p:nvSpPr>
        <p:spPr>
          <a:xfrm>
            <a:off x="385605" y="2421785"/>
            <a:ext cx="5420283" cy="369332"/>
          </a:xfrm>
          <a:prstGeom prst="rect">
            <a:avLst/>
          </a:prstGeom>
          <a:noFill/>
        </p:spPr>
        <p:txBody>
          <a:bodyPr wrap="square" rtlCol="0">
            <a:spAutoFit/>
          </a:bodyPr>
          <a:lstStyle/>
          <a:p>
            <a:r>
              <a:rPr lang="en-US" b="1" u="sng" dirty="0" smtClean="0">
                <a:solidFill>
                  <a:srgbClr val="00426B"/>
                </a:solidFill>
              </a:rPr>
              <a:t>Expand Workforce Training Center Capacity - $750,000</a:t>
            </a:r>
          </a:p>
        </p:txBody>
      </p:sp>
      <p:sp>
        <p:nvSpPr>
          <p:cNvPr id="19" name="TextBox 18"/>
          <p:cNvSpPr txBox="1"/>
          <p:nvPr/>
        </p:nvSpPr>
        <p:spPr>
          <a:xfrm>
            <a:off x="385607" y="3862929"/>
            <a:ext cx="6083432" cy="1200329"/>
          </a:xfrm>
          <a:prstGeom prst="rect">
            <a:avLst/>
          </a:prstGeom>
          <a:noFill/>
        </p:spPr>
        <p:txBody>
          <a:bodyPr wrap="square" rtlCol="0">
            <a:spAutoFit/>
          </a:bodyPr>
          <a:lstStyle/>
          <a:p>
            <a:r>
              <a:rPr lang="en-US" dirty="0" smtClean="0">
                <a:solidFill>
                  <a:srgbClr val="00426B"/>
                </a:solidFill>
              </a:rPr>
              <a:t>Expand 7 programs in business, health care, information technology, manufacturing, and transportation for high-wage, high-demand careers. </a:t>
            </a:r>
            <a:endParaRPr lang="en-US" dirty="0">
              <a:solidFill>
                <a:srgbClr val="00426B"/>
              </a:solidFill>
            </a:endParaRPr>
          </a:p>
          <a:p>
            <a:pPr marL="285750" indent="-285750">
              <a:buFont typeface="Arial" panose="020B0604020202020204" pitchFamily="34" charset="0"/>
              <a:buChar char="•"/>
            </a:pPr>
            <a:endParaRPr lang="en-US" dirty="0" err="1" smtClean="0">
              <a:solidFill>
                <a:srgbClr val="00426B"/>
              </a:solidFill>
            </a:endParaRPr>
          </a:p>
        </p:txBody>
      </p:sp>
      <p:sp>
        <p:nvSpPr>
          <p:cNvPr id="20" name="TextBox 19"/>
          <p:cNvSpPr txBox="1"/>
          <p:nvPr/>
        </p:nvSpPr>
        <p:spPr>
          <a:xfrm>
            <a:off x="385605" y="3563810"/>
            <a:ext cx="5288364" cy="369332"/>
          </a:xfrm>
          <a:prstGeom prst="rect">
            <a:avLst/>
          </a:prstGeom>
          <a:noFill/>
        </p:spPr>
        <p:txBody>
          <a:bodyPr wrap="square" rtlCol="0">
            <a:spAutoFit/>
          </a:bodyPr>
          <a:lstStyle/>
          <a:p>
            <a:r>
              <a:rPr lang="en-US" b="1" u="sng" dirty="0" smtClean="0">
                <a:solidFill>
                  <a:srgbClr val="00426B"/>
                </a:solidFill>
              </a:rPr>
              <a:t>Postsecondary CTE Capacity Expansion - $978,000</a:t>
            </a:r>
            <a:r>
              <a:rPr lang="en-US" dirty="0" smtClean="0"/>
              <a:t> </a:t>
            </a:r>
            <a:endParaRPr lang="en-US" b="1" u="sng" dirty="0" smtClean="0">
              <a:solidFill>
                <a:srgbClr val="00426B"/>
              </a:solidFill>
            </a:endParaRPr>
          </a:p>
        </p:txBody>
      </p:sp>
    </p:spTree>
    <p:extLst>
      <p:ext uri="{BB962C8B-B14F-4D97-AF65-F5344CB8AC3E}">
        <p14:creationId xmlns:p14="http://schemas.microsoft.com/office/powerpoint/2010/main" val="2804351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1"/>
            <a:ext cx="8919221" cy="1390008"/>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153428996"/>
              </p:ext>
            </p:extLst>
          </p:nvPr>
        </p:nvGraphicFramePr>
        <p:xfrm>
          <a:off x="763190" y="1929171"/>
          <a:ext cx="7392839" cy="4034900"/>
        </p:xfrm>
        <a:graphic>
          <a:graphicData uri="http://schemas.openxmlformats.org/drawingml/2006/table">
            <a:tbl>
              <a:tblPr firstRow="1" bandRow="1">
                <a:tableStyleId>{5C22544A-7EE6-4342-B048-85BDC9FD1C3A}</a:tableStyleId>
              </a:tblPr>
              <a:tblGrid>
                <a:gridCol w="2114190">
                  <a:extLst>
                    <a:ext uri="{9D8B030D-6E8A-4147-A177-3AD203B41FA5}">
                      <a16:colId xmlns="" xmlns:a16="http://schemas.microsoft.com/office/drawing/2014/main" val="20000"/>
                    </a:ext>
                  </a:extLst>
                </a:gridCol>
                <a:gridCol w="5278649">
                  <a:extLst>
                    <a:ext uri="{9D8B030D-6E8A-4147-A177-3AD203B41FA5}">
                      <a16:colId xmlns="" xmlns:a16="http://schemas.microsoft.com/office/drawing/2014/main" val="20001"/>
                    </a:ext>
                  </a:extLst>
                </a:gridCol>
              </a:tblGrid>
              <a:tr h="846566">
                <a:tc>
                  <a:txBody>
                    <a:bodyPr/>
                    <a:lstStyle/>
                    <a:p>
                      <a:r>
                        <a:rPr lang="en-US" sz="2000" b="0" dirty="0" smtClean="0">
                          <a:solidFill>
                            <a:schemeClr val="tx1"/>
                          </a:solidFill>
                        </a:rPr>
                        <a:t>7 Programs</a:t>
                      </a:r>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smtClean="0">
                          <a:solidFill>
                            <a:schemeClr val="tx1"/>
                          </a:solidFill>
                        </a:rPr>
                        <a:t>Business, Health</a:t>
                      </a:r>
                      <a:r>
                        <a:rPr lang="en-US" sz="2000" b="0" baseline="0" dirty="0" smtClean="0">
                          <a:solidFill>
                            <a:schemeClr val="tx1"/>
                          </a:solidFill>
                        </a:rPr>
                        <a:t> Care, Information Technology, Manufacturing, and Transportation</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701328">
                <a:tc>
                  <a:txBody>
                    <a:bodyPr/>
                    <a:lstStyle/>
                    <a:p>
                      <a:r>
                        <a:rPr lang="en-US" sz="2000" dirty="0" smtClean="0">
                          <a:solidFill>
                            <a:schemeClr val="tx1"/>
                          </a:solidFill>
                        </a:rPr>
                        <a:t>High Demand</a:t>
                      </a:r>
                      <a:endParaRPr lang="en-US" sz="20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rPr>
                        <a:t>793</a:t>
                      </a:r>
                      <a:r>
                        <a:rPr lang="en-US" sz="2000" baseline="0" dirty="0" smtClean="0">
                          <a:solidFill>
                            <a:schemeClr val="tx1"/>
                          </a:solidFill>
                        </a:rPr>
                        <a:t> annual job openings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735563">
                <a:tc>
                  <a:txBody>
                    <a:bodyPr/>
                    <a:lstStyle/>
                    <a:p>
                      <a:r>
                        <a:rPr lang="en-US" sz="2000" dirty="0" smtClean="0">
                          <a:solidFill>
                            <a:schemeClr val="tx1"/>
                          </a:solidFill>
                        </a:rPr>
                        <a:t>Current Graduates</a:t>
                      </a:r>
                      <a:endParaRPr lang="en-US" sz="20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rPr>
                        <a:t>161 (253 on waitlist)</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507940">
                <a:tc>
                  <a:txBody>
                    <a:bodyPr/>
                    <a:lstStyle/>
                    <a:p>
                      <a:r>
                        <a:rPr lang="en-US" sz="2000" dirty="0" smtClean="0">
                          <a:solidFill>
                            <a:schemeClr val="tx1"/>
                          </a:solidFill>
                        </a:rPr>
                        <a:t>High Wages</a:t>
                      </a:r>
                      <a:endParaRPr lang="en-US" sz="20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solidFill>
                            <a:schemeClr val="tx1"/>
                          </a:solidFill>
                        </a:rPr>
                        <a:t>Median Hourly Wage: $26.85</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507940">
                <a:tc>
                  <a:txBody>
                    <a:bodyPr/>
                    <a:lstStyle/>
                    <a:p>
                      <a:r>
                        <a:rPr lang="en-US" sz="2000" dirty="0" smtClean="0">
                          <a:solidFill>
                            <a:schemeClr val="tx1"/>
                          </a:solidFill>
                        </a:rPr>
                        <a:t>Request </a:t>
                      </a:r>
                      <a:endParaRPr lang="en-US" sz="20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smtClean="0">
                          <a:solidFill>
                            <a:schemeClr val="tx1"/>
                          </a:solidFill>
                        </a:rPr>
                        <a:t>$978,900</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735563">
                <a:tc>
                  <a:txBody>
                    <a:bodyPr/>
                    <a:lstStyle/>
                    <a:p>
                      <a:r>
                        <a:rPr lang="en-US" sz="2000" dirty="0" smtClean="0">
                          <a:solidFill>
                            <a:schemeClr val="tx1"/>
                          </a:solidFill>
                        </a:rPr>
                        <a:t>Projected Results</a:t>
                      </a:r>
                      <a:endParaRPr lang="en-US" sz="20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sz="2000" dirty="0" smtClean="0">
                          <a:solidFill>
                            <a:schemeClr val="tx1"/>
                          </a:solidFill>
                        </a:rPr>
                        <a:t>107</a:t>
                      </a:r>
                      <a:r>
                        <a:rPr lang="en-US" sz="2000" baseline="0" dirty="0" smtClean="0">
                          <a:solidFill>
                            <a:schemeClr val="tx1"/>
                          </a:solidFill>
                        </a:rPr>
                        <a:t> additional graduates </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5"/>
                  </a:ext>
                </a:extLst>
              </a:tr>
            </a:tbl>
          </a:graphicData>
        </a:graphic>
      </p:graphicFrame>
      <p:sp>
        <p:nvSpPr>
          <p:cNvPr id="13" name="TextBox 12"/>
          <p:cNvSpPr txBox="1"/>
          <p:nvPr/>
        </p:nvSpPr>
        <p:spPr>
          <a:xfrm>
            <a:off x="103555" y="928509"/>
            <a:ext cx="6365484" cy="461665"/>
          </a:xfrm>
          <a:prstGeom prst="rect">
            <a:avLst/>
          </a:prstGeom>
          <a:noFill/>
        </p:spPr>
        <p:txBody>
          <a:bodyPr wrap="square" rtlCol="0">
            <a:spAutoFit/>
          </a:bodyPr>
          <a:lstStyle/>
          <a:p>
            <a:r>
              <a:rPr lang="en-US" sz="2400" b="1" dirty="0" smtClean="0">
                <a:solidFill>
                  <a:srgbClr val="00426B"/>
                </a:solidFill>
              </a:rPr>
              <a:t>Postsecondary Capacity Expansion</a:t>
            </a:r>
            <a:endParaRPr lang="en-US" sz="2400" dirty="0" smtClean="0">
              <a:solidFill>
                <a:srgbClr val="00426B"/>
              </a:solidFill>
            </a:endParaRPr>
          </a:p>
        </p:txBody>
      </p:sp>
    </p:spTree>
    <p:extLst>
      <p:ext uri="{BB962C8B-B14F-4D97-AF65-F5344CB8AC3E}">
        <p14:creationId xmlns:p14="http://schemas.microsoft.com/office/powerpoint/2010/main" val="1791990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5" t="215" r="11772" b="-215"/>
          <a:stretch/>
        </p:blipFill>
        <p:spPr>
          <a:xfrm>
            <a:off x="0" y="-555989"/>
            <a:ext cx="9144000" cy="6925287"/>
          </a:xfrm>
          <a:prstGeom prst="rect">
            <a:avLst/>
          </a:prstGeom>
        </p:spPr>
      </p:pic>
      <p:sp>
        <p:nvSpPr>
          <p:cNvPr id="3" name="Rectangle 2"/>
          <p:cNvSpPr/>
          <p:nvPr/>
        </p:nvSpPr>
        <p:spPr>
          <a:xfrm>
            <a:off x="0" y="5436973"/>
            <a:ext cx="9144000" cy="1488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188926" y="5683324"/>
            <a:ext cx="11416761" cy="1569660"/>
          </a:xfrm>
          <a:prstGeom prst="rect">
            <a:avLst/>
          </a:prstGeom>
          <a:noFill/>
        </p:spPr>
        <p:txBody>
          <a:bodyPr wrap="square" rtlCol="0">
            <a:spAutoFit/>
          </a:bodyPr>
          <a:lstStyle/>
          <a:p>
            <a:r>
              <a:rPr lang="en-US" sz="2800" i="1" dirty="0" smtClean="0">
                <a:solidFill>
                  <a:srgbClr val="00426B"/>
                </a:solidFill>
                <a:effectLst>
                  <a:outerShdw blurRad="50800" dist="38100" algn="l" rotWithShape="0">
                    <a:prstClr val="black">
                      <a:alpha val="40000"/>
                    </a:prstClr>
                  </a:outerShdw>
                </a:effectLst>
              </a:rPr>
              <a:t>We prepare Idaho’s youth and adults </a:t>
            </a:r>
          </a:p>
          <a:p>
            <a:r>
              <a:rPr lang="en-US" sz="2800" i="1" dirty="0" smtClean="0">
                <a:solidFill>
                  <a:srgbClr val="00426B"/>
                </a:solidFill>
                <a:effectLst>
                  <a:outerShdw blurRad="50800" dist="38100" algn="l" rotWithShape="0">
                    <a:prstClr val="black">
                      <a:alpha val="40000"/>
                    </a:prstClr>
                  </a:outerShdw>
                </a:effectLst>
              </a:rPr>
              <a:t>for high-skill, in-demand careers.</a:t>
            </a:r>
          </a:p>
          <a:p>
            <a:endParaRPr lang="en-US" sz="4000" i="1" dirty="0" smtClean="0">
              <a:solidFill>
                <a:srgbClr val="394B69"/>
              </a:solidFill>
            </a:endParaRPr>
          </a:p>
        </p:txBody>
      </p:sp>
      <p:sp>
        <p:nvSpPr>
          <p:cNvPr id="5" name="Title 1"/>
          <p:cNvSpPr>
            <a:spLocks noGrp="1"/>
          </p:cNvSpPr>
          <p:nvPr>
            <p:ph type="ctrTitle"/>
          </p:nvPr>
        </p:nvSpPr>
        <p:spPr>
          <a:xfrm>
            <a:off x="459847" y="5747671"/>
            <a:ext cx="7609998" cy="720483"/>
          </a:xfrm>
        </p:spPr>
        <p:txBody>
          <a:bodyPr>
            <a:normAutofit/>
          </a:bodyPr>
          <a:lstStyle/>
          <a:p>
            <a:pPr algn="l"/>
            <a:r>
              <a:rPr lang="en-US" sz="3600" b="1" u="sng" dirty="0" smtClean="0">
                <a:solidFill>
                  <a:srgbClr val="00426B"/>
                </a:solidFill>
              </a:rPr>
              <a:t>Our Mission</a:t>
            </a:r>
            <a:endParaRPr lang="en-US" sz="3600" b="1" u="sng" dirty="0">
              <a:solidFill>
                <a:srgbClr val="00426B"/>
              </a:solidFill>
            </a:endParaRPr>
          </a:p>
        </p:txBody>
      </p:sp>
    </p:spTree>
    <p:extLst>
      <p:ext uri="{BB962C8B-B14F-4D97-AF65-F5344CB8AC3E}">
        <p14:creationId xmlns:p14="http://schemas.microsoft.com/office/powerpoint/2010/main" val="3457664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11"/>
            <a:ext cx="8919221" cy="1390008"/>
          </a:xfrm>
          <a:prstGeom prst="rect">
            <a:avLst/>
          </a:prstGeom>
        </p:spPr>
      </p:pic>
      <p:sp>
        <p:nvSpPr>
          <p:cNvPr id="9" name="TextBox 8"/>
          <p:cNvSpPr txBox="1"/>
          <p:nvPr/>
        </p:nvSpPr>
        <p:spPr>
          <a:xfrm>
            <a:off x="455839" y="1903409"/>
            <a:ext cx="7909706" cy="923330"/>
          </a:xfrm>
          <a:prstGeom prst="rect">
            <a:avLst/>
          </a:prstGeom>
          <a:noFill/>
        </p:spPr>
        <p:txBody>
          <a:bodyPr wrap="square" rtlCol="0">
            <a:spAutoFit/>
          </a:bodyPr>
          <a:lstStyle/>
          <a:p>
            <a:r>
              <a:rPr lang="en-US" dirty="0">
                <a:solidFill>
                  <a:srgbClr val="00426B"/>
                </a:solidFill>
              </a:rPr>
              <a:t>Continue to </a:t>
            </a:r>
            <a:r>
              <a:rPr lang="en-US" dirty="0" smtClean="0">
                <a:solidFill>
                  <a:srgbClr val="00426B"/>
                </a:solidFill>
              </a:rPr>
              <a:t>expand apprenticeships, School-To-Registered-Apprenticeship Programs (STRAP), internships, Co-ops, Career Technical Student Organizations.</a:t>
            </a:r>
            <a:endParaRPr lang="en-US" dirty="0">
              <a:solidFill>
                <a:srgbClr val="00426B"/>
              </a:solidFill>
            </a:endParaRPr>
          </a:p>
          <a:p>
            <a:endParaRPr lang="en-US" dirty="0" err="1" smtClean="0">
              <a:solidFill>
                <a:srgbClr val="00426B"/>
              </a:solidFill>
            </a:endParaRPr>
          </a:p>
        </p:txBody>
      </p:sp>
      <p:sp>
        <p:nvSpPr>
          <p:cNvPr id="11" name="TextBox 10"/>
          <p:cNvSpPr txBox="1"/>
          <p:nvPr/>
        </p:nvSpPr>
        <p:spPr>
          <a:xfrm>
            <a:off x="455838" y="1625958"/>
            <a:ext cx="5420283" cy="369332"/>
          </a:xfrm>
          <a:prstGeom prst="rect">
            <a:avLst/>
          </a:prstGeom>
          <a:noFill/>
        </p:spPr>
        <p:txBody>
          <a:bodyPr wrap="square" rtlCol="0">
            <a:spAutoFit/>
          </a:bodyPr>
          <a:lstStyle/>
          <a:p>
            <a:r>
              <a:rPr lang="en-US" b="1" u="sng" dirty="0" smtClean="0">
                <a:solidFill>
                  <a:srgbClr val="00426B"/>
                </a:solidFill>
              </a:rPr>
              <a:t>Learn &amp; Earn Models of Education</a:t>
            </a:r>
          </a:p>
        </p:txBody>
      </p:sp>
      <p:grpSp>
        <p:nvGrpSpPr>
          <p:cNvPr id="10" name="Group 9"/>
          <p:cNvGrpSpPr/>
          <p:nvPr/>
        </p:nvGrpSpPr>
        <p:grpSpPr>
          <a:xfrm>
            <a:off x="2703812" y="2826739"/>
            <a:ext cx="3413760" cy="3413760"/>
            <a:chOff x="1389818" y="-47426"/>
            <a:chExt cx="3413760" cy="3413760"/>
          </a:xfrm>
        </p:grpSpPr>
        <p:sp>
          <p:nvSpPr>
            <p:cNvPr id="14" name="Pie 13"/>
            <p:cNvSpPr/>
            <p:nvPr/>
          </p:nvSpPr>
          <p:spPr>
            <a:xfrm>
              <a:off x="1389818" y="-47426"/>
              <a:ext cx="3413760" cy="3413760"/>
            </a:xfrm>
            <a:prstGeom prst="pie">
              <a:avLst>
                <a:gd name="adj1" fmla="val 1800000"/>
                <a:gd name="adj2" fmla="val 9000000"/>
              </a:avLst>
            </a:prstGeom>
            <a:ln w="57150">
              <a:solidFill>
                <a:srgbClr val="98B5C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ie 4"/>
            <p:cNvSpPr/>
            <p:nvPr/>
          </p:nvSpPr>
          <p:spPr>
            <a:xfrm>
              <a:off x="2202619" y="2167455"/>
              <a:ext cx="1828800" cy="894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Continuous Improvement</a:t>
              </a:r>
              <a:endParaRPr lang="en-US" sz="2500" kern="1200" dirty="0"/>
            </a:p>
          </p:txBody>
        </p:sp>
      </p:grpSp>
      <p:sp>
        <p:nvSpPr>
          <p:cNvPr id="16" name="Rectangle 15"/>
          <p:cNvSpPr/>
          <p:nvPr/>
        </p:nvSpPr>
        <p:spPr>
          <a:xfrm>
            <a:off x="455838" y="3015966"/>
            <a:ext cx="5812169"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dirty="0" smtClean="0">
                <a:solidFill>
                  <a:srgbClr val="00426B"/>
                </a:solidFill>
              </a:rPr>
              <a:t>Career Ready Incentives:</a:t>
            </a:r>
            <a:endParaRPr lang="en-US" b="1" u="sng" dirty="0">
              <a:solidFill>
                <a:srgbClr val="00426B"/>
              </a:solidFill>
            </a:endParaRPr>
          </a:p>
        </p:txBody>
      </p:sp>
      <p:sp>
        <p:nvSpPr>
          <p:cNvPr id="17" name="Rectangle 16"/>
          <p:cNvSpPr/>
          <p:nvPr/>
        </p:nvSpPr>
        <p:spPr>
          <a:xfrm>
            <a:off x="455838" y="3275535"/>
            <a:ext cx="8075962"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426B"/>
                </a:solidFill>
              </a:rPr>
              <a:t>ICTE is working with the Governor’s office and Idaho Business for Education to develop a program to incentivize school districts who graduate career ready students </a:t>
            </a:r>
          </a:p>
        </p:txBody>
      </p:sp>
    </p:spTree>
    <p:extLst>
      <p:ext uri="{BB962C8B-B14F-4D97-AF65-F5344CB8AC3E}">
        <p14:creationId xmlns:p14="http://schemas.microsoft.com/office/powerpoint/2010/main" val="3454531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103" y="-34759"/>
            <a:ext cx="10328810" cy="6892759"/>
          </a:xfrm>
          <a:prstGeom prst="rect">
            <a:avLst/>
          </a:prstGeom>
        </p:spPr>
      </p:pic>
      <p:sp>
        <p:nvSpPr>
          <p:cNvPr id="10" name="Rectangle 9"/>
          <p:cNvSpPr/>
          <p:nvPr/>
        </p:nvSpPr>
        <p:spPr>
          <a:xfrm>
            <a:off x="5306900" y="-193431"/>
            <a:ext cx="3837100" cy="7051431"/>
          </a:xfrm>
          <a:prstGeom prst="rect">
            <a:avLst/>
          </a:prstGeom>
          <a:solidFill>
            <a:srgbClr val="00426B"/>
          </a:solidFill>
          <a:ln>
            <a:solidFill>
              <a:schemeClr val="accent1">
                <a:shade val="50000"/>
                <a:alpha val="6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0794" y="4951349"/>
            <a:ext cx="2827022" cy="1646948"/>
          </a:xfrm>
          <a:prstGeom prst="rect">
            <a:avLst/>
          </a:prstGeom>
        </p:spPr>
      </p:pic>
      <p:sp>
        <p:nvSpPr>
          <p:cNvPr id="2" name="TextBox 1"/>
          <p:cNvSpPr txBox="1"/>
          <p:nvPr/>
        </p:nvSpPr>
        <p:spPr>
          <a:xfrm>
            <a:off x="5737391" y="1547962"/>
            <a:ext cx="3330054" cy="830997"/>
          </a:xfrm>
          <a:prstGeom prst="rect">
            <a:avLst/>
          </a:prstGeom>
          <a:noFill/>
        </p:spPr>
        <p:txBody>
          <a:bodyPr wrap="square" rtlCol="0">
            <a:spAutoFit/>
          </a:bodyPr>
          <a:lstStyle/>
          <a:p>
            <a:r>
              <a:rPr lang="en-US" sz="4800" b="1" dirty="0" smtClean="0">
                <a:solidFill>
                  <a:schemeClr val="bg1"/>
                </a:solidFill>
              </a:rPr>
              <a:t>Thank you!</a:t>
            </a:r>
          </a:p>
        </p:txBody>
      </p:sp>
    </p:spTree>
    <p:extLst>
      <p:ext uri="{BB962C8B-B14F-4D97-AF65-F5344CB8AC3E}">
        <p14:creationId xmlns:p14="http://schemas.microsoft.com/office/powerpoint/2010/main" val="1732067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046"/>
            <a:ext cx="8919221" cy="1390008"/>
          </a:xfrm>
          <a:prstGeom prst="rect">
            <a:avLst/>
          </a:prstGeom>
        </p:spPr>
      </p:pic>
      <p:sp>
        <p:nvSpPr>
          <p:cNvPr id="7" name="TextBox 6"/>
          <p:cNvSpPr txBox="1"/>
          <p:nvPr/>
        </p:nvSpPr>
        <p:spPr>
          <a:xfrm>
            <a:off x="0" y="2489258"/>
            <a:ext cx="9144000" cy="492443"/>
          </a:xfrm>
          <a:prstGeom prst="rect">
            <a:avLst/>
          </a:prstGeom>
          <a:noFill/>
        </p:spPr>
        <p:txBody>
          <a:bodyPr wrap="square" rtlCol="0">
            <a:spAutoFit/>
          </a:bodyPr>
          <a:lstStyle/>
          <a:p>
            <a:pPr algn="ctr"/>
            <a:r>
              <a:rPr lang="en-US" sz="2600" b="1" i="1" dirty="0" smtClean="0">
                <a:solidFill>
                  <a:srgbClr val="394B69"/>
                </a:solidFill>
              </a:rPr>
              <a:t>We provide outstanding career </a:t>
            </a:r>
            <a:r>
              <a:rPr lang="en-US" sz="2600" b="1" i="1" dirty="0">
                <a:solidFill>
                  <a:srgbClr val="394B69"/>
                </a:solidFill>
              </a:rPr>
              <a:t>o</a:t>
            </a:r>
            <a:r>
              <a:rPr lang="en-US" sz="2600" b="1" i="1" dirty="0" smtClean="0">
                <a:solidFill>
                  <a:srgbClr val="394B69"/>
                </a:solidFill>
              </a:rPr>
              <a:t>pportunities for Idahoans!</a:t>
            </a:r>
          </a:p>
        </p:txBody>
      </p:sp>
      <p:sp>
        <p:nvSpPr>
          <p:cNvPr id="5" name="Title 1"/>
          <p:cNvSpPr>
            <a:spLocks noGrp="1"/>
          </p:cNvSpPr>
          <p:nvPr>
            <p:ph type="ctrTitle"/>
          </p:nvPr>
        </p:nvSpPr>
        <p:spPr>
          <a:xfrm>
            <a:off x="654612" y="1622414"/>
            <a:ext cx="7609998" cy="720483"/>
          </a:xfrm>
        </p:spPr>
        <p:txBody>
          <a:bodyPr>
            <a:normAutofit/>
          </a:bodyPr>
          <a:lstStyle/>
          <a:p>
            <a:pPr algn="l"/>
            <a:r>
              <a:rPr lang="en-US" sz="3600" b="1" u="sng" dirty="0" smtClean="0">
                <a:solidFill>
                  <a:srgbClr val="002060"/>
                </a:solidFill>
              </a:rPr>
              <a:t>Why is our Mission Important?</a:t>
            </a:r>
            <a:endParaRPr lang="en-US" sz="3600" b="1" u="sng" dirty="0">
              <a:solidFill>
                <a:srgbClr val="002060"/>
              </a:solidFill>
            </a:endParaRPr>
          </a:p>
        </p:txBody>
      </p:sp>
      <p:sp>
        <p:nvSpPr>
          <p:cNvPr id="2" name="TextBox 1"/>
          <p:cNvSpPr txBox="1"/>
          <p:nvPr/>
        </p:nvSpPr>
        <p:spPr>
          <a:xfrm>
            <a:off x="654612" y="3356100"/>
            <a:ext cx="7609998" cy="1938992"/>
          </a:xfrm>
          <a:prstGeom prst="rect">
            <a:avLst/>
          </a:prstGeom>
          <a:noFill/>
        </p:spPr>
        <p:txBody>
          <a:bodyPr wrap="square" rtlCol="0">
            <a:spAutoFit/>
          </a:bodyPr>
          <a:lstStyle/>
          <a:p>
            <a:pPr marL="285750" lvl="4" indent="-285750">
              <a:buFont typeface="Arial" panose="020B0604020202020204" pitchFamily="34" charset="0"/>
              <a:buChar char="•"/>
            </a:pPr>
            <a:r>
              <a:rPr lang="en-US" sz="2400" dirty="0"/>
              <a:t>Of the top 20 in-demand occupations in Idaho with the highest vacancy rates 17 are tied to </a:t>
            </a:r>
            <a:r>
              <a:rPr lang="en-US" sz="2400" dirty="0" smtClean="0"/>
              <a:t>CTE programs.</a:t>
            </a:r>
          </a:p>
          <a:p>
            <a:pPr marL="285750" lvl="4" indent="-285750">
              <a:buFont typeface="Arial" panose="020B0604020202020204" pitchFamily="34" charset="0"/>
              <a:buChar char="•"/>
            </a:pPr>
            <a:endParaRPr lang="en-US" sz="2400" dirty="0"/>
          </a:p>
          <a:p>
            <a:pPr marL="285750" lvl="4" indent="-285750">
              <a:buFont typeface="Arial" panose="020B0604020202020204" pitchFamily="34" charset="0"/>
              <a:buChar char="•"/>
            </a:pPr>
            <a:r>
              <a:rPr lang="en-US" sz="2400" dirty="0"/>
              <a:t>The starting wages in those 17 occupations range from $16.50 to $43 an hour. </a:t>
            </a:r>
          </a:p>
        </p:txBody>
      </p:sp>
    </p:spTree>
    <p:extLst>
      <p:ext uri="{BB962C8B-B14F-4D97-AF65-F5344CB8AC3E}">
        <p14:creationId xmlns:p14="http://schemas.microsoft.com/office/powerpoint/2010/main" val="3023444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3975" y="6314261"/>
            <a:ext cx="3754225" cy="543739"/>
          </a:xfrm>
          <a:prstGeom prst="rect">
            <a:avLst/>
          </a:prstGeom>
          <a:noFill/>
        </p:spPr>
        <p:txBody>
          <a:bodyPr wrap="square" rtlCol="0">
            <a:spAutoFit/>
          </a:bodyPr>
          <a:lstStyle/>
          <a:p>
            <a:pPr algn="r">
              <a:spcAft>
                <a:spcPts val="400"/>
              </a:spcAft>
            </a:pPr>
            <a:r>
              <a:rPr lang="en-US" sz="1400" b="1" dirty="0" smtClean="0">
                <a:solidFill>
                  <a:schemeClr val="bg1"/>
                </a:solidFill>
                <a:latin typeface="Arial Narrow"/>
                <a:cs typeface="Arial Narrow"/>
              </a:rPr>
              <a:t>Dwight Johnson, ICTE State Administrator</a:t>
            </a:r>
          </a:p>
          <a:p>
            <a:pPr algn="r">
              <a:spcAft>
                <a:spcPts val="400"/>
              </a:spcAft>
            </a:pPr>
            <a:endParaRPr lang="en-US" sz="1200" dirty="0">
              <a:solidFill>
                <a:schemeClr val="bg1"/>
              </a:solidFill>
              <a:latin typeface="Arial Narrow"/>
              <a:cs typeface="Arial Narrow"/>
            </a:endParaRPr>
          </a:p>
        </p:txBody>
      </p:sp>
      <p:sp>
        <p:nvSpPr>
          <p:cNvPr id="3" name="Title 2"/>
          <p:cNvSpPr>
            <a:spLocks noGrp="1"/>
          </p:cNvSpPr>
          <p:nvPr>
            <p:ph type="ctrTitle"/>
          </p:nvPr>
        </p:nvSpPr>
        <p:spPr/>
        <p:txBody>
          <a:bodyPr/>
          <a:lstStyle/>
          <a:p>
            <a:endParaRPr lang="en-US" dirty="0"/>
          </a:p>
        </p:txBody>
      </p:sp>
      <p:sp>
        <p:nvSpPr>
          <p:cNvPr id="2" name="Rectangle 1"/>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0941" cy="1192696"/>
          </a:xfrm>
          <a:prstGeom prst="rect">
            <a:avLst/>
          </a:prstGeom>
          <a:solidFill>
            <a:srgbClr val="2E75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5665304"/>
            <a:ext cx="9140941" cy="1192696"/>
          </a:xfrm>
          <a:prstGeom prst="rect">
            <a:avLst/>
          </a:prstGeom>
          <a:solidFill>
            <a:srgbClr val="222C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3"/>
          <a:srcRect l="10288" t="26582" r="56346" b="7094"/>
          <a:stretch/>
        </p:blipFill>
        <p:spPr>
          <a:xfrm>
            <a:off x="-34290" y="916102"/>
            <a:ext cx="9177639" cy="5131014"/>
          </a:xfrm>
          <a:prstGeom prst="rect">
            <a:avLst/>
          </a:prstGeom>
        </p:spPr>
      </p:pic>
    </p:spTree>
    <p:extLst>
      <p:ext uri="{BB962C8B-B14F-4D97-AF65-F5344CB8AC3E}">
        <p14:creationId xmlns:p14="http://schemas.microsoft.com/office/powerpoint/2010/main" val="2943640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3975" y="6314261"/>
            <a:ext cx="3754225" cy="543739"/>
          </a:xfrm>
          <a:prstGeom prst="rect">
            <a:avLst/>
          </a:prstGeom>
          <a:noFill/>
        </p:spPr>
        <p:txBody>
          <a:bodyPr wrap="square" rtlCol="0">
            <a:spAutoFit/>
          </a:bodyPr>
          <a:lstStyle/>
          <a:p>
            <a:pPr algn="r">
              <a:spcAft>
                <a:spcPts val="400"/>
              </a:spcAft>
            </a:pPr>
            <a:r>
              <a:rPr lang="en-US" sz="1400" b="1" dirty="0" smtClean="0">
                <a:solidFill>
                  <a:schemeClr val="bg1"/>
                </a:solidFill>
                <a:latin typeface="Arial Narrow"/>
                <a:cs typeface="Arial Narrow"/>
              </a:rPr>
              <a:t>Dwight Johnson, ICTE State Administrator</a:t>
            </a:r>
          </a:p>
          <a:p>
            <a:pPr algn="r">
              <a:spcAft>
                <a:spcPts val="400"/>
              </a:spcAft>
            </a:pPr>
            <a:endParaRPr lang="en-US" sz="1200" dirty="0">
              <a:solidFill>
                <a:schemeClr val="bg1"/>
              </a:solidFill>
              <a:latin typeface="Arial Narrow"/>
              <a:cs typeface="Arial Narrow"/>
            </a:endParaRPr>
          </a:p>
        </p:txBody>
      </p:sp>
      <p:pic>
        <p:nvPicPr>
          <p:cNvPr id="15" name="Picture 14"/>
          <p:cNvPicPr>
            <a:picLocks noChangeAspect="1"/>
          </p:cNvPicPr>
          <p:nvPr/>
        </p:nvPicPr>
        <p:blipFill>
          <a:blip r:embed="rId3">
            <a:duotone>
              <a:prstClr val="black"/>
              <a:schemeClr val="tx2">
                <a:tint val="45000"/>
                <a:satMod val="400000"/>
              </a:schemeClr>
            </a:duotone>
          </a:blip>
          <a:stretch>
            <a:fillRect/>
          </a:stretch>
        </p:blipFill>
        <p:spPr>
          <a:xfrm rot="4358790">
            <a:off x="6779009" y="2776464"/>
            <a:ext cx="563503" cy="549014"/>
          </a:xfrm>
          <a:prstGeom prst="rect">
            <a:avLst/>
          </a:prstGeom>
        </p:spPr>
      </p:pic>
      <p:pic>
        <p:nvPicPr>
          <p:cNvPr id="16" name="Picture 15"/>
          <p:cNvPicPr>
            <a:picLocks noChangeAspect="1"/>
          </p:cNvPicPr>
          <p:nvPr/>
        </p:nvPicPr>
        <p:blipFill>
          <a:blip r:embed="rId4">
            <a:duotone>
              <a:prstClr val="black"/>
              <a:schemeClr val="tx2">
                <a:tint val="45000"/>
                <a:satMod val="400000"/>
              </a:schemeClr>
            </a:duotone>
          </a:blip>
          <a:stretch>
            <a:fillRect/>
          </a:stretch>
        </p:blipFill>
        <p:spPr>
          <a:xfrm>
            <a:off x="4206039" y="4359703"/>
            <a:ext cx="750590" cy="500267"/>
          </a:xfrm>
          <a:prstGeom prst="rect">
            <a:avLst/>
          </a:prstGeom>
        </p:spPr>
      </p:pic>
      <p:pic>
        <p:nvPicPr>
          <p:cNvPr id="17" name="Picture 16"/>
          <p:cNvPicPr>
            <a:picLocks noChangeAspect="1"/>
          </p:cNvPicPr>
          <p:nvPr/>
        </p:nvPicPr>
        <p:blipFill>
          <a:blip r:embed="rId5">
            <a:duotone>
              <a:prstClr val="black"/>
              <a:schemeClr val="tx2">
                <a:tint val="45000"/>
                <a:satMod val="400000"/>
              </a:schemeClr>
            </a:duotone>
          </a:blip>
          <a:stretch>
            <a:fillRect/>
          </a:stretch>
        </p:blipFill>
        <p:spPr>
          <a:xfrm rot="20109063">
            <a:off x="4406453" y="2707415"/>
            <a:ext cx="349759" cy="548640"/>
          </a:xfrm>
          <a:prstGeom prst="rect">
            <a:avLst/>
          </a:prstGeom>
        </p:spPr>
      </p:pic>
      <p:sp>
        <p:nvSpPr>
          <p:cNvPr id="18" name="TextBox 17"/>
          <p:cNvSpPr txBox="1"/>
          <p:nvPr/>
        </p:nvSpPr>
        <p:spPr>
          <a:xfrm>
            <a:off x="198305" y="1650633"/>
            <a:ext cx="6706871" cy="584775"/>
          </a:xfrm>
          <a:prstGeom prst="rect">
            <a:avLst/>
          </a:prstGeom>
          <a:noFill/>
        </p:spPr>
        <p:txBody>
          <a:bodyPr wrap="square" rtlCol="0">
            <a:spAutoFit/>
          </a:bodyPr>
          <a:lstStyle/>
          <a:p>
            <a:r>
              <a:rPr lang="en-US" sz="3200" b="1" dirty="0" smtClean="0">
                <a:solidFill>
                  <a:srgbClr val="00426B"/>
                </a:solidFill>
              </a:rPr>
              <a:t>What is Career &amp; Technical </a:t>
            </a:r>
            <a:r>
              <a:rPr lang="en-US" sz="3200" b="1" dirty="0">
                <a:solidFill>
                  <a:srgbClr val="00426B"/>
                </a:solidFill>
              </a:rPr>
              <a:t>E</a:t>
            </a:r>
            <a:r>
              <a:rPr lang="en-US" sz="3200" b="1" dirty="0" smtClean="0">
                <a:solidFill>
                  <a:srgbClr val="00426B"/>
                </a:solidFill>
              </a:rPr>
              <a:t>ducation? </a:t>
            </a:r>
            <a:endParaRPr lang="en-US" sz="3200" b="1" dirty="0">
              <a:solidFill>
                <a:srgbClr val="00426B"/>
              </a:solidFill>
            </a:endParaRPr>
          </a:p>
        </p:txBody>
      </p:sp>
      <p:pic>
        <p:nvPicPr>
          <p:cNvPr id="19" name="Picture 18"/>
          <p:cNvPicPr>
            <a:picLocks noChangeAspect="1"/>
          </p:cNvPicPr>
          <p:nvPr/>
        </p:nvPicPr>
        <p:blipFill>
          <a:blip r:embed="rId6">
            <a:duotone>
              <a:prstClr val="black"/>
              <a:schemeClr val="tx2">
                <a:tint val="45000"/>
                <a:satMod val="400000"/>
              </a:schemeClr>
            </a:duotone>
          </a:blip>
          <a:stretch>
            <a:fillRect/>
          </a:stretch>
        </p:blipFill>
        <p:spPr>
          <a:xfrm>
            <a:off x="6512122" y="4398778"/>
            <a:ext cx="1097280" cy="457200"/>
          </a:xfrm>
          <a:prstGeom prst="rect">
            <a:avLst/>
          </a:prstGeom>
        </p:spPr>
      </p:pic>
      <p:pic>
        <p:nvPicPr>
          <p:cNvPr id="20" name="Picture 19"/>
          <p:cNvPicPr>
            <a:picLocks noChangeAspect="1"/>
          </p:cNvPicPr>
          <p:nvPr/>
        </p:nvPicPr>
        <p:blipFill>
          <a:blip r:embed="rId7">
            <a:duotone>
              <a:prstClr val="black"/>
              <a:schemeClr val="tx2">
                <a:tint val="45000"/>
                <a:satMod val="400000"/>
              </a:schemeClr>
            </a:duotone>
          </a:blip>
          <a:stretch>
            <a:fillRect/>
          </a:stretch>
        </p:blipFill>
        <p:spPr>
          <a:xfrm>
            <a:off x="1739808" y="2659322"/>
            <a:ext cx="392414" cy="701085"/>
          </a:xfrm>
          <a:prstGeom prst="rect">
            <a:avLst/>
          </a:prstGeom>
        </p:spPr>
      </p:pic>
      <p:sp>
        <p:nvSpPr>
          <p:cNvPr id="21" name="Rectangle 20"/>
          <p:cNvSpPr/>
          <p:nvPr/>
        </p:nvSpPr>
        <p:spPr>
          <a:xfrm>
            <a:off x="955983" y="3508051"/>
            <a:ext cx="2009624" cy="43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426B"/>
                </a:solidFill>
              </a:rPr>
              <a:t>Agriculture &amp; Natural Resources</a:t>
            </a:r>
            <a:endParaRPr lang="en-US" dirty="0">
              <a:solidFill>
                <a:srgbClr val="00426B"/>
              </a:solidFill>
            </a:endParaRPr>
          </a:p>
        </p:txBody>
      </p:sp>
      <p:sp>
        <p:nvSpPr>
          <p:cNvPr id="22" name="Rectangle 21"/>
          <p:cNvSpPr/>
          <p:nvPr/>
        </p:nvSpPr>
        <p:spPr>
          <a:xfrm>
            <a:off x="3552456" y="3519544"/>
            <a:ext cx="2059186" cy="43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426B"/>
                </a:solidFill>
              </a:rPr>
              <a:t>Family &amp; Consumer Sciences</a:t>
            </a:r>
            <a:endParaRPr lang="en-US" dirty="0">
              <a:solidFill>
                <a:srgbClr val="00426B"/>
              </a:solidFill>
            </a:endParaRPr>
          </a:p>
        </p:txBody>
      </p:sp>
      <p:sp>
        <p:nvSpPr>
          <p:cNvPr id="23" name="Rectangle 22"/>
          <p:cNvSpPr/>
          <p:nvPr/>
        </p:nvSpPr>
        <p:spPr>
          <a:xfrm>
            <a:off x="6031169" y="3508052"/>
            <a:ext cx="2059186" cy="43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426B"/>
                </a:solidFill>
              </a:rPr>
              <a:t>Health </a:t>
            </a:r>
          </a:p>
          <a:p>
            <a:pPr algn="ctr"/>
            <a:r>
              <a:rPr lang="en-US" dirty="0" smtClean="0">
                <a:solidFill>
                  <a:srgbClr val="00426B"/>
                </a:solidFill>
              </a:rPr>
              <a:t>Sciences</a:t>
            </a:r>
            <a:endParaRPr lang="en-US" dirty="0">
              <a:solidFill>
                <a:srgbClr val="00426B"/>
              </a:solidFill>
            </a:endParaRPr>
          </a:p>
        </p:txBody>
      </p:sp>
      <p:sp>
        <p:nvSpPr>
          <p:cNvPr id="24" name="Rectangle 23"/>
          <p:cNvSpPr/>
          <p:nvPr/>
        </p:nvSpPr>
        <p:spPr>
          <a:xfrm>
            <a:off x="906421" y="5087101"/>
            <a:ext cx="2059186" cy="43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426B"/>
                </a:solidFill>
              </a:rPr>
              <a:t>Engineering &amp; Technology</a:t>
            </a:r>
            <a:endParaRPr lang="en-US" dirty="0">
              <a:solidFill>
                <a:srgbClr val="00426B"/>
              </a:solidFill>
            </a:endParaRPr>
          </a:p>
        </p:txBody>
      </p:sp>
      <p:sp>
        <p:nvSpPr>
          <p:cNvPr id="25" name="Rectangle 24"/>
          <p:cNvSpPr/>
          <p:nvPr/>
        </p:nvSpPr>
        <p:spPr>
          <a:xfrm>
            <a:off x="3551741" y="5238227"/>
            <a:ext cx="2059186" cy="43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426B"/>
                </a:solidFill>
              </a:rPr>
              <a:t>Business Management &amp; Marketing</a:t>
            </a:r>
            <a:endParaRPr lang="en-US" dirty="0">
              <a:solidFill>
                <a:srgbClr val="00426B"/>
              </a:solidFill>
            </a:endParaRPr>
          </a:p>
        </p:txBody>
      </p:sp>
      <p:sp>
        <p:nvSpPr>
          <p:cNvPr id="26" name="Rectangle 25"/>
          <p:cNvSpPr/>
          <p:nvPr/>
        </p:nvSpPr>
        <p:spPr>
          <a:xfrm>
            <a:off x="6198491" y="5089587"/>
            <a:ext cx="2059186" cy="43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426B"/>
                </a:solidFill>
              </a:rPr>
              <a:t>Skilled &amp; Technical Sciences</a:t>
            </a:r>
            <a:endParaRPr lang="en-US" dirty="0">
              <a:solidFill>
                <a:srgbClr val="00426B"/>
              </a:solidFill>
            </a:endParaRPr>
          </a:p>
        </p:txBody>
      </p:sp>
      <p:pic>
        <p:nvPicPr>
          <p:cNvPr id="27" name="Picture 26"/>
          <p:cNvPicPr>
            <a:picLocks noChangeAspect="1"/>
          </p:cNvPicPr>
          <p:nvPr/>
        </p:nvPicPr>
        <p:blipFill>
          <a:blip r:embed="rId8">
            <a:duotone>
              <a:prstClr val="black"/>
              <a:schemeClr val="tx2">
                <a:tint val="45000"/>
                <a:satMod val="400000"/>
              </a:schemeClr>
            </a:duotone>
          </a:blip>
          <a:stretch>
            <a:fillRect/>
          </a:stretch>
        </p:blipFill>
        <p:spPr>
          <a:xfrm>
            <a:off x="1422199" y="4405491"/>
            <a:ext cx="1027630" cy="457200"/>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86046"/>
            <a:ext cx="8919221" cy="1390008"/>
          </a:xfrm>
          <a:prstGeom prst="rect">
            <a:avLst/>
          </a:prstGeom>
        </p:spPr>
      </p:pic>
    </p:spTree>
    <p:extLst>
      <p:ext uri="{BB962C8B-B14F-4D97-AF65-F5344CB8AC3E}">
        <p14:creationId xmlns:p14="http://schemas.microsoft.com/office/powerpoint/2010/main" val="2030491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8516"/>
            <a:ext cx="9144000" cy="6102096"/>
          </a:xfrm>
          <a:prstGeom prst="rect">
            <a:avLst/>
          </a:prstGeom>
        </p:spPr>
      </p:pic>
      <p:sp>
        <p:nvSpPr>
          <p:cNvPr id="2" name="Rectangle 1"/>
          <p:cNvSpPr/>
          <p:nvPr/>
        </p:nvSpPr>
        <p:spPr>
          <a:xfrm>
            <a:off x="11560" y="4709160"/>
            <a:ext cx="9144000" cy="21488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350" dirty="0">
              <a:solidFill>
                <a:srgbClr val="00426B"/>
              </a:solidFill>
            </a:endParaRPr>
          </a:p>
        </p:txBody>
      </p:sp>
      <p:sp>
        <p:nvSpPr>
          <p:cNvPr id="17" name="TextBox 16"/>
          <p:cNvSpPr txBox="1"/>
          <p:nvPr/>
        </p:nvSpPr>
        <p:spPr>
          <a:xfrm>
            <a:off x="3059395" y="5389269"/>
            <a:ext cx="6342030" cy="1015663"/>
          </a:xfrm>
          <a:prstGeom prst="rect">
            <a:avLst/>
          </a:prstGeom>
          <a:noFill/>
        </p:spPr>
        <p:txBody>
          <a:bodyPr wrap="square" rtlCol="0">
            <a:spAutoFit/>
          </a:bodyPr>
          <a:lstStyle/>
          <a:p>
            <a:pPr marL="257175" indent="-257175">
              <a:buFont typeface="Arial" panose="020B0604020202020204" pitchFamily="34" charset="0"/>
              <a:buChar char="•"/>
            </a:pPr>
            <a:r>
              <a:rPr lang="en-US" sz="2000" dirty="0">
                <a:solidFill>
                  <a:srgbClr val="00426B"/>
                </a:solidFill>
              </a:rPr>
              <a:t>Connects students to real </a:t>
            </a:r>
            <a:r>
              <a:rPr lang="en-US" sz="2000" dirty="0" smtClean="0">
                <a:solidFill>
                  <a:srgbClr val="00426B"/>
                </a:solidFill>
              </a:rPr>
              <a:t>careers</a:t>
            </a:r>
            <a:endParaRPr lang="en-US" sz="2000" dirty="0">
              <a:solidFill>
                <a:srgbClr val="00426B"/>
              </a:solidFill>
            </a:endParaRPr>
          </a:p>
          <a:p>
            <a:pPr marL="257175" indent="-257175">
              <a:buFont typeface="Arial" panose="020B0604020202020204" pitchFamily="34" charset="0"/>
              <a:buChar char="•"/>
            </a:pPr>
            <a:r>
              <a:rPr lang="en-US" sz="2000" dirty="0">
                <a:solidFill>
                  <a:srgbClr val="00426B"/>
                </a:solidFill>
              </a:rPr>
              <a:t>Provides a talent pipeline for Idaho’s </a:t>
            </a:r>
            <a:r>
              <a:rPr lang="en-US" sz="2000" dirty="0" smtClean="0">
                <a:solidFill>
                  <a:srgbClr val="00426B"/>
                </a:solidFill>
              </a:rPr>
              <a:t>business </a:t>
            </a:r>
            <a:endParaRPr lang="en-US" sz="2000" dirty="0">
              <a:solidFill>
                <a:srgbClr val="00426B"/>
              </a:solidFill>
            </a:endParaRPr>
          </a:p>
          <a:p>
            <a:pPr marL="257175" indent="-257175">
              <a:buFont typeface="Arial" panose="020B0604020202020204" pitchFamily="34" charset="0"/>
              <a:buChar char="•"/>
            </a:pPr>
            <a:r>
              <a:rPr lang="en-US" sz="2000" dirty="0">
                <a:solidFill>
                  <a:srgbClr val="00426B"/>
                </a:solidFill>
              </a:rPr>
              <a:t>Makes education meaningful through applied learning</a:t>
            </a:r>
          </a:p>
        </p:txBody>
      </p:sp>
      <p:sp>
        <p:nvSpPr>
          <p:cNvPr id="16" name="TextBox 15"/>
          <p:cNvSpPr txBox="1"/>
          <p:nvPr/>
        </p:nvSpPr>
        <p:spPr>
          <a:xfrm>
            <a:off x="2913957" y="4927604"/>
            <a:ext cx="6061995" cy="461665"/>
          </a:xfrm>
          <a:prstGeom prst="rect">
            <a:avLst/>
          </a:prstGeom>
          <a:noFill/>
        </p:spPr>
        <p:txBody>
          <a:bodyPr wrap="square" rtlCol="0">
            <a:spAutoFit/>
          </a:bodyPr>
          <a:lstStyle/>
          <a:p>
            <a:r>
              <a:rPr lang="en-US" sz="2400" b="1" dirty="0">
                <a:solidFill>
                  <a:srgbClr val="00426B"/>
                </a:solidFill>
              </a:rPr>
              <a:t>The value of Career &amp; Technical Education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25" y="4927604"/>
            <a:ext cx="2467105" cy="1435159"/>
          </a:xfrm>
          <a:prstGeom prst="rect">
            <a:avLst/>
          </a:prstGeom>
        </p:spPr>
      </p:pic>
    </p:spTree>
    <p:extLst>
      <p:ext uri="{BB962C8B-B14F-4D97-AF65-F5344CB8AC3E}">
        <p14:creationId xmlns:p14="http://schemas.microsoft.com/office/powerpoint/2010/main" val="447648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046"/>
            <a:ext cx="8919221" cy="1390008"/>
          </a:xfrm>
          <a:prstGeom prst="rect">
            <a:avLst/>
          </a:prstGeom>
        </p:spPr>
      </p:pic>
      <p:sp>
        <p:nvSpPr>
          <p:cNvPr id="3" name="Oval 2"/>
          <p:cNvSpPr/>
          <p:nvPr/>
        </p:nvSpPr>
        <p:spPr>
          <a:xfrm>
            <a:off x="3225169" y="1758430"/>
            <a:ext cx="2468880" cy="731520"/>
          </a:xfrm>
          <a:prstGeom prst="ellipse">
            <a:avLst/>
          </a:prstGeom>
          <a:gradFill flip="none" rotWithShape="1">
            <a:gsLst>
              <a:gs pos="0">
                <a:srgbClr val="A0BED4">
                  <a:tint val="66000"/>
                  <a:satMod val="160000"/>
                </a:srgbClr>
              </a:gs>
              <a:gs pos="50000">
                <a:srgbClr val="A0BED4">
                  <a:tint val="44500"/>
                  <a:satMod val="160000"/>
                </a:srgbClr>
              </a:gs>
              <a:gs pos="100000">
                <a:srgbClr val="A0BED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426B"/>
                </a:solidFill>
              </a:rPr>
              <a:t>State Board of Education</a:t>
            </a:r>
            <a:endParaRPr lang="en-US" sz="1400" dirty="0">
              <a:solidFill>
                <a:srgbClr val="00426B"/>
              </a:solidFill>
            </a:endParaRPr>
          </a:p>
        </p:txBody>
      </p:sp>
      <p:cxnSp>
        <p:nvCxnSpPr>
          <p:cNvPr id="11" name="Straight Connector 10"/>
          <p:cNvCxnSpPr/>
          <p:nvPr/>
        </p:nvCxnSpPr>
        <p:spPr>
          <a:xfrm>
            <a:off x="4464325" y="2489950"/>
            <a:ext cx="0" cy="308746"/>
          </a:xfrm>
          <a:prstGeom prst="line">
            <a:avLst/>
          </a:prstGeom>
          <a:ln>
            <a:solidFill>
              <a:srgbClr val="A0BED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622142" y="2798696"/>
            <a:ext cx="567493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71610" y="2999821"/>
            <a:ext cx="7193914" cy="307777"/>
          </a:xfrm>
          <a:prstGeom prst="rect">
            <a:avLst/>
          </a:prstGeom>
          <a:noFill/>
        </p:spPr>
        <p:txBody>
          <a:bodyPr wrap="square" rtlCol="0">
            <a:spAutoFit/>
          </a:bodyPr>
          <a:lstStyle/>
          <a:p>
            <a:pPr algn="ctr"/>
            <a:r>
              <a:rPr lang="en-US" sz="1400" dirty="0" smtClean="0">
                <a:solidFill>
                  <a:srgbClr val="00426B"/>
                </a:solidFill>
              </a:rPr>
              <a:t>Idaho’s Consolidated K-20 State Board of Education is also the State Board for CTE</a:t>
            </a:r>
            <a:endParaRPr lang="en-US" sz="1400" dirty="0">
              <a:solidFill>
                <a:srgbClr val="00426B"/>
              </a:solidFill>
            </a:endParaRPr>
          </a:p>
        </p:txBody>
      </p:sp>
      <p:cxnSp>
        <p:nvCxnSpPr>
          <p:cNvPr id="21" name="Straight Connector 20"/>
          <p:cNvCxnSpPr/>
          <p:nvPr/>
        </p:nvCxnSpPr>
        <p:spPr>
          <a:xfrm flipH="1">
            <a:off x="1622142" y="3499599"/>
            <a:ext cx="567493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734954" y="4412687"/>
            <a:ext cx="2560320" cy="640080"/>
          </a:xfrm>
          <a:prstGeom prst="ellipse">
            <a:avLst/>
          </a:prstGeom>
          <a:gradFill flip="none" rotWithShape="1">
            <a:gsLst>
              <a:gs pos="0">
                <a:srgbClr val="A0BED4">
                  <a:tint val="66000"/>
                  <a:satMod val="160000"/>
                </a:srgbClr>
              </a:gs>
              <a:gs pos="50000">
                <a:srgbClr val="A0BED4">
                  <a:tint val="44500"/>
                  <a:satMod val="160000"/>
                </a:srgbClr>
              </a:gs>
              <a:gs pos="100000">
                <a:srgbClr val="A0BED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426B"/>
                </a:solidFill>
              </a:rPr>
              <a:t>Postsecondary School Programs</a:t>
            </a:r>
          </a:p>
        </p:txBody>
      </p:sp>
      <p:cxnSp>
        <p:nvCxnSpPr>
          <p:cNvPr id="18" name="Straight Connector 17"/>
          <p:cNvCxnSpPr/>
          <p:nvPr/>
        </p:nvCxnSpPr>
        <p:spPr>
          <a:xfrm flipH="1">
            <a:off x="1622141" y="4184087"/>
            <a:ext cx="5674936"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225169" y="3818327"/>
            <a:ext cx="2468880" cy="731520"/>
          </a:xfrm>
          <a:prstGeom prst="ellipse">
            <a:avLst/>
          </a:prstGeom>
          <a:gradFill flip="none" rotWithShape="1">
            <a:gsLst>
              <a:gs pos="0">
                <a:srgbClr val="A0BED4">
                  <a:tint val="66000"/>
                  <a:satMod val="160000"/>
                </a:srgbClr>
              </a:gs>
              <a:gs pos="50000">
                <a:srgbClr val="A0BED4">
                  <a:tint val="44500"/>
                  <a:satMod val="160000"/>
                </a:srgbClr>
              </a:gs>
              <a:gs pos="100000">
                <a:srgbClr val="A0BED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426B"/>
                </a:solidFill>
              </a:rPr>
              <a:t>Career &amp; Technical Education</a:t>
            </a:r>
            <a:endParaRPr lang="en-US" sz="1400" dirty="0">
              <a:solidFill>
                <a:srgbClr val="00426B"/>
              </a:solidFill>
            </a:endParaRPr>
          </a:p>
        </p:txBody>
      </p:sp>
      <p:sp>
        <p:nvSpPr>
          <p:cNvPr id="25" name="Oval 24"/>
          <p:cNvSpPr/>
          <p:nvPr/>
        </p:nvSpPr>
        <p:spPr>
          <a:xfrm>
            <a:off x="862652" y="4412687"/>
            <a:ext cx="2560320" cy="640080"/>
          </a:xfrm>
          <a:prstGeom prst="ellipse">
            <a:avLst/>
          </a:prstGeom>
          <a:gradFill flip="none" rotWithShape="1">
            <a:gsLst>
              <a:gs pos="0">
                <a:srgbClr val="A0BED4">
                  <a:tint val="66000"/>
                  <a:satMod val="160000"/>
                </a:srgbClr>
              </a:gs>
              <a:gs pos="50000">
                <a:srgbClr val="A0BED4">
                  <a:tint val="44500"/>
                  <a:satMod val="160000"/>
                </a:srgbClr>
              </a:gs>
              <a:gs pos="100000">
                <a:srgbClr val="A0BED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426B"/>
                </a:solidFill>
              </a:rPr>
              <a:t>Secondary School Programs</a:t>
            </a:r>
          </a:p>
        </p:txBody>
      </p:sp>
      <p:sp>
        <p:nvSpPr>
          <p:cNvPr id="26" name="Oval 25"/>
          <p:cNvSpPr/>
          <p:nvPr/>
        </p:nvSpPr>
        <p:spPr>
          <a:xfrm>
            <a:off x="2307605" y="5193356"/>
            <a:ext cx="1920240" cy="731520"/>
          </a:xfrm>
          <a:prstGeom prst="ellipse">
            <a:avLst/>
          </a:prstGeom>
          <a:gradFill flip="none" rotWithShape="1">
            <a:gsLst>
              <a:gs pos="0">
                <a:srgbClr val="A0BED4">
                  <a:tint val="66000"/>
                  <a:satMod val="160000"/>
                </a:srgbClr>
              </a:gs>
              <a:gs pos="50000">
                <a:srgbClr val="A0BED4">
                  <a:tint val="44500"/>
                  <a:satMod val="160000"/>
                </a:srgbClr>
              </a:gs>
              <a:gs pos="100000">
                <a:srgbClr val="A0BED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426B"/>
                </a:solidFill>
              </a:rPr>
              <a:t>17 Career Technical Schools</a:t>
            </a:r>
          </a:p>
        </p:txBody>
      </p:sp>
      <p:sp>
        <p:nvSpPr>
          <p:cNvPr id="27" name="Oval 26"/>
          <p:cNvSpPr/>
          <p:nvPr/>
        </p:nvSpPr>
        <p:spPr>
          <a:xfrm>
            <a:off x="6054994" y="5193356"/>
            <a:ext cx="1920240" cy="731520"/>
          </a:xfrm>
          <a:prstGeom prst="ellipse">
            <a:avLst/>
          </a:prstGeom>
          <a:gradFill flip="none" rotWithShape="1">
            <a:gsLst>
              <a:gs pos="0">
                <a:srgbClr val="A0BED4">
                  <a:tint val="66000"/>
                  <a:satMod val="160000"/>
                </a:srgbClr>
              </a:gs>
              <a:gs pos="50000">
                <a:srgbClr val="A0BED4">
                  <a:tint val="44500"/>
                  <a:satMod val="160000"/>
                </a:srgbClr>
              </a:gs>
              <a:gs pos="100000">
                <a:srgbClr val="A0BED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426B"/>
                </a:solidFill>
              </a:rPr>
              <a:t>Six Technical Colleges</a:t>
            </a:r>
          </a:p>
        </p:txBody>
      </p:sp>
      <p:sp>
        <p:nvSpPr>
          <p:cNvPr id="28" name="Oval 27"/>
          <p:cNvSpPr/>
          <p:nvPr/>
        </p:nvSpPr>
        <p:spPr>
          <a:xfrm>
            <a:off x="176549" y="5193356"/>
            <a:ext cx="1920240" cy="731520"/>
          </a:xfrm>
          <a:prstGeom prst="ellipse">
            <a:avLst/>
          </a:prstGeom>
          <a:gradFill flip="none" rotWithShape="1">
            <a:gsLst>
              <a:gs pos="0">
                <a:srgbClr val="A0BED4">
                  <a:tint val="66000"/>
                  <a:satMod val="160000"/>
                </a:srgbClr>
              </a:gs>
              <a:gs pos="50000">
                <a:srgbClr val="A0BED4">
                  <a:tint val="44500"/>
                  <a:satMod val="160000"/>
                </a:srgbClr>
              </a:gs>
              <a:gs pos="100000">
                <a:srgbClr val="A0BED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426B"/>
                </a:solidFill>
              </a:rPr>
              <a:t>Comprehensive High Schools</a:t>
            </a:r>
          </a:p>
        </p:txBody>
      </p:sp>
      <p:cxnSp>
        <p:nvCxnSpPr>
          <p:cNvPr id="29" name="Straight Connector 28"/>
          <p:cNvCxnSpPr/>
          <p:nvPr/>
        </p:nvCxnSpPr>
        <p:spPr>
          <a:xfrm>
            <a:off x="4468567" y="3509581"/>
            <a:ext cx="0" cy="308746"/>
          </a:xfrm>
          <a:prstGeom prst="line">
            <a:avLst/>
          </a:prstGeom>
          <a:ln>
            <a:solidFill>
              <a:srgbClr val="A0BED4"/>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6549" y="833907"/>
            <a:ext cx="3640508" cy="954107"/>
          </a:xfrm>
          <a:prstGeom prst="rect">
            <a:avLst/>
          </a:prstGeom>
          <a:noFill/>
        </p:spPr>
        <p:txBody>
          <a:bodyPr wrap="square" rtlCol="0">
            <a:spAutoFit/>
          </a:bodyPr>
          <a:lstStyle/>
          <a:p>
            <a:r>
              <a:rPr lang="en-US" sz="2800" b="1" dirty="0" smtClean="0">
                <a:solidFill>
                  <a:srgbClr val="00426B"/>
                </a:solidFill>
              </a:rPr>
              <a:t>Organizational Structure</a:t>
            </a:r>
            <a:endParaRPr lang="en-US" sz="2800" b="1" dirty="0">
              <a:solidFill>
                <a:srgbClr val="00426B"/>
              </a:solidFill>
            </a:endParaRPr>
          </a:p>
        </p:txBody>
      </p:sp>
    </p:spTree>
    <p:extLst>
      <p:ext uri="{BB962C8B-B14F-4D97-AF65-F5344CB8AC3E}">
        <p14:creationId xmlns:p14="http://schemas.microsoft.com/office/powerpoint/2010/main" val="2138565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lum bright="70000" contrast="-70000"/>
          </a:blip>
          <a:stretch>
            <a:fillRect/>
          </a:stretch>
        </p:blipFill>
        <p:spPr>
          <a:xfrm rot="20930882">
            <a:off x="-257271" y="684741"/>
            <a:ext cx="3960254" cy="64076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6046"/>
            <a:ext cx="8919221" cy="1390008"/>
          </a:xfrm>
          <a:prstGeom prst="rect">
            <a:avLst/>
          </a:prstGeom>
        </p:spPr>
      </p:pic>
      <p:pic>
        <p:nvPicPr>
          <p:cNvPr id="17" name="Picture 16"/>
          <p:cNvPicPr>
            <a:picLocks noChangeAspect="1"/>
          </p:cNvPicPr>
          <p:nvPr/>
        </p:nvPicPr>
        <p:blipFill>
          <a:blip r:embed="rId5"/>
          <a:stretch>
            <a:fillRect/>
          </a:stretch>
        </p:blipFill>
        <p:spPr>
          <a:xfrm>
            <a:off x="597749" y="5543866"/>
            <a:ext cx="681228" cy="457200"/>
          </a:xfrm>
          <a:prstGeom prst="rect">
            <a:avLst/>
          </a:prstGeom>
        </p:spPr>
      </p:pic>
      <p:pic>
        <p:nvPicPr>
          <p:cNvPr id="23" name="Picture 22"/>
          <p:cNvPicPr>
            <a:picLocks noChangeAspect="1"/>
          </p:cNvPicPr>
          <p:nvPr/>
        </p:nvPicPr>
        <p:blipFill>
          <a:blip r:embed="rId6"/>
          <a:stretch>
            <a:fillRect/>
          </a:stretch>
        </p:blipFill>
        <p:spPr>
          <a:xfrm>
            <a:off x="2306654" y="5821619"/>
            <a:ext cx="1549401" cy="457200"/>
          </a:xfrm>
          <a:prstGeom prst="rect">
            <a:avLst/>
          </a:prstGeom>
        </p:spPr>
      </p:pic>
      <p:pic>
        <p:nvPicPr>
          <p:cNvPr id="30" name="Picture 29"/>
          <p:cNvPicPr>
            <a:picLocks noChangeAspect="1"/>
          </p:cNvPicPr>
          <p:nvPr/>
        </p:nvPicPr>
        <p:blipFill>
          <a:blip r:embed="rId7"/>
          <a:stretch>
            <a:fillRect/>
          </a:stretch>
        </p:blipFill>
        <p:spPr>
          <a:xfrm>
            <a:off x="576021" y="3659941"/>
            <a:ext cx="1534678" cy="457200"/>
          </a:xfrm>
          <a:prstGeom prst="rect">
            <a:avLst/>
          </a:prstGeom>
        </p:spPr>
      </p:pic>
      <p:pic>
        <p:nvPicPr>
          <p:cNvPr id="31" name="Picture 2" descr="C:\Users\csolace.PTE\Dropbox\Communications Plan\Website\Web assets\North Idaho College.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458" y="1582692"/>
            <a:ext cx="922519" cy="5640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csi.edu/publicinformationoffice/logos/standard-preferred-academic-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83314" y="6035848"/>
            <a:ext cx="788296" cy="4572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4665393" y="4928696"/>
            <a:ext cx="4253828" cy="1200329"/>
          </a:xfrm>
          <a:prstGeom prst="rect">
            <a:avLst/>
          </a:prstGeom>
          <a:noFill/>
        </p:spPr>
        <p:txBody>
          <a:bodyPr wrap="square" rtlCol="0">
            <a:spAutoFit/>
          </a:bodyPr>
          <a:lstStyle/>
          <a:p>
            <a:r>
              <a:rPr lang="en-US" sz="2400" b="1" dirty="0" smtClean="0">
                <a:solidFill>
                  <a:srgbClr val="00426B"/>
                </a:solidFill>
              </a:rPr>
              <a:t>96% </a:t>
            </a:r>
            <a:r>
              <a:rPr lang="en-US" sz="2400" dirty="0" smtClean="0">
                <a:solidFill>
                  <a:srgbClr val="00426B"/>
                </a:solidFill>
              </a:rPr>
              <a:t>of technical college completers found jobs or continued their education.</a:t>
            </a:r>
            <a:endParaRPr lang="en-US" sz="2400" dirty="0">
              <a:solidFill>
                <a:srgbClr val="00426B"/>
              </a:solidFill>
            </a:endParaRPr>
          </a:p>
        </p:txBody>
      </p:sp>
      <p:sp>
        <p:nvSpPr>
          <p:cNvPr id="34" name="TextBox 33"/>
          <p:cNvSpPr txBox="1"/>
          <p:nvPr/>
        </p:nvSpPr>
        <p:spPr>
          <a:xfrm>
            <a:off x="1920543" y="1582692"/>
            <a:ext cx="6423949" cy="461665"/>
          </a:xfrm>
          <a:prstGeom prst="rect">
            <a:avLst/>
          </a:prstGeom>
          <a:noFill/>
        </p:spPr>
        <p:txBody>
          <a:bodyPr wrap="square" rtlCol="0">
            <a:spAutoFit/>
          </a:bodyPr>
          <a:lstStyle/>
          <a:p>
            <a:r>
              <a:rPr lang="en-US" sz="2400" b="1" dirty="0" smtClean="0">
                <a:solidFill>
                  <a:srgbClr val="00426B"/>
                </a:solidFill>
              </a:rPr>
              <a:t>CTE Postsecondary</a:t>
            </a:r>
            <a:endParaRPr lang="en-US" dirty="0">
              <a:solidFill>
                <a:srgbClr val="00426B"/>
              </a:solidFill>
            </a:endParaRPr>
          </a:p>
        </p:txBody>
      </p:sp>
      <p:sp>
        <p:nvSpPr>
          <p:cNvPr id="35" name="TextBox 34"/>
          <p:cNvSpPr txBox="1"/>
          <p:nvPr/>
        </p:nvSpPr>
        <p:spPr>
          <a:xfrm>
            <a:off x="2475313" y="2436101"/>
            <a:ext cx="614049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0426B"/>
                </a:solidFill>
              </a:rPr>
              <a:t>5,754 students enrolled</a:t>
            </a:r>
          </a:p>
          <a:p>
            <a:pPr marL="342900" indent="-342900">
              <a:buFont typeface="Arial" panose="020B0604020202020204" pitchFamily="34" charset="0"/>
              <a:buChar char="•"/>
            </a:pPr>
            <a:r>
              <a:rPr lang="en-US" sz="2400" dirty="0" smtClean="0">
                <a:solidFill>
                  <a:srgbClr val="00426B"/>
                </a:solidFill>
              </a:rPr>
              <a:t>3,222 degrees / certificates earned in 2016</a:t>
            </a:r>
          </a:p>
          <a:p>
            <a:pPr marL="342900" indent="-342900">
              <a:buFont typeface="Arial" panose="020B0604020202020204" pitchFamily="34" charset="0"/>
              <a:buChar char="•"/>
            </a:pPr>
            <a:r>
              <a:rPr lang="en-US" sz="2400" dirty="0" smtClean="0">
                <a:solidFill>
                  <a:srgbClr val="00426B"/>
                </a:solidFill>
              </a:rPr>
              <a:t>44,801 students participated in non-credit workforce training </a:t>
            </a: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9033" y="5118835"/>
            <a:ext cx="719133" cy="426574"/>
          </a:xfrm>
          <a:prstGeom prst="rect">
            <a:avLst/>
          </a:prstGeom>
        </p:spPr>
      </p:pic>
    </p:spTree>
    <p:extLst>
      <p:ext uri="{BB962C8B-B14F-4D97-AF65-F5344CB8AC3E}">
        <p14:creationId xmlns:p14="http://schemas.microsoft.com/office/powerpoint/2010/main" val="3062365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046"/>
            <a:ext cx="8919221" cy="1390008"/>
          </a:xfrm>
          <a:prstGeom prst="rect">
            <a:avLst/>
          </a:prstGeom>
        </p:spPr>
      </p:pic>
      <p:sp>
        <p:nvSpPr>
          <p:cNvPr id="34" name="TextBox 33"/>
          <p:cNvSpPr txBox="1"/>
          <p:nvPr/>
        </p:nvSpPr>
        <p:spPr>
          <a:xfrm>
            <a:off x="281599" y="1083125"/>
            <a:ext cx="6423949" cy="461665"/>
          </a:xfrm>
          <a:prstGeom prst="rect">
            <a:avLst/>
          </a:prstGeom>
          <a:noFill/>
        </p:spPr>
        <p:txBody>
          <a:bodyPr wrap="square" rtlCol="0">
            <a:spAutoFit/>
          </a:bodyPr>
          <a:lstStyle/>
          <a:p>
            <a:r>
              <a:rPr lang="en-US" sz="2400" b="1" dirty="0">
                <a:solidFill>
                  <a:srgbClr val="00426B"/>
                </a:solidFill>
              </a:rPr>
              <a:t>S</a:t>
            </a:r>
            <a:r>
              <a:rPr lang="en-US" sz="2400" b="1" dirty="0" smtClean="0">
                <a:solidFill>
                  <a:srgbClr val="00426B"/>
                </a:solidFill>
              </a:rPr>
              <a:t>econdary CTE</a:t>
            </a:r>
            <a:endParaRPr lang="en-US" dirty="0">
              <a:solidFill>
                <a:srgbClr val="00426B"/>
              </a:solidFill>
            </a:endParaRPr>
          </a:p>
        </p:txBody>
      </p:sp>
      <p:sp>
        <p:nvSpPr>
          <p:cNvPr id="35" name="TextBox 34"/>
          <p:cNvSpPr txBox="1"/>
          <p:nvPr/>
        </p:nvSpPr>
        <p:spPr>
          <a:xfrm>
            <a:off x="281599" y="1544790"/>
            <a:ext cx="8637622"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0426B"/>
                </a:solidFill>
              </a:rPr>
              <a:t>718 programs</a:t>
            </a:r>
          </a:p>
          <a:p>
            <a:pPr marL="342900" indent="-342900">
              <a:buFont typeface="Arial" panose="020B0604020202020204" pitchFamily="34" charset="0"/>
              <a:buChar char="•"/>
            </a:pPr>
            <a:r>
              <a:rPr lang="en-US" sz="2400" dirty="0" smtClean="0">
                <a:solidFill>
                  <a:srgbClr val="00426B"/>
                </a:solidFill>
              </a:rPr>
              <a:t>59,575 students enrolled in CTE courses</a:t>
            </a:r>
          </a:p>
          <a:p>
            <a:pPr marL="342900" indent="-342900">
              <a:buFont typeface="Arial" panose="020B0604020202020204" pitchFamily="34" charset="0"/>
              <a:buChar char="•"/>
            </a:pPr>
            <a:r>
              <a:rPr lang="en-US" sz="2400" dirty="0" smtClean="0">
                <a:solidFill>
                  <a:srgbClr val="00426B"/>
                </a:solidFill>
              </a:rPr>
              <a:t>7,783 CTE concentrators (taking a sequence of CTE courses)</a:t>
            </a:r>
          </a:p>
          <a:p>
            <a:pPr marL="342900" indent="-342900">
              <a:buFont typeface="Arial" panose="020B0604020202020204" pitchFamily="34" charset="0"/>
              <a:buChar char="•"/>
            </a:pPr>
            <a:r>
              <a:rPr lang="en-US" sz="2400" dirty="0" smtClean="0">
                <a:solidFill>
                  <a:srgbClr val="00426B"/>
                </a:solidFill>
              </a:rPr>
              <a:t>10,132 students enrolled in career &amp; technical high schools</a:t>
            </a:r>
          </a:p>
        </p:txBody>
      </p:sp>
      <p:sp>
        <p:nvSpPr>
          <p:cNvPr id="13" name="TextBox 12"/>
          <p:cNvSpPr txBox="1"/>
          <p:nvPr/>
        </p:nvSpPr>
        <p:spPr>
          <a:xfrm>
            <a:off x="375464" y="5149929"/>
            <a:ext cx="8168291" cy="1338828"/>
          </a:xfrm>
          <a:prstGeom prst="rect">
            <a:avLst/>
          </a:prstGeom>
          <a:noFill/>
        </p:spPr>
        <p:txBody>
          <a:bodyPr wrap="square" rtlCol="0">
            <a:spAutoFit/>
          </a:bodyPr>
          <a:lstStyle/>
          <a:p>
            <a:r>
              <a:rPr lang="en-US" sz="2400" b="1" dirty="0" smtClean="0">
                <a:solidFill>
                  <a:srgbClr val="00426B"/>
                </a:solidFill>
              </a:rPr>
              <a:t>66% </a:t>
            </a:r>
            <a:r>
              <a:rPr lang="en-US" sz="2400" dirty="0" smtClean="0">
                <a:solidFill>
                  <a:srgbClr val="00426B"/>
                </a:solidFill>
              </a:rPr>
              <a:t>went on to college compared to </a:t>
            </a:r>
            <a:r>
              <a:rPr lang="en-US" sz="2400" b="1" dirty="0" smtClean="0">
                <a:solidFill>
                  <a:srgbClr val="00426B"/>
                </a:solidFill>
              </a:rPr>
              <a:t>49% </a:t>
            </a:r>
            <a:r>
              <a:rPr lang="en-US" sz="2400" dirty="0" smtClean="0">
                <a:solidFill>
                  <a:srgbClr val="00426B"/>
                </a:solidFill>
              </a:rPr>
              <a:t>of all Idaho students</a:t>
            </a:r>
          </a:p>
          <a:p>
            <a:endParaRPr lang="en-US" sz="900" dirty="0">
              <a:solidFill>
                <a:srgbClr val="00426B"/>
              </a:solidFill>
            </a:endParaRPr>
          </a:p>
          <a:p>
            <a:r>
              <a:rPr lang="en-US" sz="2400" b="1" dirty="0" smtClean="0">
                <a:solidFill>
                  <a:srgbClr val="00426B"/>
                </a:solidFill>
              </a:rPr>
              <a:t>96% </a:t>
            </a:r>
            <a:r>
              <a:rPr lang="en-US" sz="2400" dirty="0" smtClean="0">
                <a:solidFill>
                  <a:srgbClr val="00426B"/>
                </a:solidFill>
              </a:rPr>
              <a:t>of CTE high school graduates found a job or moved into postsecondary education </a:t>
            </a:r>
            <a:endParaRPr lang="en-US" sz="2400" dirty="0">
              <a:solidFill>
                <a:srgbClr val="00426B"/>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56675" b="13698"/>
          <a:stretch/>
        </p:blipFill>
        <p:spPr>
          <a:xfrm>
            <a:off x="0" y="3215148"/>
            <a:ext cx="9144000" cy="1806030"/>
          </a:xfrm>
          <a:prstGeom prst="rect">
            <a:avLst/>
          </a:prstGeom>
        </p:spPr>
      </p:pic>
    </p:spTree>
    <p:extLst>
      <p:ext uri="{BB962C8B-B14F-4D97-AF65-F5344CB8AC3E}">
        <p14:creationId xmlns:p14="http://schemas.microsoft.com/office/powerpoint/2010/main" val="2865184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rgbClr val="00426B"/>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2370</TotalTime>
  <Words>4356</Words>
  <Application>Microsoft Office PowerPoint</Application>
  <PresentationFormat>On-screen Show (4:3)</PresentationFormat>
  <Paragraphs>395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Narrow</vt:lpstr>
      <vt:lpstr>Calibri</vt:lpstr>
      <vt:lpstr>Calibri Light</vt:lpstr>
      <vt:lpstr>Office Theme</vt:lpstr>
      <vt:lpstr> Better Connecting Education to Careers Report to Idaho Senate Education Committee</vt:lpstr>
      <vt:lpstr>Our Mission</vt:lpstr>
      <vt:lpstr>Why is our Mission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Caty A. Solace</dc:creator>
  <cp:lastModifiedBy>Dwight Johnson</cp:lastModifiedBy>
  <cp:revision>155</cp:revision>
  <cp:lastPrinted>2018-01-30T20:22:30Z</cp:lastPrinted>
  <dcterms:created xsi:type="dcterms:W3CDTF">2016-08-30T17:38:33Z</dcterms:created>
  <dcterms:modified xsi:type="dcterms:W3CDTF">2018-01-31T18:10:18Z</dcterms:modified>
</cp:coreProperties>
</file>