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61" r:id="rId3"/>
    <p:sldId id="268" r:id="rId4"/>
    <p:sldId id="267" r:id="rId5"/>
    <p:sldId id="285" r:id="rId6"/>
    <p:sldId id="273" r:id="rId7"/>
    <p:sldId id="274" r:id="rId8"/>
    <p:sldId id="275" r:id="rId9"/>
    <p:sldId id="286" r:id="rId10"/>
    <p:sldId id="287" r:id="rId11"/>
    <p:sldId id="288" r:id="rId12"/>
    <p:sldId id="291" r:id="rId13"/>
    <p:sldId id="290" r:id="rId14"/>
    <p:sldId id="282" r:id="rId15"/>
    <p:sldId id="283" r:id="rId16"/>
    <p:sldId id="281" r:id="rId17"/>
    <p:sldId id="279" r:id="rId18"/>
    <p:sldId id="280" r:id="rId19"/>
    <p:sldId id="276" r:id="rId20"/>
    <p:sldId id="277" r:id="rId21"/>
    <p:sldId id="265" r:id="rId22"/>
    <p:sldId id="266" r:id="rId23"/>
    <p:sldId id="260"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A2CA"/>
    <a:srgbClr val="CD0920"/>
    <a:srgbClr val="C0DB37"/>
    <a:srgbClr val="0402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139" autoAdjust="0"/>
  </p:normalViewPr>
  <p:slideViewPr>
    <p:cSldViewPr snapToGrid="0" snapToObjects="1">
      <p:cViewPr varScale="1">
        <p:scale>
          <a:sx n="25" d="100"/>
          <a:sy n="25" d="100"/>
        </p:scale>
        <p:origin x="1430" y="34"/>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69" d="100"/>
          <a:sy n="69" d="100"/>
        </p:scale>
        <p:origin x="3082"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23B6F3-3266-4202-B244-6C991C95393B}" type="datetimeFigureOut">
              <a:rPr lang="en-US" smtClean="0"/>
              <a:t>4/21/2015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E0CA37-B3D3-4D0D-8A2B-1C633EDD525F}" type="slidenum">
              <a:rPr lang="en-US" smtClean="0"/>
              <a:t>‹#›</a:t>
            </a:fld>
            <a:endParaRPr lang="en-US"/>
          </a:p>
        </p:txBody>
      </p:sp>
    </p:spTree>
    <p:extLst>
      <p:ext uri="{BB962C8B-B14F-4D97-AF65-F5344CB8AC3E}">
        <p14:creationId xmlns:p14="http://schemas.microsoft.com/office/powerpoint/2010/main" val="1885936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orkforce.ohio.gov/Initiatives/UnifiedStatePlan.aspx"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orkforce.ohio.gov/Portals/0/pdf/EO%202012-02K.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E0CA37-B3D3-4D0D-8A2B-1C633EDD525F}" type="slidenum">
              <a:rPr lang="en-US" smtClean="0"/>
              <a:t>1</a:t>
            </a:fld>
            <a:endParaRPr lang="en-US"/>
          </a:p>
        </p:txBody>
      </p:sp>
    </p:spTree>
    <p:extLst>
      <p:ext uri="{BB962C8B-B14F-4D97-AF65-F5344CB8AC3E}">
        <p14:creationId xmlns:p14="http://schemas.microsoft.com/office/powerpoint/2010/main" val="22249463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sz="1200" b="1" kern="1200" dirty="0" smtClean="0">
                <a:solidFill>
                  <a:schemeClr val="tx1"/>
                </a:solidFill>
                <a:effectLst/>
                <a:latin typeface="+mn-lt"/>
                <a:ea typeface="+mn-ea"/>
                <a:cs typeface="+mn-cs"/>
              </a:rPr>
              <a:t>Reform Ohio's workforce delivery system</a:t>
            </a:r>
          </a:p>
          <a:p>
            <a:pPr fontAlgn="t"/>
            <a:r>
              <a:rPr lang="en-US" sz="1200" kern="1200" dirty="0" smtClean="0">
                <a:solidFill>
                  <a:schemeClr val="tx1"/>
                </a:solidFill>
                <a:effectLst/>
                <a:latin typeface="+mn-lt"/>
                <a:ea typeface="+mn-ea"/>
                <a:cs typeface="+mn-cs"/>
              </a:rPr>
              <a:t>Ohio’s workforce development efforts are spread out across 91 programs in 13 agencies. OWT is committed to moving reforms to create more efficient, responsive and effective services for employers and workers. With better alignment, Ohio will reduce redundancy, fragmentation and lack of coordination to improve the state and local programs that fuel our workforce system.</a:t>
            </a:r>
          </a:p>
          <a:p>
            <a:endParaRPr lang="en-US" dirty="0"/>
          </a:p>
        </p:txBody>
      </p:sp>
      <p:sp>
        <p:nvSpPr>
          <p:cNvPr id="4" name="Slide Number Placeholder 3"/>
          <p:cNvSpPr>
            <a:spLocks noGrp="1"/>
          </p:cNvSpPr>
          <p:nvPr>
            <p:ph type="sldNum" sz="quarter" idx="10"/>
          </p:nvPr>
        </p:nvSpPr>
        <p:spPr/>
        <p:txBody>
          <a:bodyPr/>
          <a:lstStyle/>
          <a:p>
            <a:fld id="{4EE0CA37-B3D3-4D0D-8A2B-1C633EDD525F}" type="slidenum">
              <a:rPr lang="en-US" smtClean="0"/>
              <a:t>10</a:t>
            </a:fld>
            <a:endParaRPr lang="en-US"/>
          </a:p>
        </p:txBody>
      </p:sp>
    </p:spTree>
    <p:extLst>
      <p:ext uri="{BB962C8B-B14F-4D97-AF65-F5344CB8AC3E}">
        <p14:creationId xmlns:p14="http://schemas.microsoft.com/office/powerpoint/2010/main" val="237167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sz="1200" b="1" kern="1200" dirty="0" smtClean="0">
                <a:solidFill>
                  <a:schemeClr val="tx1"/>
                </a:solidFill>
                <a:effectLst/>
                <a:latin typeface="+mn-lt"/>
                <a:ea typeface="+mn-ea"/>
                <a:cs typeface="+mn-cs"/>
              </a:rPr>
              <a:t>Enhance state provided employer services</a:t>
            </a:r>
          </a:p>
          <a:p>
            <a:pPr fontAlgn="t"/>
            <a:r>
              <a:rPr lang="en-US" sz="1200" kern="1200" dirty="0" smtClean="0">
                <a:solidFill>
                  <a:schemeClr val="tx1"/>
                </a:solidFill>
                <a:effectLst/>
                <a:latin typeface="+mn-lt"/>
                <a:ea typeface="+mn-ea"/>
                <a:cs typeface="+mn-cs"/>
              </a:rPr>
              <a:t>Ohio businesses have workforce needs but are reluctant or unsure where to access resources to help identify new workers and resources to help with training. OWT is committed to moving reforms to create more efficient, responsive and effective state provided employer services benefiting all Ohio businesses.</a:t>
            </a:r>
          </a:p>
          <a:p>
            <a:endParaRPr lang="en-US" dirty="0"/>
          </a:p>
        </p:txBody>
      </p:sp>
      <p:sp>
        <p:nvSpPr>
          <p:cNvPr id="4" name="Slide Number Placeholder 3"/>
          <p:cNvSpPr>
            <a:spLocks noGrp="1"/>
          </p:cNvSpPr>
          <p:nvPr>
            <p:ph type="sldNum" sz="quarter" idx="10"/>
          </p:nvPr>
        </p:nvSpPr>
        <p:spPr/>
        <p:txBody>
          <a:bodyPr/>
          <a:lstStyle/>
          <a:p>
            <a:fld id="{4EE0CA37-B3D3-4D0D-8A2B-1C633EDD525F}" type="slidenum">
              <a:rPr lang="en-US" smtClean="0"/>
              <a:t>11</a:t>
            </a:fld>
            <a:endParaRPr lang="en-US"/>
          </a:p>
        </p:txBody>
      </p:sp>
    </p:spTree>
    <p:extLst>
      <p:ext uri="{BB962C8B-B14F-4D97-AF65-F5344CB8AC3E}">
        <p14:creationId xmlns:p14="http://schemas.microsoft.com/office/powerpoint/2010/main" val="27052072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How has the recently passed Workforce Innovation and Opportunity Act (WIOA) helped to support this type of interagency planning and collaboration in your state? </a:t>
            </a:r>
            <a:r>
              <a:rPr lang="en-US" sz="1200" b="1" kern="1200" dirty="0" smtClean="0">
                <a:solidFill>
                  <a:schemeClr val="tx1"/>
                </a:solidFill>
                <a:effectLst/>
                <a:latin typeface="+mn-lt"/>
                <a:ea typeface="+mn-ea"/>
                <a:cs typeface="+mn-cs"/>
              </a:rPr>
              <a:t>Tony</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WIOA and Ohio</a:t>
            </a:r>
          </a:p>
          <a:p>
            <a:pPr lvl="0"/>
            <a:r>
              <a:rPr lang="en-US" sz="1200" kern="1200" dirty="0" smtClean="0">
                <a:solidFill>
                  <a:schemeClr val="tx1"/>
                </a:solidFill>
                <a:effectLst/>
                <a:latin typeface="+mn-lt"/>
                <a:ea typeface="+mn-ea"/>
                <a:cs typeface="+mn-cs"/>
              </a:rPr>
              <a:t>Strong Collaboration between ODE and OBR</a:t>
            </a:r>
          </a:p>
          <a:p>
            <a:pPr lvl="0"/>
            <a:r>
              <a:rPr lang="en-US" sz="1200" kern="1200" dirty="0" smtClean="0">
                <a:solidFill>
                  <a:schemeClr val="tx1"/>
                </a:solidFill>
                <a:effectLst/>
                <a:latin typeface="+mn-lt"/>
                <a:ea typeface="+mn-ea"/>
                <a:cs typeface="+mn-cs"/>
              </a:rPr>
              <a:t>Bringing the Workforce Agencies and Local Providers Together</a:t>
            </a:r>
          </a:p>
          <a:p>
            <a:pPr lvl="0"/>
            <a:r>
              <a:rPr lang="en-US" sz="1200" kern="1200" dirty="0" smtClean="0">
                <a:solidFill>
                  <a:schemeClr val="tx1"/>
                </a:solidFill>
                <a:effectLst/>
                <a:latin typeface="+mn-lt"/>
                <a:ea typeface="+mn-ea"/>
                <a:cs typeface="+mn-cs"/>
              </a:rPr>
              <a:t>Moving Toward a Collaborative Process for Workforce Data Sharing</a:t>
            </a:r>
          </a:p>
          <a:p>
            <a:pPr lvl="0"/>
            <a:r>
              <a:rPr lang="en-US" sz="1200" kern="1200" dirty="0" smtClean="0">
                <a:solidFill>
                  <a:schemeClr val="tx1"/>
                </a:solidFill>
                <a:effectLst/>
                <a:latin typeface="+mn-lt"/>
                <a:ea typeface="+mn-ea"/>
                <a:cs typeface="+mn-cs"/>
              </a:rPr>
              <a:t>Development of Career Pathways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Mainly, I will discuss how Ohio has not started incorporating WIOA into our Unified Plan as of yet, but the plan was developed with a WIA focus which will allow for an easy transition of our strategies into WIOA. I will then briefly talk about how ODE and OBR are accustomed to the type of collaboration between agencies that WIOA calls for, and how WIOA will bring various state agencies together that have not historically worked together. ODE and OBR's experience of collaboration can help influence and guide discussions around strategic alignment of services. Moreover, I will mention our work with bringing local providers together and how these collaborations will be enhanced under WIOA. Also, in any federal legislation, performance measures usually become a critical focal point. For Ohio, the move toward agencies agreeing on a common approach to provide data for WIOA performance is historic. Yet, we have a head start from preliminary conversations under the development of our Unified Plan. Finally, I'll briefly talk about how the agencies and programs involved in WIOA will help broaden our approach to career pathways, allowing them to extend into areas and populations not traditionally involved in pathways development.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EE0CA37-B3D3-4D0D-8A2B-1C633EDD525F}" type="slidenum">
              <a:rPr lang="en-US" smtClean="0"/>
              <a:t>12</a:t>
            </a:fld>
            <a:endParaRPr lang="en-US"/>
          </a:p>
        </p:txBody>
      </p:sp>
    </p:spTree>
    <p:extLst>
      <p:ext uri="{BB962C8B-B14F-4D97-AF65-F5344CB8AC3E}">
        <p14:creationId xmlns:p14="http://schemas.microsoft.com/office/powerpoint/2010/main" val="9249144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effectLst/>
                <a:latin typeface="+mn-lt"/>
                <a:ea typeface="+mn-ea"/>
                <a:cs typeface="+mn-cs"/>
              </a:rPr>
              <a:t>What were some of the challenges you encountered during the development of this plan? </a:t>
            </a:r>
            <a:r>
              <a:rPr lang="en-US" sz="1200" b="1" kern="1200" dirty="0" smtClean="0">
                <a:solidFill>
                  <a:schemeClr val="tx1"/>
                </a:solidFill>
                <a:effectLst/>
                <a:latin typeface="+mn-lt"/>
                <a:ea typeface="+mn-ea"/>
                <a:cs typeface="+mn-cs"/>
              </a:rPr>
              <a:t>Bill</a:t>
            </a:r>
            <a:endParaRPr lang="en-US" sz="14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Turf Issues</a:t>
            </a:r>
            <a:endParaRPr lang="en-US" sz="14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Fear of agencies losing funding and control</a:t>
            </a:r>
            <a:endParaRPr lang="en-US" sz="14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A natural…Fear of Change</a:t>
            </a:r>
            <a:endParaRPr lang="en-US" sz="14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Sometimes like herding cats</a:t>
            </a:r>
            <a:endParaRPr lang="en-US" sz="14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Finding common issues and processes</a:t>
            </a:r>
            <a:endParaRPr lang="en-US" sz="14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Handling the reaction from the field. Prevent panic from misunderstandings.</a:t>
            </a:r>
            <a:endParaRPr lang="en-US" sz="140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DC7AD25E-6A40-4CD0-834D-6F6D5A3ABCA6}"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5381122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How do you see Ohio's Unified State plan informing your work over the coming years? </a:t>
            </a:r>
            <a:r>
              <a:rPr lang="en-US" sz="1200" b="1" kern="1200" dirty="0" smtClean="0">
                <a:solidFill>
                  <a:schemeClr val="tx1"/>
                </a:solidFill>
                <a:effectLst/>
                <a:latin typeface="+mn-lt"/>
                <a:ea typeface="+mn-ea"/>
                <a:cs typeface="+mn-cs"/>
              </a:rPr>
              <a:t>Steve</a:t>
            </a:r>
            <a:endParaRPr lang="en-US" sz="1200" kern="1200" dirty="0" smtClean="0">
              <a:solidFill>
                <a:schemeClr val="tx1"/>
              </a:solidFill>
              <a:effectLst/>
              <a:latin typeface="+mn-lt"/>
              <a:ea typeface="+mn-ea"/>
              <a:cs typeface="+mn-cs"/>
            </a:endParaRPr>
          </a:p>
          <a:p>
            <a:endParaRPr lang="en-US" sz="1200" b="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Identifying Business Needs Through Ohio's In-Demand Jobs Reports</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pPr fontAlgn="t"/>
            <a:r>
              <a:rPr lang="en-US" sz="1200" kern="1200" dirty="0" smtClean="0">
                <a:solidFill>
                  <a:schemeClr val="tx1"/>
                </a:solidFill>
                <a:effectLst/>
                <a:latin typeface="+mn-lt"/>
                <a:ea typeface="+mn-ea"/>
                <a:cs typeface="+mn-cs"/>
              </a:rPr>
              <a:t>Too often, jobs go unfilled because Ohio businesses are not able to recruit qualified workers. In short, demand must drive supply, and Ohio’s workforce and education systems need information to help align their programs and services to fulfill these needs. </a:t>
            </a:r>
          </a:p>
          <a:p>
            <a:pPr fontAlgn="t"/>
            <a:r>
              <a:rPr lang="en-US" sz="1200" kern="1200" dirty="0" smtClean="0">
                <a:solidFill>
                  <a:schemeClr val="tx1"/>
                </a:solidFill>
                <a:effectLst/>
                <a:latin typeface="+mn-lt"/>
                <a:ea typeface="+mn-ea"/>
                <a:cs typeface="+mn-cs"/>
              </a:rPr>
              <a:t>To meet this challenge, the Governor’s Office of Workforce Transformation has identified and analyzed the most urgent workforce needs of businesses, deployed a statewide jobs forecasting tool, and compiled the results into several easy-to-read summaries. These reports represent a dynamic database of information on the urgent workforce needs of Ohio employers, and can be used by students, educators and individuals to better inform career decisions.  </a:t>
            </a:r>
          </a:p>
          <a:p>
            <a:endParaRPr lang="en-US" dirty="0"/>
          </a:p>
        </p:txBody>
      </p:sp>
      <p:sp>
        <p:nvSpPr>
          <p:cNvPr id="4" name="Slide Number Placeholder 3"/>
          <p:cNvSpPr>
            <a:spLocks noGrp="1"/>
          </p:cNvSpPr>
          <p:nvPr>
            <p:ph type="sldNum" sz="quarter" idx="10"/>
          </p:nvPr>
        </p:nvSpPr>
        <p:spPr/>
        <p:txBody>
          <a:bodyPr/>
          <a:lstStyle/>
          <a:p>
            <a:fld id="{4EE0CA37-B3D3-4D0D-8A2B-1C633EDD525F}" type="slidenum">
              <a:rPr lang="en-US" smtClean="0"/>
              <a:t>14</a:t>
            </a:fld>
            <a:endParaRPr lang="en-US"/>
          </a:p>
        </p:txBody>
      </p:sp>
    </p:spTree>
    <p:extLst>
      <p:ext uri="{BB962C8B-B14F-4D97-AF65-F5344CB8AC3E}">
        <p14:creationId xmlns:p14="http://schemas.microsoft.com/office/powerpoint/2010/main" val="12036431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sz="1200" kern="1200" dirty="0" smtClean="0">
                <a:solidFill>
                  <a:schemeClr val="tx1"/>
                </a:solidFill>
                <a:effectLst/>
                <a:latin typeface="+mn-lt"/>
                <a:ea typeface="+mn-ea"/>
                <a:cs typeface="+mn-cs"/>
              </a:rPr>
              <a:t>Too often, jobs go unfilled because Ohio businesses are not able to recruit qualified workers. In short, demand must drive supply, and Ohio’s workforce and education systems need information to help align their programs and services to fulfill these needs. </a:t>
            </a:r>
          </a:p>
          <a:p>
            <a:pPr fontAlgn="t"/>
            <a:r>
              <a:rPr lang="en-US" sz="1200" kern="1200" dirty="0" smtClean="0">
                <a:solidFill>
                  <a:schemeClr val="tx1"/>
                </a:solidFill>
                <a:effectLst/>
                <a:latin typeface="+mn-lt"/>
                <a:ea typeface="+mn-ea"/>
                <a:cs typeface="+mn-cs"/>
              </a:rPr>
              <a:t>To meet this challenge, the Governor’s Office of Workforce Transformation has identified and analyzed the most urgent workforce needs of businesses, deployed a statewide jobs forecasting tool, and compiled the results into several easy-to-read summaries. These reports represent a dynamic database of information on the urgent workforce needs of Ohio employers, and can be used by students, educators and individuals to better inform career decisions.  </a:t>
            </a:r>
          </a:p>
          <a:p>
            <a:endParaRPr lang="en-US" dirty="0"/>
          </a:p>
        </p:txBody>
      </p:sp>
      <p:sp>
        <p:nvSpPr>
          <p:cNvPr id="4" name="Slide Number Placeholder 3"/>
          <p:cNvSpPr>
            <a:spLocks noGrp="1"/>
          </p:cNvSpPr>
          <p:nvPr>
            <p:ph type="sldNum" sz="quarter" idx="10"/>
          </p:nvPr>
        </p:nvSpPr>
        <p:spPr/>
        <p:txBody>
          <a:bodyPr/>
          <a:lstStyle/>
          <a:p>
            <a:fld id="{4EE0CA37-B3D3-4D0D-8A2B-1C633EDD525F}" type="slidenum">
              <a:rPr lang="en-US" smtClean="0"/>
              <a:t>15</a:t>
            </a:fld>
            <a:endParaRPr lang="en-US"/>
          </a:p>
        </p:txBody>
      </p:sp>
    </p:spTree>
    <p:extLst>
      <p:ext uri="{BB962C8B-B14F-4D97-AF65-F5344CB8AC3E}">
        <p14:creationId xmlns:p14="http://schemas.microsoft.com/office/powerpoint/2010/main" val="2882092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Ohio's Unified State Plan: Better Coordination. Improved Delivery Of Service. Superior Results.</a:t>
            </a:r>
            <a:r>
              <a:rPr lang="en-US" sz="1200" kern="1200" dirty="0" smtClean="0">
                <a:solidFill>
                  <a:schemeClr val="tx1"/>
                </a:solidFill>
                <a:effectLst/>
                <a:latin typeface="+mn-lt"/>
                <a:ea typeface="+mn-ea"/>
                <a:cs typeface="+mn-cs"/>
              </a:rPr>
              <a:t> </a:t>
            </a:r>
          </a:p>
          <a:p>
            <a:pPr fontAlgn="t"/>
            <a:r>
              <a:rPr lang="en-US" sz="1200" kern="1200" dirty="0" smtClean="0">
                <a:solidFill>
                  <a:schemeClr val="tx1"/>
                </a:solidFill>
                <a:effectLst/>
                <a:latin typeface="+mn-lt"/>
                <a:ea typeface="+mn-ea"/>
                <a:cs typeface="+mn-cs"/>
              </a:rPr>
              <a:t>For the first time, Ohio has submitted a single, unified plan to the federal government for the state’s three largest workforce programs; Workforce Investment Act (WIA), Adult Basic and Literacy Education (ABLE) and Carl D. Perkins Career and Technical Education Improvement Act (Perkins). </a:t>
            </a:r>
          </a:p>
        </p:txBody>
      </p:sp>
      <p:sp>
        <p:nvSpPr>
          <p:cNvPr id="4" name="Slide Number Placeholder 3"/>
          <p:cNvSpPr>
            <a:spLocks noGrp="1"/>
          </p:cNvSpPr>
          <p:nvPr>
            <p:ph type="sldNum" sz="quarter" idx="10"/>
          </p:nvPr>
        </p:nvSpPr>
        <p:spPr/>
        <p:txBody>
          <a:bodyPr/>
          <a:lstStyle/>
          <a:p>
            <a:fld id="{4EE0CA37-B3D3-4D0D-8A2B-1C633EDD525F}" type="slidenum">
              <a:rPr lang="en-US" smtClean="0"/>
              <a:t>16</a:t>
            </a:fld>
            <a:endParaRPr lang="en-US"/>
          </a:p>
        </p:txBody>
      </p:sp>
    </p:spTree>
    <p:extLst>
      <p:ext uri="{BB962C8B-B14F-4D97-AF65-F5344CB8AC3E}">
        <p14:creationId xmlns:p14="http://schemas.microsoft.com/office/powerpoint/2010/main" val="5048844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Ohio’s unified workforce plan will improve outcomes for students, adults and employers by better coordinating local workforce administrators, caseworkers and K-12 educators.  Ohio is just the fourth state to submit a unified plan, and the first to submit a plan that includes Perkins-funded programs.  The unified plan has three goals: [advance slide to discuss three goals]</a:t>
            </a:r>
          </a:p>
          <a:p>
            <a:endParaRPr lang="en-US" dirty="0"/>
          </a:p>
        </p:txBody>
      </p:sp>
      <p:sp>
        <p:nvSpPr>
          <p:cNvPr id="4" name="Slide Number Placeholder 3"/>
          <p:cNvSpPr>
            <a:spLocks noGrp="1"/>
          </p:cNvSpPr>
          <p:nvPr>
            <p:ph type="sldNum" sz="quarter" idx="10"/>
          </p:nvPr>
        </p:nvSpPr>
        <p:spPr/>
        <p:txBody>
          <a:bodyPr/>
          <a:lstStyle/>
          <a:p>
            <a:fld id="{4EE0CA37-B3D3-4D0D-8A2B-1C633EDD525F}" type="slidenum">
              <a:rPr lang="en-US" smtClean="0"/>
              <a:t>17</a:t>
            </a:fld>
            <a:endParaRPr lang="en-US"/>
          </a:p>
        </p:txBody>
      </p:sp>
    </p:spTree>
    <p:extLst>
      <p:ext uri="{BB962C8B-B14F-4D97-AF65-F5344CB8AC3E}">
        <p14:creationId xmlns:p14="http://schemas.microsoft.com/office/powerpoint/2010/main" val="28149014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685800" lvl="1" indent="-228600" fontAlgn="t">
              <a:buFont typeface="+mj-lt"/>
              <a:buAutoNum type="arabicPeriod"/>
            </a:pPr>
            <a:r>
              <a:rPr lang="en-US" sz="1200" kern="1200" dirty="0" smtClean="0">
                <a:solidFill>
                  <a:schemeClr val="tx1"/>
                </a:solidFill>
                <a:effectLst/>
                <a:latin typeface="+mn-lt"/>
                <a:ea typeface="+mn-ea"/>
                <a:cs typeface="+mn-cs"/>
              </a:rPr>
              <a:t>Help more Ohioans compete for quality jobs that pay a living wage and lead to career advancement;</a:t>
            </a:r>
            <a:endParaRPr lang="en-US" sz="1400" kern="1200" dirty="0" smtClean="0">
              <a:solidFill>
                <a:schemeClr val="tx1"/>
              </a:solidFill>
              <a:effectLst/>
              <a:latin typeface="+mn-lt"/>
              <a:ea typeface="+mn-ea"/>
              <a:cs typeface="+mn-cs"/>
            </a:endParaRPr>
          </a:p>
          <a:p>
            <a:pPr marL="685800" lvl="1" indent="-228600" fontAlgn="t">
              <a:buFont typeface="+mj-lt"/>
              <a:buAutoNum type="arabicPeriod"/>
            </a:pPr>
            <a:r>
              <a:rPr lang="en-US" sz="1200" kern="1200" dirty="0" smtClean="0">
                <a:solidFill>
                  <a:schemeClr val="tx1"/>
                </a:solidFill>
                <a:effectLst/>
                <a:latin typeface="+mn-lt"/>
                <a:ea typeface="+mn-ea"/>
                <a:cs typeface="+mn-cs"/>
              </a:rPr>
              <a:t>Help Ohio employers find the talent they need to succeed and grow; and</a:t>
            </a:r>
            <a:endParaRPr lang="en-US" sz="1400" kern="1200" dirty="0" smtClean="0">
              <a:solidFill>
                <a:schemeClr val="tx1"/>
              </a:solidFill>
              <a:effectLst/>
              <a:latin typeface="+mn-lt"/>
              <a:ea typeface="+mn-ea"/>
              <a:cs typeface="+mn-cs"/>
            </a:endParaRPr>
          </a:p>
          <a:p>
            <a:pPr marL="685800" lvl="1" indent="-228600" fontAlgn="t">
              <a:buFont typeface="+mj-lt"/>
              <a:buAutoNum type="arabicPeriod"/>
            </a:pPr>
            <a:r>
              <a:rPr lang="en-US" sz="1200" kern="1200" dirty="0" smtClean="0">
                <a:solidFill>
                  <a:schemeClr val="tx1"/>
                </a:solidFill>
                <a:effectLst/>
                <a:latin typeface="+mn-lt"/>
                <a:ea typeface="+mn-ea"/>
                <a:cs typeface="+mn-cs"/>
              </a:rPr>
              <a:t>Provide effective and efficient job training aligned to high-demand occupations and employer needs resulting in workplace-valued credentials.</a:t>
            </a:r>
            <a:endParaRPr lang="en-US" sz="1400" kern="1200" dirty="0" smtClean="0">
              <a:solidFill>
                <a:schemeClr val="tx1"/>
              </a:solidFill>
              <a:effectLst/>
              <a:latin typeface="+mn-lt"/>
              <a:ea typeface="+mn-ea"/>
              <a:cs typeface="+mn-cs"/>
            </a:endParaRP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21745D1-1914-4E2C-8DA7-D0ECD27F9ADE}"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7211791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Ohio Workforce Success Measures</a:t>
            </a:r>
          </a:p>
          <a:p>
            <a:r>
              <a:rPr lang="en-US" sz="1200" kern="1200" dirty="0" smtClean="0">
                <a:solidFill>
                  <a:schemeClr val="tx1"/>
                </a:solidFill>
                <a:effectLst/>
                <a:latin typeface="+mn-lt"/>
                <a:ea typeface="+mn-ea"/>
                <a:cs typeface="+mn-cs"/>
              </a:rPr>
              <a:t>Welcome to the Workforce Success Measures Dashboard website.</a:t>
            </a:r>
          </a:p>
          <a:p>
            <a:r>
              <a:rPr lang="en-US" sz="1200" kern="1200" dirty="0" smtClean="0">
                <a:solidFill>
                  <a:schemeClr val="tx1"/>
                </a:solidFill>
                <a:effectLst/>
                <a:latin typeface="+mn-lt"/>
                <a:ea typeface="+mn-ea"/>
                <a:cs typeface="+mn-cs"/>
              </a:rPr>
              <a:t>At the request of the Governor’s Executive Workforce Board and in response to recommendations from the Unified State Plan process, the Governor’s Office of Workforce Transformation worked with local providers and stakeholders and the Ohio Education Research Center at The Ohio State University to develop a common set of workforce success measures. These measures allow program administrators and policy makers to continually monitor progress across multiple programs and providers, creating better transparency and greater accountability.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Together with our stakeholders, we have gathered reporting data from four of the state’s largest workforce programs:</a:t>
            </a:r>
          </a:p>
          <a:p>
            <a:pPr lvl="0"/>
            <a:r>
              <a:rPr lang="en-US" sz="1200" b="1" kern="1200" dirty="0" smtClean="0">
                <a:solidFill>
                  <a:schemeClr val="tx1"/>
                </a:solidFill>
                <a:effectLst/>
                <a:latin typeface="+mn-lt"/>
                <a:ea typeface="+mn-ea"/>
                <a:cs typeface="+mn-cs"/>
              </a:rPr>
              <a:t>Workforce Investment Act</a:t>
            </a:r>
            <a:r>
              <a:rPr lang="en-US" sz="1200" kern="1200" dirty="0" smtClean="0">
                <a:solidFill>
                  <a:schemeClr val="tx1"/>
                </a:solidFill>
                <a:effectLst/>
                <a:latin typeface="+mn-lt"/>
                <a:ea typeface="+mn-ea"/>
                <a:cs typeface="+mn-cs"/>
              </a:rPr>
              <a:t> (funding for unemployed and under employed Ohioans as well as disadvantaged youth);</a:t>
            </a:r>
          </a:p>
          <a:p>
            <a:pPr lvl="0"/>
            <a:r>
              <a:rPr lang="en-US" sz="1200" b="1" kern="1200" dirty="0" smtClean="0">
                <a:solidFill>
                  <a:schemeClr val="tx1"/>
                </a:solidFill>
                <a:effectLst/>
                <a:latin typeface="+mn-lt"/>
                <a:ea typeface="+mn-ea"/>
                <a:cs typeface="+mn-cs"/>
              </a:rPr>
              <a:t>Carl Perkins Act</a:t>
            </a:r>
            <a:r>
              <a:rPr lang="en-US" sz="1200" kern="1200" dirty="0" smtClean="0">
                <a:solidFill>
                  <a:schemeClr val="tx1"/>
                </a:solidFill>
                <a:effectLst/>
                <a:latin typeface="+mn-lt"/>
                <a:ea typeface="+mn-ea"/>
                <a:cs typeface="+mn-cs"/>
              </a:rPr>
              <a:t> (adult career technical education);</a:t>
            </a:r>
          </a:p>
          <a:p>
            <a:pPr lvl="0"/>
            <a:r>
              <a:rPr lang="en-US" sz="1200" b="1" kern="1200" dirty="0" smtClean="0">
                <a:solidFill>
                  <a:schemeClr val="tx1"/>
                </a:solidFill>
                <a:effectLst/>
                <a:latin typeface="+mn-lt"/>
                <a:ea typeface="+mn-ea"/>
                <a:cs typeface="+mn-cs"/>
              </a:rPr>
              <a:t>Adult Basic &amp; Literacy Education</a:t>
            </a:r>
            <a:r>
              <a:rPr lang="en-US" sz="1200" kern="1200" dirty="0" smtClean="0">
                <a:solidFill>
                  <a:schemeClr val="tx1"/>
                </a:solidFill>
                <a:effectLst/>
                <a:latin typeface="+mn-lt"/>
                <a:ea typeface="+mn-ea"/>
                <a:cs typeface="+mn-cs"/>
              </a:rPr>
              <a:t> (GED training and basic remediation); and</a:t>
            </a:r>
          </a:p>
          <a:p>
            <a:pPr lvl="0"/>
            <a:r>
              <a:rPr lang="en-US" sz="1200" b="1" kern="1200" dirty="0" smtClean="0">
                <a:solidFill>
                  <a:schemeClr val="tx1"/>
                </a:solidFill>
                <a:effectLst/>
                <a:latin typeface="+mn-lt"/>
                <a:ea typeface="+mn-ea"/>
                <a:cs typeface="+mn-cs"/>
              </a:rPr>
              <a:t>State financial aid &amp; scholarships</a:t>
            </a:r>
            <a:r>
              <a:rPr lang="en-US" sz="1200" kern="1200" dirty="0" smtClean="0">
                <a:solidFill>
                  <a:schemeClr val="tx1"/>
                </a:solidFill>
                <a:effectLst/>
                <a:latin typeface="+mn-lt"/>
                <a:ea typeface="+mn-ea"/>
                <a:cs typeface="+mn-cs"/>
              </a:rPr>
              <a:t> (funding for needs-based scholarships for post-secondary schools).</a:t>
            </a:r>
          </a:p>
          <a:p>
            <a:endParaRPr lang="en-US" dirty="0"/>
          </a:p>
        </p:txBody>
      </p:sp>
      <p:sp>
        <p:nvSpPr>
          <p:cNvPr id="4" name="Slide Number Placeholder 3"/>
          <p:cNvSpPr>
            <a:spLocks noGrp="1"/>
          </p:cNvSpPr>
          <p:nvPr>
            <p:ph type="sldNum" sz="quarter" idx="10"/>
          </p:nvPr>
        </p:nvSpPr>
        <p:spPr/>
        <p:txBody>
          <a:bodyPr/>
          <a:lstStyle/>
          <a:p>
            <a:fld id="{4EE0CA37-B3D3-4D0D-8A2B-1C633EDD525F}" type="slidenum">
              <a:rPr lang="en-US" smtClean="0"/>
              <a:t>19</a:t>
            </a:fld>
            <a:endParaRPr lang="en-US"/>
          </a:p>
        </p:txBody>
      </p:sp>
    </p:spTree>
    <p:extLst>
      <p:ext uri="{BB962C8B-B14F-4D97-AF65-F5344CB8AC3E}">
        <p14:creationId xmlns:p14="http://schemas.microsoft.com/office/powerpoint/2010/main" val="1736456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E0CA37-B3D3-4D0D-8A2B-1C633EDD525F}" type="slidenum">
              <a:rPr lang="en-US" smtClean="0"/>
              <a:t>2</a:t>
            </a:fld>
            <a:endParaRPr lang="en-US"/>
          </a:p>
        </p:txBody>
      </p:sp>
    </p:spTree>
    <p:extLst>
      <p:ext uri="{BB962C8B-B14F-4D97-AF65-F5344CB8AC3E}">
        <p14:creationId xmlns:p14="http://schemas.microsoft.com/office/powerpoint/2010/main" val="34494790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Workforce Success Measures evaluate program efforts to:</a:t>
            </a:r>
          </a:p>
          <a:p>
            <a:pPr lvl="0"/>
            <a:r>
              <a:rPr lang="en-US" sz="1200" b="1" kern="1200" dirty="0" smtClean="0">
                <a:solidFill>
                  <a:schemeClr val="tx1"/>
                </a:solidFill>
                <a:effectLst/>
                <a:latin typeface="+mn-lt"/>
                <a:ea typeface="+mn-ea"/>
                <a:cs typeface="+mn-cs"/>
              </a:rPr>
              <a:t>Find Employment:</a:t>
            </a:r>
            <a:r>
              <a:rPr lang="en-US" sz="1200" kern="1200" dirty="0" smtClean="0">
                <a:solidFill>
                  <a:schemeClr val="tx1"/>
                </a:solidFill>
                <a:effectLst/>
                <a:latin typeface="+mn-lt"/>
                <a:ea typeface="+mn-ea"/>
                <a:cs typeface="+mn-cs"/>
              </a:rPr>
              <a:t> do programs connect individuals to short- and long-term employment;</a:t>
            </a:r>
          </a:p>
          <a:p>
            <a:pPr lvl="0"/>
            <a:r>
              <a:rPr lang="en-US" sz="1200" b="1" kern="1200" dirty="0" smtClean="0">
                <a:solidFill>
                  <a:schemeClr val="tx1"/>
                </a:solidFill>
                <a:effectLst/>
                <a:latin typeface="+mn-lt"/>
                <a:ea typeface="+mn-ea"/>
                <a:cs typeface="+mn-cs"/>
              </a:rPr>
              <a:t>Increase Skills:</a:t>
            </a:r>
            <a:r>
              <a:rPr lang="en-US" sz="1200" kern="1200" dirty="0" smtClean="0">
                <a:solidFill>
                  <a:schemeClr val="tx1"/>
                </a:solidFill>
                <a:effectLst/>
                <a:latin typeface="+mn-lt"/>
                <a:ea typeface="+mn-ea"/>
                <a:cs typeface="+mn-cs"/>
              </a:rPr>
              <a:t> do programs provide job seekers with access to training that results in industry-recognized certificates and credentials;</a:t>
            </a:r>
          </a:p>
          <a:p>
            <a:pPr lvl="0"/>
            <a:r>
              <a:rPr lang="en-US" sz="1200" b="1" kern="1200" dirty="0" smtClean="0">
                <a:solidFill>
                  <a:schemeClr val="tx1"/>
                </a:solidFill>
                <a:effectLst/>
                <a:latin typeface="+mn-lt"/>
                <a:ea typeface="+mn-ea"/>
                <a:cs typeface="+mn-cs"/>
              </a:rPr>
              <a:t>Increase Wages:</a:t>
            </a:r>
            <a:r>
              <a:rPr lang="en-US" sz="1200" kern="1200" dirty="0" smtClean="0">
                <a:solidFill>
                  <a:schemeClr val="tx1"/>
                </a:solidFill>
                <a:effectLst/>
                <a:latin typeface="+mn-lt"/>
                <a:ea typeface="+mn-ea"/>
                <a:cs typeface="+mn-cs"/>
              </a:rPr>
              <a:t> is there an increase in participants’ overall earnings; and</a:t>
            </a:r>
          </a:p>
          <a:p>
            <a:pPr lvl="0"/>
            <a:r>
              <a:rPr lang="en-US" sz="1200" b="1" kern="1200" dirty="0" smtClean="0">
                <a:solidFill>
                  <a:schemeClr val="tx1"/>
                </a:solidFill>
                <a:effectLst/>
                <a:latin typeface="+mn-lt"/>
                <a:ea typeface="+mn-ea"/>
                <a:cs typeface="+mn-cs"/>
              </a:rPr>
              <a:t>Provide Value to Business:</a:t>
            </a:r>
            <a:r>
              <a:rPr lang="en-US" sz="1200" kern="1200" dirty="0" smtClean="0">
                <a:solidFill>
                  <a:schemeClr val="tx1"/>
                </a:solidFill>
                <a:effectLst/>
                <a:latin typeface="+mn-lt"/>
                <a:ea typeface="+mn-ea"/>
                <a:cs typeface="+mn-cs"/>
              </a:rPr>
              <a:t> do the services meet the needs of employers.</a:t>
            </a:r>
          </a:p>
          <a:p>
            <a:endParaRPr lang="en-US" dirty="0" smtClean="0"/>
          </a:p>
          <a:p>
            <a:r>
              <a:rPr lang="en-US" sz="1200" kern="1200" dirty="0" smtClean="0">
                <a:solidFill>
                  <a:schemeClr val="tx1"/>
                </a:solidFill>
                <a:effectLst/>
                <a:latin typeface="+mn-lt"/>
                <a:ea typeface="+mn-ea"/>
                <a:cs typeface="+mn-cs"/>
              </a:rPr>
              <a:t>The reports enable workforce program administrators and policy makers to identify best practices and improve the effectiveness of Ohio’s workforce development programs. Local providers are also able to access other provider information to stimulate dialogue and sharing of successes, particularly across providers of similar size and economic makeup.</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Additionally, the Workforce Success Measures are consistent with the planned federal measures of the Workforce Innovation Opportunity Act giving local providers a head start before the new federal measures will be effective in July 2016. This workforce learning tool will help program administrators and policy makers understand the areas where programs need improvements allowing them to take appropriate action now before the Federal measures are in place.</a:t>
            </a:r>
          </a:p>
          <a:p>
            <a:endParaRPr lang="en-US" dirty="0"/>
          </a:p>
        </p:txBody>
      </p:sp>
      <p:sp>
        <p:nvSpPr>
          <p:cNvPr id="4" name="Slide Number Placeholder 3"/>
          <p:cNvSpPr>
            <a:spLocks noGrp="1"/>
          </p:cNvSpPr>
          <p:nvPr>
            <p:ph type="sldNum" sz="quarter" idx="10"/>
          </p:nvPr>
        </p:nvSpPr>
        <p:spPr/>
        <p:txBody>
          <a:bodyPr/>
          <a:lstStyle/>
          <a:p>
            <a:fld id="{4EE0CA37-B3D3-4D0D-8A2B-1C633EDD525F}" type="slidenum">
              <a:rPr lang="en-US" smtClean="0"/>
              <a:t>20</a:t>
            </a:fld>
            <a:endParaRPr lang="en-US"/>
          </a:p>
        </p:txBody>
      </p:sp>
    </p:spTree>
    <p:extLst>
      <p:ext uri="{BB962C8B-B14F-4D97-AF65-F5344CB8AC3E}">
        <p14:creationId xmlns:p14="http://schemas.microsoft.com/office/powerpoint/2010/main" val="32910938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73043527-8EAB-40B4-A534-3045E607F503}" type="slidenum">
              <a:rPr lang="en-US" smtClean="0"/>
              <a:t>21</a:t>
            </a:fld>
            <a:endParaRPr lang="en-US"/>
          </a:p>
        </p:txBody>
      </p:sp>
    </p:spTree>
    <p:extLst>
      <p:ext uri="{BB962C8B-B14F-4D97-AF65-F5344CB8AC3E}">
        <p14:creationId xmlns:p14="http://schemas.microsoft.com/office/powerpoint/2010/main" val="22416386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E366C7-1CE9-4F42-AE88-C4781F677C91}" type="slidenum">
              <a:rPr lang="en-US" smtClean="0"/>
              <a:t>22</a:t>
            </a:fld>
            <a:endParaRPr lang="en-US"/>
          </a:p>
        </p:txBody>
      </p:sp>
    </p:spTree>
    <p:extLst>
      <p:ext uri="{BB962C8B-B14F-4D97-AF65-F5344CB8AC3E}">
        <p14:creationId xmlns:p14="http://schemas.microsoft.com/office/powerpoint/2010/main" val="3794909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rPr>
              <a:t>Specifically we'd like you to speak about Ohio's experience developing the new </a:t>
            </a:r>
            <a:r>
              <a:rPr lang="en-US" sz="1200" u="sng" kern="1200" dirty="0" smtClean="0">
                <a:solidFill>
                  <a:schemeClr val="tx1"/>
                </a:solidFill>
                <a:effectLst/>
                <a:latin typeface="+mn-lt"/>
                <a:ea typeface="+mn-ea"/>
                <a:cs typeface="+mn-cs"/>
                <a:hlinkClick r:id="rId3"/>
              </a:rPr>
              <a:t>Unified Plan</a:t>
            </a:r>
            <a:r>
              <a:rPr lang="en-US" sz="1200" u="sng" kern="1200" dirty="0" smtClean="0">
                <a:solidFill>
                  <a:schemeClr val="tx1"/>
                </a:solidFill>
                <a:effectLst/>
                <a:latin typeface="+mn-lt"/>
                <a:ea typeface="+mn-ea"/>
                <a:cs typeface="+mn-cs"/>
              </a:rPr>
              <a:t> for the state</a:t>
            </a: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4EE0CA37-B3D3-4D0D-8A2B-1C633EDD525F}" type="slidenum">
              <a:rPr lang="en-US" smtClean="0"/>
              <a:t>3</a:t>
            </a:fld>
            <a:endParaRPr lang="en-US"/>
          </a:p>
        </p:txBody>
      </p:sp>
    </p:spTree>
    <p:extLst>
      <p:ext uri="{BB962C8B-B14F-4D97-AF65-F5344CB8AC3E}">
        <p14:creationId xmlns:p14="http://schemas.microsoft.com/office/powerpoint/2010/main" val="3235496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About the Office of Workforce Transformation </a:t>
            </a:r>
            <a:endParaRPr lang="en-US" sz="1200" kern="1200" dirty="0" smtClean="0">
              <a:solidFill>
                <a:schemeClr val="tx1"/>
              </a:solidFill>
              <a:effectLst/>
              <a:latin typeface="+mn-lt"/>
              <a:ea typeface="+mn-ea"/>
              <a:cs typeface="+mn-cs"/>
            </a:endParaRPr>
          </a:p>
          <a:p>
            <a:pPr fontAlgn="t"/>
            <a:r>
              <a:rPr lang="en-US" sz="1200" kern="1200" dirty="0" smtClean="0">
                <a:solidFill>
                  <a:schemeClr val="tx1"/>
                </a:solidFill>
                <a:effectLst/>
                <a:latin typeface="+mn-lt"/>
                <a:ea typeface="+mn-ea"/>
                <a:cs typeface="+mn-cs"/>
              </a:rPr>
              <a:t>Recognizing both the importance of improving Ohio’s workforce development system and the enormity of the challenge, in February 2012, Governor Kasich issued </a:t>
            </a:r>
            <a:r>
              <a:rPr lang="en-US" sz="1200" b="1" u="none" strike="noStrike" kern="1200" dirty="0" smtClean="0">
                <a:solidFill>
                  <a:schemeClr val="tx1"/>
                </a:solidFill>
                <a:effectLst/>
                <a:latin typeface="+mn-lt"/>
                <a:ea typeface="+mn-ea"/>
                <a:cs typeface="+mn-cs"/>
                <a:hlinkClick r:id="rId3"/>
              </a:rPr>
              <a:t>Executive Order 2012-02K</a:t>
            </a:r>
            <a:r>
              <a:rPr lang="en-US" sz="1200" kern="1200" dirty="0" smtClean="0">
                <a:solidFill>
                  <a:schemeClr val="tx1"/>
                </a:solidFill>
                <a:effectLst/>
                <a:latin typeface="+mn-lt"/>
                <a:ea typeface="+mn-ea"/>
                <a:cs typeface="+mn-cs"/>
              </a:rPr>
              <a:t>, creating the Governor’s Office of Workforce Transformation (OWT) to be headed by a director reporting directly to the Governor. </a:t>
            </a:r>
          </a:p>
          <a:p>
            <a:pPr fontAlgn="t"/>
            <a:endParaRPr lang="en-US" sz="1200" kern="1200" dirty="0" smtClean="0">
              <a:solidFill>
                <a:schemeClr val="tx1"/>
              </a:solidFill>
              <a:effectLst/>
              <a:latin typeface="+mn-lt"/>
              <a:ea typeface="+mn-ea"/>
              <a:cs typeface="+mn-cs"/>
            </a:endParaRPr>
          </a:p>
          <a:p>
            <a:pPr fontAlgn="t"/>
            <a:r>
              <a:rPr lang="en-US" sz="1200" kern="1200" dirty="0" smtClean="0">
                <a:solidFill>
                  <a:schemeClr val="tx1"/>
                </a:solidFill>
                <a:effectLst/>
                <a:latin typeface="+mn-lt"/>
                <a:ea typeface="+mn-ea"/>
                <a:cs typeface="+mn-cs"/>
              </a:rPr>
              <a:t>The Governor also established the</a:t>
            </a:r>
            <a:r>
              <a:rPr lang="en-US" sz="1200" b="1" kern="1200" dirty="0" smtClean="0">
                <a:solidFill>
                  <a:schemeClr val="tx1"/>
                </a:solidFill>
                <a:effectLst/>
                <a:latin typeface="+mn-lt"/>
                <a:ea typeface="+mn-ea"/>
                <a:cs typeface="+mn-cs"/>
              </a:rPr>
              <a:t> Governor’s Executive Workforce Board</a:t>
            </a:r>
            <a:r>
              <a:rPr lang="en-US" sz="1200" kern="1200" dirty="0" smtClean="0">
                <a:solidFill>
                  <a:schemeClr val="tx1"/>
                </a:solidFill>
                <a:effectLst/>
                <a:latin typeface="+mn-lt"/>
                <a:ea typeface="+mn-ea"/>
                <a:cs typeface="+mn-cs"/>
              </a:rPr>
              <a:t>, comprised of business leaders and workforce development stakeholders, to guide the OWT in its work and ensure that business needs are at the forefront of improvements made to the workforce system.</a:t>
            </a:r>
          </a:p>
          <a:p>
            <a:endParaRPr lang="en-US" dirty="0"/>
          </a:p>
        </p:txBody>
      </p:sp>
      <p:sp>
        <p:nvSpPr>
          <p:cNvPr id="4" name="Slide Number Placeholder 3"/>
          <p:cNvSpPr>
            <a:spLocks noGrp="1"/>
          </p:cNvSpPr>
          <p:nvPr>
            <p:ph type="sldNum" sz="quarter" idx="10"/>
          </p:nvPr>
        </p:nvSpPr>
        <p:spPr/>
        <p:txBody>
          <a:bodyPr/>
          <a:lstStyle/>
          <a:p>
            <a:fld id="{4EE0CA37-B3D3-4D0D-8A2B-1C633EDD525F}" type="slidenum">
              <a:rPr lang="en-US" smtClean="0"/>
              <a:t>4</a:t>
            </a:fld>
            <a:endParaRPr lang="en-US"/>
          </a:p>
        </p:txBody>
      </p:sp>
    </p:spTree>
    <p:extLst>
      <p:ext uri="{BB962C8B-B14F-4D97-AF65-F5344CB8AC3E}">
        <p14:creationId xmlns:p14="http://schemas.microsoft.com/office/powerpoint/2010/main" val="2932012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 Plan to Reform Ohio’s Workforce System</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GOAL: To create a unified workforce system that helps employers find the workers they need to succeed and grow and helps workers access the skills training and resources they need to compete for in-demand jobs</a:t>
            </a:r>
          </a:p>
          <a:p>
            <a:endParaRPr lang="en-US" dirty="0"/>
          </a:p>
        </p:txBody>
      </p:sp>
      <p:sp>
        <p:nvSpPr>
          <p:cNvPr id="4" name="Slide Number Placeholder 3"/>
          <p:cNvSpPr>
            <a:spLocks noGrp="1"/>
          </p:cNvSpPr>
          <p:nvPr>
            <p:ph type="sldNum" sz="quarter" idx="10"/>
          </p:nvPr>
        </p:nvSpPr>
        <p:spPr/>
        <p:txBody>
          <a:bodyPr/>
          <a:lstStyle/>
          <a:p>
            <a:fld id="{4EE0CA37-B3D3-4D0D-8A2B-1C633EDD525F}" type="slidenum">
              <a:rPr lang="en-US" smtClean="0"/>
              <a:t>5</a:t>
            </a:fld>
            <a:endParaRPr lang="en-US"/>
          </a:p>
        </p:txBody>
      </p:sp>
    </p:spTree>
    <p:extLst>
      <p:ext uri="{BB962C8B-B14F-4D97-AF65-F5344CB8AC3E}">
        <p14:creationId xmlns:p14="http://schemas.microsoft.com/office/powerpoint/2010/main" val="593432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Challenges: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Ohio workers, businesses and training institutions do not have access to reliable data that summarizes businesses’ current and future workforce job and skills needs.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Ohio businesses struggle to find qualified people to fill in-demand job openings. At the same time, students and job seekers are not aware of the many viable career options available to them. Our education and workforce system can do better to connect students and jobs seekers to Ohio’s in-demand jobs.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Ohio’s state and local workforce programs and resources are disconnected and misaligned with workforce needs resulting in redundancy and a fragmented workforce system. Our current system does not spend existing, scarce workforce dollars efficiently.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Ohio businesses have workforce needs but are unsure where or reluctant to access resources to help identify new workers and resources to help with training. </a:t>
            </a:r>
          </a:p>
          <a:p>
            <a:endParaRPr lang="en-US" dirty="0"/>
          </a:p>
        </p:txBody>
      </p:sp>
      <p:sp>
        <p:nvSpPr>
          <p:cNvPr id="4" name="Slide Number Placeholder 3"/>
          <p:cNvSpPr>
            <a:spLocks noGrp="1"/>
          </p:cNvSpPr>
          <p:nvPr>
            <p:ph type="sldNum" sz="quarter" idx="10"/>
          </p:nvPr>
        </p:nvSpPr>
        <p:spPr/>
        <p:txBody>
          <a:bodyPr/>
          <a:lstStyle/>
          <a:p>
            <a:fld id="{4EE0CA37-B3D3-4D0D-8A2B-1C633EDD525F}" type="slidenum">
              <a:rPr lang="en-US" smtClean="0"/>
              <a:t>6</a:t>
            </a:fld>
            <a:endParaRPr lang="en-US"/>
          </a:p>
        </p:txBody>
      </p:sp>
    </p:spTree>
    <p:extLst>
      <p:ext uri="{BB962C8B-B14F-4D97-AF65-F5344CB8AC3E}">
        <p14:creationId xmlns:p14="http://schemas.microsoft.com/office/powerpoint/2010/main" val="1183571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are very interested in hearing each of your perspectives that were brought to bear on the development of this plan. Some questions that we'd be interested in hearing more about:</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What initially spurred state interest in pursuing a unified plan and how can other states approach this work? </a:t>
            </a:r>
            <a:r>
              <a:rPr lang="en-US" sz="1200" b="1" kern="1200" dirty="0" smtClean="0">
                <a:solidFill>
                  <a:schemeClr val="tx1"/>
                </a:solidFill>
                <a:effectLst/>
                <a:latin typeface="+mn-lt"/>
                <a:ea typeface="+mn-ea"/>
                <a:cs typeface="+mn-cs"/>
              </a:rPr>
              <a:t>Steve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EE0CA37-B3D3-4D0D-8A2B-1C633EDD525F}" type="slidenum">
              <a:rPr lang="en-US" smtClean="0"/>
              <a:t>7</a:t>
            </a:fld>
            <a:endParaRPr lang="en-US"/>
          </a:p>
        </p:txBody>
      </p:sp>
    </p:spTree>
    <p:extLst>
      <p:ext uri="{BB962C8B-B14F-4D97-AF65-F5344CB8AC3E}">
        <p14:creationId xmlns:p14="http://schemas.microsoft.com/office/powerpoint/2010/main" val="222104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sz="1200" b="1" kern="1200" dirty="0" smtClean="0">
                <a:solidFill>
                  <a:schemeClr val="tx1"/>
                </a:solidFill>
                <a:effectLst/>
                <a:latin typeface="+mn-lt"/>
                <a:ea typeface="+mn-ea"/>
                <a:cs typeface="+mn-cs"/>
              </a:rPr>
              <a:t>Identify businesses most urgent job needs</a:t>
            </a:r>
          </a:p>
          <a:p>
            <a:pPr marL="171450" indent="-171450" fontAlgn="t">
              <a:buFont typeface="Arial" panose="020B0604020202020204" pitchFamily="34" charset="0"/>
              <a:buChar char="•"/>
            </a:pPr>
            <a:r>
              <a:rPr lang="en-US" sz="1200" kern="1200" dirty="0" smtClean="0">
                <a:solidFill>
                  <a:schemeClr val="tx1"/>
                </a:solidFill>
                <a:effectLst/>
                <a:latin typeface="+mn-lt"/>
                <a:ea typeface="+mn-ea"/>
                <a:cs typeface="+mn-cs"/>
              </a:rPr>
              <a:t>Workers and training institutions do not have a reliable, consistent method for identifying the most in-demand jobs or the skills that workers need to fill them. Developing that ability—and encouraging participation from employers—is the first step to aligning the system and training programs with those needs. </a:t>
            </a:r>
          </a:p>
          <a:p>
            <a:endParaRPr lang="en-US" dirty="0"/>
          </a:p>
        </p:txBody>
      </p:sp>
      <p:sp>
        <p:nvSpPr>
          <p:cNvPr id="4" name="Slide Number Placeholder 3"/>
          <p:cNvSpPr>
            <a:spLocks noGrp="1"/>
          </p:cNvSpPr>
          <p:nvPr>
            <p:ph type="sldNum" sz="quarter" idx="10"/>
          </p:nvPr>
        </p:nvSpPr>
        <p:spPr/>
        <p:txBody>
          <a:bodyPr/>
          <a:lstStyle/>
          <a:p>
            <a:fld id="{4EE0CA37-B3D3-4D0D-8A2B-1C633EDD525F}" type="slidenum">
              <a:rPr lang="en-US" smtClean="0"/>
              <a:t>8</a:t>
            </a:fld>
            <a:endParaRPr lang="en-US"/>
          </a:p>
        </p:txBody>
      </p:sp>
    </p:spTree>
    <p:extLst>
      <p:ext uri="{BB962C8B-B14F-4D97-AF65-F5344CB8AC3E}">
        <p14:creationId xmlns:p14="http://schemas.microsoft.com/office/powerpoint/2010/main" val="72565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sz="1200" b="1" kern="1200" dirty="0" smtClean="0">
                <a:solidFill>
                  <a:schemeClr val="tx1"/>
                </a:solidFill>
                <a:effectLst/>
                <a:latin typeface="+mn-lt"/>
                <a:ea typeface="+mn-ea"/>
                <a:cs typeface="+mn-cs"/>
              </a:rPr>
              <a:t>Align the skills needs of employers with job training and education offerings</a:t>
            </a:r>
          </a:p>
          <a:p>
            <a:pPr fontAlgn="t"/>
            <a:r>
              <a:rPr lang="en-US" sz="1200" kern="1200" dirty="0" smtClean="0">
                <a:solidFill>
                  <a:schemeClr val="tx1"/>
                </a:solidFill>
                <a:effectLst/>
                <a:latin typeface="+mn-lt"/>
                <a:ea typeface="+mn-ea"/>
                <a:cs typeface="+mn-cs"/>
              </a:rPr>
              <a:t>Business in Ohio struggles to connect with qualified people to fill high-demand job openings. Without a dedicated workforce strategy, the state is missing critical opportunities to expose and inform students of Ohio’s most in-demand jobs. Efforts to align the state's largest workforce programs, coupled with a directionally accurate forecast of businesses most urgent job needs, our education and training system will be in a better position to fill the gaps. </a:t>
            </a:r>
          </a:p>
          <a:p>
            <a:endParaRPr lang="en-US" dirty="0"/>
          </a:p>
        </p:txBody>
      </p:sp>
      <p:sp>
        <p:nvSpPr>
          <p:cNvPr id="4" name="Slide Number Placeholder 3"/>
          <p:cNvSpPr>
            <a:spLocks noGrp="1"/>
          </p:cNvSpPr>
          <p:nvPr>
            <p:ph type="sldNum" sz="quarter" idx="10"/>
          </p:nvPr>
        </p:nvSpPr>
        <p:spPr/>
        <p:txBody>
          <a:bodyPr/>
          <a:lstStyle/>
          <a:p>
            <a:fld id="{4EE0CA37-B3D3-4D0D-8A2B-1C633EDD525F}" type="slidenum">
              <a:rPr lang="en-US" smtClean="0"/>
              <a:t>9</a:t>
            </a:fld>
            <a:endParaRPr lang="en-US"/>
          </a:p>
        </p:txBody>
      </p:sp>
    </p:spTree>
    <p:extLst>
      <p:ext uri="{BB962C8B-B14F-4D97-AF65-F5344CB8AC3E}">
        <p14:creationId xmlns:p14="http://schemas.microsoft.com/office/powerpoint/2010/main" val="2444275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6467" y="5514102"/>
            <a:ext cx="7772400" cy="646331"/>
          </a:xfrm>
        </p:spPr>
        <p:txBody>
          <a:bodyPr lIns="0" tIns="0" rIns="0" bIns="0" anchor="b" anchorCtr="0">
            <a:spAutoFit/>
          </a:bodyPr>
          <a:lstStyle>
            <a:lvl1pPr algn="l">
              <a:defRPr sz="4200" b="1"/>
            </a:lvl1pPr>
          </a:lstStyle>
          <a:p>
            <a:r>
              <a:rPr lang="en-US" dirty="0" smtClean="0"/>
              <a:t>Click to edit Master title style</a:t>
            </a:r>
            <a:endParaRPr lang="en-US" dirty="0"/>
          </a:p>
        </p:txBody>
      </p:sp>
      <p:sp>
        <p:nvSpPr>
          <p:cNvPr id="3" name="Subtitle 2"/>
          <p:cNvSpPr>
            <a:spLocks noGrp="1"/>
          </p:cNvSpPr>
          <p:nvPr>
            <p:ph type="subTitle" idx="1"/>
          </p:nvPr>
        </p:nvSpPr>
        <p:spPr>
          <a:xfrm>
            <a:off x="406467" y="6279478"/>
            <a:ext cx="6400800" cy="430887"/>
          </a:xfrm>
        </p:spPr>
        <p:txBody>
          <a:bodyPr lIns="0" tIns="0" rIns="0" bIns="0" anchor="t" anchorCtr="0">
            <a:sp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7" name="Picture 6" descr="ODE_LOGO.jpg"/>
          <p:cNvPicPr>
            <a:picLocks noChangeAspect="1"/>
          </p:cNvPicPr>
          <p:nvPr userDrawn="1"/>
        </p:nvPicPr>
        <p:blipFill>
          <a:blip r:embed="rId2"/>
          <a:stretch>
            <a:fillRect/>
          </a:stretch>
        </p:blipFill>
        <p:spPr>
          <a:xfrm>
            <a:off x="6807267" y="6186917"/>
            <a:ext cx="2012050" cy="369560"/>
          </a:xfrm>
          <a:prstGeom prst="rect">
            <a:avLst/>
          </a:prstGeom>
        </p:spPr>
      </p:pic>
      <p:pic>
        <p:nvPicPr>
          <p:cNvPr id="8" name="Picture 7" descr="PhotoOption3.jpg"/>
          <p:cNvPicPr>
            <a:picLocks noChangeAspect="1"/>
          </p:cNvPicPr>
          <p:nvPr userDrawn="1"/>
        </p:nvPicPr>
        <p:blipFill>
          <a:blip r:embed="rId3"/>
          <a:stretch>
            <a:fillRect/>
          </a:stretch>
        </p:blipFill>
        <p:spPr>
          <a:xfrm>
            <a:off x="0" y="0"/>
            <a:ext cx="9144000" cy="516940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46331"/>
          </a:xfrm>
        </p:spPr>
        <p:txBody>
          <a:bodyPr>
            <a:spAutoFit/>
          </a:bodyPr>
          <a:lstStyle>
            <a:lvl1pPr>
              <a:defRPr sz="4200" b="1">
                <a:solidFill>
                  <a:srgbClr val="C0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057644"/>
            <a:ext cx="82296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FOOTER-1.jpg"/>
          <p:cNvPicPr>
            <a:picLocks noChangeAspect="1"/>
          </p:cNvPicPr>
          <p:nvPr userDrawn="1"/>
        </p:nvPicPr>
        <p:blipFill>
          <a:blip r:embed="rId2"/>
          <a:stretch>
            <a:fillRect/>
          </a:stretch>
        </p:blipFill>
        <p:spPr>
          <a:xfrm>
            <a:off x="0" y="6378160"/>
            <a:ext cx="9144000" cy="4876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Shape 30"/>
        <p:cNvGrpSpPr/>
        <p:nvPr/>
      </p:nvGrpSpPr>
      <p:grpSpPr>
        <a:xfrm>
          <a:off x="0" y="0"/>
          <a:ext cx="0" cy="0"/>
          <a:chOff x="0" y="0"/>
          <a:chExt cx="0" cy="0"/>
        </a:xfrm>
      </p:grpSpPr>
      <p:pic>
        <p:nvPicPr>
          <p:cNvPr id="33" name="Shape 33"/>
          <p:cNvPicPr preferRelativeResize="0"/>
          <p:nvPr/>
        </p:nvPicPr>
        <p:blipFill>
          <a:blip r:embed="rId2">
            <a:alphaModFix/>
          </a:blip>
          <a:stretch>
            <a:fillRect/>
          </a:stretch>
        </p:blipFill>
        <p:spPr>
          <a:xfrm>
            <a:off x="0" y="6378160"/>
            <a:ext cx="9143999" cy="487679"/>
          </a:xfrm>
          <a:prstGeom prst="rect">
            <a:avLst/>
          </a:prstGeom>
          <a:noFill/>
          <a:ln>
            <a:noFill/>
          </a:ln>
        </p:spPr>
      </p:pic>
    </p:spTree>
    <p:extLst>
      <p:ext uri="{BB962C8B-B14F-4D97-AF65-F5344CB8AC3E}">
        <p14:creationId xmlns:p14="http://schemas.microsoft.com/office/powerpoint/2010/main" val="42786282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681836"/>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139036"/>
            <a:ext cx="8229600" cy="4525963"/>
          </a:xfrm>
          <a:prstGeom prst="rect">
            <a:avLst/>
          </a:prstGeom>
        </p:spPr>
        <p:txBody>
          <a:bodyPr vert="horz" lIns="0" tIns="0" rIns="0" bIns="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457200" rtl="0" eaLnBrk="1" latinLnBrk="0" hangingPunct="1">
        <a:spcBef>
          <a:spcPct val="0"/>
        </a:spcBef>
        <a:buNone/>
        <a:defRPr sz="4200" b="1" kern="1200">
          <a:solidFill>
            <a:srgbClr val="C00000"/>
          </a:solidFill>
          <a:latin typeface="Arial"/>
          <a:ea typeface="+mj-ea"/>
          <a:cs typeface="Arial"/>
        </a:defRPr>
      </a:lvl1pPr>
    </p:titleStyle>
    <p:body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6467" y="5197186"/>
            <a:ext cx="7772400" cy="984885"/>
          </a:xfrm>
        </p:spPr>
        <p:txBody>
          <a:bodyPr/>
          <a:lstStyle/>
          <a:p>
            <a:r>
              <a:rPr lang="en-US" sz="3200" i="1" dirty="0"/>
              <a:t>One Plan, One Vision: </a:t>
            </a:r>
            <a:r>
              <a:rPr lang="en-US" sz="3200" i="1" dirty="0" smtClean="0"/>
              <a:t/>
            </a:r>
            <a:br>
              <a:rPr lang="en-US" sz="3200" i="1" dirty="0" smtClean="0"/>
            </a:br>
            <a:r>
              <a:rPr lang="en-US" sz="3200" i="1" dirty="0" smtClean="0"/>
              <a:t>Exploring </a:t>
            </a:r>
            <a:r>
              <a:rPr lang="en-US" sz="3200" i="1" dirty="0"/>
              <a:t>Unified State Plans</a:t>
            </a:r>
            <a:r>
              <a:rPr lang="en-US" sz="3200" dirty="0"/>
              <a:t> </a:t>
            </a:r>
          </a:p>
        </p:txBody>
      </p:sp>
      <p:sp>
        <p:nvSpPr>
          <p:cNvPr id="3" name="Subtitle 2"/>
          <p:cNvSpPr>
            <a:spLocks noGrp="1"/>
          </p:cNvSpPr>
          <p:nvPr>
            <p:ph type="subTitle" idx="1"/>
          </p:nvPr>
        </p:nvSpPr>
        <p:spPr>
          <a:xfrm>
            <a:off x="406467" y="6193914"/>
            <a:ext cx="6400800" cy="430887"/>
          </a:xfrm>
        </p:spPr>
        <p:txBody>
          <a:bodyPr/>
          <a:lstStyle/>
          <a:p>
            <a:r>
              <a:rPr lang="en-US" dirty="0" smtClean="0"/>
              <a:t>April 8, 2015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286" r="8053" b="3879"/>
          <a:stretch/>
        </p:blipFill>
        <p:spPr>
          <a:xfrm>
            <a:off x="-19050" y="-19050"/>
            <a:ext cx="9182100" cy="6419850"/>
          </a:xfrm>
          <a:prstGeom prst="rect">
            <a:avLst/>
          </a:prstGeom>
        </p:spPr>
      </p:pic>
      <p:sp>
        <p:nvSpPr>
          <p:cNvPr id="2" name="Title 1"/>
          <p:cNvSpPr>
            <a:spLocks noGrp="1"/>
          </p:cNvSpPr>
          <p:nvPr>
            <p:ph type="title"/>
          </p:nvPr>
        </p:nvSpPr>
        <p:spPr>
          <a:xfrm>
            <a:off x="-19050" y="392236"/>
            <a:ext cx="9239250" cy="1292662"/>
          </a:xfrm>
          <a:solidFill>
            <a:schemeClr val="bg1"/>
          </a:solidFill>
        </p:spPr>
        <p:txBody>
          <a:bodyPr anchor="ctr"/>
          <a:lstStyle/>
          <a:p>
            <a:r>
              <a:rPr lang="en-US" dirty="0"/>
              <a:t>Reform Ohio's </a:t>
            </a:r>
            <a:r>
              <a:rPr lang="en-US" dirty="0" smtClean="0"/>
              <a:t/>
            </a:r>
            <a:br>
              <a:rPr lang="en-US" dirty="0" smtClean="0"/>
            </a:br>
            <a:r>
              <a:rPr lang="en-US" dirty="0" smtClean="0"/>
              <a:t>Workforce Delivery System</a:t>
            </a:r>
            <a:endParaRPr lang="en-US" dirty="0"/>
          </a:p>
        </p:txBody>
      </p:sp>
    </p:spTree>
    <p:extLst>
      <p:ext uri="{BB962C8B-B14F-4D97-AF65-F5344CB8AC3E}">
        <p14:creationId xmlns:p14="http://schemas.microsoft.com/office/powerpoint/2010/main" val="3540733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4565" b="21216"/>
          <a:stretch/>
        </p:blipFill>
        <p:spPr>
          <a:xfrm>
            <a:off x="-57150" y="19050"/>
            <a:ext cx="9220200" cy="6400800"/>
          </a:xfrm>
          <a:prstGeom prst="rect">
            <a:avLst/>
          </a:prstGeom>
        </p:spPr>
      </p:pic>
      <p:sp>
        <p:nvSpPr>
          <p:cNvPr id="2" name="Title 1"/>
          <p:cNvSpPr>
            <a:spLocks noGrp="1"/>
          </p:cNvSpPr>
          <p:nvPr>
            <p:ph type="title"/>
          </p:nvPr>
        </p:nvSpPr>
        <p:spPr>
          <a:xfrm>
            <a:off x="0" y="430336"/>
            <a:ext cx="9239250" cy="1292662"/>
          </a:xfrm>
          <a:solidFill>
            <a:schemeClr val="bg1"/>
          </a:solidFill>
        </p:spPr>
        <p:txBody>
          <a:bodyPr anchor="ctr"/>
          <a:lstStyle/>
          <a:p>
            <a:r>
              <a:rPr lang="en-US" dirty="0"/>
              <a:t>Enhance </a:t>
            </a:r>
            <a:r>
              <a:rPr lang="en-US" dirty="0" smtClean="0"/>
              <a:t>State Provided </a:t>
            </a:r>
            <a:br>
              <a:rPr lang="en-US" dirty="0" smtClean="0"/>
            </a:br>
            <a:r>
              <a:rPr lang="en-US" dirty="0" smtClean="0"/>
              <a:t>Employer Services</a:t>
            </a:r>
            <a:endParaRPr lang="en-US" dirty="0"/>
          </a:p>
        </p:txBody>
      </p:sp>
    </p:spTree>
    <p:extLst>
      <p:ext uri="{BB962C8B-B14F-4D97-AF65-F5344CB8AC3E}">
        <p14:creationId xmlns:p14="http://schemas.microsoft.com/office/powerpoint/2010/main" val="3099692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6871" t="5139" r="9374" b="52118"/>
          <a:stretch/>
        </p:blipFill>
        <p:spPr>
          <a:xfrm>
            <a:off x="-101600" y="-311418"/>
            <a:ext cx="9245600" cy="6668038"/>
          </a:xfrm>
        </p:spPr>
      </p:pic>
      <p:sp>
        <p:nvSpPr>
          <p:cNvPr id="5" name="TextBox 4"/>
          <p:cNvSpPr txBox="1"/>
          <p:nvPr/>
        </p:nvSpPr>
        <p:spPr>
          <a:xfrm>
            <a:off x="711200" y="2969261"/>
            <a:ext cx="7975600" cy="830997"/>
          </a:xfrm>
          <a:prstGeom prst="rect">
            <a:avLst/>
          </a:prstGeom>
          <a:noFill/>
        </p:spPr>
        <p:txBody>
          <a:bodyPr wrap="square" rtlCol="0">
            <a:spAutoFit/>
          </a:bodyPr>
          <a:lstStyle/>
          <a:p>
            <a:r>
              <a:rPr lang="en-US" sz="4800" dirty="0" smtClean="0">
                <a:latin typeface="Arial" panose="020B0604020202020204" pitchFamily="34" charset="0"/>
                <a:cs typeface="Arial" panose="020B0604020202020204" pitchFamily="34" charset="0"/>
              </a:rPr>
              <a:t>Strong collaboration</a:t>
            </a:r>
            <a:endParaRPr lang="en-US" sz="4800" dirty="0">
              <a:latin typeface="Arial" panose="020B0604020202020204" pitchFamily="34" charset="0"/>
              <a:cs typeface="Arial" panose="020B0604020202020204" pitchFamily="34" charset="0"/>
            </a:endParaRPr>
          </a:p>
        </p:txBody>
      </p:sp>
      <p:sp>
        <p:nvSpPr>
          <p:cNvPr id="7" name="TextBox 6"/>
          <p:cNvSpPr txBox="1"/>
          <p:nvPr/>
        </p:nvSpPr>
        <p:spPr>
          <a:xfrm>
            <a:off x="730250" y="3680886"/>
            <a:ext cx="7975600" cy="830997"/>
          </a:xfrm>
          <a:prstGeom prst="rect">
            <a:avLst/>
          </a:prstGeom>
          <a:noFill/>
        </p:spPr>
        <p:txBody>
          <a:bodyPr wrap="square" rtlCol="0">
            <a:spAutoFit/>
          </a:bodyPr>
          <a:lstStyle/>
          <a:p>
            <a:r>
              <a:rPr lang="en-US" sz="4800" dirty="0" smtClean="0">
                <a:latin typeface="Arial" panose="020B0604020202020204" pitchFamily="34" charset="0"/>
                <a:cs typeface="Arial" panose="020B0604020202020204" pitchFamily="34" charset="0"/>
              </a:rPr>
              <a:t>Workforce data sharing</a:t>
            </a:r>
            <a:endParaRPr lang="en-US" sz="4800" dirty="0">
              <a:latin typeface="Arial" panose="020B0604020202020204" pitchFamily="34" charset="0"/>
              <a:cs typeface="Arial" panose="020B0604020202020204" pitchFamily="34" charset="0"/>
            </a:endParaRPr>
          </a:p>
        </p:txBody>
      </p:sp>
      <p:sp>
        <p:nvSpPr>
          <p:cNvPr id="14" name="TextBox 13"/>
          <p:cNvSpPr txBox="1"/>
          <p:nvPr/>
        </p:nvSpPr>
        <p:spPr>
          <a:xfrm>
            <a:off x="711200" y="595572"/>
            <a:ext cx="8420100" cy="1754326"/>
          </a:xfrm>
          <a:prstGeom prst="rect">
            <a:avLst/>
          </a:prstGeom>
          <a:noFill/>
        </p:spPr>
        <p:txBody>
          <a:bodyPr wrap="square" rtlCol="0">
            <a:spAutoFit/>
          </a:bodyPr>
          <a:lstStyle/>
          <a:p>
            <a:r>
              <a:rPr lang="en-US" sz="5400" b="1" dirty="0" smtClean="0">
                <a:solidFill>
                  <a:srgbClr val="C00000"/>
                </a:solidFill>
                <a:latin typeface="Arial" panose="020B0604020202020204" pitchFamily="34" charset="0"/>
                <a:cs typeface="Arial" panose="020B0604020202020204" pitchFamily="34" charset="0"/>
              </a:rPr>
              <a:t>Workforce Innovation and Opportunity Act</a:t>
            </a:r>
          </a:p>
        </p:txBody>
      </p:sp>
      <p:sp>
        <p:nvSpPr>
          <p:cNvPr id="16" name="TextBox 15"/>
          <p:cNvSpPr txBox="1"/>
          <p:nvPr/>
        </p:nvSpPr>
        <p:spPr>
          <a:xfrm>
            <a:off x="749300" y="4390124"/>
            <a:ext cx="7975600" cy="830997"/>
          </a:xfrm>
          <a:prstGeom prst="rect">
            <a:avLst/>
          </a:prstGeom>
          <a:noFill/>
        </p:spPr>
        <p:txBody>
          <a:bodyPr wrap="square" rtlCol="0">
            <a:spAutoFit/>
          </a:bodyPr>
          <a:lstStyle/>
          <a:p>
            <a:r>
              <a:rPr lang="en-US" sz="4800" dirty="0" smtClean="0">
                <a:latin typeface="Arial" panose="020B0604020202020204" pitchFamily="34" charset="0"/>
                <a:cs typeface="Arial" panose="020B0604020202020204" pitchFamily="34" charset="0"/>
              </a:rPr>
              <a:t>Career Pathways</a:t>
            </a: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9559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4"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65244" y="668009"/>
            <a:ext cx="3916457" cy="707886"/>
          </a:xfrm>
          <a:prstGeom prst="rect">
            <a:avLst/>
          </a:prstGeom>
          <a:noFill/>
        </p:spPr>
        <p:txBody>
          <a:bodyPr wrap="none" rtlCol="0">
            <a:spAutoFit/>
          </a:bodyPr>
          <a:lstStyle/>
          <a:p>
            <a:r>
              <a:rPr lang="en-US" sz="4000" b="1" dirty="0" smtClean="0">
                <a:solidFill>
                  <a:srgbClr val="C00000"/>
                </a:solidFill>
                <a:latin typeface="Arial" pitchFamily="34" charset="0"/>
                <a:ea typeface="Calibri" pitchFamily="34" charset="0"/>
                <a:cs typeface="Times New Roman" pitchFamily="18" charset="0"/>
              </a:rPr>
              <a:t>Fear of Change</a:t>
            </a:r>
            <a:endParaRPr lang="en-US" sz="4000" dirty="0">
              <a:solidFill>
                <a:srgbClr val="C00000"/>
              </a:solidFill>
            </a:endParaRPr>
          </a:p>
        </p:txBody>
      </p:sp>
      <p:sp>
        <p:nvSpPr>
          <p:cNvPr id="6" name="TextBox 5"/>
          <p:cNvSpPr txBox="1"/>
          <p:nvPr/>
        </p:nvSpPr>
        <p:spPr>
          <a:xfrm>
            <a:off x="1552750" y="2474737"/>
            <a:ext cx="3028951" cy="707886"/>
          </a:xfrm>
          <a:prstGeom prst="rect">
            <a:avLst/>
          </a:prstGeom>
          <a:noFill/>
        </p:spPr>
        <p:txBody>
          <a:bodyPr wrap="square" rtlCol="0">
            <a:spAutoFit/>
          </a:bodyPr>
          <a:lstStyle/>
          <a:p>
            <a:r>
              <a:rPr lang="en-US" sz="4000" b="1" dirty="0" smtClean="0">
                <a:solidFill>
                  <a:srgbClr val="F79646">
                    <a:lumMod val="75000"/>
                  </a:srgbClr>
                </a:solidFill>
                <a:latin typeface="Arial" pitchFamily="34" charset="0"/>
                <a:ea typeface="Calibri" pitchFamily="34" charset="0"/>
                <a:cs typeface="Arial" pitchFamily="34" charset="0"/>
              </a:rPr>
              <a:t>Turf Issues</a:t>
            </a:r>
            <a:endParaRPr lang="en-US" sz="4000" b="1" dirty="0">
              <a:solidFill>
                <a:srgbClr val="F79646">
                  <a:lumMod val="75000"/>
                </a:srgbClr>
              </a:solidFill>
            </a:endParaRPr>
          </a:p>
        </p:txBody>
      </p:sp>
      <p:sp>
        <p:nvSpPr>
          <p:cNvPr id="8" name="TextBox 7"/>
          <p:cNvSpPr txBox="1"/>
          <p:nvPr/>
        </p:nvSpPr>
        <p:spPr>
          <a:xfrm>
            <a:off x="4087840" y="4160049"/>
            <a:ext cx="4772891" cy="1200329"/>
          </a:xfrm>
          <a:prstGeom prst="rect">
            <a:avLst/>
          </a:prstGeom>
          <a:noFill/>
        </p:spPr>
        <p:txBody>
          <a:bodyPr wrap="square" rtlCol="0">
            <a:spAutoFit/>
          </a:bodyPr>
          <a:lstStyle/>
          <a:p>
            <a:r>
              <a:rPr lang="en-US" sz="3600" b="1" dirty="0" smtClean="0">
                <a:solidFill>
                  <a:srgbClr val="C00000"/>
                </a:solidFill>
                <a:latin typeface="Arial" pitchFamily="34" charset="0"/>
                <a:ea typeface="Calibri" pitchFamily="34" charset="0"/>
                <a:cs typeface="Times New Roman" pitchFamily="18" charset="0"/>
              </a:rPr>
              <a:t>Prevent Misunderstandings</a:t>
            </a:r>
            <a:endParaRPr lang="en-US" sz="3600" dirty="0">
              <a:solidFill>
                <a:srgbClr val="C00000"/>
              </a:solidFill>
            </a:endParaRPr>
          </a:p>
        </p:txBody>
      </p:sp>
      <p:sp>
        <p:nvSpPr>
          <p:cNvPr id="10" name="TextBox 9"/>
          <p:cNvSpPr txBox="1"/>
          <p:nvPr/>
        </p:nvSpPr>
        <p:spPr>
          <a:xfrm>
            <a:off x="1733903" y="1930468"/>
            <a:ext cx="5695597" cy="2123658"/>
          </a:xfrm>
          <a:prstGeom prst="rect">
            <a:avLst/>
          </a:prstGeom>
          <a:noFill/>
        </p:spPr>
        <p:txBody>
          <a:bodyPr wrap="square" rtlCol="0">
            <a:spAutoFit/>
          </a:bodyPr>
          <a:lstStyle/>
          <a:p>
            <a:pPr algn="ctr"/>
            <a:r>
              <a:rPr lang="en-US" sz="4400" b="1" dirty="0">
                <a:solidFill>
                  <a:srgbClr val="C00000"/>
                </a:solidFill>
                <a:latin typeface="Arial" pitchFamily="34" charset="0"/>
                <a:ea typeface="Calibri" pitchFamily="34" charset="0"/>
                <a:cs typeface="Times New Roman" pitchFamily="18" charset="0"/>
              </a:rPr>
              <a:t>What were some of the challenges you encountered?</a:t>
            </a:r>
            <a:endParaRPr lang="en-US" sz="4400" dirty="0" smtClean="0">
              <a:solidFill>
                <a:srgbClr val="C00000"/>
              </a:solidFill>
              <a:latin typeface="Arial" pitchFamily="34" charset="0"/>
              <a:ea typeface="Calibri" pitchFamily="34" charset="0"/>
              <a:cs typeface="Times New Roman" pitchFamily="18" charset="0"/>
            </a:endParaRPr>
          </a:p>
        </p:txBody>
      </p:sp>
      <p:sp>
        <p:nvSpPr>
          <p:cNvPr id="15" name="TextBox 14"/>
          <p:cNvSpPr txBox="1"/>
          <p:nvPr/>
        </p:nvSpPr>
        <p:spPr>
          <a:xfrm>
            <a:off x="5620138" y="668009"/>
            <a:ext cx="3140603" cy="954107"/>
          </a:xfrm>
          <a:prstGeom prst="rect">
            <a:avLst/>
          </a:prstGeom>
          <a:noFill/>
        </p:spPr>
        <p:txBody>
          <a:bodyPr wrap="none" rtlCol="0">
            <a:spAutoFit/>
          </a:bodyPr>
          <a:lstStyle/>
          <a:p>
            <a:r>
              <a:rPr lang="en-US" sz="2800" b="1" dirty="0" smtClean="0">
                <a:solidFill>
                  <a:srgbClr val="974807"/>
                </a:solidFill>
                <a:latin typeface="Arial" pitchFamily="34" charset="0"/>
                <a:cs typeface="Arial" pitchFamily="34" charset="0"/>
              </a:rPr>
              <a:t>Concern for loss </a:t>
            </a:r>
          </a:p>
          <a:p>
            <a:r>
              <a:rPr lang="en-US" sz="2800" b="1" dirty="0" smtClean="0">
                <a:solidFill>
                  <a:srgbClr val="974807"/>
                </a:solidFill>
                <a:latin typeface="Arial" pitchFamily="34" charset="0"/>
                <a:cs typeface="Arial" pitchFamily="34" charset="0"/>
              </a:rPr>
              <a:t>of Funding</a:t>
            </a:r>
            <a:endParaRPr lang="en-US" sz="2800" b="1" dirty="0">
              <a:solidFill>
                <a:srgbClr val="974807"/>
              </a:solidFill>
              <a:latin typeface="Arial" pitchFamily="34" charset="0"/>
              <a:cs typeface="Arial" pitchFamily="34" charset="0"/>
            </a:endParaRPr>
          </a:p>
        </p:txBody>
      </p:sp>
      <p:sp>
        <p:nvSpPr>
          <p:cNvPr id="17" name="TextBox 16"/>
          <p:cNvSpPr txBox="1"/>
          <p:nvPr/>
        </p:nvSpPr>
        <p:spPr>
          <a:xfrm>
            <a:off x="5251194" y="2224136"/>
            <a:ext cx="2727793" cy="1384995"/>
          </a:xfrm>
          <a:prstGeom prst="rect">
            <a:avLst/>
          </a:prstGeom>
          <a:noFill/>
        </p:spPr>
        <p:txBody>
          <a:bodyPr wrap="square" rtlCol="0">
            <a:spAutoFit/>
          </a:bodyPr>
          <a:lstStyle/>
          <a:p>
            <a:r>
              <a:rPr lang="en-US" sz="2800" b="1" dirty="0" smtClean="0">
                <a:solidFill>
                  <a:srgbClr val="974807"/>
                </a:solidFill>
                <a:latin typeface="Arial" pitchFamily="34" charset="0"/>
                <a:cs typeface="Arial" pitchFamily="34" charset="0"/>
              </a:rPr>
              <a:t>Handling Reaction from the Field</a:t>
            </a:r>
            <a:endParaRPr lang="en-US" sz="2800" b="1" dirty="0">
              <a:solidFill>
                <a:srgbClr val="974807"/>
              </a:solidFill>
              <a:latin typeface="Arial" pitchFamily="34" charset="0"/>
              <a:cs typeface="Arial" pitchFamily="34" charset="0"/>
            </a:endParaRPr>
          </a:p>
        </p:txBody>
      </p:sp>
      <p:sp>
        <p:nvSpPr>
          <p:cNvPr id="18" name="TextBox 17"/>
          <p:cNvSpPr txBox="1"/>
          <p:nvPr/>
        </p:nvSpPr>
        <p:spPr>
          <a:xfrm>
            <a:off x="683341" y="4160049"/>
            <a:ext cx="3404499" cy="1384995"/>
          </a:xfrm>
          <a:prstGeom prst="rect">
            <a:avLst/>
          </a:prstGeom>
          <a:noFill/>
        </p:spPr>
        <p:txBody>
          <a:bodyPr wrap="square" rtlCol="0">
            <a:spAutoFit/>
          </a:bodyPr>
          <a:lstStyle/>
          <a:p>
            <a:r>
              <a:rPr lang="en-US" sz="2800" dirty="0" smtClean="0">
                <a:solidFill>
                  <a:srgbClr val="974807"/>
                </a:solidFill>
                <a:latin typeface="Arial" pitchFamily="34" charset="0"/>
                <a:cs typeface="Arial" pitchFamily="34" charset="0"/>
              </a:rPr>
              <a:t>Finding Common Issues and Processes</a:t>
            </a:r>
          </a:p>
        </p:txBody>
      </p:sp>
    </p:spTree>
    <p:extLst>
      <p:ext uri="{BB962C8B-B14F-4D97-AF65-F5344CB8AC3E}">
        <p14:creationId xmlns:p14="http://schemas.microsoft.com/office/powerpoint/2010/main" val="1957002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10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10" grpId="0"/>
      <p:bldP spid="10" grpId="1"/>
      <p:bldP spid="15"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4271" t="4423" r="3969"/>
          <a:stretch/>
        </p:blipFill>
        <p:spPr>
          <a:xfrm>
            <a:off x="-15240" y="-1"/>
            <a:ext cx="9204960" cy="6387427"/>
          </a:xfrm>
        </p:spPr>
      </p:pic>
      <p:sp>
        <p:nvSpPr>
          <p:cNvPr id="2" name="Title 1"/>
          <p:cNvSpPr>
            <a:spLocks noGrp="1"/>
          </p:cNvSpPr>
          <p:nvPr>
            <p:ph type="title"/>
          </p:nvPr>
        </p:nvSpPr>
        <p:spPr>
          <a:xfrm>
            <a:off x="-45720" y="4363998"/>
            <a:ext cx="9235440" cy="1107996"/>
          </a:xfrm>
          <a:solidFill>
            <a:schemeClr val="bg1"/>
          </a:solidFill>
        </p:spPr>
        <p:txBody>
          <a:bodyPr/>
          <a:lstStyle/>
          <a:p>
            <a:r>
              <a:rPr lang="en-US" sz="3600" dirty="0"/>
              <a:t>Identifying Business Needs Through Ohio's In-Demand Jobs Reports </a:t>
            </a:r>
          </a:p>
        </p:txBody>
      </p:sp>
    </p:spTree>
    <p:extLst>
      <p:ext uri="{BB962C8B-B14F-4D97-AF65-F5344CB8AC3E}">
        <p14:creationId xmlns:p14="http://schemas.microsoft.com/office/powerpoint/2010/main" val="1533606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800986" y="1386662"/>
            <a:ext cx="7162800" cy="1447800"/>
          </a:xfrm>
          <a:prstGeom prst="rect">
            <a:avLst/>
          </a:prstGeom>
          <a:gradFill flip="none" rotWithShape="1">
            <a:gsLst>
              <a:gs pos="0">
                <a:schemeClr val="tx1">
                  <a:lumMod val="50000"/>
                  <a:lumOff val="50000"/>
                </a:schemeClr>
              </a:gs>
              <a:gs pos="100000">
                <a:schemeClr val="bg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a:solidFill>
                <a:prstClr val="white"/>
              </a:solidFill>
            </a:endParaRPr>
          </a:p>
        </p:txBody>
      </p:sp>
      <p:sp>
        <p:nvSpPr>
          <p:cNvPr id="5" name="Rectangle 4"/>
          <p:cNvSpPr/>
          <p:nvPr/>
        </p:nvSpPr>
        <p:spPr bwMode="auto">
          <a:xfrm>
            <a:off x="800986" y="2834462"/>
            <a:ext cx="7162800" cy="1371600"/>
          </a:xfrm>
          <a:prstGeom prst="rect">
            <a:avLst/>
          </a:prstGeom>
          <a:gradFill flip="none" rotWithShape="1">
            <a:gsLst>
              <a:gs pos="0">
                <a:schemeClr val="bg1">
                  <a:lumMod val="50000"/>
                </a:schemeClr>
              </a:gs>
              <a:gs pos="100000">
                <a:schemeClr val="bg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a:solidFill>
                <a:prstClr val="white"/>
              </a:solidFill>
            </a:endParaRPr>
          </a:p>
        </p:txBody>
      </p:sp>
      <p:sp>
        <p:nvSpPr>
          <p:cNvPr id="6" name="Rectangle 5"/>
          <p:cNvSpPr/>
          <p:nvPr/>
        </p:nvSpPr>
        <p:spPr bwMode="auto">
          <a:xfrm>
            <a:off x="800986" y="4206062"/>
            <a:ext cx="7162800" cy="1447800"/>
          </a:xfrm>
          <a:prstGeom prst="rect">
            <a:avLst/>
          </a:prstGeom>
          <a:gradFill flip="none" rotWithShape="1">
            <a:gsLst>
              <a:gs pos="0">
                <a:schemeClr val="bg1">
                  <a:lumMod val="50000"/>
                </a:schemeClr>
              </a:gs>
              <a:gs pos="100000">
                <a:schemeClr val="bg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a:solidFill>
                <a:prstClr val="white"/>
              </a:solidFill>
            </a:endParaRPr>
          </a:p>
        </p:txBody>
      </p:sp>
      <p:sp>
        <p:nvSpPr>
          <p:cNvPr id="2" name="Title 1"/>
          <p:cNvSpPr>
            <a:spLocks noGrp="1"/>
          </p:cNvSpPr>
          <p:nvPr>
            <p:ph type="title"/>
          </p:nvPr>
        </p:nvSpPr>
        <p:spPr>
          <a:xfrm>
            <a:off x="457200" y="457200"/>
            <a:ext cx="8229600" cy="646331"/>
          </a:xfrm>
        </p:spPr>
        <p:txBody>
          <a:bodyPr/>
          <a:lstStyle/>
          <a:p>
            <a:pPr algn="ctr"/>
            <a:r>
              <a:rPr lang="en-US" dirty="0" smtClean="0"/>
              <a:t>Align Program and Fulfill Needs</a:t>
            </a:r>
            <a:endParaRPr lang="en-US" dirty="0"/>
          </a:p>
        </p:txBody>
      </p:sp>
      <p:sp>
        <p:nvSpPr>
          <p:cNvPr id="3" name="Content Placeholder 2"/>
          <p:cNvSpPr>
            <a:spLocks noGrp="1"/>
          </p:cNvSpPr>
          <p:nvPr>
            <p:ph idx="1"/>
          </p:nvPr>
        </p:nvSpPr>
        <p:spPr>
          <a:xfrm>
            <a:off x="1041990" y="1773659"/>
            <a:ext cx="6772940" cy="639941"/>
          </a:xfrm>
        </p:spPr>
        <p:txBody>
          <a:bodyPr/>
          <a:lstStyle/>
          <a:p>
            <a:pPr marL="0" indent="0">
              <a:buNone/>
            </a:pPr>
            <a:r>
              <a:rPr lang="en-US" dirty="0" smtClean="0"/>
              <a:t>Easy-to-read summaries</a:t>
            </a:r>
            <a:endParaRPr lang="en-US" dirty="0"/>
          </a:p>
        </p:txBody>
      </p:sp>
      <p:sp>
        <p:nvSpPr>
          <p:cNvPr id="7" name="Content Placeholder 2"/>
          <p:cNvSpPr txBox="1">
            <a:spLocks/>
          </p:cNvSpPr>
          <p:nvPr/>
        </p:nvSpPr>
        <p:spPr>
          <a:xfrm>
            <a:off x="1041990" y="3210928"/>
            <a:ext cx="5773479" cy="616797"/>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smtClean="0"/>
              <a:t>Dynamic database information</a:t>
            </a:r>
            <a:endParaRPr lang="en-US" dirty="0"/>
          </a:p>
        </p:txBody>
      </p:sp>
      <p:sp>
        <p:nvSpPr>
          <p:cNvPr id="8" name="Content Placeholder 2"/>
          <p:cNvSpPr txBox="1">
            <a:spLocks/>
          </p:cNvSpPr>
          <p:nvPr/>
        </p:nvSpPr>
        <p:spPr>
          <a:xfrm>
            <a:off x="1041990" y="4631261"/>
            <a:ext cx="5773479" cy="621228"/>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smtClean="0"/>
              <a:t>Detail workforce needs</a:t>
            </a:r>
            <a:endParaRPr lang="en-US" dirty="0"/>
          </a:p>
        </p:txBody>
      </p:sp>
    </p:spTree>
    <p:extLst>
      <p:ext uri="{BB962C8B-B14F-4D97-AF65-F5344CB8AC3E}">
        <p14:creationId xmlns:p14="http://schemas.microsoft.com/office/powerpoint/2010/main" val="3387586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37398" y="1465729"/>
            <a:ext cx="2672852" cy="2217904"/>
          </a:xfrm>
          <a:prstGeom prst="rect">
            <a:avLst/>
          </a:prstGeom>
          <a:solidFill>
            <a:schemeClr val="tx2">
              <a:lumMod val="40000"/>
              <a:lumOff val="60000"/>
            </a:schemeClr>
          </a:solidFill>
          <a:ln>
            <a:solidFill>
              <a:schemeClr val="tx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p:nvSpPr>
        <p:spPr>
          <a:xfrm>
            <a:off x="1737398" y="1490896"/>
            <a:ext cx="2672852" cy="2217904"/>
          </a:xfrm>
          <a:prstGeom prst="rect">
            <a:avLst/>
          </a:prstGeom>
          <a:solidFill>
            <a:schemeClr val="tx2">
              <a:lumMod val="40000"/>
              <a:lumOff val="60000"/>
            </a:schemeClr>
          </a:solidFill>
          <a:ln>
            <a:solidFill>
              <a:schemeClr val="tx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latin typeface="Arial" panose="020B0604020202020204" pitchFamily="34" charset="0"/>
                <a:cs typeface="Arial" panose="020B0604020202020204" pitchFamily="34" charset="0"/>
              </a:rPr>
              <a:t>Better Coordination</a:t>
            </a:r>
            <a:endParaRPr lang="en-US" sz="3200" dirty="0">
              <a:latin typeface="Arial" panose="020B0604020202020204" pitchFamily="34" charset="0"/>
              <a:cs typeface="Arial" panose="020B0604020202020204" pitchFamily="34" charset="0"/>
            </a:endParaRPr>
          </a:p>
        </p:txBody>
      </p:sp>
      <p:sp>
        <p:nvSpPr>
          <p:cNvPr id="6" name="Rectangle 5"/>
          <p:cNvSpPr/>
          <p:nvPr/>
        </p:nvSpPr>
        <p:spPr>
          <a:xfrm>
            <a:off x="4924737" y="1465729"/>
            <a:ext cx="2672852" cy="2217904"/>
          </a:xfrm>
          <a:prstGeom prst="rect">
            <a:avLst/>
          </a:prstGeom>
          <a:solidFill>
            <a:schemeClr val="tx2">
              <a:lumMod val="40000"/>
              <a:lumOff val="60000"/>
            </a:schemeClr>
          </a:solidFill>
          <a:ln>
            <a:solidFill>
              <a:schemeClr val="tx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4924737" y="1465729"/>
            <a:ext cx="2672852" cy="2217904"/>
          </a:xfrm>
          <a:prstGeom prst="rect">
            <a:avLst/>
          </a:prstGeom>
          <a:solidFill>
            <a:schemeClr val="tx2">
              <a:lumMod val="40000"/>
              <a:lumOff val="60000"/>
            </a:schemeClr>
          </a:solidFill>
          <a:ln>
            <a:solidFill>
              <a:schemeClr val="tx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latin typeface="Arial" panose="020B0604020202020204" pitchFamily="34" charset="0"/>
                <a:cs typeface="Arial" panose="020B0604020202020204" pitchFamily="34" charset="0"/>
              </a:rPr>
              <a:t>Improved Delivery of Service</a:t>
            </a:r>
            <a:endParaRPr lang="en-US" sz="3200" dirty="0">
              <a:latin typeface="Arial" panose="020B0604020202020204" pitchFamily="34" charset="0"/>
              <a:cs typeface="Arial" panose="020B0604020202020204" pitchFamily="34" charset="0"/>
            </a:endParaRPr>
          </a:p>
        </p:txBody>
      </p:sp>
      <p:sp>
        <p:nvSpPr>
          <p:cNvPr id="8" name="Rectangle 7"/>
          <p:cNvSpPr/>
          <p:nvPr/>
        </p:nvSpPr>
        <p:spPr>
          <a:xfrm>
            <a:off x="3305580" y="3902594"/>
            <a:ext cx="2672852" cy="2217904"/>
          </a:xfrm>
          <a:prstGeom prst="rect">
            <a:avLst/>
          </a:prstGeom>
          <a:solidFill>
            <a:schemeClr val="tx2">
              <a:lumMod val="40000"/>
              <a:lumOff val="60000"/>
            </a:schemeClr>
          </a:solidFill>
          <a:ln>
            <a:solidFill>
              <a:schemeClr val="tx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3305580" y="3902594"/>
            <a:ext cx="2672852" cy="2217904"/>
          </a:xfrm>
          <a:prstGeom prst="rect">
            <a:avLst/>
          </a:prstGeom>
          <a:solidFill>
            <a:schemeClr val="tx2">
              <a:lumMod val="40000"/>
              <a:lumOff val="60000"/>
            </a:schemeClr>
          </a:solidFill>
          <a:ln>
            <a:solidFill>
              <a:schemeClr val="tx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latin typeface="Arial" panose="020B0604020202020204" pitchFamily="34" charset="0"/>
                <a:cs typeface="Arial" panose="020B0604020202020204" pitchFamily="34" charset="0"/>
              </a:rPr>
              <a:t>Superior Results</a:t>
            </a:r>
            <a:endParaRPr lang="en-US" sz="3200" dirty="0">
              <a:latin typeface="Arial" panose="020B0604020202020204" pitchFamily="34" charset="0"/>
              <a:cs typeface="Arial" panose="020B0604020202020204" pitchFamily="34" charset="0"/>
            </a:endParaRPr>
          </a:p>
        </p:txBody>
      </p:sp>
      <p:sp>
        <p:nvSpPr>
          <p:cNvPr id="10" name="Title 1"/>
          <p:cNvSpPr>
            <a:spLocks noGrp="1"/>
          </p:cNvSpPr>
          <p:nvPr>
            <p:ph type="title"/>
          </p:nvPr>
        </p:nvSpPr>
        <p:spPr>
          <a:xfrm>
            <a:off x="457200" y="386752"/>
            <a:ext cx="8229600" cy="646331"/>
          </a:xfrm>
        </p:spPr>
        <p:txBody>
          <a:bodyPr/>
          <a:lstStyle/>
          <a:p>
            <a:r>
              <a:rPr lang="en-US" dirty="0" smtClean="0"/>
              <a:t>Ohio’s Unified State Plan</a:t>
            </a:r>
            <a:endParaRPr lang="en-US" dirty="0"/>
          </a:p>
        </p:txBody>
      </p:sp>
    </p:spTree>
    <p:extLst>
      <p:ext uri="{BB962C8B-B14F-4D97-AF65-F5344CB8AC3E}">
        <p14:creationId xmlns:p14="http://schemas.microsoft.com/office/powerpoint/2010/main" val="1255975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p:stCondLst>
                                    <p:cond delay="0"/>
                                  </p:stCondLst>
                                  <p:childTnLst>
                                    <p:animEffect transition="out" filter="fade">
                                      <p:cBhvr>
                                        <p:cTn id="6" dur="500"/>
                                        <p:tgtEl>
                                          <p:spTgt spid="4"/>
                                        </p:tgtEl>
                                      </p:cBhvr>
                                    </p:animEffect>
                                    <p:anim calcmode="lin" valueType="num">
                                      <p:cBhvr>
                                        <p:cTn id="7" dur="500"/>
                                        <p:tgtEl>
                                          <p:spTgt spid="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500"/>
                                        <p:tgtEl>
                                          <p:spTgt spid="4"/>
                                        </p:tgtEl>
                                        <p:attrNameLst>
                                          <p:attrName>ppt_h</p:attrName>
                                        </p:attrNameLst>
                                      </p:cBhvr>
                                      <p:tavLst>
                                        <p:tav tm="0">
                                          <p:val>
                                            <p:strVal val="ppt_h"/>
                                          </p:val>
                                        </p:tav>
                                        <p:tav tm="100000">
                                          <p:val>
                                            <p:strVal val="ppt_h"/>
                                          </p:val>
                                        </p:tav>
                                      </p:tavLst>
                                    </p:anim>
                                    <p:set>
                                      <p:cBhvr>
                                        <p:cTn id="9" dur="1" fill="hold">
                                          <p:stCondLst>
                                            <p:cond delay="499"/>
                                          </p:stCondLst>
                                        </p:cTn>
                                        <p:tgtEl>
                                          <p:spTgt spid="4"/>
                                        </p:tgtEl>
                                        <p:attrNameLst>
                                          <p:attrName>style.visibility</p:attrName>
                                        </p:attrNameLst>
                                      </p:cBhvr>
                                      <p:to>
                                        <p:strVal val="hidden"/>
                                      </p:to>
                                    </p:set>
                                  </p:childTnLst>
                                </p:cTn>
                              </p:par>
                              <p:par>
                                <p:cTn id="10" presetID="45" presetClass="entr" presetSubtype="0" fill="hold" grpId="0" nodeType="withEffect">
                                  <p:stCondLst>
                                    <p:cond delay="25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50"/>
                                        <p:tgtEl>
                                          <p:spTgt spid="5"/>
                                        </p:tgtEl>
                                      </p:cBhvr>
                                    </p:animEffect>
                                    <p:anim calcmode="lin" valueType="num">
                                      <p:cBhvr>
                                        <p:cTn id="13" dur="250" fill="hold"/>
                                        <p:tgtEl>
                                          <p:spTgt spid="5"/>
                                        </p:tgtEl>
                                        <p:attrNameLst>
                                          <p:attrName>ppt_w</p:attrName>
                                        </p:attrNameLst>
                                      </p:cBhvr>
                                      <p:tavLst>
                                        <p:tav tm="0" fmla="#ppt_w*sin(2.5*pi*$)">
                                          <p:val>
                                            <p:fltVal val="0"/>
                                          </p:val>
                                        </p:tav>
                                        <p:tav tm="100000">
                                          <p:val>
                                            <p:fltVal val="1"/>
                                          </p:val>
                                        </p:tav>
                                      </p:tavLst>
                                    </p:anim>
                                    <p:anim calcmode="lin" valueType="num">
                                      <p:cBhvr>
                                        <p:cTn id="14" dur="25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xit" presetSubtype="0" fill="hold" grpId="0" nodeType="clickEffect">
                                  <p:stCondLst>
                                    <p:cond delay="0"/>
                                  </p:stCondLst>
                                  <p:childTnLst>
                                    <p:animEffect transition="out" filter="fade">
                                      <p:cBhvr>
                                        <p:cTn id="18" dur="500"/>
                                        <p:tgtEl>
                                          <p:spTgt spid="6"/>
                                        </p:tgtEl>
                                      </p:cBhvr>
                                    </p:animEffect>
                                    <p:anim calcmode="lin" valueType="num">
                                      <p:cBhvr>
                                        <p:cTn id="19" dur="500"/>
                                        <p:tgtEl>
                                          <p:spTgt spid="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0" dur="500"/>
                                        <p:tgtEl>
                                          <p:spTgt spid="6"/>
                                        </p:tgtEl>
                                        <p:attrNameLst>
                                          <p:attrName>ppt_h</p:attrName>
                                        </p:attrNameLst>
                                      </p:cBhvr>
                                      <p:tavLst>
                                        <p:tav tm="0">
                                          <p:val>
                                            <p:strVal val="ppt_h"/>
                                          </p:val>
                                        </p:tav>
                                        <p:tav tm="100000">
                                          <p:val>
                                            <p:strVal val="ppt_h"/>
                                          </p:val>
                                        </p:tav>
                                      </p:tavLst>
                                    </p:anim>
                                    <p:set>
                                      <p:cBhvr>
                                        <p:cTn id="21" dur="1" fill="hold">
                                          <p:stCondLst>
                                            <p:cond delay="499"/>
                                          </p:stCondLst>
                                        </p:cTn>
                                        <p:tgtEl>
                                          <p:spTgt spid="6"/>
                                        </p:tgtEl>
                                        <p:attrNameLst>
                                          <p:attrName>style.visibility</p:attrName>
                                        </p:attrNameLst>
                                      </p:cBhvr>
                                      <p:to>
                                        <p:strVal val="hidden"/>
                                      </p:to>
                                    </p:set>
                                  </p:childTnLst>
                                </p:cTn>
                              </p:par>
                              <p:par>
                                <p:cTn id="22" presetID="45" presetClass="entr" presetSubtype="0" fill="hold" grpId="0" nodeType="withEffect">
                                  <p:stCondLst>
                                    <p:cond delay="25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250"/>
                                        <p:tgtEl>
                                          <p:spTgt spid="7"/>
                                        </p:tgtEl>
                                      </p:cBhvr>
                                    </p:animEffect>
                                    <p:anim calcmode="lin" valueType="num">
                                      <p:cBhvr>
                                        <p:cTn id="25" dur="250" fill="hold"/>
                                        <p:tgtEl>
                                          <p:spTgt spid="7"/>
                                        </p:tgtEl>
                                        <p:attrNameLst>
                                          <p:attrName>ppt_w</p:attrName>
                                        </p:attrNameLst>
                                      </p:cBhvr>
                                      <p:tavLst>
                                        <p:tav tm="0" fmla="#ppt_w*sin(2.5*pi*$)">
                                          <p:val>
                                            <p:fltVal val="0"/>
                                          </p:val>
                                        </p:tav>
                                        <p:tav tm="100000">
                                          <p:val>
                                            <p:fltVal val="1"/>
                                          </p:val>
                                        </p:tav>
                                      </p:tavLst>
                                    </p:anim>
                                    <p:anim calcmode="lin" valueType="num">
                                      <p:cBhvr>
                                        <p:cTn id="26" dur="25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45" presetClass="exit" presetSubtype="0" fill="hold" grpId="0" nodeType="clickEffect">
                                  <p:stCondLst>
                                    <p:cond delay="0"/>
                                  </p:stCondLst>
                                  <p:childTnLst>
                                    <p:animEffect transition="out" filter="fade">
                                      <p:cBhvr>
                                        <p:cTn id="30" dur="500"/>
                                        <p:tgtEl>
                                          <p:spTgt spid="8"/>
                                        </p:tgtEl>
                                      </p:cBhvr>
                                    </p:animEffect>
                                    <p:anim calcmode="lin" valueType="num">
                                      <p:cBhvr>
                                        <p:cTn id="31" dur="500"/>
                                        <p:tgtEl>
                                          <p:spTgt spid="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32" dur="500"/>
                                        <p:tgtEl>
                                          <p:spTgt spid="8"/>
                                        </p:tgtEl>
                                        <p:attrNameLst>
                                          <p:attrName>ppt_h</p:attrName>
                                        </p:attrNameLst>
                                      </p:cBhvr>
                                      <p:tavLst>
                                        <p:tav tm="0">
                                          <p:val>
                                            <p:strVal val="ppt_h"/>
                                          </p:val>
                                        </p:tav>
                                        <p:tav tm="100000">
                                          <p:val>
                                            <p:strVal val="ppt_h"/>
                                          </p:val>
                                        </p:tav>
                                      </p:tavLst>
                                    </p:anim>
                                    <p:set>
                                      <p:cBhvr>
                                        <p:cTn id="33" dur="1" fill="hold">
                                          <p:stCondLst>
                                            <p:cond delay="499"/>
                                          </p:stCondLst>
                                        </p:cTn>
                                        <p:tgtEl>
                                          <p:spTgt spid="8"/>
                                        </p:tgtEl>
                                        <p:attrNameLst>
                                          <p:attrName>style.visibility</p:attrName>
                                        </p:attrNameLst>
                                      </p:cBhvr>
                                      <p:to>
                                        <p:strVal val="hidden"/>
                                      </p:to>
                                    </p:set>
                                  </p:childTnLst>
                                </p:cTn>
                              </p:par>
                              <p:par>
                                <p:cTn id="34" presetID="45" presetClass="entr" presetSubtype="0" fill="hold" grpId="0" nodeType="withEffect">
                                  <p:stCondLst>
                                    <p:cond delay="25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250"/>
                                        <p:tgtEl>
                                          <p:spTgt spid="9"/>
                                        </p:tgtEl>
                                      </p:cBhvr>
                                    </p:animEffect>
                                    <p:anim calcmode="lin" valueType="num">
                                      <p:cBhvr>
                                        <p:cTn id="37" dur="250" fill="hold"/>
                                        <p:tgtEl>
                                          <p:spTgt spid="9"/>
                                        </p:tgtEl>
                                        <p:attrNameLst>
                                          <p:attrName>ppt_w</p:attrName>
                                        </p:attrNameLst>
                                      </p:cBhvr>
                                      <p:tavLst>
                                        <p:tav tm="0" fmla="#ppt_w*sin(2.5*pi*$)">
                                          <p:val>
                                            <p:fltVal val="0"/>
                                          </p:val>
                                        </p:tav>
                                        <p:tav tm="100000">
                                          <p:val>
                                            <p:fltVal val="1"/>
                                          </p:val>
                                        </p:tav>
                                      </p:tavLst>
                                    </p:anim>
                                    <p:anim calcmode="lin" valueType="num">
                                      <p:cBhvr>
                                        <p:cTn id="38" dur="25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Ohio’s Unified State Plan</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4141" r="17835"/>
          <a:stretch/>
        </p:blipFill>
        <p:spPr>
          <a:xfrm>
            <a:off x="1089212" y="1649498"/>
            <a:ext cx="3603812" cy="3532738"/>
          </a:xfrm>
          <a:prstGeom prst="ellipse">
            <a:avLst/>
          </a:prstGeom>
          <a:ln w="63500" cap="rnd">
            <a:solidFill>
              <a:schemeClr val="tx2">
                <a:lumMod val="40000"/>
                <a:lumOff val="6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5" name="Straight Connector 4"/>
          <p:cNvCxnSpPr/>
          <p:nvPr/>
        </p:nvCxnSpPr>
        <p:spPr>
          <a:xfrm flipV="1">
            <a:off x="5168697" y="3112882"/>
            <a:ext cx="3384551" cy="4762"/>
          </a:xfrm>
          <a:prstGeom prst="line">
            <a:avLst/>
          </a:prstGeom>
          <a:ln w="60325">
            <a:solidFill>
              <a:schemeClr val="tx2">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6" name="TextBox 5"/>
          <p:cNvSpPr txBox="1"/>
          <p:nvPr/>
        </p:nvSpPr>
        <p:spPr>
          <a:xfrm>
            <a:off x="5095195" y="1957017"/>
            <a:ext cx="3531551" cy="954107"/>
          </a:xfrm>
          <a:prstGeom prst="rect">
            <a:avLst/>
          </a:prstGeom>
          <a:noFill/>
        </p:spPr>
        <p:txBody>
          <a:bodyPr wrap="square" rtlCol="0">
            <a:spAutoFit/>
          </a:bodyPr>
          <a:lstStyle/>
          <a:p>
            <a:r>
              <a:rPr lang="en-US" sz="2800" b="1" dirty="0" smtClean="0">
                <a:latin typeface="Arial" panose="020B0604020202020204" pitchFamily="34" charset="0"/>
                <a:cs typeface="Arial" panose="020B0604020202020204" pitchFamily="34" charset="0"/>
              </a:rPr>
              <a:t>Fourth state </a:t>
            </a:r>
            <a:r>
              <a:rPr lang="en-US" sz="2800" dirty="0" smtClean="0">
                <a:latin typeface="Arial" panose="020B0604020202020204" pitchFamily="34" charset="0"/>
                <a:cs typeface="Arial" panose="020B0604020202020204" pitchFamily="34" charset="0"/>
              </a:rPr>
              <a:t>to submit a unified plan</a:t>
            </a:r>
            <a:endParaRPr lang="en-US" sz="2800" dirty="0">
              <a:latin typeface="Arial" panose="020B0604020202020204" pitchFamily="34" charset="0"/>
              <a:cs typeface="Arial" panose="020B0604020202020204" pitchFamily="34" charset="0"/>
            </a:endParaRPr>
          </a:p>
        </p:txBody>
      </p:sp>
      <p:sp>
        <p:nvSpPr>
          <p:cNvPr id="7" name="TextBox 6"/>
          <p:cNvSpPr txBox="1"/>
          <p:nvPr/>
        </p:nvSpPr>
        <p:spPr>
          <a:xfrm>
            <a:off x="5095196" y="3346296"/>
            <a:ext cx="3531551" cy="1815882"/>
          </a:xfrm>
          <a:prstGeom prst="rect">
            <a:avLst/>
          </a:prstGeom>
          <a:noFill/>
        </p:spPr>
        <p:txBody>
          <a:bodyPr wrap="square" rtlCol="0">
            <a:spAutoFit/>
          </a:bodyPr>
          <a:lstStyle/>
          <a:p>
            <a:r>
              <a:rPr lang="en-US" sz="2800" b="1" dirty="0" smtClean="0">
                <a:latin typeface="Arial" panose="020B0604020202020204" pitchFamily="34" charset="0"/>
                <a:cs typeface="Arial" panose="020B0604020202020204" pitchFamily="34" charset="0"/>
              </a:rPr>
              <a:t>First state </a:t>
            </a:r>
            <a:r>
              <a:rPr lang="en-US" sz="2800" dirty="0" smtClean="0">
                <a:latin typeface="Arial" panose="020B0604020202020204" pitchFamily="34" charset="0"/>
                <a:cs typeface="Arial" panose="020B0604020202020204" pitchFamily="34" charset="0"/>
              </a:rPr>
              <a:t>to submit a unified plan that includes Perkins-funded programs</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8869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range"/>
          <p:cNvSpPr/>
          <p:nvPr/>
        </p:nvSpPr>
        <p:spPr>
          <a:xfrm>
            <a:off x="0" y="-10"/>
            <a:ext cx="9144000" cy="452310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Orange"/>
          <p:cNvSpPr/>
          <p:nvPr/>
        </p:nvSpPr>
        <p:spPr>
          <a:xfrm>
            <a:off x="0" y="19050"/>
            <a:ext cx="9144000" cy="68580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thin whiite line"/>
          <p:cNvSpPr/>
          <p:nvPr/>
        </p:nvSpPr>
        <p:spPr>
          <a:xfrm>
            <a:off x="0" y="2258189"/>
            <a:ext cx="91440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White Rectangle"/>
          <p:cNvSpPr/>
          <p:nvPr/>
        </p:nvSpPr>
        <p:spPr>
          <a:xfrm>
            <a:off x="0" y="0"/>
            <a:ext cx="91440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TextBox 18"/>
          <p:cNvSpPr txBox="1"/>
          <p:nvPr/>
        </p:nvSpPr>
        <p:spPr>
          <a:xfrm>
            <a:off x="312516" y="150769"/>
            <a:ext cx="8657862" cy="1938992"/>
          </a:xfrm>
          <a:prstGeom prst="rect">
            <a:avLst/>
          </a:prstGeom>
          <a:noFill/>
        </p:spPr>
        <p:txBody>
          <a:bodyPr wrap="square" rtlCol="0">
            <a:spAutoFit/>
          </a:bodyPr>
          <a:lstStyle/>
          <a:p>
            <a:pPr algn="ctr"/>
            <a:r>
              <a:rPr lang="en-US" sz="4000" dirty="0">
                <a:latin typeface="Arial" pitchFamily="34" charset="0"/>
                <a:cs typeface="Arial" pitchFamily="34" charset="0"/>
              </a:rPr>
              <a:t>Help more Ohioans compete for quality jobs that pay a living wage and lead to career </a:t>
            </a:r>
            <a:r>
              <a:rPr lang="en-US" sz="4000" dirty="0" smtClean="0">
                <a:latin typeface="Arial" pitchFamily="34" charset="0"/>
                <a:cs typeface="Arial" pitchFamily="34" charset="0"/>
              </a:rPr>
              <a:t>advancement</a:t>
            </a:r>
            <a:endParaRPr lang="en-US" sz="4000" dirty="0">
              <a:latin typeface="Arial" pitchFamily="34" charset="0"/>
              <a:cs typeface="Arial" pitchFamily="34" charset="0"/>
            </a:endParaRPr>
          </a:p>
        </p:txBody>
      </p:sp>
      <p:sp>
        <p:nvSpPr>
          <p:cNvPr id="20" name="White Rectangle"/>
          <p:cNvSpPr/>
          <p:nvPr/>
        </p:nvSpPr>
        <p:spPr>
          <a:xfrm>
            <a:off x="0" y="4570282"/>
            <a:ext cx="91440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TextBox 20"/>
          <p:cNvSpPr txBox="1"/>
          <p:nvPr/>
        </p:nvSpPr>
        <p:spPr>
          <a:xfrm>
            <a:off x="416687" y="2706365"/>
            <a:ext cx="8449519" cy="1323439"/>
          </a:xfrm>
          <a:prstGeom prst="rect">
            <a:avLst/>
          </a:prstGeom>
          <a:noFill/>
        </p:spPr>
        <p:txBody>
          <a:bodyPr wrap="square" rtlCol="0">
            <a:spAutoFit/>
          </a:bodyPr>
          <a:lstStyle/>
          <a:p>
            <a:pPr algn="ctr"/>
            <a:r>
              <a:rPr lang="en-US" sz="4000" dirty="0">
                <a:solidFill>
                  <a:schemeClr val="bg1"/>
                </a:solidFill>
                <a:latin typeface="Arial" panose="020B0604020202020204" pitchFamily="34" charset="0"/>
                <a:cs typeface="Arial" panose="020B0604020202020204" pitchFamily="34" charset="0"/>
              </a:rPr>
              <a:t>Help Ohio employers find the talent they need to succeed and grow</a:t>
            </a:r>
          </a:p>
        </p:txBody>
      </p:sp>
      <p:sp>
        <p:nvSpPr>
          <p:cNvPr id="22" name="TextBox 21"/>
          <p:cNvSpPr txBox="1"/>
          <p:nvPr/>
        </p:nvSpPr>
        <p:spPr>
          <a:xfrm>
            <a:off x="-14068" y="4859952"/>
            <a:ext cx="9144000" cy="1323439"/>
          </a:xfrm>
          <a:prstGeom prst="rect">
            <a:avLst/>
          </a:prstGeom>
          <a:noFill/>
        </p:spPr>
        <p:txBody>
          <a:bodyPr wrap="square" rtlCol="0">
            <a:spAutoFit/>
          </a:bodyPr>
          <a:lstStyle/>
          <a:p>
            <a:pPr algn="ctr"/>
            <a:r>
              <a:rPr lang="en-US" sz="4000" dirty="0" smtClean="0">
                <a:latin typeface="Arial" panose="020B0604020202020204" pitchFamily="34" charset="0"/>
                <a:cs typeface="Arial" panose="020B0604020202020204" pitchFamily="34" charset="0"/>
              </a:rPr>
              <a:t>Provide job </a:t>
            </a:r>
            <a:r>
              <a:rPr lang="en-US" sz="4000" dirty="0">
                <a:latin typeface="Arial" panose="020B0604020202020204" pitchFamily="34" charset="0"/>
                <a:cs typeface="Arial" panose="020B0604020202020204" pitchFamily="34" charset="0"/>
              </a:rPr>
              <a:t>training aligned to </a:t>
            </a:r>
            <a:endParaRPr lang="en-US" sz="4000" dirty="0" smtClean="0">
              <a:latin typeface="Arial" panose="020B0604020202020204" pitchFamily="34" charset="0"/>
              <a:cs typeface="Arial" panose="020B0604020202020204" pitchFamily="34" charset="0"/>
            </a:endParaRPr>
          </a:p>
          <a:p>
            <a:pPr algn="ctr"/>
            <a:r>
              <a:rPr lang="en-US" sz="4000" dirty="0" smtClean="0">
                <a:latin typeface="Arial" panose="020B0604020202020204" pitchFamily="34" charset="0"/>
                <a:cs typeface="Arial" panose="020B0604020202020204" pitchFamily="34" charset="0"/>
              </a:rPr>
              <a:t>high-demand </a:t>
            </a:r>
            <a:r>
              <a:rPr lang="en-US" sz="4000" dirty="0">
                <a:latin typeface="Arial" panose="020B0604020202020204" pitchFamily="34" charset="0"/>
                <a:cs typeface="Arial" panose="020B0604020202020204" pitchFamily="34" charset="0"/>
              </a:rPr>
              <a:t>occupations </a:t>
            </a:r>
          </a:p>
        </p:txBody>
      </p:sp>
      <p:sp>
        <p:nvSpPr>
          <p:cNvPr id="23" name="thin whiite line"/>
          <p:cNvSpPr/>
          <p:nvPr/>
        </p:nvSpPr>
        <p:spPr>
          <a:xfrm>
            <a:off x="0" y="4551228"/>
            <a:ext cx="91440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431990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down)">
                                      <p:cBhvr>
                                        <p:cTn id="11" dur="500"/>
                                        <p:tgtEl>
                                          <p:spTgt spid="1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left)">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right)">
                                      <p:cBhvr>
                                        <p:cTn id="25" dur="500"/>
                                        <p:tgtEl>
                                          <p:spTgt spid="23"/>
                                        </p:tgtEl>
                                      </p:cBhvr>
                                    </p:animEffect>
                                  </p:childTnLst>
                                </p:cTn>
                              </p:par>
                            </p:childTnLst>
                          </p:cTn>
                        </p:par>
                        <p:par>
                          <p:cTn id="26" fill="hold">
                            <p:stCondLst>
                              <p:cond delay="500"/>
                            </p:stCondLst>
                            <p:childTnLst>
                              <p:par>
                                <p:cTn id="27" presetID="22" presetClass="entr" presetSubtype="1"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up)">
                                      <p:cBhvr>
                                        <p:cTn id="29" dur="500"/>
                                        <p:tgtEl>
                                          <p:spTgt spid="20"/>
                                        </p:tgtEl>
                                      </p:cBhvr>
                                    </p:animEffect>
                                  </p:childTnLst>
                                </p:cTn>
                              </p:par>
                            </p:childTnLst>
                          </p:cTn>
                        </p:par>
                        <p:par>
                          <p:cTn id="30" fill="hold">
                            <p:stCondLst>
                              <p:cond delay="10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9" grpId="0"/>
      <p:bldP spid="20" grpId="0" animBg="1"/>
      <p:bldP spid="21" grpId="0"/>
      <p:bldP spid="22" grpId="0"/>
      <p:bldP spid="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46331"/>
          </a:xfrm>
        </p:spPr>
        <p:txBody>
          <a:bodyPr/>
          <a:lstStyle/>
          <a:p>
            <a:r>
              <a:rPr lang="en-US" dirty="0" smtClean="0"/>
              <a:t>Largest Workforce Programs</a:t>
            </a:r>
            <a:endParaRPr lang="en-US" dirty="0"/>
          </a:p>
        </p:txBody>
      </p:sp>
      <p:sp>
        <p:nvSpPr>
          <p:cNvPr id="4" name="Rounded Rectangle 3"/>
          <p:cNvSpPr/>
          <p:nvPr/>
        </p:nvSpPr>
        <p:spPr>
          <a:xfrm>
            <a:off x="1403043" y="1726651"/>
            <a:ext cx="6178792" cy="530577"/>
          </a:xfrm>
          <a:prstGeom prst="roundRect">
            <a:avLst>
              <a:gd name="adj" fmla="val 5000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5" name="Oval 4"/>
          <p:cNvSpPr/>
          <p:nvPr/>
        </p:nvSpPr>
        <p:spPr>
          <a:xfrm>
            <a:off x="1389595" y="1726651"/>
            <a:ext cx="519289" cy="519289"/>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6" name="Rounded Rectangle 5"/>
          <p:cNvSpPr/>
          <p:nvPr/>
        </p:nvSpPr>
        <p:spPr>
          <a:xfrm>
            <a:off x="1403043" y="2371058"/>
            <a:ext cx="6178792" cy="530577"/>
          </a:xfrm>
          <a:prstGeom prst="roundRect">
            <a:avLst>
              <a:gd name="adj" fmla="val 5000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7" name="Oval 6"/>
          <p:cNvSpPr/>
          <p:nvPr/>
        </p:nvSpPr>
        <p:spPr>
          <a:xfrm>
            <a:off x="1389595" y="2371058"/>
            <a:ext cx="519289" cy="519289"/>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8" name="Rounded Rectangle 7"/>
          <p:cNvSpPr/>
          <p:nvPr/>
        </p:nvSpPr>
        <p:spPr>
          <a:xfrm>
            <a:off x="1403043" y="3015465"/>
            <a:ext cx="6178792" cy="530577"/>
          </a:xfrm>
          <a:prstGeom prst="roundRect">
            <a:avLst>
              <a:gd name="adj" fmla="val 5000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9" name="Oval 8"/>
          <p:cNvSpPr/>
          <p:nvPr/>
        </p:nvSpPr>
        <p:spPr>
          <a:xfrm>
            <a:off x="1389595" y="3015465"/>
            <a:ext cx="519289" cy="519289"/>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10" name="Rounded Rectangle 9"/>
          <p:cNvSpPr/>
          <p:nvPr/>
        </p:nvSpPr>
        <p:spPr>
          <a:xfrm>
            <a:off x="1403043" y="3659872"/>
            <a:ext cx="6178792" cy="530577"/>
          </a:xfrm>
          <a:prstGeom prst="roundRect">
            <a:avLst>
              <a:gd name="adj" fmla="val 5000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11" name="Oval 10"/>
          <p:cNvSpPr/>
          <p:nvPr/>
        </p:nvSpPr>
        <p:spPr>
          <a:xfrm>
            <a:off x="1389595" y="3659872"/>
            <a:ext cx="519289" cy="519289"/>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12" name="Content Placeholder 2"/>
          <p:cNvSpPr>
            <a:spLocks noGrp="1"/>
          </p:cNvSpPr>
          <p:nvPr>
            <p:ph idx="1"/>
          </p:nvPr>
        </p:nvSpPr>
        <p:spPr>
          <a:xfrm>
            <a:off x="2209800" y="3025054"/>
            <a:ext cx="5867400" cy="530577"/>
          </a:xfrm>
        </p:spPr>
        <p:txBody>
          <a:bodyPr/>
          <a:lstStyle/>
          <a:p>
            <a:pPr marL="0" indent="0">
              <a:spcBef>
                <a:spcPts val="1200"/>
              </a:spcBef>
              <a:buNone/>
            </a:pPr>
            <a:r>
              <a:rPr lang="en-US" dirty="0" smtClean="0">
                <a:solidFill>
                  <a:schemeClr val="bg1"/>
                </a:solidFill>
              </a:rPr>
              <a:t>Adult Basic &amp; Literacy Ed.</a:t>
            </a:r>
          </a:p>
        </p:txBody>
      </p:sp>
      <p:sp>
        <p:nvSpPr>
          <p:cNvPr id="13" name="Content Placeholder 2"/>
          <p:cNvSpPr txBox="1">
            <a:spLocks/>
          </p:cNvSpPr>
          <p:nvPr/>
        </p:nvSpPr>
        <p:spPr>
          <a:xfrm>
            <a:off x="2209800" y="1759012"/>
            <a:ext cx="5867400" cy="453630"/>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200"/>
              </a:spcBef>
              <a:buFont typeface="Arial"/>
              <a:buNone/>
            </a:pPr>
            <a:r>
              <a:rPr lang="en-US" dirty="0" smtClean="0">
                <a:solidFill>
                  <a:schemeClr val="bg1"/>
                </a:solidFill>
              </a:rPr>
              <a:t>Workforce Investment Act</a:t>
            </a:r>
          </a:p>
        </p:txBody>
      </p:sp>
      <p:sp>
        <p:nvSpPr>
          <p:cNvPr id="14" name="Content Placeholder 2"/>
          <p:cNvSpPr txBox="1">
            <a:spLocks/>
          </p:cNvSpPr>
          <p:nvPr/>
        </p:nvSpPr>
        <p:spPr>
          <a:xfrm>
            <a:off x="2209800" y="2403728"/>
            <a:ext cx="5867400" cy="530577"/>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200"/>
              </a:spcBef>
              <a:buFont typeface="Arial"/>
              <a:buNone/>
            </a:pPr>
            <a:r>
              <a:rPr lang="en-US" dirty="0" smtClean="0">
                <a:solidFill>
                  <a:schemeClr val="bg1"/>
                </a:solidFill>
              </a:rPr>
              <a:t>Carl Perkins Act</a:t>
            </a:r>
          </a:p>
        </p:txBody>
      </p:sp>
      <p:sp>
        <p:nvSpPr>
          <p:cNvPr id="15" name="Content Placeholder 2"/>
          <p:cNvSpPr txBox="1">
            <a:spLocks/>
          </p:cNvSpPr>
          <p:nvPr/>
        </p:nvSpPr>
        <p:spPr>
          <a:xfrm>
            <a:off x="2209800" y="3648584"/>
            <a:ext cx="5867400" cy="530577"/>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200"/>
              </a:spcBef>
              <a:buFont typeface="Arial"/>
              <a:buNone/>
            </a:pPr>
            <a:r>
              <a:rPr lang="en-US" dirty="0" smtClean="0">
                <a:solidFill>
                  <a:schemeClr val="bg1"/>
                </a:solidFill>
              </a:rPr>
              <a:t>State Financial Aid</a:t>
            </a:r>
          </a:p>
        </p:txBody>
      </p:sp>
    </p:spTree>
    <p:extLst>
      <p:ext uri="{BB962C8B-B14F-4D97-AF65-F5344CB8AC3E}">
        <p14:creationId xmlns:p14="http://schemas.microsoft.com/office/powerpoint/2010/main" val="181574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500"/>
                                        <p:tgtEl>
                                          <p:spTgt spid="13">
                                            <p:txEl>
                                              <p:pRg st="0" end="0"/>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xEl>
                                              <p:pRg st="0" end="0"/>
                                            </p:txEl>
                                          </p:spTgt>
                                        </p:tgtEl>
                                        <p:attrNameLst>
                                          <p:attrName>style.visibility</p:attrName>
                                        </p:attrNameLst>
                                      </p:cBhvr>
                                      <p:to>
                                        <p:strVal val="visible"/>
                                      </p:to>
                                    </p:set>
                                    <p:animEffect transition="in" filter="fade">
                                      <p:cBhvr>
                                        <p:cTn id="31" dur="500"/>
                                        <p:tgtEl>
                                          <p:spTgt spid="14">
                                            <p:txEl>
                                              <p:pRg st="0" end="0"/>
                                            </p:txEl>
                                          </p:spTgt>
                                        </p:tgtEl>
                                      </p:cBhvr>
                                    </p:animEffect>
                                  </p:childTnLst>
                                </p:cTn>
                              </p:par>
                              <p:par>
                                <p:cTn id="32" presetID="10" presetClass="entr" presetSubtype="0" fill="hold" grpId="0" nodeType="withEffect">
                                  <p:stCondLst>
                                    <p:cond delay="500"/>
                                  </p:stCondLst>
                                  <p:childTnLst>
                                    <p:set>
                                      <p:cBhvr>
                                        <p:cTn id="33" dur="1" fill="hold">
                                          <p:stCondLst>
                                            <p:cond delay="0"/>
                                          </p:stCondLst>
                                        </p:cTn>
                                        <p:tgtEl>
                                          <p:spTgt spid="12">
                                            <p:txEl>
                                              <p:pRg st="0" end="0"/>
                                            </p:txEl>
                                          </p:spTgt>
                                        </p:tgtEl>
                                        <p:attrNameLst>
                                          <p:attrName>style.visibility</p:attrName>
                                        </p:attrNameLst>
                                      </p:cBhvr>
                                      <p:to>
                                        <p:strVal val="visible"/>
                                      </p:to>
                                    </p:set>
                                    <p:animEffect transition="in" filter="fade">
                                      <p:cBhvr>
                                        <p:cTn id="34" dur="500"/>
                                        <p:tgtEl>
                                          <p:spTgt spid="12">
                                            <p:txEl>
                                              <p:pRg st="0" end="0"/>
                                            </p:txEl>
                                          </p:spTgt>
                                        </p:tgtEl>
                                      </p:cBhvr>
                                    </p:animEffect>
                                  </p:childTnLst>
                                </p:cTn>
                              </p:par>
                              <p:par>
                                <p:cTn id="35" presetID="10" presetClass="entr" presetSubtype="0" fill="hold" grpId="0" nodeType="withEffect">
                                  <p:stCondLst>
                                    <p:cond delay="500"/>
                                  </p:stCondLst>
                                  <p:childTnLst>
                                    <p:set>
                                      <p:cBhvr>
                                        <p:cTn id="36" dur="1" fill="hold">
                                          <p:stCondLst>
                                            <p:cond delay="0"/>
                                          </p:stCondLst>
                                        </p:cTn>
                                        <p:tgtEl>
                                          <p:spTgt spid="15">
                                            <p:txEl>
                                              <p:pRg st="0" end="0"/>
                                            </p:txEl>
                                          </p:spTgt>
                                        </p:tgtEl>
                                        <p:attrNameLst>
                                          <p:attrName>style.visibility</p:attrName>
                                        </p:attrNameLst>
                                      </p:cBhvr>
                                      <p:to>
                                        <p:strVal val="visible"/>
                                      </p:to>
                                    </p:set>
                                    <p:animEffect transition="in" filter="fade">
                                      <p:cBhvr>
                                        <p:cTn id="37" dur="500"/>
                                        <p:tgtEl>
                                          <p:spTgt spid="15">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left)">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left)">
                                      <p:cBhvr>
                                        <p:cTn id="5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build="p"/>
      <p:bldP spid="13" grpId="0" build="p"/>
      <p:bldP spid="14" grpId="0" build="p"/>
      <p:bldP spid="1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0050"/>
            <a:ext cx="8229600" cy="646331"/>
          </a:xfrm>
        </p:spPr>
        <p:txBody>
          <a:bodyPr/>
          <a:lstStyle/>
          <a:p>
            <a:r>
              <a:rPr lang="en-US" dirty="0" smtClean="0"/>
              <a:t>Today’s Presenters </a:t>
            </a:r>
            <a:endParaRPr lang="en-US" dirty="0"/>
          </a:p>
        </p:txBody>
      </p:sp>
      <p:sp>
        <p:nvSpPr>
          <p:cNvPr id="3" name="Content Placeholder 2"/>
          <p:cNvSpPr>
            <a:spLocks noGrp="1"/>
          </p:cNvSpPr>
          <p:nvPr>
            <p:ph idx="1"/>
          </p:nvPr>
        </p:nvSpPr>
        <p:spPr>
          <a:xfrm>
            <a:off x="476250" y="1260630"/>
            <a:ext cx="8229600" cy="4835370"/>
          </a:xfrm>
        </p:spPr>
        <p:txBody>
          <a:bodyPr/>
          <a:lstStyle/>
          <a:p>
            <a:pPr marL="0" indent="0">
              <a:spcBef>
                <a:spcPts val="0"/>
              </a:spcBef>
              <a:buNone/>
            </a:pPr>
            <a:r>
              <a:rPr lang="en-US" sz="2800" b="1" dirty="0" smtClean="0"/>
              <a:t>Steven Gratz, Senior </a:t>
            </a:r>
            <a:r>
              <a:rPr lang="en-US" sz="2800" b="1" dirty="0"/>
              <a:t>Executive Director </a:t>
            </a:r>
            <a:endParaRPr lang="en-US" sz="2800" b="1" dirty="0" smtClean="0"/>
          </a:p>
          <a:p>
            <a:pPr marL="0" indent="0">
              <a:spcBef>
                <a:spcPts val="0"/>
              </a:spcBef>
              <a:buNone/>
            </a:pPr>
            <a:r>
              <a:rPr lang="en-US" sz="2800" dirty="0" smtClean="0"/>
              <a:t>Center </a:t>
            </a:r>
            <a:r>
              <a:rPr lang="en-US" sz="2800" dirty="0"/>
              <a:t>for Student Support and Education </a:t>
            </a:r>
            <a:r>
              <a:rPr lang="en-US" sz="2800" dirty="0" smtClean="0"/>
              <a:t>Options</a:t>
            </a:r>
          </a:p>
          <a:p>
            <a:pPr marL="0" indent="0">
              <a:spcBef>
                <a:spcPts val="0"/>
              </a:spcBef>
              <a:buNone/>
            </a:pPr>
            <a:r>
              <a:rPr lang="en-US" sz="2800" dirty="0" smtClean="0"/>
              <a:t>Ohio Department of Education </a:t>
            </a:r>
          </a:p>
          <a:p>
            <a:pPr marL="0" indent="0">
              <a:spcBef>
                <a:spcPts val="0"/>
              </a:spcBef>
              <a:buNone/>
            </a:pPr>
            <a:endParaRPr lang="en-US" dirty="0"/>
          </a:p>
          <a:p>
            <a:pPr marL="0" indent="0">
              <a:spcBef>
                <a:spcPts val="0"/>
              </a:spcBef>
              <a:buNone/>
            </a:pPr>
            <a:r>
              <a:rPr lang="en-US" sz="2800" b="1" dirty="0" smtClean="0"/>
              <a:t>William Bussey, Director </a:t>
            </a:r>
          </a:p>
          <a:p>
            <a:pPr marL="0" indent="0">
              <a:spcBef>
                <a:spcPts val="0"/>
              </a:spcBef>
              <a:buNone/>
            </a:pPr>
            <a:r>
              <a:rPr lang="en-US" sz="2800" dirty="0" smtClean="0"/>
              <a:t>Office </a:t>
            </a:r>
            <a:r>
              <a:rPr lang="en-US" sz="2800" dirty="0"/>
              <a:t>of Career-Technical Education</a:t>
            </a:r>
            <a:r>
              <a:rPr lang="en-US" sz="2800" dirty="0" smtClean="0"/>
              <a:t> </a:t>
            </a:r>
          </a:p>
          <a:p>
            <a:pPr marL="0" indent="0">
              <a:spcBef>
                <a:spcPts val="0"/>
              </a:spcBef>
              <a:buNone/>
            </a:pPr>
            <a:r>
              <a:rPr lang="en-US" sz="2800" dirty="0"/>
              <a:t>Ohio Department of Education </a:t>
            </a:r>
          </a:p>
          <a:p>
            <a:pPr marL="0" indent="0">
              <a:spcBef>
                <a:spcPts val="0"/>
              </a:spcBef>
              <a:buNone/>
            </a:pPr>
            <a:endParaRPr lang="en-US" dirty="0"/>
          </a:p>
          <a:p>
            <a:pPr marL="0" indent="0">
              <a:spcBef>
                <a:spcPts val="0"/>
              </a:spcBef>
              <a:buNone/>
            </a:pPr>
            <a:r>
              <a:rPr lang="en-US" sz="2800" b="1" dirty="0" smtClean="0"/>
              <a:t>Anthony Landis, Senior </a:t>
            </a:r>
            <a:r>
              <a:rPr lang="en-US" sz="2800" b="1" dirty="0"/>
              <a:t>Director</a:t>
            </a:r>
          </a:p>
          <a:p>
            <a:pPr marL="0" indent="0">
              <a:spcBef>
                <a:spcPts val="0"/>
              </a:spcBef>
              <a:buNone/>
            </a:pPr>
            <a:r>
              <a:rPr lang="en-US" sz="2800" dirty="0"/>
              <a:t>College and Career Access &amp; Success</a:t>
            </a:r>
          </a:p>
          <a:p>
            <a:pPr marL="0" indent="0">
              <a:spcBef>
                <a:spcPts val="0"/>
              </a:spcBef>
              <a:buNone/>
            </a:pPr>
            <a:r>
              <a:rPr lang="en-US" sz="2800" dirty="0"/>
              <a:t>Ohio Board of Regents</a:t>
            </a:r>
          </a:p>
          <a:p>
            <a:pPr marL="0" indent="0">
              <a:buNone/>
            </a:pPr>
            <a:endParaRPr lang="en-US" dirty="0" smtClean="0"/>
          </a:p>
          <a:p>
            <a:pPr marL="0" indent="0">
              <a:buNone/>
            </a:pPr>
            <a:endParaRPr 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Program Efforts </a:t>
            </a:r>
            <a:endParaRPr lang="en-US" dirty="0"/>
          </a:p>
        </p:txBody>
      </p:sp>
      <p:sp>
        <p:nvSpPr>
          <p:cNvPr id="5" name="Rounded Rectangle 4"/>
          <p:cNvSpPr/>
          <p:nvPr/>
        </p:nvSpPr>
        <p:spPr>
          <a:xfrm>
            <a:off x="1403043" y="1664613"/>
            <a:ext cx="6178792" cy="530577"/>
          </a:xfrm>
          <a:prstGeom prst="roundRect">
            <a:avLst>
              <a:gd name="adj" fmla="val 5000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6" name="Oval 5"/>
          <p:cNvSpPr/>
          <p:nvPr/>
        </p:nvSpPr>
        <p:spPr>
          <a:xfrm>
            <a:off x="1389595" y="1664613"/>
            <a:ext cx="519289" cy="519289"/>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7" name="Rounded Rectangle 6"/>
          <p:cNvSpPr/>
          <p:nvPr/>
        </p:nvSpPr>
        <p:spPr>
          <a:xfrm>
            <a:off x="1403043" y="2309020"/>
            <a:ext cx="6178792" cy="530577"/>
          </a:xfrm>
          <a:prstGeom prst="roundRect">
            <a:avLst>
              <a:gd name="adj" fmla="val 5000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8" name="Oval 7"/>
          <p:cNvSpPr/>
          <p:nvPr/>
        </p:nvSpPr>
        <p:spPr>
          <a:xfrm>
            <a:off x="1389595" y="2309020"/>
            <a:ext cx="519289" cy="519289"/>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9" name="Rounded Rectangle 8"/>
          <p:cNvSpPr/>
          <p:nvPr/>
        </p:nvSpPr>
        <p:spPr>
          <a:xfrm>
            <a:off x="1403043" y="2953427"/>
            <a:ext cx="6178792" cy="530577"/>
          </a:xfrm>
          <a:prstGeom prst="roundRect">
            <a:avLst>
              <a:gd name="adj" fmla="val 5000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10" name="Oval 9"/>
          <p:cNvSpPr/>
          <p:nvPr/>
        </p:nvSpPr>
        <p:spPr>
          <a:xfrm>
            <a:off x="1389595" y="2953427"/>
            <a:ext cx="519289" cy="519289"/>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11" name="Rounded Rectangle 10"/>
          <p:cNvSpPr/>
          <p:nvPr/>
        </p:nvSpPr>
        <p:spPr>
          <a:xfrm>
            <a:off x="1403043" y="3597834"/>
            <a:ext cx="6178792" cy="530577"/>
          </a:xfrm>
          <a:prstGeom prst="roundRect">
            <a:avLst>
              <a:gd name="adj" fmla="val 5000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12" name="Oval 11"/>
          <p:cNvSpPr/>
          <p:nvPr/>
        </p:nvSpPr>
        <p:spPr>
          <a:xfrm>
            <a:off x="1389595" y="3597834"/>
            <a:ext cx="519289" cy="519289"/>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13" name="Content Placeholder 2"/>
          <p:cNvSpPr>
            <a:spLocks noGrp="1"/>
          </p:cNvSpPr>
          <p:nvPr>
            <p:ph idx="1"/>
          </p:nvPr>
        </p:nvSpPr>
        <p:spPr>
          <a:xfrm>
            <a:off x="2209800" y="2963016"/>
            <a:ext cx="5867400" cy="530577"/>
          </a:xfrm>
        </p:spPr>
        <p:txBody>
          <a:bodyPr/>
          <a:lstStyle/>
          <a:p>
            <a:pPr marL="0" indent="0">
              <a:spcBef>
                <a:spcPts val="1200"/>
              </a:spcBef>
              <a:buNone/>
            </a:pPr>
            <a:r>
              <a:rPr lang="en-US" dirty="0" smtClean="0">
                <a:solidFill>
                  <a:schemeClr val="bg1"/>
                </a:solidFill>
              </a:rPr>
              <a:t>Increase wages</a:t>
            </a:r>
          </a:p>
        </p:txBody>
      </p:sp>
      <p:sp>
        <p:nvSpPr>
          <p:cNvPr id="15" name="Content Placeholder 2"/>
          <p:cNvSpPr txBox="1">
            <a:spLocks/>
          </p:cNvSpPr>
          <p:nvPr/>
        </p:nvSpPr>
        <p:spPr>
          <a:xfrm>
            <a:off x="2209800" y="1696974"/>
            <a:ext cx="5867400" cy="453630"/>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200"/>
              </a:spcBef>
              <a:buFont typeface="Arial"/>
              <a:buNone/>
            </a:pPr>
            <a:r>
              <a:rPr lang="en-US" dirty="0" smtClean="0">
                <a:solidFill>
                  <a:schemeClr val="bg1"/>
                </a:solidFill>
              </a:rPr>
              <a:t>Find employment</a:t>
            </a:r>
          </a:p>
        </p:txBody>
      </p:sp>
      <p:sp>
        <p:nvSpPr>
          <p:cNvPr id="16" name="Content Placeholder 2"/>
          <p:cNvSpPr txBox="1">
            <a:spLocks/>
          </p:cNvSpPr>
          <p:nvPr/>
        </p:nvSpPr>
        <p:spPr>
          <a:xfrm>
            <a:off x="2209800" y="2341690"/>
            <a:ext cx="5867400" cy="530577"/>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200"/>
              </a:spcBef>
              <a:buFont typeface="Arial"/>
              <a:buNone/>
            </a:pPr>
            <a:r>
              <a:rPr lang="en-US" dirty="0" smtClean="0">
                <a:solidFill>
                  <a:schemeClr val="bg1"/>
                </a:solidFill>
              </a:rPr>
              <a:t>Increase skills</a:t>
            </a:r>
          </a:p>
        </p:txBody>
      </p:sp>
      <p:sp>
        <p:nvSpPr>
          <p:cNvPr id="17" name="Content Placeholder 2"/>
          <p:cNvSpPr txBox="1">
            <a:spLocks/>
          </p:cNvSpPr>
          <p:nvPr/>
        </p:nvSpPr>
        <p:spPr>
          <a:xfrm>
            <a:off x="2209800" y="3586546"/>
            <a:ext cx="5867400" cy="530577"/>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200"/>
              </a:spcBef>
              <a:buFont typeface="Arial"/>
              <a:buNone/>
            </a:pPr>
            <a:r>
              <a:rPr lang="en-US" dirty="0" smtClean="0">
                <a:solidFill>
                  <a:schemeClr val="bg1"/>
                </a:solidFill>
              </a:rPr>
              <a:t>Provide value to business</a:t>
            </a:r>
          </a:p>
        </p:txBody>
      </p:sp>
    </p:spTree>
    <p:extLst>
      <p:ext uri="{BB962C8B-B14F-4D97-AF65-F5344CB8AC3E}">
        <p14:creationId xmlns:p14="http://schemas.microsoft.com/office/powerpoint/2010/main" val="3040496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xEl>
                                              <p:pRg st="0" end="0"/>
                                            </p:txEl>
                                          </p:spTgt>
                                        </p:tgtEl>
                                        <p:attrNameLst>
                                          <p:attrName>style.visibility</p:attrName>
                                        </p:attrNameLst>
                                      </p:cBhvr>
                                      <p:to>
                                        <p:strVal val="visible"/>
                                      </p:to>
                                    </p:set>
                                    <p:animEffect transition="in" filter="fade">
                                      <p:cBhvr>
                                        <p:cTn id="28" dur="500"/>
                                        <p:tgtEl>
                                          <p:spTgt spid="15">
                                            <p:txEl>
                                              <p:pRg st="0" end="0"/>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xEl>
                                              <p:pRg st="0" end="0"/>
                                            </p:txEl>
                                          </p:spTgt>
                                        </p:tgtEl>
                                        <p:attrNameLst>
                                          <p:attrName>style.visibility</p:attrName>
                                        </p:attrNameLst>
                                      </p:cBhvr>
                                      <p:to>
                                        <p:strVal val="visible"/>
                                      </p:to>
                                    </p:set>
                                    <p:animEffect transition="in" filter="fade">
                                      <p:cBhvr>
                                        <p:cTn id="31" dur="500"/>
                                        <p:tgtEl>
                                          <p:spTgt spid="16">
                                            <p:txEl>
                                              <p:pRg st="0" end="0"/>
                                            </p:txEl>
                                          </p:spTgt>
                                        </p:tgtEl>
                                      </p:cBhvr>
                                    </p:animEffect>
                                  </p:childTnLst>
                                </p:cTn>
                              </p:par>
                              <p:par>
                                <p:cTn id="32" presetID="10" presetClass="entr" presetSubtype="0" fill="hold" grpId="0" nodeType="withEffect">
                                  <p:stCondLst>
                                    <p:cond delay="500"/>
                                  </p:stCondLst>
                                  <p:childTnLst>
                                    <p:set>
                                      <p:cBhvr>
                                        <p:cTn id="33" dur="1" fill="hold">
                                          <p:stCondLst>
                                            <p:cond delay="0"/>
                                          </p:stCondLst>
                                        </p:cTn>
                                        <p:tgtEl>
                                          <p:spTgt spid="13">
                                            <p:txEl>
                                              <p:pRg st="0" end="0"/>
                                            </p:txEl>
                                          </p:spTgt>
                                        </p:tgtEl>
                                        <p:attrNameLst>
                                          <p:attrName>style.visibility</p:attrName>
                                        </p:attrNameLst>
                                      </p:cBhvr>
                                      <p:to>
                                        <p:strVal val="visible"/>
                                      </p:to>
                                    </p:set>
                                    <p:animEffect transition="in" filter="fade">
                                      <p:cBhvr>
                                        <p:cTn id="34" dur="500"/>
                                        <p:tgtEl>
                                          <p:spTgt spid="13">
                                            <p:txEl>
                                              <p:pRg st="0" end="0"/>
                                            </p:txEl>
                                          </p:spTgt>
                                        </p:tgtEl>
                                      </p:cBhvr>
                                    </p:animEffect>
                                  </p:childTnLst>
                                </p:cTn>
                              </p:par>
                              <p:par>
                                <p:cTn id="35" presetID="10" presetClass="entr" presetSubtype="0" fill="hold" grpId="0" nodeType="withEffect">
                                  <p:stCondLst>
                                    <p:cond delay="500"/>
                                  </p:stCondLst>
                                  <p:childTnLst>
                                    <p:set>
                                      <p:cBhvr>
                                        <p:cTn id="36" dur="1" fill="hold">
                                          <p:stCondLst>
                                            <p:cond delay="0"/>
                                          </p:stCondLst>
                                        </p:cTn>
                                        <p:tgtEl>
                                          <p:spTgt spid="17">
                                            <p:txEl>
                                              <p:pRg st="0" end="0"/>
                                            </p:txEl>
                                          </p:spTgt>
                                        </p:tgtEl>
                                        <p:attrNameLst>
                                          <p:attrName>style.visibility</p:attrName>
                                        </p:attrNameLst>
                                      </p:cBhvr>
                                      <p:to>
                                        <p:strVal val="visible"/>
                                      </p:to>
                                    </p:set>
                                    <p:animEffect transition="in" filter="fade">
                                      <p:cBhvr>
                                        <p:cTn id="37" dur="500"/>
                                        <p:tgtEl>
                                          <p:spTgt spid="1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left)">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left)">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left)">
                                      <p:cBhvr>
                                        <p:cTn id="5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build="p"/>
      <p:bldP spid="15" grpId="0" build="p"/>
      <p:bldP spid="16" grpId="0" build="p"/>
      <p:bldP spid="1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5023" t="5024" r="5025"/>
          <a:stretch/>
        </p:blipFill>
        <p:spPr>
          <a:xfrm>
            <a:off x="0" y="-1"/>
            <a:ext cx="9144000" cy="6392169"/>
          </a:xfrm>
        </p:spPr>
      </p:pic>
      <p:sp>
        <p:nvSpPr>
          <p:cNvPr id="2" name="Title 1"/>
          <p:cNvSpPr>
            <a:spLocks noGrp="1"/>
          </p:cNvSpPr>
          <p:nvPr>
            <p:ph type="title"/>
          </p:nvPr>
        </p:nvSpPr>
        <p:spPr>
          <a:xfrm>
            <a:off x="457200" y="293427"/>
            <a:ext cx="8229600" cy="646331"/>
          </a:xfrm>
        </p:spPr>
        <p:txBody>
          <a:bodyPr/>
          <a:lstStyle/>
          <a:p>
            <a:pPr algn="ctr"/>
            <a:r>
              <a:rPr lang="en-US" dirty="0" smtClean="0">
                <a:solidFill>
                  <a:schemeClr val="bg1"/>
                </a:solidFill>
              </a:rPr>
              <a:t>education.ohio.gov</a:t>
            </a:r>
            <a:endParaRPr lang="en-US" dirty="0">
              <a:solidFill>
                <a:schemeClr val="bg1"/>
              </a:solidFill>
            </a:endParaRPr>
          </a:p>
        </p:txBody>
      </p:sp>
    </p:spTree>
    <p:extLst>
      <p:ext uri="{BB962C8B-B14F-4D97-AF65-F5344CB8AC3E}">
        <p14:creationId xmlns:p14="http://schemas.microsoft.com/office/powerpoint/2010/main" val="304058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48" y="229484"/>
            <a:ext cx="9246358" cy="1354217"/>
          </a:xfrm>
        </p:spPr>
        <p:txBody>
          <a:bodyPr/>
          <a:lstStyle/>
          <a:p>
            <a:r>
              <a:rPr lang="en-US" sz="4400" dirty="0" smtClean="0"/>
              <a:t>Follow Superintendent Ross </a:t>
            </a:r>
            <a:br>
              <a:rPr lang="en-US" sz="4400" dirty="0" smtClean="0"/>
            </a:br>
            <a:r>
              <a:rPr lang="en-US" sz="4400" dirty="0" smtClean="0"/>
              <a:t>on Twitter</a:t>
            </a:r>
            <a:endParaRPr lang="en-US" sz="44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38759" y="1569492"/>
            <a:ext cx="5790390" cy="4797108"/>
          </a:xfrm>
          <a:prstGeom prst="rect">
            <a:avLst/>
          </a:prstGeom>
          <a:ln>
            <a:noFill/>
          </a:ln>
          <a:effectLst>
            <a:softEdge rad="112500"/>
          </a:effectLst>
        </p:spPr>
      </p:pic>
    </p:spTree>
    <p:extLst>
      <p:ext uri="{BB962C8B-B14F-4D97-AF65-F5344CB8AC3E}">
        <p14:creationId xmlns:p14="http://schemas.microsoft.com/office/powerpoint/2010/main" val="290881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Social Media</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6002" y="2675530"/>
            <a:ext cx="1600200" cy="452034"/>
          </a:xfrm>
          <a:prstGeom prst="rect">
            <a:avLst/>
          </a:prstGeom>
        </p:spPr>
      </p:pic>
      <p:pic>
        <p:nvPicPr>
          <p:cNvPr id="9" name="Picture 8" descr="facebook-logo.jpg"/>
          <p:cNvPicPr>
            <a:picLocks noChangeAspect="1"/>
          </p:cNvPicPr>
          <p:nvPr/>
        </p:nvPicPr>
        <p:blipFill>
          <a:blip r:embed="rId3"/>
          <a:stretch>
            <a:fillRect/>
          </a:stretch>
        </p:blipFill>
        <p:spPr>
          <a:xfrm>
            <a:off x="632954" y="1441033"/>
            <a:ext cx="1603248" cy="329184"/>
          </a:xfrm>
          <a:prstGeom prst="rect">
            <a:avLst/>
          </a:prstGeom>
        </p:spPr>
      </p:pic>
      <p:sp>
        <p:nvSpPr>
          <p:cNvPr id="10" name="Rectangle 9"/>
          <p:cNvSpPr/>
          <p:nvPr/>
        </p:nvSpPr>
        <p:spPr>
          <a:xfrm>
            <a:off x="2855695" y="4494210"/>
            <a:ext cx="2854949" cy="492443"/>
          </a:xfrm>
          <a:prstGeom prst="rect">
            <a:avLst/>
          </a:prstGeom>
        </p:spPr>
        <p:txBody>
          <a:bodyPr wrap="none" lIns="0" tIns="0" rIns="0" bIns="0">
            <a:spAutoFit/>
          </a:bodyPr>
          <a:lstStyle/>
          <a:p>
            <a:r>
              <a:rPr lang="en-US" sz="3200" dirty="0" smtClean="0">
                <a:latin typeface="Arial"/>
                <a:cs typeface="Arial"/>
              </a:rPr>
              <a:t>@</a:t>
            </a:r>
            <a:r>
              <a:rPr lang="en-US" sz="3200" dirty="0" err="1" smtClean="0">
                <a:latin typeface="Arial"/>
                <a:cs typeface="Arial"/>
              </a:rPr>
              <a:t>OHEducation</a:t>
            </a:r>
            <a:endParaRPr lang="en-US" sz="3200" dirty="0">
              <a:latin typeface="Arial"/>
              <a:cs typeface="Arial"/>
            </a:endParaRPr>
          </a:p>
        </p:txBody>
      </p:sp>
      <p:sp>
        <p:nvSpPr>
          <p:cNvPr id="11" name="Rectangle 10"/>
          <p:cNvSpPr/>
          <p:nvPr/>
        </p:nvSpPr>
        <p:spPr>
          <a:xfrm>
            <a:off x="2855695" y="2656173"/>
            <a:ext cx="5371663" cy="492443"/>
          </a:xfrm>
          <a:prstGeom prst="rect">
            <a:avLst/>
          </a:prstGeom>
        </p:spPr>
        <p:txBody>
          <a:bodyPr wrap="none" lIns="0" tIns="0" rIns="0" bIns="0">
            <a:spAutoFit/>
          </a:bodyPr>
          <a:lstStyle/>
          <a:p>
            <a:r>
              <a:rPr lang="en-US" sz="3200" dirty="0" err="1" smtClean="0">
                <a:latin typeface="Arial"/>
                <a:cs typeface="Arial"/>
              </a:rPr>
              <a:t>ohio</a:t>
            </a:r>
            <a:r>
              <a:rPr lang="en-US" sz="3200" dirty="0" smtClean="0">
                <a:latin typeface="Arial"/>
                <a:cs typeface="Arial"/>
              </a:rPr>
              <a:t>-department-of-education</a:t>
            </a:r>
          </a:p>
        </p:txBody>
      </p:sp>
      <p:sp>
        <p:nvSpPr>
          <p:cNvPr id="12" name="Rectangle 11"/>
          <p:cNvSpPr/>
          <p:nvPr/>
        </p:nvSpPr>
        <p:spPr>
          <a:xfrm>
            <a:off x="2855695" y="1339441"/>
            <a:ext cx="5238614" cy="984885"/>
          </a:xfrm>
          <a:prstGeom prst="rect">
            <a:avLst/>
          </a:prstGeom>
        </p:spPr>
        <p:txBody>
          <a:bodyPr wrap="none" lIns="0" tIns="0" rIns="0" bIns="0">
            <a:spAutoFit/>
          </a:bodyPr>
          <a:lstStyle/>
          <a:p>
            <a:r>
              <a:rPr lang="en-US" sz="3200" dirty="0" smtClean="0">
                <a:latin typeface="Arial"/>
                <a:cs typeface="Arial"/>
              </a:rPr>
              <a:t>Ohio Families and Education</a:t>
            </a:r>
          </a:p>
          <a:p>
            <a:r>
              <a:rPr lang="en-US" sz="3200" dirty="0" smtClean="0">
                <a:latin typeface="Arial"/>
                <a:cs typeface="Arial"/>
              </a:rPr>
              <a:t>Ohio Teachers’ Homeroom</a:t>
            </a:r>
          </a:p>
        </p:txBody>
      </p:sp>
      <p:sp>
        <p:nvSpPr>
          <p:cNvPr id="13" name="Rectangle 12"/>
          <p:cNvSpPr/>
          <p:nvPr/>
        </p:nvSpPr>
        <p:spPr>
          <a:xfrm>
            <a:off x="2855695" y="5522187"/>
            <a:ext cx="2325317" cy="492443"/>
          </a:xfrm>
          <a:prstGeom prst="rect">
            <a:avLst/>
          </a:prstGeom>
        </p:spPr>
        <p:txBody>
          <a:bodyPr wrap="none" lIns="0" tIns="0" bIns="0">
            <a:spAutoFit/>
          </a:bodyPr>
          <a:lstStyle/>
          <a:p>
            <a:r>
              <a:rPr lang="en-US" sz="3200" dirty="0" err="1" smtClean="0">
                <a:latin typeface="Arial"/>
                <a:cs typeface="Arial"/>
              </a:rPr>
              <a:t>OhioEdDept</a:t>
            </a:r>
            <a:endParaRPr lang="en-US" sz="3200" dirty="0" smtClean="0">
              <a:latin typeface="Arial"/>
              <a:cs typeface="Arial"/>
            </a:endParaRPr>
          </a:p>
        </p:txBody>
      </p:sp>
      <p:sp>
        <p:nvSpPr>
          <p:cNvPr id="14" name="Rectangle 13"/>
          <p:cNvSpPr/>
          <p:nvPr/>
        </p:nvSpPr>
        <p:spPr>
          <a:xfrm>
            <a:off x="2855695" y="3524403"/>
            <a:ext cx="4206280" cy="492443"/>
          </a:xfrm>
          <a:prstGeom prst="rect">
            <a:avLst/>
          </a:prstGeom>
        </p:spPr>
        <p:txBody>
          <a:bodyPr wrap="none" lIns="0" tIns="0" rIns="0" bIns="0">
            <a:spAutoFit/>
          </a:bodyPr>
          <a:lstStyle/>
          <a:p>
            <a:r>
              <a:rPr lang="en-US" sz="3200" dirty="0" err="1" smtClean="0">
                <a:latin typeface="Arial"/>
                <a:cs typeface="Arial"/>
              </a:rPr>
              <a:t>storify.com/ohioEdDept</a:t>
            </a:r>
            <a:endParaRPr lang="en-US" sz="3200" dirty="0" smtClean="0">
              <a:latin typeface="Arial"/>
              <a:cs typeface="Arial"/>
            </a:endParaRPr>
          </a:p>
        </p:txBody>
      </p:sp>
      <p:pic>
        <p:nvPicPr>
          <p:cNvPr id="15" name="Picture 14" descr="facebook-logo.jpg"/>
          <p:cNvPicPr>
            <a:picLocks noChangeAspect="1"/>
          </p:cNvPicPr>
          <p:nvPr/>
        </p:nvPicPr>
        <p:blipFill>
          <a:blip r:embed="rId4"/>
          <a:stretch>
            <a:fillRect/>
          </a:stretch>
        </p:blipFill>
        <p:spPr>
          <a:xfrm>
            <a:off x="636002" y="4590233"/>
            <a:ext cx="1600200" cy="298703"/>
          </a:xfrm>
          <a:prstGeom prst="rect">
            <a:avLst/>
          </a:prstGeom>
        </p:spPr>
      </p:pic>
      <p:pic>
        <p:nvPicPr>
          <p:cNvPr id="17" name="Picture 16" descr="facebook-logo.jpg"/>
          <p:cNvPicPr>
            <a:picLocks noChangeAspect="1"/>
          </p:cNvPicPr>
          <p:nvPr/>
        </p:nvPicPr>
        <p:blipFill>
          <a:blip r:embed="rId5"/>
          <a:stretch>
            <a:fillRect/>
          </a:stretch>
        </p:blipFill>
        <p:spPr>
          <a:xfrm>
            <a:off x="1083597" y="5462783"/>
            <a:ext cx="1152605" cy="457200"/>
          </a:xfrm>
          <a:prstGeom prst="rect">
            <a:avLst/>
          </a:prstGeom>
        </p:spPr>
      </p:pic>
      <p:pic>
        <p:nvPicPr>
          <p:cNvPr id="18" name="Picture 17" descr="facebook-logo.jpg"/>
          <p:cNvPicPr>
            <a:picLocks noChangeAspect="1"/>
          </p:cNvPicPr>
          <p:nvPr/>
        </p:nvPicPr>
        <p:blipFill>
          <a:blip r:embed="rId6"/>
          <a:stretch>
            <a:fillRect/>
          </a:stretch>
        </p:blipFill>
        <p:spPr>
          <a:xfrm>
            <a:off x="624127" y="3581627"/>
            <a:ext cx="1600200" cy="400050"/>
          </a:xfrm>
          <a:prstGeom prst="rect">
            <a:avLst/>
          </a:prstGeom>
        </p:spPr>
      </p:pic>
    </p:spTree>
    <p:extLst>
      <p:ext uri="{BB962C8B-B14F-4D97-AF65-F5344CB8AC3E}">
        <p14:creationId xmlns:p14="http://schemas.microsoft.com/office/powerpoint/2010/main" val="377110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t="11415" b="18918"/>
          <a:stretch/>
        </p:blipFill>
        <p:spPr>
          <a:xfrm>
            <a:off x="0" y="-1"/>
            <a:ext cx="9144000" cy="6370321"/>
          </a:xfrm>
        </p:spPr>
      </p:pic>
      <p:sp>
        <p:nvSpPr>
          <p:cNvPr id="2" name="Title 1"/>
          <p:cNvSpPr>
            <a:spLocks noGrp="1"/>
          </p:cNvSpPr>
          <p:nvPr>
            <p:ph type="title"/>
          </p:nvPr>
        </p:nvSpPr>
        <p:spPr>
          <a:xfrm>
            <a:off x="3116580" y="2538828"/>
            <a:ext cx="2910840" cy="646331"/>
          </a:xfrm>
        </p:spPr>
        <p:txBody>
          <a:bodyPr/>
          <a:lstStyle/>
          <a:p>
            <a:r>
              <a:rPr lang="en-US" dirty="0" smtClean="0"/>
              <a:t>Unified State Plan</a:t>
            </a:r>
            <a:endParaRPr lang="en-US" dirty="0"/>
          </a:p>
        </p:txBody>
      </p:sp>
    </p:spTree>
    <p:extLst>
      <p:ext uri="{BB962C8B-B14F-4D97-AF65-F5344CB8AC3E}">
        <p14:creationId xmlns:p14="http://schemas.microsoft.com/office/powerpoint/2010/main" val="3163612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46331"/>
          </a:xfrm>
        </p:spPr>
        <p:txBody>
          <a:bodyPr/>
          <a:lstStyle/>
          <a:p>
            <a:r>
              <a:rPr lang="en-US" dirty="0" smtClean="0"/>
              <a:t>Focused Work</a:t>
            </a:r>
            <a:endParaRPr lang="en-US" dirty="0"/>
          </a:p>
        </p:txBody>
      </p:sp>
      <p:sp>
        <p:nvSpPr>
          <p:cNvPr id="5" name="Content Placeholder 4"/>
          <p:cNvSpPr>
            <a:spLocks noGrp="1"/>
          </p:cNvSpPr>
          <p:nvPr>
            <p:ph idx="1"/>
          </p:nvPr>
        </p:nvSpPr>
        <p:spPr>
          <a:xfrm>
            <a:off x="381000" y="1524000"/>
            <a:ext cx="8401050" cy="4173907"/>
          </a:xfrm>
        </p:spPr>
        <p:txBody>
          <a:bodyPr/>
          <a:lstStyle/>
          <a:p>
            <a:pPr marL="0" indent="0">
              <a:buNone/>
            </a:pPr>
            <a:r>
              <a:rPr lang="en-US" dirty="0"/>
              <a:t>Governor’s Office of Workforce Transformation </a:t>
            </a:r>
            <a:endParaRPr lang="en-US" dirty="0" smtClean="0"/>
          </a:p>
          <a:p>
            <a:pPr marL="0" indent="0">
              <a:buNone/>
            </a:pPr>
            <a:endParaRPr lang="en-US" dirty="0"/>
          </a:p>
          <a:p>
            <a:pPr marL="0" indent="0">
              <a:buNone/>
            </a:pPr>
            <a:r>
              <a:rPr lang="en-US" dirty="0"/>
              <a:t>Governor’s Executive Workforce Board</a:t>
            </a:r>
            <a:endParaRPr lang="en-US" dirty="0" smtClean="0"/>
          </a:p>
          <a:p>
            <a:pPr marL="0" indent="0">
              <a:buNone/>
            </a:pPr>
            <a:endParaRPr lang="en-US" dirty="0"/>
          </a:p>
          <a:p>
            <a:pPr marL="0" indent="0">
              <a:buNone/>
            </a:pPr>
            <a:endParaRPr lang="en-US" dirty="0"/>
          </a:p>
        </p:txBody>
      </p:sp>
      <p:cxnSp>
        <p:nvCxnSpPr>
          <p:cNvPr id="8" name="Straight Connector 7"/>
          <p:cNvCxnSpPr/>
          <p:nvPr/>
        </p:nvCxnSpPr>
        <p:spPr bwMode="auto">
          <a:xfrm>
            <a:off x="381000" y="2399362"/>
            <a:ext cx="8305800" cy="0"/>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spTree>
    <p:extLst>
      <p:ext uri="{BB962C8B-B14F-4D97-AF65-F5344CB8AC3E}">
        <p14:creationId xmlns:p14="http://schemas.microsoft.com/office/powerpoint/2010/main" val="4156176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Connector 5"/>
          <p:cNvSpPr/>
          <p:nvPr/>
        </p:nvSpPr>
        <p:spPr>
          <a:xfrm>
            <a:off x="1645920" y="548640"/>
            <a:ext cx="5821680" cy="5577840"/>
          </a:xfrm>
          <a:prstGeom prst="flowChartConnector">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dirty="0" smtClean="0">
                <a:latin typeface="Arial" panose="020B0604020202020204" pitchFamily="34" charset="0"/>
                <a:cs typeface="Arial" panose="020B0604020202020204" pitchFamily="34" charset="0"/>
              </a:rPr>
              <a:t>Help workers access the training needed to compete for in-demand jobs</a:t>
            </a:r>
            <a:endParaRPr lang="en-US" sz="4000" b="1" dirty="0">
              <a:latin typeface="Arial" panose="020B0604020202020204" pitchFamily="34" charset="0"/>
              <a:cs typeface="Arial" panose="020B0604020202020204" pitchFamily="34" charset="0"/>
            </a:endParaRPr>
          </a:p>
        </p:txBody>
      </p:sp>
      <p:sp>
        <p:nvSpPr>
          <p:cNvPr id="4" name="Flowchart: Connector 3"/>
          <p:cNvSpPr/>
          <p:nvPr/>
        </p:nvSpPr>
        <p:spPr>
          <a:xfrm>
            <a:off x="304800" y="365760"/>
            <a:ext cx="5821680" cy="5577840"/>
          </a:xfrm>
          <a:prstGeom prst="flowChartConnector">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dirty="0" smtClean="0">
                <a:latin typeface="Arial" panose="020B0604020202020204" pitchFamily="34" charset="0"/>
                <a:cs typeface="Arial" panose="020B0604020202020204" pitchFamily="34" charset="0"/>
              </a:rPr>
              <a:t>Create a unified workforce system</a:t>
            </a:r>
            <a:endParaRPr lang="en-US" sz="4000" b="1" dirty="0">
              <a:latin typeface="Arial" panose="020B0604020202020204" pitchFamily="34" charset="0"/>
              <a:cs typeface="Arial" panose="020B0604020202020204" pitchFamily="34" charset="0"/>
            </a:endParaRPr>
          </a:p>
        </p:txBody>
      </p:sp>
      <p:sp>
        <p:nvSpPr>
          <p:cNvPr id="5" name="Flowchart: Connector 4"/>
          <p:cNvSpPr/>
          <p:nvPr/>
        </p:nvSpPr>
        <p:spPr>
          <a:xfrm>
            <a:off x="3169920" y="396240"/>
            <a:ext cx="5821680" cy="5577840"/>
          </a:xfrm>
          <a:prstGeom prst="flowChartConnector">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dirty="0" smtClean="0">
                <a:latin typeface="Arial" panose="020B0604020202020204" pitchFamily="34" charset="0"/>
                <a:cs typeface="Arial" panose="020B0604020202020204" pitchFamily="34" charset="0"/>
              </a:rPr>
              <a:t>Help employers find the workers they need to grow</a:t>
            </a:r>
            <a:endParaRPr lang="en-US"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8700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xit" presetSubtype="0" fill="hold" grpId="1" nodeType="clickEffect">
                                  <p:stCondLst>
                                    <p:cond delay="0"/>
                                  </p:stCondLst>
                                  <p:childTnLst>
                                    <p:anim calcmode="lin" valueType="num">
                                      <p:cBhvr>
                                        <p:cTn id="14" dur="1000"/>
                                        <p:tgtEl>
                                          <p:spTgt spid="4"/>
                                        </p:tgtEl>
                                        <p:attrNameLst>
                                          <p:attrName>ppt_w</p:attrName>
                                        </p:attrNameLst>
                                      </p:cBhvr>
                                      <p:tavLst>
                                        <p:tav tm="0">
                                          <p:val>
                                            <p:strVal val="ppt_w"/>
                                          </p:val>
                                        </p:tav>
                                        <p:tav tm="100000">
                                          <p:val>
                                            <p:fltVal val="0"/>
                                          </p:val>
                                        </p:tav>
                                      </p:tavLst>
                                    </p:anim>
                                    <p:anim calcmode="lin" valueType="num">
                                      <p:cBhvr>
                                        <p:cTn id="15" dur="1000"/>
                                        <p:tgtEl>
                                          <p:spTgt spid="4"/>
                                        </p:tgtEl>
                                        <p:attrNameLst>
                                          <p:attrName>ppt_h</p:attrName>
                                        </p:attrNameLst>
                                      </p:cBhvr>
                                      <p:tavLst>
                                        <p:tav tm="0">
                                          <p:val>
                                            <p:strVal val="ppt_h"/>
                                          </p:val>
                                        </p:tav>
                                        <p:tav tm="100000">
                                          <p:val>
                                            <p:fltVal val="0"/>
                                          </p:val>
                                        </p:tav>
                                      </p:tavLst>
                                    </p:anim>
                                    <p:anim calcmode="lin" valueType="num">
                                      <p:cBhvr>
                                        <p:cTn id="16" dur="1000"/>
                                        <p:tgtEl>
                                          <p:spTgt spid="4"/>
                                        </p:tgtEl>
                                        <p:attrNameLst>
                                          <p:attrName>style.rotation</p:attrName>
                                        </p:attrNameLst>
                                      </p:cBhvr>
                                      <p:tavLst>
                                        <p:tav tm="0">
                                          <p:val>
                                            <p:fltVal val="0"/>
                                          </p:val>
                                        </p:tav>
                                        <p:tav tm="100000">
                                          <p:val>
                                            <p:fltVal val="90"/>
                                          </p:val>
                                        </p:tav>
                                      </p:tavLst>
                                    </p:anim>
                                    <p:animEffect transition="out" filter="fade">
                                      <p:cBhvr>
                                        <p:cTn id="17" dur="1000"/>
                                        <p:tgtEl>
                                          <p:spTgt spid="4"/>
                                        </p:tgtEl>
                                      </p:cBhvr>
                                    </p:animEffect>
                                    <p:set>
                                      <p:cBhvr>
                                        <p:cTn id="18" dur="1" fill="hold">
                                          <p:stCondLst>
                                            <p:cond delay="999"/>
                                          </p:stCondLst>
                                        </p:cTn>
                                        <p:tgtEl>
                                          <p:spTgt spid="4"/>
                                        </p:tgtEl>
                                        <p:attrNameLst>
                                          <p:attrName>style.visibility</p:attrName>
                                        </p:attrNameLst>
                                      </p:cBhvr>
                                      <p:to>
                                        <p:strVal val="hidden"/>
                                      </p:to>
                                    </p:set>
                                  </p:childTnLst>
                                </p:cTn>
                              </p:par>
                              <p:par>
                                <p:cTn id="19" presetID="3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style.rotation</p:attrName>
                                        </p:attrNameLst>
                                      </p:cBhvr>
                                      <p:tavLst>
                                        <p:tav tm="0">
                                          <p:val>
                                            <p:fltVal val="90"/>
                                          </p:val>
                                        </p:tav>
                                        <p:tav tm="100000">
                                          <p:val>
                                            <p:fltVal val="0"/>
                                          </p:val>
                                        </p:tav>
                                      </p:tavLst>
                                    </p:anim>
                                    <p:animEffect transition="in" filter="fade">
                                      <p:cBhvr>
                                        <p:cTn id="24" dur="1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xit" presetSubtype="0" fill="hold" grpId="1" nodeType="clickEffect">
                                  <p:stCondLst>
                                    <p:cond delay="0"/>
                                  </p:stCondLst>
                                  <p:childTnLst>
                                    <p:anim calcmode="lin" valueType="num">
                                      <p:cBhvr>
                                        <p:cTn id="28" dur="1000"/>
                                        <p:tgtEl>
                                          <p:spTgt spid="5"/>
                                        </p:tgtEl>
                                        <p:attrNameLst>
                                          <p:attrName>ppt_w</p:attrName>
                                        </p:attrNameLst>
                                      </p:cBhvr>
                                      <p:tavLst>
                                        <p:tav tm="0">
                                          <p:val>
                                            <p:strVal val="ppt_w"/>
                                          </p:val>
                                        </p:tav>
                                        <p:tav tm="100000">
                                          <p:val>
                                            <p:fltVal val="0"/>
                                          </p:val>
                                        </p:tav>
                                      </p:tavLst>
                                    </p:anim>
                                    <p:anim calcmode="lin" valueType="num">
                                      <p:cBhvr>
                                        <p:cTn id="29" dur="1000"/>
                                        <p:tgtEl>
                                          <p:spTgt spid="5"/>
                                        </p:tgtEl>
                                        <p:attrNameLst>
                                          <p:attrName>ppt_h</p:attrName>
                                        </p:attrNameLst>
                                      </p:cBhvr>
                                      <p:tavLst>
                                        <p:tav tm="0">
                                          <p:val>
                                            <p:strVal val="ppt_h"/>
                                          </p:val>
                                        </p:tav>
                                        <p:tav tm="100000">
                                          <p:val>
                                            <p:fltVal val="0"/>
                                          </p:val>
                                        </p:tav>
                                      </p:tavLst>
                                    </p:anim>
                                    <p:anim calcmode="lin" valueType="num">
                                      <p:cBhvr>
                                        <p:cTn id="30" dur="1000"/>
                                        <p:tgtEl>
                                          <p:spTgt spid="5"/>
                                        </p:tgtEl>
                                        <p:attrNameLst>
                                          <p:attrName>style.rotation</p:attrName>
                                        </p:attrNameLst>
                                      </p:cBhvr>
                                      <p:tavLst>
                                        <p:tav tm="0">
                                          <p:val>
                                            <p:fltVal val="0"/>
                                          </p:val>
                                        </p:tav>
                                        <p:tav tm="100000">
                                          <p:val>
                                            <p:fltVal val="90"/>
                                          </p:val>
                                        </p:tav>
                                      </p:tavLst>
                                    </p:anim>
                                    <p:animEffect transition="out" filter="fade">
                                      <p:cBhvr>
                                        <p:cTn id="31" dur="1000"/>
                                        <p:tgtEl>
                                          <p:spTgt spid="5"/>
                                        </p:tgtEl>
                                      </p:cBhvr>
                                    </p:animEffect>
                                    <p:set>
                                      <p:cBhvr>
                                        <p:cTn id="32" dur="1" fill="hold">
                                          <p:stCondLst>
                                            <p:cond delay="999"/>
                                          </p:stCondLst>
                                        </p:cTn>
                                        <p:tgtEl>
                                          <p:spTgt spid="5"/>
                                        </p:tgtEl>
                                        <p:attrNameLst>
                                          <p:attrName>style.visibility</p:attrName>
                                        </p:attrNameLst>
                                      </p:cBhvr>
                                      <p:to>
                                        <p:strVal val="hidden"/>
                                      </p:to>
                                    </p:set>
                                  </p:childTnLst>
                                </p:cTn>
                              </p:par>
                              <p:par>
                                <p:cTn id="33" presetID="31"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000" fill="hold"/>
                                        <p:tgtEl>
                                          <p:spTgt spid="6"/>
                                        </p:tgtEl>
                                        <p:attrNameLst>
                                          <p:attrName>ppt_w</p:attrName>
                                        </p:attrNameLst>
                                      </p:cBhvr>
                                      <p:tavLst>
                                        <p:tav tm="0">
                                          <p:val>
                                            <p:fltVal val="0"/>
                                          </p:val>
                                        </p:tav>
                                        <p:tav tm="100000">
                                          <p:val>
                                            <p:strVal val="#ppt_w"/>
                                          </p:val>
                                        </p:tav>
                                      </p:tavLst>
                                    </p:anim>
                                    <p:anim calcmode="lin" valueType="num">
                                      <p:cBhvr>
                                        <p:cTn id="36" dur="1000" fill="hold"/>
                                        <p:tgtEl>
                                          <p:spTgt spid="6"/>
                                        </p:tgtEl>
                                        <p:attrNameLst>
                                          <p:attrName>ppt_h</p:attrName>
                                        </p:attrNameLst>
                                      </p:cBhvr>
                                      <p:tavLst>
                                        <p:tav tm="0">
                                          <p:val>
                                            <p:fltVal val="0"/>
                                          </p:val>
                                        </p:tav>
                                        <p:tav tm="100000">
                                          <p:val>
                                            <p:strVal val="#ppt_h"/>
                                          </p:val>
                                        </p:tav>
                                      </p:tavLst>
                                    </p:anim>
                                    <p:anim calcmode="lin" valueType="num">
                                      <p:cBhvr>
                                        <p:cTn id="37" dur="1000" fill="hold"/>
                                        <p:tgtEl>
                                          <p:spTgt spid="6"/>
                                        </p:tgtEl>
                                        <p:attrNameLst>
                                          <p:attrName>style.rotation</p:attrName>
                                        </p:attrNameLst>
                                      </p:cBhvr>
                                      <p:tavLst>
                                        <p:tav tm="0">
                                          <p:val>
                                            <p:fltVal val="90"/>
                                          </p:val>
                                        </p:tav>
                                        <p:tav tm="100000">
                                          <p:val>
                                            <p:fltVal val="0"/>
                                          </p:val>
                                        </p:tav>
                                      </p:tavLst>
                                    </p:anim>
                                    <p:animEffect transition="in" filter="fade">
                                      <p:cBhvr>
                                        <p:cTn id="3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4" grpId="1" animBg="1"/>
      <p:bldP spid="5" grpId="0" animBg="1"/>
      <p:bldP spid="5"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t="12007" r="1636"/>
          <a:stretch/>
        </p:blipFill>
        <p:spPr>
          <a:xfrm>
            <a:off x="0" y="-38100"/>
            <a:ext cx="9163050" cy="6428562"/>
          </a:xfrm>
        </p:spPr>
      </p:pic>
      <p:sp>
        <p:nvSpPr>
          <p:cNvPr id="2" name="Title 1"/>
          <p:cNvSpPr>
            <a:spLocks noGrp="1"/>
          </p:cNvSpPr>
          <p:nvPr>
            <p:ph type="title"/>
          </p:nvPr>
        </p:nvSpPr>
        <p:spPr>
          <a:xfrm>
            <a:off x="266700" y="1828800"/>
            <a:ext cx="3238500" cy="762000"/>
          </a:xfrm>
        </p:spPr>
        <p:txBody>
          <a:bodyPr/>
          <a:lstStyle/>
          <a:p>
            <a:r>
              <a:rPr lang="en-US" dirty="0" smtClean="0">
                <a:solidFill>
                  <a:schemeClr val="bg1"/>
                </a:solidFill>
              </a:rPr>
              <a:t>Challenges</a:t>
            </a:r>
            <a:endParaRPr lang="en-US" dirty="0">
              <a:solidFill>
                <a:schemeClr val="bg1"/>
              </a:solidFill>
            </a:endParaRPr>
          </a:p>
        </p:txBody>
      </p:sp>
    </p:spTree>
    <p:extLst>
      <p:ext uri="{BB962C8B-B14F-4D97-AF65-F5344CB8AC3E}">
        <p14:creationId xmlns:p14="http://schemas.microsoft.com/office/powerpoint/2010/main" val="2388933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292662"/>
          </a:xfrm>
        </p:spPr>
        <p:txBody>
          <a:bodyPr/>
          <a:lstStyle/>
          <a:p>
            <a:r>
              <a:rPr lang="en-US" dirty="0" smtClean="0"/>
              <a:t>Hearing from You </a:t>
            </a:r>
            <a:br>
              <a:rPr lang="en-US" dirty="0" smtClean="0"/>
            </a:br>
            <a:r>
              <a:rPr lang="en-US" dirty="0" smtClean="0"/>
              <a:t>About the Plan</a:t>
            </a:r>
            <a:endParaRPr lang="en-US" dirty="0"/>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t="3817" b="10692"/>
          <a:stretch/>
        </p:blipFill>
        <p:spPr>
          <a:xfrm>
            <a:off x="0" y="-19050"/>
            <a:ext cx="9144002" cy="6400800"/>
          </a:xfrm>
        </p:spPr>
      </p:pic>
    </p:spTree>
    <p:extLst>
      <p:ext uri="{BB962C8B-B14F-4D97-AF65-F5344CB8AC3E}">
        <p14:creationId xmlns:p14="http://schemas.microsoft.com/office/powerpoint/2010/main" val="158345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9515" r="746"/>
          <a:stretch/>
        </p:blipFill>
        <p:spPr>
          <a:xfrm>
            <a:off x="0" y="-412503"/>
            <a:ext cx="9163050" cy="6802502"/>
          </a:xfrm>
        </p:spPr>
      </p:pic>
      <p:sp>
        <p:nvSpPr>
          <p:cNvPr id="2" name="Title 1"/>
          <p:cNvSpPr>
            <a:spLocks noGrp="1"/>
          </p:cNvSpPr>
          <p:nvPr>
            <p:ph type="title"/>
          </p:nvPr>
        </p:nvSpPr>
        <p:spPr>
          <a:xfrm>
            <a:off x="-57150" y="362634"/>
            <a:ext cx="9220200" cy="856566"/>
          </a:xfrm>
          <a:solidFill>
            <a:schemeClr val="bg1"/>
          </a:solidFill>
        </p:spPr>
        <p:txBody>
          <a:bodyPr anchor="ctr"/>
          <a:lstStyle/>
          <a:p>
            <a:r>
              <a:rPr lang="en-US" dirty="0"/>
              <a:t>Identify </a:t>
            </a:r>
            <a:r>
              <a:rPr lang="en-US" dirty="0" smtClean="0"/>
              <a:t>Most Urgent Job Needs</a:t>
            </a:r>
            <a:endParaRPr lang="en-US" dirty="0"/>
          </a:p>
        </p:txBody>
      </p:sp>
    </p:spTree>
    <p:extLst>
      <p:ext uri="{BB962C8B-B14F-4D97-AF65-F5344CB8AC3E}">
        <p14:creationId xmlns:p14="http://schemas.microsoft.com/office/powerpoint/2010/main" val="4002381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4743"/>
          <a:stretch/>
        </p:blipFill>
        <p:spPr>
          <a:xfrm>
            <a:off x="0" y="-38179"/>
            <a:ext cx="9182100" cy="6430638"/>
          </a:xfrm>
          <a:prstGeom prst="rect">
            <a:avLst/>
          </a:prstGeom>
        </p:spPr>
      </p:pic>
      <p:sp>
        <p:nvSpPr>
          <p:cNvPr id="2" name="Title 1"/>
          <p:cNvSpPr>
            <a:spLocks noGrp="1"/>
          </p:cNvSpPr>
          <p:nvPr>
            <p:ph type="title"/>
          </p:nvPr>
        </p:nvSpPr>
        <p:spPr>
          <a:xfrm>
            <a:off x="-57150" y="4241021"/>
            <a:ext cx="9220200" cy="1938992"/>
          </a:xfrm>
          <a:solidFill>
            <a:schemeClr val="bg1"/>
          </a:solidFill>
        </p:spPr>
        <p:txBody>
          <a:bodyPr anchor="ctr"/>
          <a:lstStyle/>
          <a:p>
            <a:r>
              <a:rPr lang="en-US" dirty="0"/>
              <a:t>Align the </a:t>
            </a:r>
            <a:r>
              <a:rPr lang="en-US" dirty="0" smtClean="0"/>
              <a:t>Needs </a:t>
            </a:r>
            <a:r>
              <a:rPr lang="en-US" dirty="0"/>
              <a:t>of </a:t>
            </a:r>
            <a:r>
              <a:rPr lang="en-US" dirty="0" smtClean="0"/>
              <a:t/>
            </a:r>
            <a:br>
              <a:rPr lang="en-US" dirty="0" smtClean="0"/>
            </a:br>
            <a:r>
              <a:rPr lang="en-US" dirty="0" smtClean="0"/>
              <a:t>Employers </a:t>
            </a:r>
            <a:r>
              <a:rPr lang="en-US" dirty="0"/>
              <a:t>with </a:t>
            </a:r>
            <a:r>
              <a:rPr lang="en-US" dirty="0" smtClean="0"/>
              <a:t>Job Training </a:t>
            </a:r>
            <a:br>
              <a:rPr lang="en-US" dirty="0" smtClean="0"/>
            </a:br>
            <a:r>
              <a:rPr lang="en-US" dirty="0" smtClean="0"/>
              <a:t>and Education Offerings</a:t>
            </a:r>
            <a:endParaRPr lang="en-US" dirty="0"/>
          </a:p>
        </p:txBody>
      </p:sp>
    </p:spTree>
    <p:extLst>
      <p:ext uri="{BB962C8B-B14F-4D97-AF65-F5344CB8AC3E}">
        <p14:creationId xmlns:p14="http://schemas.microsoft.com/office/powerpoint/2010/main" val="2849031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1780</TotalTime>
  <Words>1311</Words>
  <Application>Microsoft Office PowerPoint</Application>
  <PresentationFormat>On-screen Show (4:3)</PresentationFormat>
  <Paragraphs>168</Paragraphs>
  <Slides>23</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Times New Roman</vt:lpstr>
      <vt:lpstr>Office Theme</vt:lpstr>
      <vt:lpstr>One Plan, One Vision:  Exploring Unified State Plans </vt:lpstr>
      <vt:lpstr>Today’s Presenters </vt:lpstr>
      <vt:lpstr>Unified State Plan</vt:lpstr>
      <vt:lpstr>Focused Work</vt:lpstr>
      <vt:lpstr>PowerPoint Presentation</vt:lpstr>
      <vt:lpstr>Challenges</vt:lpstr>
      <vt:lpstr>Hearing from You  About the Plan</vt:lpstr>
      <vt:lpstr>Identify Most Urgent Job Needs</vt:lpstr>
      <vt:lpstr>Align the Needs of  Employers with Job Training  and Education Offerings</vt:lpstr>
      <vt:lpstr>Reform Ohio's  Workforce Delivery System</vt:lpstr>
      <vt:lpstr>Enhance State Provided  Employer Services</vt:lpstr>
      <vt:lpstr>PowerPoint Presentation</vt:lpstr>
      <vt:lpstr>PowerPoint Presentation</vt:lpstr>
      <vt:lpstr>Identifying Business Needs Through Ohio's In-Demand Jobs Reports </vt:lpstr>
      <vt:lpstr>Align Program and Fulfill Needs</vt:lpstr>
      <vt:lpstr>Ohio’s Unified State Plan</vt:lpstr>
      <vt:lpstr>Ohio’s Unified State Plan</vt:lpstr>
      <vt:lpstr>PowerPoint Presentation</vt:lpstr>
      <vt:lpstr>Largest Workforce Programs</vt:lpstr>
      <vt:lpstr>Evaluate Program Efforts </vt:lpstr>
      <vt:lpstr>education.ohio.gov</vt:lpstr>
      <vt:lpstr>Follow Superintendent Ross  on Twitter</vt:lpstr>
      <vt:lpstr>Social Media</vt:lpstr>
    </vt:vector>
  </TitlesOfParts>
  <Company>Sanger &amp; Eby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Ashley Ramous</dc:creator>
  <cp:lastModifiedBy>Katie Fitzgerald</cp:lastModifiedBy>
  <cp:revision>67</cp:revision>
  <dcterms:created xsi:type="dcterms:W3CDTF">2013-05-22T22:41:52Z</dcterms:created>
  <dcterms:modified xsi:type="dcterms:W3CDTF">2015-04-21T13:53:40Z</dcterms:modified>
</cp:coreProperties>
</file>