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1" r:id="rId3"/>
    <p:sldId id="260" r:id="rId4"/>
    <p:sldId id="272" r:id="rId5"/>
    <p:sldId id="275" r:id="rId6"/>
    <p:sldId id="265" r:id="rId7"/>
    <p:sldId id="263" r:id="rId8"/>
    <p:sldId id="276" r:id="rId9"/>
    <p:sldId id="277" r:id="rId10"/>
    <p:sldId id="278" r:id="rId11"/>
    <p:sldId id="26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oliakoff, Anne" initials="PA" lastIdx="34" clrIdx="0">
    <p:extLst>
      <p:ext uri="{19B8F6BF-5375-455C-9EA6-DF929625EA0E}">
        <p15:presenceInfo xmlns:p15="http://schemas.microsoft.com/office/powerpoint/2012/main" userId="S-1-5-21-137981764-238564018-677931608-7765419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F00"/>
    <a:srgbClr val="476D8F"/>
    <a:srgbClr val="487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44" autoAdjust="0"/>
  </p:normalViewPr>
  <p:slideViewPr>
    <p:cSldViewPr>
      <p:cViewPr varScale="1">
        <p:scale>
          <a:sx n="83" d="100"/>
          <a:sy n="83" d="100"/>
        </p:scale>
        <p:origin x="965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D8BF47-B595-4FD6-9D72-A2CC857C9DAD}" type="doc">
      <dgm:prSet loTypeId="urn:microsoft.com/office/officeart/2005/8/layout/arrow2" loCatId="process" qsTypeId="urn:microsoft.com/office/officeart/2005/8/quickstyle/simple1" qsCatId="simple" csTypeId="urn:microsoft.com/office/officeart/2005/8/colors/accent1_4" csCatId="accent1" phldr="1"/>
      <dgm:spPr/>
    </dgm:pt>
    <dgm:pt modelId="{6E1F8461-D973-4873-BCBA-990C90A8B75A}">
      <dgm:prSet phldrT="[Text]" custT="1"/>
      <dgm:spPr>
        <a:xfrm>
          <a:off x="667403" y="4330415"/>
          <a:ext cx="1765734" cy="1003584"/>
        </a:xfrm>
        <a:noFill/>
        <a:ln>
          <a:noFill/>
        </a:ln>
        <a:effectLst/>
      </dgm:spPr>
      <dgm:t>
        <a:bodyPr/>
        <a:lstStyle/>
        <a:p>
          <a:r>
            <a:rPr lang="en-US" sz="2800" b="1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Industry Awareness</a:t>
          </a:r>
          <a:endParaRPr lang="en-US" sz="2800" b="1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gm:t>
    </dgm:pt>
    <dgm:pt modelId="{59CB54C2-BAEB-494F-B0D1-4A081A858762}" type="parTrans" cxnId="{2458D793-F5DB-478F-91A6-359E724B58DF}">
      <dgm:prSet/>
      <dgm:spPr/>
      <dgm:t>
        <a:bodyPr/>
        <a:lstStyle/>
        <a:p>
          <a:endParaRPr lang="en-US"/>
        </a:p>
      </dgm:t>
    </dgm:pt>
    <dgm:pt modelId="{FEA50F94-0C81-415A-B662-81BF4D5F205E}" type="sibTrans" cxnId="{2458D793-F5DB-478F-91A6-359E724B58DF}">
      <dgm:prSet/>
      <dgm:spPr/>
      <dgm:t>
        <a:bodyPr/>
        <a:lstStyle/>
        <a:p>
          <a:endParaRPr lang="en-US"/>
        </a:p>
      </dgm:t>
    </dgm:pt>
    <dgm:pt modelId="{21476B6F-432B-4C35-8499-7E180A2772A1}">
      <dgm:prSet phldrT="[Text]" custT="1"/>
      <dgm:spPr>
        <a:xfrm>
          <a:off x="1790432" y="3388166"/>
          <a:ext cx="2040587" cy="1139017"/>
        </a:xfrm>
        <a:noFill/>
        <a:ln>
          <a:noFill/>
        </a:ln>
        <a:effectLst/>
      </dgm:spPr>
      <dgm:t>
        <a:bodyPr/>
        <a:lstStyle/>
        <a:p>
          <a:r>
            <a:rPr lang="en-US" sz="2800" b="1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Career Awareness</a:t>
          </a:r>
          <a:endParaRPr lang="en-US" sz="2800" b="1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gm:t>
    </dgm:pt>
    <dgm:pt modelId="{008BCE1B-A0AE-48A7-8A52-4463DF2886CC}" type="parTrans" cxnId="{2D8DF056-7D42-433D-85A1-E0D79C5FA2F6}">
      <dgm:prSet/>
      <dgm:spPr/>
      <dgm:t>
        <a:bodyPr/>
        <a:lstStyle/>
        <a:p>
          <a:endParaRPr lang="en-US"/>
        </a:p>
      </dgm:t>
    </dgm:pt>
    <dgm:pt modelId="{C77F0E27-3786-46E5-A6A3-7DDA783F522F}" type="sibTrans" cxnId="{2D8DF056-7D42-433D-85A1-E0D79C5FA2F6}">
      <dgm:prSet/>
      <dgm:spPr/>
      <dgm:t>
        <a:bodyPr/>
        <a:lstStyle/>
        <a:p>
          <a:endParaRPr lang="en-US"/>
        </a:p>
      </dgm:t>
    </dgm:pt>
    <dgm:pt modelId="{AEDF6E8C-51FC-4AA5-960B-C9C6221E3B69}">
      <dgm:prSet phldrT="[Text]" custT="1"/>
      <dgm:spPr>
        <a:xfrm>
          <a:off x="3228610" y="2663521"/>
          <a:ext cx="2441719" cy="1018920"/>
        </a:xfrm>
        <a:noFill/>
        <a:ln>
          <a:noFill/>
        </a:ln>
        <a:effectLst/>
      </dgm:spPr>
      <dgm:t>
        <a:bodyPr/>
        <a:lstStyle/>
        <a:p>
          <a:r>
            <a:rPr lang="en-US" sz="2800" b="1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Career Exploration</a:t>
          </a:r>
          <a:endParaRPr lang="en-US" sz="2800" b="1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gm:t>
    </dgm:pt>
    <dgm:pt modelId="{C91B6F5F-461E-4DC6-85BE-B0914C46C76C}" type="parTrans" cxnId="{BCECE55A-67D3-4F70-810D-9C959BE5212C}">
      <dgm:prSet/>
      <dgm:spPr/>
      <dgm:t>
        <a:bodyPr/>
        <a:lstStyle/>
        <a:p>
          <a:endParaRPr lang="en-US"/>
        </a:p>
      </dgm:t>
    </dgm:pt>
    <dgm:pt modelId="{9F8AE424-1090-4B94-B442-D61D35088DFD}" type="sibTrans" cxnId="{BCECE55A-67D3-4F70-810D-9C959BE5212C}">
      <dgm:prSet/>
      <dgm:spPr/>
      <dgm:t>
        <a:bodyPr/>
        <a:lstStyle/>
        <a:p>
          <a:endParaRPr lang="en-US"/>
        </a:p>
      </dgm:t>
    </dgm:pt>
    <dgm:pt modelId="{31C694C0-073E-4206-97FC-77A2D27EBEA4}">
      <dgm:prSet phldrT="[Text]" custT="1"/>
      <dgm:spPr>
        <a:xfrm>
          <a:off x="4787458" y="2161019"/>
          <a:ext cx="2324890" cy="1300712"/>
        </a:xfrm>
        <a:noFill/>
        <a:ln>
          <a:noFill/>
        </a:ln>
        <a:effectLst/>
      </dgm:spPr>
      <dgm:t>
        <a:bodyPr/>
        <a:lstStyle/>
        <a:p>
          <a:r>
            <a:rPr lang="en-US" sz="2800" b="1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Career Preparation</a:t>
          </a:r>
          <a:endParaRPr lang="en-US" sz="2800" b="1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gm:t>
    </dgm:pt>
    <dgm:pt modelId="{BCEBEB1A-083D-46A7-9E94-08D3E78051D3}" type="parTrans" cxnId="{3B8AF10B-3F91-47D0-B298-5765658341F7}">
      <dgm:prSet/>
      <dgm:spPr/>
      <dgm:t>
        <a:bodyPr/>
        <a:lstStyle/>
        <a:p>
          <a:endParaRPr lang="en-US"/>
        </a:p>
      </dgm:t>
    </dgm:pt>
    <dgm:pt modelId="{3AF805F4-3CCA-4CE1-B021-157CAA79020C}" type="sibTrans" cxnId="{3B8AF10B-3F91-47D0-B298-5765658341F7}">
      <dgm:prSet/>
      <dgm:spPr/>
      <dgm:t>
        <a:bodyPr/>
        <a:lstStyle/>
        <a:p>
          <a:endParaRPr lang="en-US"/>
        </a:p>
      </dgm:t>
    </dgm:pt>
    <dgm:pt modelId="{139AD9EA-955B-4D1F-BB6B-5CBC01A59600}">
      <dgm:prSet phldrT="[Text]" custT="1"/>
      <dgm:spPr>
        <a:xfrm>
          <a:off x="6700358" y="1843157"/>
          <a:ext cx="1545016" cy="1142964"/>
        </a:xfrm>
        <a:noFill/>
        <a:ln>
          <a:noFill/>
        </a:ln>
        <a:effectLst/>
      </dgm:spPr>
      <dgm:t>
        <a:bodyPr/>
        <a:lstStyle/>
        <a:p>
          <a:r>
            <a:rPr lang="en-US" sz="2800" b="1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Career Training</a:t>
          </a:r>
          <a:endParaRPr lang="en-US" sz="2800" b="1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gm:t>
    </dgm:pt>
    <dgm:pt modelId="{C820400B-0CBC-4298-8F17-89F6742B5CF4}" type="parTrans" cxnId="{3888BE4F-C20C-4569-A3F5-E9E6CDCDA57B}">
      <dgm:prSet/>
      <dgm:spPr/>
      <dgm:t>
        <a:bodyPr/>
        <a:lstStyle/>
        <a:p>
          <a:endParaRPr lang="en-US"/>
        </a:p>
      </dgm:t>
    </dgm:pt>
    <dgm:pt modelId="{B298A176-3EF8-459F-B90C-DCD33F34891E}" type="sibTrans" cxnId="{3888BE4F-C20C-4569-A3F5-E9E6CDCDA57B}">
      <dgm:prSet/>
      <dgm:spPr/>
      <dgm:t>
        <a:bodyPr/>
        <a:lstStyle/>
        <a:p>
          <a:endParaRPr lang="en-US"/>
        </a:p>
      </dgm:t>
    </dgm:pt>
    <dgm:pt modelId="{EEE08912-98B1-421D-BEFD-B2148FF2FEEB}" type="pres">
      <dgm:prSet presAssocID="{69D8BF47-B595-4FD6-9D72-A2CC857C9DAD}" presName="arrowDiagram" presStyleCnt="0">
        <dgm:presLayoutVars>
          <dgm:chMax val="5"/>
          <dgm:dir/>
          <dgm:resizeHandles val="exact"/>
        </dgm:presLayoutVars>
      </dgm:prSet>
      <dgm:spPr/>
    </dgm:pt>
    <dgm:pt modelId="{A774FB2A-EC30-479A-9D06-277E0FF2F425}" type="pres">
      <dgm:prSet presAssocID="{69D8BF47-B595-4FD6-9D72-A2CC857C9DAD}" presName="arrow" presStyleLbl="bgShp" presStyleIdx="0" presStyleCnt="1" custLinFactNeighborY="-4376"/>
      <dgm:spPr>
        <a:xfrm>
          <a:off x="152400" y="0"/>
          <a:ext cx="8534400" cy="5334000"/>
        </a:xfrm>
        <a:prstGeom prst="swooshArrow">
          <a:avLst>
            <a:gd name="adj1" fmla="val 25000"/>
            <a:gd name="adj2" fmla="val 25000"/>
          </a:avLst>
        </a:prstGeom>
        <a:solidFill>
          <a:srgbClr val="0073AE">
            <a:tint val="55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224F55F2-A833-4ED1-90D9-D53118D79FA5}" type="pres">
      <dgm:prSet presAssocID="{69D8BF47-B595-4FD6-9D72-A2CC857C9DAD}" presName="arrowDiagram5" presStyleCnt="0"/>
      <dgm:spPr/>
    </dgm:pt>
    <dgm:pt modelId="{28DB3D4E-C2CE-4C58-AD11-352B9E0B0348}" type="pres">
      <dgm:prSet presAssocID="{6E1F8461-D973-4873-BCBA-990C90A8B75A}" presName="bullet5a" presStyleLbl="node1" presStyleIdx="0" presStyleCnt="5"/>
      <dgm:spPr>
        <a:xfrm>
          <a:off x="993038" y="3966362"/>
          <a:ext cx="196291" cy="196291"/>
        </a:xfrm>
        <a:prstGeom prst="ellipse">
          <a:avLst/>
        </a:prstGeom>
        <a:solidFill>
          <a:srgbClr val="0073AE">
            <a:shade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6362C96F-1F6F-4C45-AC58-290433E3A1E3}" type="pres">
      <dgm:prSet presAssocID="{6E1F8461-D973-4873-BCBA-990C90A8B75A}" presName="textBox5a" presStyleLbl="revTx" presStyleIdx="0" presStyleCnt="5" custScaleX="157936" custScaleY="79054" custLinFactNeighborX="5165" custLinFactNeighborY="-304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E746D4A-9142-475C-8730-AB93F7182074}" type="pres">
      <dgm:prSet presAssocID="{21476B6F-432B-4C35-8499-7E180A2772A1}" presName="bullet5b" presStyleLbl="node1" presStyleIdx="1" presStyleCnt="5"/>
      <dgm:spPr>
        <a:xfrm>
          <a:off x="2055571" y="2945434"/>
          <a:ext cx="307238" cy="307238"/>
        </a:xfrm>
        <a:prstGeom prst="ellipse">
          <a:avLst/>
        </a:prstGeom>
        <a:solidFill>
          <a:srgbClr val="0073AE">
            <a:shade val="50000"/>
            <a:hueOff val="312123"/>
            <a:satOff val="-27346"/>
            <a:lumOff val="20979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3864B712-CF33-46E5-B9B5-DBE6DB72F536}" type="pres">
      <dgm:prSet presAssocID="{21476B6F-432B-4C35-8499-7E180A2772A1}" presName="textBox5b" presStyleLbl="revTx" presStyleIdx="1" presStyleCnt="5" custScaleX="144037" custScaleY="50964" custLinFactNeighborX="-7540" custLinFactNeighborY="-1158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87BD2539-190D-4936-99C1-D6B7B3D02A50}" type="pres">
      <dgm:prSet presAssocID="{AEDF6E8C-51FC-4AA5-960B-C9C6221E3B69}" presName="bullet5c" presStyleLbl="node1" presStyleIdx="2" presStyleCnt="5"/>
      <dgm:spPr>
        <a:xfrm>
          <a:off x="3421075" y="2131466"/>
          <a:ext cx="409651" cy="409651"/>
        </a:xfrm>
        <a:prstGeom prst="ellipse">
          <a:avLst/>
        </a:prstGeom>
        <a:solidFill>
          <a:srgbClr val="0073AE">
            <a:shade val="50000"/>
            <a:hueOff val="624246"/>
            <a:satOff val="-54691"/>
            <a:lumOff val="41958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DD897B77-693B-4385-915C-87F3ABAE01F7}" type="pres">
      <dgm:prSet presAssocID="{AEDF6E8C-51FC-4AA5-960B-C9C6221E3B69}" presName="textBox5c" presStyleLbl="revTx" presStyleIdx="2" presStyleCnt="5" custScaleX="148240" custScaleY="33990" custLinFactNeighborY="-2208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4F3E62C-ED88-4698-BDFE-2803E2D9C386}" type="pres">
      <dgm:prSet presAssocID="{31C694C0-073E-4206-97FC-77A2D27EBEA4}" presName="bullet5d" presStyleLbl="node1" presStyleIdx="3" presStyleCnt="5"/>
      <dgm:spPr>
        <a:xfrm>
          <a:off x="5008473" y="1495653"/>
          <a:ext cx="529132" cy="529132"/>
        </a:xfrm>
        <a:prstGeom prst="ellipse">
          <a:avLst/>
        </a:prstGeom>
        <a:solidFill>
          <a:srgbClr val="0073AE">
            <a:shade val="50000"/>
            <a:hueOff val="624246"/>
            <a:satOff val="-54691"/>
            <a:lumOff val="41958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F87C857F-91D8-4922-BCD4-821A818CF36F}" type="pres">
      <dgm:prSet presAssocID="{31C694C0-073E-4206-97FC-77A2D27EBEA4}" presName="textBox5d" presStyleLbl="revTx" presStyleIdx="3" presStyleCnt="5" custScaleX="136207" custScaleY="36396" custLinFactNeighborX="-10345" custLinFactNeighborY="-2058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46881A4-DF0B-4D83-9A5B-09926DF7CC75}" type="pres">
      <dgm:prSet presAssocID="{139AD9EA-955B-4D1F-BB6B-5CBC01A59600}" presName="bullet5e" presStyleLbl="node1" presStyleIdx="4" presStyleCnt="5"/>
      <dgm:spPr>
        <a:xfrm>
          <a:off x="6642811" y="1071067"/>
          <a:ext cx="674217" cy="674217"/>
        </a:xfrm>
        <a:prstGeom prst="ellipse">
          <a:avLst/>
        </a:prstGeom>
        <a:solidFill>
          <a:srgbClr val="0073AE">
            <a:shade val="50000"/>
            <a:hueOff val="312123"/>
            <a:satOff val="-27346"/>
            <a:lumOff val="20979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D51F63D7-362A-493A-B01F-B08E9FBA38C4}" type="pres">
      <dgm:prSet presAssocID="{139AD9EA-955B-4D1F-BB6B-5CBC01A59600}" presName="textBox5e" presStyleLbl="revTx" presStyleIdx="4" presStyleCnt="5" custScaleX="90517" custScaleY="29114" custLinFactNeighborX="-21120" custLinFactNeighborY="-2436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BD6F6D30-29DF-47B1-8864-0CE7F4A165BC}" type="presOf" srcId="{AEDF6E8C-51FC-4AA5-960B-C9C6221E3B69}" destId="{DD897B77-693B-4385-915C-87F3ABAE01F7}" srcOrd="0" destOrd="0" presId="urn:microsoft.com/office/officeart/2005/8/layout/arrow2"/>
    <dgm:cxn modelId="{3888BE4F-C20C-4569-A3F5-E9E6CDCDA57B}" srcId="{69D8BF47-B595-4FD6-9D72-A2CC857C9DAD}" destId="{139AD9EA-955B-4D1F-BB6B-5CBC01A59600}" srcOrd="4" destOrd="0" parTransId="{C820400B-0CBC-4298-8F17-89F6742B5CF4}" sibTransId="{B298A176-3EF8-459F-B90C-DCD33F34891E}"/>
    <dgm:cxn modelId="{4AD12916-E2AB-4938-BE58-41AD9B9BAF0B}" type="presOf" srcId="{69D8BF47-B595-4FD6-9D72-A2CC857C9DAD}" destId="{EEE08912-98B1-421D-BEFD-B2148FF2FEEB}" srcOrd="0" destOrd="0" presId="urn:microsoft.com/office/officeart/2005/8/layout/arrow2"/>
    <dgm:cxn modelId="{BCECE55A-67D3-4F70-810D-9C959BE5212C}" srcId="{69D8BF47-B595-4FD6-9D72-A2CC857C9DAD}" destId="{AEDF6E8C-51FC-4AA5-960B-C9C6221E3B69}" srcOrd="2" destOrd="0" parTransId="{C91B6F5F-461E-4DC6-85BE-B0914C46C76C}" sibTransId="{9F8AE424-1090-4B94-B442-D61D35088DFD}"/>
    <dgm:cxn modelId="{1946AF4F-D471-4A6C-B6FB-D7D6DB189B82}" type="presOf" srcId="{31C694C0-073E-4206-97FC-77A2D27EBEA4}" destId="{F87C857F-91D8-4922-BCD4-821A818CF36F}" srcOrd="0" destOrd="0" presId="urn:microsoft.com/office/officeart/2005/8/layout/arrow2"/>
    <dgm:cxn modelId="{2D8DF056-7D42-433D-85A1-E0D79C5FA2F6}" srcId="{69D8BF47-B595-4FD6-9D72-A2CC857C9DAD}" destId="{21476B6F-432B-4C35-8499-7E180A2772A1}" srcOrd="1" destOrd="0" parTransId="{008BCE1B-A0AE-48A7-8A52-4463DF2886CC}" sibTransId="{C77F0E27-3786-46E5-A6A3-7DDA783F522F}"/>
    <dgm:cxn modelId="{40BA56B7-E067-4DC1-B84D-BA481F8AC119}" type="presOf" srcId="{139AD9EA-955B-4D1F-BB6B-5CBC01A59600}" destId="{D51F63D7-362A-493A-B01F-B08E9FBA38C4}" srcOrd="0" destOrd="0" presId="urn:microsoft.com/office/officeart/2005/8/layout/arrow2"/>
    <dgm:cxn modelId="{19B85B41-81C7-4FC0-88DB-B441813FE1E3}" type="presOf" srcId="{21476B6F-432B-4C35-8499-7E180A2772A1}" destId="{3864B712-CF33-46E5-B9B5-DBE6DB72F536}" srcOrd="0" destOrd="0" presId="urn:microsoft.com/office/officeart/2005/8/layout/arrow2"/>
    <dgm:cxn modelId="{1DFED4C3-BF94-4D01-B691-2D240539A836}" type="presOf" srcId="{6E1F8461-D973-4873-BCBA-990C90A8B75A}" destId="{6362C96F-1F6F-4C45-AC58-290433E3A1E3}" srcOrd="0" destOrd="0" presId="urn:microsoft.com/office/officeart/2005/8/layout/arrow2"/>
    <dgm:cxn modelId="{2458D793-F5DB-478F-91A6-359E724B58DF}" srcId="{69D8BF47-B595-4FD6-9D72-A2CC857C9DAD}" destId="{6E1F8461-D973-4873-BCBA-990C90A8B75A}" srcOrd="0" destOrd="0" parTransId="{59CB54C2-BAEB-494F-B0D1-4A081A858762}" sibTransId="{FEA50F94-0C81-415A-B662-81BF4D5F205E}"/>
    <dgm:cxn modelId="{3B8AF10B-3F91-47D0-B298-5765658341F7}" srcId="{69D8BF47-B595-4FD6-9D72-A2CC857C9DAD}" destId="{31C694C0-073E-4206-97FC-77A2D27EBEA4}" srcOrd="3" destOrd="0" parTransId="{BCEBEB1A-083D-46A7-9E94-08D3E78051D3}" sibTransId="{3AF805F4-3CCA-4CE1-B021-157CAA79020C}"/>
    <dgm:cxn modelId="{1BF0EC15-E290-43F6-9FD1-655272291BAF}" type="presParOf" srcId="{EEE08912-98B1-421D-BEFD-B2148FF2FEEB}" destId="{A774FB2A-EC30-479A-9D06-277E0FF2F425}" srcOrd="0" destOrd="0" presId="urn:microsoft.com/office/officeart/2005/8/layout/arrow2"/>
    <dgm:cxn modelId="{63082551-C670-4D0C-996B-E29325592480}" type="presParOf" srcId="{EEE08912-98B1-421D-BEFD-B2148FF2FEEB}" destId="{224F55F2-A833-4ED1-90D9-D53118D79FA5}" srcOrd="1" destOrd="0" presId="urn:microsoft.com/office/officeart/2005/8/layout/arrow2"/>
    <dgm:cxn modelId="{AEB49528-7F15-41CE-B657-95D1BA808A8A}" type="presParOf" srcId="{224F55F2-A833-4ED1-90D9-D53118D79FA5}" destId="{28DB3D4E-C2CE-4C58-AD11-352B9E0B0348}" srcOrd="0" destOrd="0" presId="urn:microsoft.com/office/officeart/2005/8/layout/arrow2"/>
    <dgm:cxn modelId="{BE021BCC-BA7F-44B8-BFD8-094711E5E4E3}" type="presParOf" srcId="{224F55F2-A833-4ED1-90D9-D53118D79FA5}" destId="{6362C96F-1F6F-4C45-AC58-290433E3A1E3}" srcOrd="1" destOrd="0" presId="urn:microsoft.com/office/officeart/2005/8/layout/arrow2"/>
    <dgm:cxn modelId="{DE8AE4DF-8224-4E84-8198-571767BDEB9E}" type="presParOf" srcId="{224F55F2-A833-4ED1-90D9-D53118D79FA5}" destId="{CE746D4A-9142-475C-8730-AB93F7182074}" srcOrd="2" destOrd="0" presId="urn:microsoft.com/office/officeart/2005/8/layout/arrow2"/>
    <dgm:cxn modelId="{B5EE409D-C8F5-4864-AE88-589D7B030E3C}" type="presParOf" srcId="{224F55F2-A833-4ED1-90D9-D53118D79FA5}" destId="{3864B712-CF33-46E5-B9B5-DBE6DB72F536}" srcOrd="3" destOrd="0" presId="urn:microsoft.com/office/officeart/2005/8/layout/arrow2"/>
    <dgm:cxn modelId="{4647982D-7EB1-4A4B-BB1D-207DA50C9B6F}" type="presParOf" srcId="{224F55F2-A833-4ED1-90D9-D53118D79FA5}" destId="{87BD2539-190D-4936-99C1-D6B7B3D02A50}" srcOrd="4" destOrd="0" presId="urn:microsoft.com/office/officeart/2005/8/layout/arrow2"/>
    <dgm:cxn modelId="{1973C14A-EE1B-40AF-A534-38CE6217C2E3}" type="presParOf" srcId="{224F55F2-A833-4ED1-90D9-D53118D79FA5}" destId="{DD897B77-693B-4385-915C-87F3ABAE01F7}" srcOrd="5" destOrd="0" presId="urn:microsoft.com/office/officeart/2005/8/layout/arrow2"/>
    <dgm:cxn modelId="{76CE541E-3E8D-4209-95E0-49C0C5D73C79}" type="presParOf" srcId="{224F55F2-A833-4ED1-90D9-D53118D79FA5}" destId="{44F3E62C-ED88-4698-BDFE-2803E2D9C386}" srcOrd="6" destOrd="0" presId="urn:microsoft.com/office/officeart/2005/8/layout/arrow2"/>
    <dgm:cxn modelId="{CE159FD3-82FA-47E8-9CBD-8BD84663E8F7}" type="presParOf" srcId="{224F55F2-A833-4ED1-90D9-D53118D79FA5}" destId="{F87C857F-91D8-4922-BCD4-821A818CF36F}" srcOrd="7" destOrd="0" presId="urn:microsoft.com/office/officeart/2005/8/layout/arrow2"/>
    <dgm:cxn modelId="{C94500D1-AA64-42D0-A422-BC5458092954}" type="presParOf" srcId="{224F55F2-A833-4ED1-90D9-D53118D79FA5}" destId="{C46881A4-DF0B-4D83-9A5B-09926DF7CC75}" srcOrd="8" destOrd="0" presId="urn:microsoft.com/office/officeart/2005/8/layout/arrow2"/>
    <dgm:cxn modelId="{98696B00-4F0F-4A55-8CE6-5C12DEA5D5C6}" type="presParOf" srcId="{224F55F2-A833-4ED1-90D9-D53118D79FA5}" destId="{D51F63D7-362A-493A-B01F-B08E9FBA38C4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74FB2A-EC30-479A-9D06-277E0FF2F425}">
      <dsp:nvSpPr>
        <dsp:cNvPr id="0" name=""/>
        <dsp:cNvSpPr/>
      </dsp:nvSpPr>
      <dsp:spPr>
        <a:xfrm>
          <a:off x="152400" y="0"/>
          <a:ext cx="8534400" cy="5334000"/>
        </a:xfrm>
        <a:prstGeom prst="swooshArrow">
          <a:avLst>
            <a:gd name="adj1" fmla="val 25000"/>
            <a:gd name="adj2" fmla="val 25000"/>
          </a:avLst>
        </a:prstGeom>
        <a:solidFill>
          <a:srgbClr val="0073AE">
            <a:tint val="55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DB3D4E-C2CE-4C58-AD11-352B9E0B0348}">
      <dsp:nvSpPr>
        <dsp:cNvPr id="0" name=""/>
        <dsp:cNvSpPr/>
      </dsp:nvSpPr>
      <dsp:spPr>
        <a:xfrm>
          <a:off x="993038" y="3966362"/>
          <a:ext cx="196291" cy="196291"/>
        </a:xfrm>
        <a:prstGeom prst="ellipse">
          <a:avLst/>
        </a:prstGeom>
        <a:solidFill>
          <a:srgbClr val="0073AE">
            <a:shade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62C96F-1F6F-4C45-AC58-290433E3A1E3}">
      <dsp:nvSpPr>
        <dsp:cNvPr id="0" name=""/>
        <dsp:cNvSpPr/>
      </dsp:nvSpPr>
      <dsp:spPr>
        <a:xfrm>
          <a:off x="825064" y="4158767"/>
          <a:ext cx="1765734" cy="1003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011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Industry Awareness</a:t>
          </a:r>
          <a:endParaRPr lang="en-US" sz="2800" b="1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sp:txBody>
      <dsp:txXfrm>
        <a:off x="825064" y="4158767"/>
        <a:ext cx="1765734" cy="1003584"/>
      </dsp:txXfrm>
    </dsp:sp>
    <dsp:sp modelId="{CE746D4A-9142-475C-8730-AB93F7182074}">
      <dsp:nvSpPr>
        <dsp:cNvPr id="0" name=""/>
        <dsp:cNvSpPr/>
      </dsp:nvSpPr>
      <dsp:spPr>
        <a:xfrm>
          <a:off x="2055571" y="2945434"/>
          <a:ext cx="307238" cy="307238"/>
        </a:xfrm>
        <a:prstGeom prst="ellipse">
          <a:avLst/>
        </a:prstGeom>
        <a:solidFill>
          <a:srgbClr val="0073AE">
            <a:shade val="50000"/>
            <a:hueOff val="312123"/>
            <a:satOff val="-27346"/>
            <a:lumOff val="20979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64B712-CF33-46E5-B9B5-DBE6DB72F536}">
      <dsp:nvSpPr>
        <dsp:cNvPr id="0" name=""/>
        <dsp:cNvSpPr/>
      </dsp:nvSpPr>
      <dsp:spPr>
        <a:xfrm>
          <a:off x="1790432" y="3388166"/>
          <a:ext cx="2040587" cy="1139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799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Career Awareness</a:t>
          </a:r>
          <a:endParaRPr lang="en-US" sz="2800" b="1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sp:txBody>
      <dsp:txXfrm>
        <a:off x="1790432" y="3388166"/>
        <a:ext cx="2040587" cy="1139017"/>
      </dsp:txXfrm>
    </dsp:sp>
    <dsp:sp modelId="{87BD2539-190D-4936-99C1-D6B7B3D02A50}">
      <dsp:nvSpPr>
        <dsp:cNvPr id="0" name=""/>
        <dsp:cNvSpPr/>
      </dsp:nvSpPr>
      <dsp:spPr>
        <a:xfrm>
          <a:off x="3421075" y="2131466"/>
          <a:ext cx="409651" cy="409651"/>
        </a:xfrm>
        <a:prstGeom prst="ellipse">
          <a:avLst/>
        </a:prstGeom>
        <a:solidFill>
          <a:srgbClr val="0073AE">
            <a:shade val="50000"/>
            <a:hueOff val="624246"/>
            <a:satOff val="-54691"/>
            <a:lumOff val="41958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897B77-693B-4385-915C-87F3ABAE01F7}">
      <dsp:nvSpPr>
        <dsp:cNvPr id="0" name=""/>
        <dsp:cNvSpPr/>
      </dsp:nvSpPr>
      <dsp:spPr>
        <a:xfrm>
          <a:off x="3228610" y="2663521"/>
          <a:ext cx="2441719" cy="1018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066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Career Exploration</a:t>
          </a:r>
          <a:endParaRPr lang="en-US" sz="2800" b="1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sp:txBody>
      <dsp:txXfrm>
        <a:off x="3228610" y="2663521"/>
        <a:ext cx="2441719" cy="1018920"/>
      </dsp:txXfrm>
    </dsp:sp>
    <dsp:sp modelId="{44F3E62C-ED88-4698-BDFE-2803E2D9C386}">
      <dsp:nvSpPr>
        <dsp:cNvPr id="0" name=""/>
        <dsp:cNvSpPr/>
      </dsp:nvSpPr>
      <dsp:spPr>
        <a:xfrm>
          <a:off x="5008473" y="1495653"/>
          <a:ext cx="529132" cy="529132"/>
        </a:xfrm>
        <a:prstGeom prst="ellipse">
          <a:avLst/>
        </a:prstGeom>
        <a:solidFill>
          <a:srgbClr val="0073AE">
            <a:shade val="50000"/>
            <a:hueOff val="624246"/>
            <a:satOff val="-54691"/>
            <a:lumOff val="41958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7C857F-91D8-4922-BCD4-821A818CF36F}">
      <dsp:nvSpPr>
        <dsp:cNvPr id="0" name=""/>
        <dsp:cNvSpPr/>
      </dsp:nvSpPr>
      <dsp:spPr>
        <a:xfrm>
          <a:off x="4787458" y="2161019"/>
          <a:ext cx="2324890" cy="1300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377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Career Preparation</a:t>
          </a:r>
          <a:endParaRPr lang="en-US" sz="2800" b="1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sp:txBody>
      <dsp:txXfrm>
        <a:off x="4787458" y="2161019"/>
        <a:ext cx="2324890" cy="1300712"/>
      </dsp:txXfrm>
    </dsp:sp>
    <dsp:sp modelId="{C46881A4-DF0B-4D83-9A5B-09926DF7CC75}">
      <dsp:nvSpPr>
        <dsp:cNvPr id="0" name=""/>
        <dsp:cNvSpPr/>
      </dsp:nvSpPr>
      <dsp:spPr>
        <a:xfrm>
          <a:off x="6642811" y="1071067"/>
          <a:ext cx="674217" cy="674217"/>
        </a:xfrm>
        <a:prstGeom prst="ellipse">
          <a:avLst/>
        </a:prstGeom>
        <a:solidFill>
          <a:srgbClr val="0073AE">
            <a:shade val="50000"/>
            <a:hueOff val="312123"/>
            <a:satOff val="-27346"/>
            <a:lumOff val="20979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1F63D7-362A-493A-B01F-B08E9FBA38C4}">
      <dsp:nvSpPr>
        <dsp:cNvPr id="0" name=""/>
        <dsp:cNvSpPr/>
      </dsp:nvSpPr>
      <dsp:spPr>
        <a:xfrm>
          <a:off x="6700358" y="1843157"/>
          <a:ext cx="1545016" cy="1142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7254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Career Training</a:t>
          </a:r>
          <a:endParaRPr lang="en-US" sz="2800" b="1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sp:txBody>
      <dsp:txXfrm>
        <a:off x="6700358" y="1843157"/>
        <a:ext cx="1545016" cy="1142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7945" cy="465929"/>
          </a:xfrm>
          <a:prstGeom prst="rect">
            <a:avLst/>
          </a:prstGeom>
        </p:spPr>
        <p:txBody>
          <a:bodyPr vert="horz" lIns="91258" tIns="45629" rIns="91258" bIns="456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872" y="2"/>
            <a:ext cx="3037945" cy="465929"/>
          </a:xfrm>
          <a:prstGeom prst="rect">
            <a:avLst/>
          </a:prstGeom>
        </p:spPr>
        <p:txBody>
          <a:bodyPr vert="horz" lIns="91258" tIns="45629" rIns="91258" bIns="45629" rtlCol="0"/>
          <a:lstStyle>
            <a:lvl1pPr algn="r">
              <a:defRPr sz="1200"/>
            </a:lvl1pPr>
          </a:lstStyle>
          <a:p>
            <a:fld id="{5FCF5F59-CD3C-4A0B-8C56-F66CD0DBFB47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0471"/>
            <a:ext cx="3037945" cy="465929"/>
          </a:xfrm>
          <a:prstGeom prst="rect">
            <a:avLst/>
          </a:prstGeom>
        </p:spPr>
        <p:txBody>
          <a:bodyPr vert="horz" lIns="91258" tIns="45629" rIns="91258" bIns="4562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872" y="8830471"/>
            <a:ext cx="3037945" cy="465929"/>
          </a:xfrm>
          <a:prstGeom prst="rect">
            <a:avLst/>
          </a:prstGeom>
        </p:spPr>
        <p:txBody>
          <a:bodyPr vert="horz" lIns="91258" tIns="45629" rIns="91258" bIns="45629" rtlCol="0" anchor="b"/>
          <a:lstStyle>
            <a:lvl1pPr algn="r">
              <a:defRPr sz="1200"/>
            </a:lvl1pPr>
          </a:lstStyle>
          <a:p>
            <a:fld id="{A86DBE3C-CD38-49A6-9AAD-6C44D4CEF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26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6434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r">
              <a:defRPr sz="1200"/>
            </a:lvl1pPr>
          </a:lstStyle>
          <a:p>
            <a:fld id="{D32150F4-F74A-4A5F-BB0A-83DD94E89B4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7" rIns="93174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4" tIns="46587" rIns="93174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r">
              <a:defRPr sz="1200"/>
            </a:lvl1pPr>
          </a:lstStyle>
          <a:p>
            <a:fld id="{20A60A98-3FA1-47F8-A8BE-08CD67066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77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Brookings Institute, </a:t>
            </a:r>
            <a:r>
              <a:rPr lang="en-US" i="1" dirty="0"/>
              <a:t>The Character Factor: Measures and Impact of Drive and Prudence,  </a:t>
            </a:r>
            <a:r>
              <a:rPr lang="en-US" dirty="0"/>
              <a:t>October 22, 2014</a:t>
            </a:r>
          </a:p>
          <a:p>
            <a:pPr defTabSz="931774">
              <a:defRPr/>
            </a:pPr>
            <a:endParaRPr lang="en-US" dirty="0"/>
          </a:p>
          <a:p>
            <a:pPr defTabSz="931774">
              <a:defRPr/>
            </a:pPr>
            <a:r>
              <a:rPr lang="en-US" dirty="0"/>
              <a:t>Drive and Prudence (ability to make decisions now based on what you want in the future) were EQUALLY important in determining whether a student would graduate as academic attainment.)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60A98-3FA1-47F8-A8BE-08CD670662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99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Within the WBL policy guide, you’ll</a:t>
            </a:r>
            <a:r>
              <a:rPr lang="en-US" baseline="0" dirty="0" smtClean="0"/>
              <a:t> see the following changes to help support student learning first and foremost. 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A1CE4-E235-4C9B-A5A9-3A10C34D3BC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67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646">
              <a:defRPr/>
            </a:pPr>
            <a:r>
              <a:rPr lang="en-US" baseline="0" dirty="0" smtClean="0"/>
              <a:t>WBL Coordinators can oversee more types of placements (not health science or special education transitions) </a:t>
            </a:r>
          </a:p>
          <a:p>
            <a:pPr defTabSz="931646">
              <a:defRPr/>
            </a:pPr>
            <a:endParaRPr lang="en-US" baseline="0" dirty="0" smtClean="0"/>
          </a:p>
          <a:p>
            <a:pPr defTabSz="931646">
              <a:defRPr/>
            </a:pPr>
            <a:r>
              <a:rPr lang="en-US" baseline="0" dirty="0" smtClean="0"/>
              <a:t>WBL counts as a CTE course, with a cap of 25. </a:t>
            </a:r>
          </a:p>
          <a:p>
            <a:pPr defTabSz="931646">
              <a:defRPr/>
            </a:pPr>
            <a:endParaRPr lang="en-US" baseline="0" dirty="0" smtClean="0"/>
          </a:p>
          <a:p>
            <a:pPr defTabSz="931646">
              <a:defRPr/>
            </a:pPr>
            <a:r>
              <a:rPr lang="en-US" baseline="0" dirty="0" smtClean="0"/>
              <a:t>WBL can count towards CTE Concentrator status and may be used as 3</a:t>
            </a:r>
            <a:r>
              <a:rPr lang="en-US" baseline="30000" dirty="0" smtClean="0"/>
              <a:t>rd</a:t>
            </a:r>
            <a:r>
              <a:rPr lang="en-US" baseline="0" dirty="0" smtClean="0"/>
              <a:t> or 4</a:t>
            </a:r>
            <a:r>
              <a:rPr lang="en-US" baseline="30000" dirty="0" smtClean="0"/>
              <a:t>th</a:t>
            </a:r>
            <a:r>
              <a:rPr lang="en-US" baseline="0" dirty="0" smtClean="0"/>
              <a:t> course in any CTE program of study, </a:t>
            </a:r>
          </a:p>
          <a:p>
            <a:pPr defTabSz="931646">
              <a:defRPr/>
            </a:pPr>
            <a:endParaRPr lang="en-US" baseline="0" dirty="0" smtClean="0"/>
          </a:p>
          <a:p>
            <a:pPr defTabSz="931646">
              <a:defRPr/>
            </a:pPr>
            <a:r>
              <a:rPr lang="en-US" baseline="0" dirty="0" smtClean="0"/>
              <a:t>May count towards the 3</a:t>
            </a:r>
            <a:r>
              <a:rPr lang="en-US" baseline="30000" dirty="0" smtClean="0"/>
              <a:t>rd</a:t>
            </a:r>
            <a:r>
              <a:rPr lang="en-US" baseline="0" dirty="0" smtClean="0"/>
              <a:t> course in area of elective focus when the placement aligns (local decision)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A1CE4-E235-4C9B-A5A9-3A10C34D3BC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117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60A98-3FA1-47F8-A8BE-08CD670662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3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029935"/>
            <a:ext cx="3981378" cy="1012694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293480" y="442899"/>
            <a:ext cx="4191000" cy="592710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838201"/>
            <a:ext cx="4038600" cy="4622802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458" y="4177855"/>
            <a:ext cx="3382381" cy="1844935"/>
          </a:xfrm>
          <a:prstGeom prst="rect">
            <a:avLst/>
          </a:prstGeom>
        </p:spPr>
      </p:pic>
      <p:pic>
        <p:nvPicPr>
          <p:cNvPr id="13" name="Picture 12" descr="ARCCLogo_150x97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501879" y="1067486"/>
            <a:ext cx="2408526" cy="155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38" y="6148281"/>
            <a:ext cx="1341120" cy="731520"/>
          </a:xfrm>
          <a:prstGeom prst="rect">
            <a:avLst/>
          </a:prstGeom>
        </p:spPr>
      </p:pic>
      <p:pic>
        <p:nvPicPr>
          <p:cNvPr id="14" name="Picture 13" descr="ARCCLogo_150x97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5694" y="6251415"/>
            <a:ext cx="903001" cy="5839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300838"/>
            <a:ext cx="1676400" cy="42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38" y="6148281"/>
            <a:ext cx="1341120" cy="731520"/>
          </a:xfrm>
          <a:prstGeom prst="rect">
            <a:avLst/>
          </a:prstGeom>
        </p:spPr>
      </p:pic>
      <p:pic>
        <p:nvPicPr>
          <p:cNvPr id="17" name="Picture 16" descr="ARCCLogo_150x97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5694" y="6251415"/>
            <a:ext cx="903001" cy="58394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300838"/>
            <a:ext cx="1676400" cy="42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38" y="6148281"/>
            <a:ext cx="1341120" cy="731520"/>
          </a:xfrm>
          <a:prstGeom prst="rect">
            <a:avLst/>
          </a:prstGeom>
        </p:spPr>
      </p:pic>
      <p:pic>
        <p:nvPicPr>
          <p:cNvPr id="15" name="Picture 14" descr="ARCCLogo_150x97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5694" y="6251415"/>
            <a:ext cx="903001" cy="58394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300838"/>
            <a:ext cx="1676400" cy="42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38" y="6148281"/>
            <a:ext cx="1341120" cy="731520"/>
          </a:xfrm>
          <a:prstGeom prst="rect">
            <a:avLst/>
          </a:prstGeom>
        </p:spPr>
      </p:pic>
      <p:pic>
        <p:nvPicPr>
          <p:cNvPr id="3" name="Picture 2" descr="ARCCLogo_150x97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5694" y="6251415"/>
            <a:ext cx="903001" cy="5839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300838"/>
            <a:ext cx="1676400" cy="42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38" y="6148281"/>
            <a:ext cx="1341120" cy="731520"/>
          </a:xfrm>
          <a:prstGeom prst="rect">
            <a:avLst/>
          </a:prstGeom>
        </p:spPr>
      </p:pic>
      <p:pic>
        <p:nvPicPr>
          <p:cNvPr id="3" name="Picture 2" descr="ARCCLogo_150x97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5694" y="6251415"/>
            <a:ext cx="903001" cy="5839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300838"/>
            <a:ext cx="1676400" cy="42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38" y="6148281"/>
            <a:ext cx="1341120" cy="731520"/>
          </a:xfrm>
          <a:prstGeom prst="rect">
            <a:avLst/>
          </a:prstGeom>
        </p:spPr>
      </p:pic>
      <p:pic>
        <p:nvPicPr>
          <p:cNvPr id="3" name="Picture 2" descr="ARCCLogo_150x97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5694" y="6251415"/>
            <a:ext cx="903001" cy="5839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300838"/>
            <a:ext cx="1676400" cy="42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38" y="6148281"/>
            <a:ext cx="1341120" cy="731520"/>
          </a:xfrm>
          <a:prstGeom prst="rect">
            <a:avLst/>
          </a:prstGeom>
        </p:spPr>
      </p:pic>
      <p:pic>
        <p:nvPicPr>
          <p:cNvPr id="3" name="Picture 2" descr="ARCCLogo_150x97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5694" y="6251415"/>
            <a:ext cx="903001" cy="5839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300838"/>
            <a:ext cx="1676400" cy="42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38" y="6148281"/>
            <a:ext cx="1341120" cy="731520"/>
          </a:xfrm>
          <a:prstGeom prst="rect">
            <a:avLst/>
          </a:prstGeom>
        </p:spPr>
      </p:pic>
      <p:pic>
        <p:nvPicPr>
          <p:cNvPr id="3" name="Picture 2" descr="ARCCLogo_150x97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5694" y="6251415"/>
            <a:ext cx="903001" cy="5839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300838"/>
            <a:ext cx="1676400" cy="42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0690A-CDB5-466B-AEB9-EBA39A6666E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38" y="6148281"/>
            <a:ext cx="1341120" cy="731520"/>
          </a:xfrm>
          <a:prstGeom prst="rect">
            <a:avLst/>
          </a:prstGeom>
        </p:spPr>
      </p:pic>
      <p:pic>
        <p:nvPicPr>
          <p:cNvPr id="8" name="Picture 7" descr="ARCCLogo_150x97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5694" y="6251415"/>
            <a:ext cx="903001" cy="5839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300838"/>
            <a:ext cx="1676400" cy="42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361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346960" cy="12801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38" y="6148281"/>
            <a:ext cx="1341120" cy="731520"/>
          </a:xfrm>
          <a:prstGeom prst="rect">
            <a:avLst/>
          </a:prstGeom>
        </p:spPr>
      </p:pic>
      <p:pic>
        <p:nvPicPr>
          <p:cNvPr id="9" name="Picture 8" descr="ARCCLogo_150x97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05694" y="6251415"/>
            <a:ext cx="903001" cy="5839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300838"/>
            <a:ext cx="1676400" cy="42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38" y="6148281"/>
            <a:ext cx="1341120" cy="731520"/>
          </a:xfrm>
          <a:prstGeom prst="rect">
            <a:avLst/>
          </a:prstGeom>
        </p:spPr>
      </p:pic>
      <p:pic>
        <p:nvPicPr>
          <p:cNvPr id="7" name="Picture 6" descr="ARCCLogo_150x97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05694" y="6251415"/>
            <a:ext cx="903001" cy="5839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300838"/>
            <a:ext cx="1676400" cy="42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38" y="6148281"/>
            <a:ext cx="1341120" cy="731520"/>
          </a:xfrm>
          <a:prstGeom prst="rect">
            <a:avLst/>
          </a:prstGeom>
        </p:spPr>
      </p:pic>
      <p:pic>
        <p:nvPicPr>
          <p:cNvPr id="8" name="Picture 7" descr="ARCCLogo_150x97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5694" y="6251415"/>
            <a:ext cx="903001" cy="5839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300838"/>
            <a:ext cx="1676400" cy="42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38" y="6148281"/>
            <a:ext cx="1341120" cy="731520"/>
          </a:xfrm>
          <a:prstGeom prst="rect">
            <a:avLst/>
          </a:prstGeom>
        </p:spPr>
      </p:pic>
      <p:pic>
        <p:nvPicPr>
          <p:cNvPr id="11" name="Picture 10" descr="ARCCLogo_150x97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5694" y="6251415"/>
            <a:ext cx="903001" cy="5839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300838"/>
            <a:ext cx="1676400" cy="42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0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38" y="6148281"/>
            <a:ext cx="1341120" cy="731520"/>
          </a:xfrm>
          <a:prstGeom prst="rect">
            <a:avLst/>
          </a:prstGeom>
        </p:spPr>
      </p:pic>
      <p:pic>
        <p:nvPicPr>
          <p:cNvPr id="14" name="Picture 13" descr="ARCCLogo_150x97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5694" y="6251415"/>
            <a:ext cx="903001" cy="5839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300838"/>
            <a:ext cx="1676400" cy="42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38" y="6148281"/>
            <a:ext cx="1341120" cy="731520"/>
          </a:xfrm>
          <a:prstGeom prst="rect">
            <a:avLst/>
          </a:prstGeom>
        </p:spPr>
      </p:pic>
      <p:pic>
        <p:nvPicPr>
          <p:cNvPr id="18" name="Picture 17" descr="ARCCLogo_150x97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5694" y="6251415"/>
            <a:ext cx="903001" cy="58394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300838"/>
            <a:ext cx="1676400" cy="42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38" y="6148281"/>
            <a:ext cx="1341120" cy="731520"/>
          </a:xfrm>
          <a:prstGeom prst="rect">
            <a:avLst/>
          </a:prstGeom>
        </p:spPr>
      </p:pic>
      <p:pic>
        <p:nvPicPr>
          <p:cNvPr id="14" name="Picture 13" descr="ARCCLogo_150x97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5694" y="6251415"/>
            <a:ext cx="903001" cy="5839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300838"/>
            <a:ext cx="1676400" cy="42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38" y="6148281"/>
            <a:ext cx="1341120" cy="731520"/>
          </a:xfrm>
          <a:prstGeom prst="rect">
            <a:avLst/>
          </a:prstGeom>
        </p:spPr>
      </p:pic>
      <p:pic>
        <p:nvPicPr>
          <p:cNvPr id="12" name="Picture 11" descr="ARCCLogo_150x97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5694" y="6251415"/>
            <a:ext cx="903001" cy="5839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300838"/>
            <a:ext cx="1676400" cy="42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9" r:id="rId5"/>
    <p:sldLayoutId id="2147483668" r:id="rId6"/>
    <p:sldLayoutId id="2147483665" r:id="rId7"/>
    <p:sldLayoutId id="2147483672" r:id="rId8"/>
    <p:sldLayoutId id="2147483673" r:id="rId9"/>
    <p:sldLayoutId id="2147483671" r:id="rId10"/>
    <p:sldLayoutId id="2147483674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  <p:sldLayoutId id="2147483681" r:id="rId1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9.georgetown.edu/grad/gppi/hpi/cew/pdfs/tennessee.pdf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In Tennessee…</a:t>
            </a:r>
            <a:endParaRPr lang="en-US" dirty="0">
              <a:latin typeface="+mj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02596" y="1220907"/>
            <a:ext cx="8153400" cy="5378330"/>
            <a:chOff x="502596" y="1220907"/>
            <a:chExt cx="8153400" cy="5378330"/>
          </a:xfrm>
        </p:grpSpPr>
        <p:sp>
          <p:nvSpPr>
            <p:cNvPr id="6" name="Rectangle 5"/>
            <p:cNvSpPr/>
            <p:nvPr/>
          </p:nvSpPr>
          <p:spPr>
            <a:xfrm>
              <a:off x="609600" y="1220907"/>
              <a:ext cx="78486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Open Sans"/>
                  <a:ea typeface="Tahoma" panose="020B0604030504040204" pitchFamily="34" charset="0"/>
                  <a:cs typeface="Tahoma" panose="020B0604030504040204" pitchFamily="34" charset="0"/>
                </a:rPr>
                <a:t>At least 55-65 </a:t>
              </a:r>
              <a:r>
                <a:rPr lang="en-US" b="1" dirty="0">
                  <a:solidFill>
                    <a:srgbClr val="C00000"/>
                  </a:solidFill>
                  <a:latin typeface="Open Sans"/>
                  <a:ea typeface="Tahoma" panose="020B0604030504040204" pitchFamily="34" charset="0"/>
                  <a:cs typeface="Tahoma" panose="020B0604030504040204" pitchFamily="34" charset="0"/>
                </a:rPr>
                <a:t>percent </a:t>
              </a:r>
              <a:r>
                <a:rPr lang="en-US" b="1" dirty="0">
                  <a:latin typeface="Open Sans"/>
                  <a:ea typeface="Tahoma" panose="020B0604030504040204" pitchFamily="34" charset="0"/>
                  <a:cs typeface="Tahoma" panose="020B0604030504040204" pitchFamily="34" charset="0"/>
                </a:rPr>
                <a:t>of </a:t>
              </a:r>
              <a:r>
                <a:rPr lang="en-US" b="1" dirty="0" smtClean="0">
                  <a:latin typeface="Open Sans"/>
                  <a:ea typeface="Tahoma" panose="020B0604030504040204" pitchFamily="34" charset="0"/>
                  <a:cs typeface="Tahoma" panose="020B0604030504040204" pitchFamily="34" charset="0"/>
                </a:rPr>
                <a:t>current/future </a:t>
              </a:r>
              <a:r>
                <a:rPr lang="en-US" b="1" dirty="0">
                  <a:latin typeface="Open Sans"/>
                  <a:ea typeface="Tahoma" panose="020B0604030504040204" pitchFamily="34" charset="0"/>
                  <a:cs typeface="Tahoma" panose="020B0604030504040204" pitchFamily="34" charset="0"/>
                </a:rPr>
                <a:t>job openings </a:t>
              </a:r>
              <a:r>
                <a:rPr lang="en-US" b="1" dirty="0">
                  <a:solidFill>
                    <a:srgbClr val="C00000"/>
                  </a:solidFill>
                  <a:latin typeface="Open Sans"/>
                  <a:ea typeface="Tahoma" panose="020B0604030504040204" pitchFamily="34" charset="0"/>
                  <a:cs typeface="Tahoma" panose="020B0604030504040204" pitchFamily="34" charset="0"/>
                </a:rPr>
                <a:t>will require </a:t>
              </a:r>
              <a:r>
                <a:rPr lang="en-US" b="1" dirty="0">
                  <a:latin typeface="Open Sans"/>
                  <a:ea typeface="Tahoma" panose="020B0604030504040204" pitchFamily="34" charset="0"/>
                  <a:cs typeface="Tahoma" panose="020B0604030504040204" pitchFamily="34" charset="0"/>
                </a:rPr>
                <a:t>some level of </a:t>
              </a:r>
              <a:r>
                <a:rPr lang="en-US" b="1" dirty="0">
                  <a:solidFill>
                    <a:srgbClr val="C00000"/>
                  </a:solidFill>
                  <a:latin typeface="Open Sans"/>
                  <a:ea typeface="Tahoma" panose="020B0604030504040204" pitchFamily="34" charset="0"/>
                  <a:cs typeface="Tahoma" panose="020B0604030504040204" pitchFamily="34" charset="0"/>
                </a:rPr>
                <a:t>postsecondary</a:t>
              </a:r>
              <a:r>
                <a:rPr lang="en-US" b="1" dirty="0">
                  <a:solidFill>
                    <a:schemeClr val="accent2">
                      <a:lumMod val="50000"/>
                    </a:schemeClr>
                  </a:solidFill>
                  <a:latin typeface="Open Sans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b="1" dirty="0">
                  <a:latin typeface="Open Sans"/>
                  <a:ea typeface="Tahoma" panose="020B0604030504040204" pitchFamily="34" charset="0"/>
                  <a:cs typeface="Tahoma" panose="020B0604030504040204" pitchFamily="34" charset="0"/>
                </a:rPr>
                <a:t>education.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81400" y="2362200"/>
              <a:ext cx="15712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u="sng" dirty="0" smtClean="0">
                  <a:latin typeface="Open Sans"/>
                  <a:ea typeface="Tahoma" panose="020B0604030504040204" pitchFamily="34" charset="0"/>
                  <a:cs typeface="Tahoma" panose="020B0604030504040204" pitchFamily="34" charset="0"/>
                </a:rPr>
                <a:t>Presently</a:t>
              </a:r>
              <a:endParaRPr lang="en-US" sz="2400" b="1" u="sng" dirty="0">
                <a:latin typeface="Open Sans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502596" y="2792998"/>
              <a:ext cx="8153400" cy="380623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Clr>
                  <a:srgbClr val="C00000"/>
                </a:buClr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Clr>
                  <a:srgbClr val="C00000"/>
                </a:buClr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Clr>
                  <a:srgbClr val="C00000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Clr>
                  <a:srgbClr val="C00000"/>
                </a:buClr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Clr>
                  <a:srgbClr val="C00000"/>
                </a:buClr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>
                <a:spcBef>
                  <a:spcPts val="600"/>
                </a:spcBef>
                <a:spcAft>
                  <a:spcPts val="1200"/>
                </a:spcAft>
              </a:pPr>
              <a:r>
                <a:rPr lang="en-US" sz="2000" b="1" dirty="0" smtClean="0">
                  <a:latin typeface="Open Sans"/>
                  <a:ea typeface="Tahoma" panose="020B0604030504040204" pitchFamily="34" charset="0"/>
                  <a:cs typeface="Tahoma" panose="020B0604030504040204" pitchFamily="34" charset="0"/>
                </a:rPr>
                <a:t>Tennessee is </a:t>
              </a:r>
              <a:r>
                <a:rPr lang="en-US" sz="2000" b="1" dirty="0" smtClean="0">
                  <a:solidFill>
                    <a:schemeClr val="bg2">
                      <a:lumMod val="75000"/>
                    </a:schemeClr>
                  </a:solidFill>
                  <a:latin typeface="Open Sans"/>
                  <a:ea typeface="Tahoma" panose="020B0604030504040204" pitchFamily="34" charset="0"/>
                  <a:cs typeface="Tahoma" panose="020B0604030504040204" pitchFamily="34" charset="0"/>
                </a:rPr>
                <a:t>42</a:t>
              </a:r>
              <a:r>
                <a:rPr lang="en-US" sz="2000" b="1" baseline="30000" dirty="0" smtClean="0">
                  <a:solidFill>
                    <a:schemeClr val="bg2">
                      <a:lumMod val="75000"/>
                    </a:schemeClr>
                  </a:solidFill>
                  <a:latin typeface="Open Sans"/>
                  <a:ea typeface="Tahoma" panose="020B0604030504040204" pitchFamily="34" charset="0"/>
                  <a:cs typeface="Tahoma" panose="020B0604030504040204" pitchFamily="34" charset="0"/>
                </a:rPr>
                <a:t>nd</a:t>
              </a:r>
              <a:r>
                <a:rPr lang="en-US" sz="2000" b="1" dirty="0" smtClean="0">
                  <a:solidFill>
                    <a:schemeClr val="bg2">
                      <a:lumMod val="75000"/>
                    </a:schemeClr>
                  </a:solidFill>
                  <a:latin typeface="Open Sans"/>
                  <a:ea typeface="Tahoma" panose="020B0604030504040204" pitchFamily="34" charset="0"/>
                  <a:cs typeface="Tahoma" panose="020B0604030504040204" pitchFamily="34" charset="0"/>
                </a:rPr>
                <a:t> nationally</a:t>
              </a:r>
              <a:r>
                <a:rPr lang="en-US" sz="2000" b="1" dirty="0" smtClean="0">
                  <a:solidFill>
                    <a:srgbClr val="FF0000"/>
                  </a:solidFill>
                  <a:latin typeface="Open Sans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000" b="1" dirty="0" smtClean="0">
                  <a:latin typeface="Open Sans"/>
                  <a:ea typeface="Tahoma" panose="020B0604030504040204" pitchFamily="34" charset="0"/>
                  <a:cs typeface="Tahoma" panose="020B0604030504040204" pitchFamily="34" charset="0"/>
                </a:rPr>
                <a:t>in terms of working adults with at least a two-year degree. </a:t>
              </a:r>
            </a:p>
            <a:p>
              <a:pPr marL="457200">
                <a:spcBef>
                  <a:spcPts val="600"/>
                </a:spcBef>
                <a:spcAft>
                  <a:spcPts val="1200"/>
                </a:spcAft>
              </a:pPr>
              <a:r>
                <a:rPr lang="en-US" sz="2000" b="1" dirty="0" smtClean="0">
                  <a:solidFill>
                    <a:srgbClr val="C00000"/>
                  </a:solidFill>
                  <a:latin typeface="Open Sans"/>
                  <a:ea typeface="Tahoma" panose="020B0604030504040204" pitchFamily="34" charset="0"/>
                  <a:cs typeface="Tahoma" panose="020B0604030504040204" pitchFamily="34" charset="0"/>
                </a:rPr>
                <a:t>Less than 60 percent</a:t>
              </a:r>
              <a:r>
                <a:rPr lang="en-US" sz="2000" b="1" dirty="0" smtClean="0">
                  <a:latin typeface="Open Sans"/>
                  <a:ea typeface="Tahoma" panose="020B0604030504040204" pitchFamily="34" charset="0"/>
                  <a:cs typeface="Tahoma" panose="020B0604030504040204" pitchFamily="34" charset="0"/>
                </a:rPr>
                <a:t> of high school graduates in the state go on to postsecondary education.</a:t>
              </a:r>
            </a:p>
            <a:p>
              <a:pPr marL="457200">
                <a:spcBef>
                  <a:spcPts val="0"/>
                </a:spcBef>
              </a:pPr>
              <a:r>
                <a:rPr lang="en-US" sz="2000" b="1" dirty="0" smtClean="0">
                  <a:latin typeface="Open Sans"/>
                  <a:ea typeface="Tahoma" panose="020B0604030504040204" pitchFamily="34" charset="0"/>
                  <a:cs typeface="Tahoma" panose="020B0604030504040204" pitchFamily="34" charset="0"/>
                </a:rPr>
                <a:t>Without additional strategies in place, </a:t>
              </a:r>
              <a:r>
                <a:rPr lang="en-US" sz="2000" b="1" dirty="0" smtClean="0">
                  <a:solidFill>
                    <a:srgbClr val="C00000"/>
                  </a:solidFill>
                  <a:latin typeface="Open Sans"/>
                  <a:ea typeface="Tahoma" panose="020B0604030504040204" pitchFamily="34" charset="0"/>
                  <a:cs typeface="Tahoma" panose="020B0604030504040204" pitchFamily="34" charset="0"/>
                </a:rPr>
                <a:t>only 39 percent</a:t>
              </a:r>
              <a:r>
                <a:rPr lang="en-US" sz="2000" b="1" dirty="0" smtClean="0">
                  <a:latin typeface="Open Sans"/>
                  <a:ea typeface="Tahoma" panose="020B0604030504040204" pitchFamily="34" charset="0"/>
                  <a:cs typeface="Tahoma" panose="020B0604030504040204" pitchFamily="34" charset="0"/>
                </a:rPr>
                <a:t> of Tennesseans will have a postsecondary credential by 2025.</a:t>
              </a:r>
            </a:p>
            <a:p>
              <a:pPr marL="114300" indent="0">
                <a:spcBef>
                  <a:spcPts val="0"/>
                </a:spcBef>
                <a:buFont typeface="Arial" pitchFamily="34" charset="0"/>
                <a:buNone/>
              </a:pPr>
              <a:endPara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0" indent="0">
                <a:buFont typeface="Arial" pitchFamily="34" charset="0"/>
                <a:buNone/>
              </a:pPr>
              <a:endParaRPr lang="en-US" sz="1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0" indent="0">
                <a:buFont typeface="Arial" pitchFamily="34" charset="0"/>
                <a:buNone/>
              </a:pPr>
              <a:r>
                <a:rPr lang="en-US" sz="11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Source </a:t>
              </a:r>
              <a:r>
                <a:rPr lang="en-US" sz="1100" b="1" u="sng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hlinkClick r:id="rId2"/>
                </a:rPr>
                <a:t>http://www9.georgetown.edu/grad/gppi/hpi/cew/pdfs/tennessee.pdf</a:t>
              </a:r>
              <a:r>
                <a:rPr lang="en-US" sz="11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endParaRPr lang="en-US" sz="1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421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TDOE Pilot </a:t>
            </a:r>
            <a:r>
              <a:rPr lang="en-US" dirty="0">
                <a:latin typeface="+mj-lt"/>
              </a:rPr>
              <a:t>Perspective: Successful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Regularly scheduled </a:t>
            </a:r>
            <a:r>
              <a:rPr lang="en-US" b="1" dirty="0"/>
              <a:t>in-class time: </a:t>
            </a:r>
            <a:r>
              <a:rPr lang="en-US" dirty="0"/>
              <a:t>Each </a:t>
            </a:r>
            <a:r>
              <a:rPr lang="en-US" dirty="0" smtClean="0"/>
              <a:t>week, or every two </a:t>
            </a:r>
            <a:r>
              <a:rPr lang="en-US" dirty="0"/>
              <a:t>weeks, bring all students together for the class period to reflect on what they have seen and work on portfolio </a:t>
            </a:r>
            <a:r>
              <a:rPr lang="en-US" dirty="0" smtClean="0"/>
              <a:t>artifacts.</a:t>
            </a:r>
            <a:endParaRPr lang="en-US" dirty="0"/>
          </a:p>
          <a:p>
            <a:r>
              <a:rPr lang="en-US" b="1" dirty="0"/>
              <a:t>Offer school-based experiences: </a:t>
            </a:r>
            <a:r>
              <a:rPr lang="en-US" dirty="0"/>
              <a:t>Students can meet course standards through school or district-based experiences (school store, greenhouse, </a:t>
            </a:r>
            <a:r>
              <a:rPr lang="en-US" dirty="0" smtClean="0"/>
              <a:t>etc.) </a:t>
            </a:r>
            <a:r>
              <a:rPr lang="en-US" dirty="0"/>
              <a:t>IF a workplace mentor is </a:t>
            </a:r>
            <a:r>
              <a:rPr lang="en-US" dirty="0" smtClean="0"/>
              <a:t>involved.</a:t>
            </a:r>
            <a:endParaRPr lang="en-US" dirty="0"/>
          </a:p>
          <a:p>
            <a:r>
              <a:rPr lang="en-US" b="1" dirty="0"/>
              <a:t>Set clear expectations up front: </a:t>
            </a:r>
            <a:r>
              <a:rPr lang="en-US" dirty="0"/>
              <a:t>Clearly communicate with parents, students, and counselors that WBL is a capstone class with rigorous requirements rather than “early </a:t>
            </a:r>
            <a:r>
              <a:rPr lang="en-US" dirty="0" smtClean="0"/>
              <a:t>release.”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58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Lessons Learned</a:t>
            </a:r>
            <a:endParaRPr lang="en-US" dirty="0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WBL must be </a:t>
            </a:r>
            <a:r>
              <a:rPr lang="en-US" dirty="0" smtClean="0"/>
              <a:t>student-centered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Aligns to the student's selected area of elective focus</a:t>
            </a:r>
          </a:p>
          <a:p>
            <a:pPr lvl="1"/>
            <a:r>
              <a:rPr lang="en-US" dirty="0"/>
              <a:t>Supports student's long-term goals and interests </a:t>
            </a:r>
          </a:p>
          <a:p>
            <a:pPr lvl="1"/>
            <a:r>
              <a:rPr lang="en-US" dirty="0"/>
              <a:t>Produces </a:t>
            </a:r>
            <a:r>
              <a:rPr lang="en-US" dirty="0" smtClean="0"/>
              <a:t>a portfolio of evidence </a:t>
            </a:r>
            <a:r>
              <a:rPr lang="en-US" dirty="0"/>
              <a:t>of employability skills</a:t>
            </a:r>
          </a:p>
          <a:p>
            <a:r>
              <a:rPr lang="en-US" dirty="0"/>
              <a:t>WBL must be </a:t>
            </a:r>
            <a:r>
              <a:rPr lang="en-US" dirty="0" smtClean="0"/>
              <a:t>educator-supported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Requires regularly facilitated reflection time </a:t>
            </a:r>
            <a:r>
              <a:rPr lang="en-US" dirty="0" smtClean="0"/>
              <a:t>to supplement work experience to meet course standards </a:t>
            </a:r>
          </a:p>
          <a:p>
            <a:pPr lvl="1"/>
            <a:r>
              <a:rPr lang="en-US" dirty="0" smtClean="0"/>
              <a:t>Takes </a:t>
            </a:r>
            <a:r>
              <a:rPr lang="en-US" dirty="0"/>
              <a:t>time to build employer relationships and support student learning</a:t>
            </a:r>
          </a:p>
          <a:p>
            <a:r>
              <a:rPr lang="en-US" dirty="0"/>
              <a:t>WBL must be </a:t>
            </a:r>
            <a:r>
              <a:rPr lang="en-US" dirty="0" smtClean="0"/>
              <a:t>community-aligned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Provides access to high-demand, high-wage careers</a:t>
            </a:r>
          </a:p>
          <a:p>
            <a:pPr lvl="1"/>
            <a:r>
              <a:rPr lang="en-US" dirty="0"/>
              <a:t>Encourages community ownership and collaboration</a:t>
            </a:r>
          </a:p>
        </p:txBody>
      </p:sp>
    </p:spTree>
    <p:extLst>
      <p:ext uri="{BB962C8B-B14F-4D97-AF65-F5344CB8AC3E}">
        <p14:creationId xmlns:p14="http://schemas.microsoft.com/office/powerpoint/2010/main" val="79857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0" y="-8256"/>
            <a:ext cx="92011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847565"/>
            <a:ext cx="3719924" cy="528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829944"/>
            <a:ext cx="4095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73"/>
            <a:ext cx="5486400" cy="829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4"/>
          <p:cNvSpPr txBox="1">
            <a:spLocks/>
          </p:cNvSpPr>
          <p:nvPr/>
        </p:nvSpPr>
        <p:spPr>
          <a:xfrm>
            <a:off x="2543174" y="1659715"/>
            <a:ext cx="2551339" cy="47244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10000"/>
              <a:buFont typeface="Tahoma" pitchFamily="34" charset="0"/>
              <a:buChar char="–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10000"/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10000"/>
              <a:buFont typeface="Courier New" pitchFamily="49" charset="0"/>
              <a:buChar char="o"/>
              <a:defRPr sz="18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/>
              <a:t>Of respondents*:</a:t>
            </a:r>
          </a:p>
          <a:p>
            <a:r>
              <a:rPr lang="en-US" sz="1600" dirty="0" smtClean="0"/>
              <a:t> 62% see lack of </a:t>
            </a:r>
            <a:r>
              <a:rPr lang="en-US" sz="1600" dirty="0" smtClean="0">
                <a:latin typeface="Open Sans"/>
              </a:rPr>
              <a:t>preparedness</a:t>
            </a:r>
            <a:r>
              <a:rPr lang="en-US" sz="1600" dirty="0" smtClean="0"/>
              <a:t> of recent college graduates as a real problem in America today.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74% believe that lack of preparedness contributes to economic problems facing the country today.</a:t>
            </a:r>
            <a:endParaRPr lang="en-US" sz="1600" dirty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323"/>
          <a:stretch/>
        </p:blipFill>
        <p:spPr bwMode="auto">
          <a:xfrm>
            <a:off x="457198" y="3465725"/>
            <a:ext cx="2085975" cy="2099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692"/>
          <a:stretch/>
        </p:blipFill>
        <p:spPr bwMode="auto">
          <a:xfrm>
            <a:off x="457197" y="1409274"/>
            <a:ext cx="2085975" cy="207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0519" y="5565307"/>
            <a:ext cx="5257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*Millennial </a:t>
            </a:r>
            <a:r>
              <a:rPr lang="en-US" sz="1200" dirty="0"/>
              <a:t>Preparedness Survey questioned 3,000 respondents across nine audiences and examined skills, traits, use of technology, workplace attitudes and expectations, along with opinions of executives about millennials and vice </a:t>
            </a:r>
            <a:r>
              <a:rPr lang="en-US" sz="1200" dirty="0" smtClean="0"/>
              <a:t>versa</a:t>
            </a:r>
            <a:r>
              <a:rPr lang="en-US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161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Tennessee's Vision for WBL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hangingPunct="0"/>
            <a:r>
              <a:rPr lang="en-US" b="1" i="1" dirty="0"/>
              <a:t>Every student </a:t>
            </a:r>
            <a:r>
              <a:rPr lang="en-US" i="1" dirty="0"/>
              <a:t>in Tennessee will prepare for further education and long-term careers in an increasingly complex global economy by </a:t>
            </a:r>
            <a:r>
              <a:rPr lang="en-US" b="1" i="1" dirty="0"/>
              <a:t>exploring</a:t>
            </a:r>
            <a:r>
              <a:rPr lang="en-US" i="1" dirty="0"/>
              <a:t> careers, </a:t>
            </a:r>
            <a:r>
              <a:rPr lang="en-US" b="1" i="1" dirty="0"/>
              <a:t>understanding</a:t>
            </a:r>
            <a:r>
              <a:rPr lang="en-US" i="1" dirty="0"/>
              <a:t> their own strengths and interests, and </a:t>
            </a:r>
            <a:r>
              <a:rPr lang="en-US" b="1" i="1" dirty="0"/>
              <a:t>learning through hands-on application </a:t>
            </a:r>
            <a:r>
              <a:rPr lang="en-US" i="1" dirty="0"/>
              <a:t>of valuable employability skills</a:t>
            </a:r>
            <a:r>
              <a:rPr lang="en-US" i="1" dirty="0" smtClean="0"/>
              <a:t>.</a:t>
            </a:r>
          </a:p>
          <a:p>
            <a:pPr hangingPunct="0"/>
            <a:endParaRPr lang="en-US" dirty="0"/>
          </a:p>
          <a:p>
            <a:pPr hangingPunct="0"/>
            <a:r>
              <a:rPr lang="en-US" i="1" dirty="0"/>
              <a:t>Work-based learning will help ensure a </a:t>
            </a:r>
            <a:r>
              <a:rPr lang="en-US" b="1" i="1" dirty="0"/>
              <a:t>skilled workforce pipeline </a:t>
            </a:r>
            <a:r>
              <a:rPr lang="en-US" i="1" dirty="0"/>
              <a:t>for Tennessee’s growing industries. It benefits communities and families by promoting thriving local and regional economies. </a:t>
            </a:r>
            <a:endParaRPr lang="en-US" i="1" dirty="0" smtClean="0"/>
          </a:p>
          <a:p>
            <a:pPr hangingPunct="0"/>
            <a:endParaRPr lang="en-US" dirty="0"/>
          </a:p>
          <a:p>
            <a:pPr hangingPunct="0"/>
            <a:r>
              <a:rPr lang="en-US" i="1" dirty="0"/>
              <a:t>Educators, industry, </a:t>
            </a:r>
            <a:r>
              <a:rPr lang="en-US" i="1" dirty="0" smtClean="0"/>
              <a:t>communities, </a:t>
            </a:r>
            <a:r>
              <a:rPr lang="en-US" i="1" dirty="0"/>
              <a:t>and families will </a:t>
            </a:r>
            <a:r>
              <a:rPr lang="en-US" b="1" i="1" dirty="0" smtClean="0"/>
              <a:t>collaborate</a:t>
            </a:r>
            <a:r>
              <a:rPr lang="en-US" i="1" dirty="0" smtClean="0"/>
              <a:t> to </a:t>
            </a:r>
            <a:r>
              <a:rPr lang="en-US" i="1" dirty="0"/>
              <a:t>create a </a:t>
            </a:r>
            <a:r>
              <a:rPr lang="en-US" b="1" i="1" dirty="0" smtClean="0"/>
              <a:t>world-class, work-based </a:t>
            </a:r>
            <a:r>
              <a:rPr lang="en-US" b="1" i="1" dirty="0"/>
              <a:t>learning system </a:t>
            </a:r>
            <a:r>
              <a:rPr lang="en-US" i="1" dirty="0"/>
              <a:t>with broad-based, efficient and effective participation of all stakeholders at statewide, regional, and local levels.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94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105400" y="870431"/>
            <a:ext cx="3886200" cy="5377969"/>
          </a:xfrm>
          <a:prstGeom prst="roundRect">
            <a:avLst/>
          </a:prstGeom>
          <a:solidFill>
            <a:srgbClr val="0073AE">
              <a:lumMod val="20000"/>
              <a:lumOff val="80000"/>
            </a:srgbClr>
          </a:solidFill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Credit-bearing/ “Capstone” Experiences</a:t>
            </a:r>
          </a:p>
        </p:txBody>
      </p:sp>
      <p:graphicFrame>
        <p:nvGraphicFramePr>
          <p:cNvPr id="1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1178496"/>
              </p:ext>
            </p:extLst>
          </p:nvPr>
        </p:nvGraphicFramePr>
        <p:xfrm>
          <a:off x="152400" y="641832"/>
          <a:ext cx="88392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0" y="1403831"/>
            <a:ext cx="47244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Progressive Exposure and Learning</a:t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“K to J”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788670" y="5364262"/>
            <a:ext cx="4126230" cy="886634"/>
          </a:xfrm>
          <a:prstGeom prst="rightArrow">
            <a:avLst/>
          </a:prstGeom>
          <a:solidFill>
            <a:srgbClr val="0073AE"/>
          </a:solidFill>
          <a:ln w="25400" cap="flat" cmpd="sng" algn="ctr">
            <a:solidFill>
              <a:srgbClr val="0073AE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Exploration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5105400" y="5329424"/>
            <a:ext cx="3886200" cy="956310"/>
          </a:xfrm>
          <a:prstGeom prst="rightArrow">
            <a:avLst/>
          </a:prstGeom>
          <a:solidFill>
            <a:srgbClr val="0073AE"/>
          </a:solidFill>
          <a:ln w="25400" cap="flat" cmpd="sng" algn="ctr">
            <a:solidFill>
              <a:srgbClr val="0073AE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Immersion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7493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Tennessee’s Revitalized WBL Model: 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980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+mj-lt"/>
              </a:rPr>
              <a:t>Fundamental Qualities of Capstone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Work-Based Learning </a:t>
            </a:r>
            <a:r>
              <a:rPr lang="en-US" dirty="0" smtClean="0">
                <a:latin typeface="+mj-lt"/>
              </a:rPr>
              <a:t>Experiences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1"/>
            <a:ext cx="87630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Cumulative</a:t>
            </a:r>
            <a:r>
              <a:rPr lang="en-US" dirty="0"/>
              <a:t>: A student’s experiences stem from other experiences both </a:t>
            </a:r>
            <a:r>
              <a:rPr lang="en-US" i="1" dirty="0"/>
              <a:t>inside </a:t>
            </a:r>
            <a:r>
              <a:rPr lang="en-US" dirty="0"/>
              <a:t>and</a:t>
            </a:r>
            <a:r>
              <a:rPr lang="en-US" i="1" dirty="0"/>
              <a:t> </a:t>
            </a:r>
            <a:r>
              <a:rPr lang="en-US" i="1" dirty="0" smtClean="0"/>
              <a:t>outside </a:t>
            </a:r>
            <a:r>
              <a:rPr lang="en-US" dirty="0" smtClean="0"/>
              <a:t>of </a:t>
            </a:r>
            <a:r>
              <a:rPr lang="en-US" dirty="0"/>
              <a:t>the classroom. A WBL experience is not an add-on at the end but an intentional part of a student’s ongoing learning process.</a:t>
            </a:r>
          </a:p>
          <a:p>
            <a:endParaRPr lang="en-US" sz="1400" dirty="0"/>
          </a:p>
          <a:p>
            <a:r>
              <a:rPr lang="en-US" b="1" dirty="0"/>
              <a:t>Self-Directed: </a:t>
            </a:r>
            <a:r>
              <a:rPr lang="en-US" dirty="0"/>
              <a:t>A student guides </a:t>
            </a:r>
            <a:r>
              <a:rPr lang="en-US" dirty="0" smtClean="0"/>
              <a:t>his/her </a:t>
            </a:r>
            <a:r>
              <a:rPr lang="en-US" dirty="0"/>
              <a:t>own learning experiences and expresses the learning in unique and creative ways. </a:t>
            </a:r>
          </a:p>
          <a:p>
            <a:endParaRPr lang="en-US" sz="1400" dirty="0"/>
          </a:p>
          <a:p>
            <a:r>
              <a:rPr lang="en-US" b="1" dirty="0"/>
              <a:t>Portfolio</a:t>
            </a:r>
            <a:r>
              <a:rPr lang="en-US" dirty="0"/>
              <a:t>: A student produces evidence of rigorous learning and skills development. This evidence may be a final product, presentation, or performance that allows the student to fully demonstrate or articulate the depth of skills attainment in these </a:t>
            </a:r>
            <a:r>
              <a:rPr lang="en-US" dirty="0" smtClean="0"/>
              <a:t>areas.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  <a:ea typeface="+mj-ea"/>
                <a:cs typeface="+mj-cs"/>
              </a:defRPr>
            </a:lvl1pPr>
          </a:lstStyle>
          <a:p>
            <a:endParaRPr lang="en-US" sz="2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447800"/>
            <a:ext cx="8534400" cy="457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3003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Ensuring Success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6445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Ensuring a Viable Model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6256877"/>
              </p:ext>
            </p:extLst>
          </p:nvPr>
        </p:nvGraphicFramePr>
        <p:xfrm>
          <a:off x="228600" y="990600"/>
          <a:ext cx="8686800" cy="5177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0"/>
              </a:tblGrid>
              <a:tr h="3499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Open Sans" panose="020B0606030504020204"/>
                        </a:rPr>
                        <a:t>Phase</a:t>
                      </a:r>
                      <a:endParaRPr lang="en-US" dirty="0">
                        <a:solidFill>
                          <a:schemeClr val="tx1"/>
                        </a:solidFill>
                        <a:latin typeface="Open Sans" panose="020B060603050402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137316">
                <a:tc>
                  <a:txBody>
                    <a:bodyPr/>
                    <a:lstStyle/>
                    <a:p>
                      <a:r>
                        <a:rPr lang="en-US" sz="1600" b="1" baseline="0" dirty="0" smtClean="0">
                          <a:latin typeface="Open Sans" panose="020B0606030504020204"/>
                        </a:rPr>
                        <a:t>Statewide Assessment of Previous WBL</a:t>
                      </a:r>
                    </a:p>
                    <a:p>
                      <a:pPr marL="285750" marR="0" indent="-285750" algn="l" defTabSz="9140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baseline="0" dirty="0" smtClean="0">
                          <a:latin typeface="Open Sans" panose="020B0606030504020204"/>
                        </a:rPr>
                        <a:t>WBL Survey and Focus Groups: </a:t>
                      </a:r>
                      <a:r>
                        <a:rPr lang="en-US" sz="1600" b="0" i="0" dirty="0" smtClean="0">
                          <a:latin typeface="Open Sans" panose="020B0606030504020204"/>
                        </a:rPr>
                        <a:t>437</a:t>
                      </a:r>
                      <a:r>
                        <a:rPr lang="en-US" sz="1600" b="1" i="0" dirty="0" smtClean="0">
                          <a:latin typeface="Open Sans" panose="020B0606030504020204"/>
                        </a:rPr>
                        <a:t> </a:t>
                      </a:r>
                      <a:r>
                        <a:rPr lang="en-US" sz="1600" b="0" i="0" dirty="0" smtClean="0">
                          <a:latin typeface="Open Sans" panose="020B0606030504020204"/>
                        </a:rPr>
                        <a:t>survey</a:t>
                      </a:r>
                      <a:r>
                        <a:rPr lang="en-US" sz="1600" b="1" i="0" dirty="0" smtClean="0">
                          <a:latin typeface="Open Sans" panose="020B0606030504020204"/>
                        </a:rPr>
                        <a:t> </a:t>
                      </a:r>
                      <a:r>
                        <a:rPr lang="en-US" sz="1600" dirty="0" smtClean="0">
                          <a:latin typeface="Open Sans" panose="020B0606030504020204"/>
                        </a:rPr>
                        <a:t>respondents (CTE directors, counselors,</a:t>
                      </a:r>
                      <a:r>
                        <a:rPr lang="en-US" sz="1600" baseline="0" dirty="0" smtClean="0">
                          <a:latin typeface="Open Sans" panose="020B0606030504020204"/>
                        </a:rPr>
                        <a:t> and</a:t>
                      </a:r>
                      <a:r>
                        <a:rPr lang="en-US" sz="1600" dirty="0" smtClean="0">
                          <a:latin typeface="Open Sans" panose="020B0606030504020204"/>
                        </a:rPr>
                        <a:t> WBL coordinators), and</a:t>
                      </a:r>
                      <a:r>
                        <a:rPr lang="en-US" sz="1600" baseline="0" dirty="0" smtClean="0">
                          <a:latin typeface="Open Sans" panose="020B0606030504020204"/>
                        </a:rPr>
                        <a:t> 225 focus group participants, including more than 75 industry partners</a:t>
                      </a:r>
                      <a:endParaRPr lang="en-US" sz="1600" dirty="0" smtClean="0">
                        <a:latin typeface="Open Sans" panose="020B060603050402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137316">
                <a:tc>
                  <a:txBody>
                    <a:bodyPr/>
                    <a:lstStyle/>
                    <a:p>
                      <a:r>
                        <a:rPr lang="en-US" sz="1600" b="1" baseline="0" dirty="0" smtClean="0">
                          <a:latin typeface="Open Sans" panose="020B0606030504020204"/>
                        </a:rPr>
                        <a:t>Development Phase of New Policies and Standards </a:t>
                      </a:r>
                    </a:p>
                    <a:p>
                      <a:pPr marL="285750" marR="0" indent="-285750" algn="l" defTabSz="9140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baseline="0" dirty="0" smtClean="0">
                          <a:latin typeface="Open Sans" panose="020B0606030504020204"/>
                        </a:rPr>
                        <a:t>Revisions to </a:t>
                      </a:r>
                      <a:r>
                        <a:rPr lang="en-US" sz="1600" b="1" baseline="0" dirty="0" smtClean="0">
                          <a:latin typeface="Open Sans" panose="020B0606030504020204"/>
                        </a:rPr>
                        <a:t>Tennessee State Board of Education Rules and Policies </a:t>
                      </a:r>
                    </a:p>
                    <a:p>
                      <a:pPr marL="285750" marR="0" indent="-285750" algn="l" defTabSz="9140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baseline="0" dirty="0" smtClean="0">
                          <a:latin typeface="Open Sans" panose="020B0606030504020204"/>
                        </a:rPr>
                        <a:t>Revision to </a:t>
                      </a:r>
                      <a:r>
                        <a:rPr lang="en-US" sz="1600" b="1" baseline="0" dirty="0" smtClean="0">
                          <a:latin typeface="Open Sans" panose="020B0606030504020204"/>
                        </a:rPr>
                        <a:t>Tennessee Department of Education</a:t>
                      </a:r>
                      <a:r>
                        <a:rPr lang="en-US" sz="1600" b="0" baseline="0" dirty="0" smtClean="0">
                          <a:latin typeface="Open Sans" panose="020B0606030504020204"/>
                        </a:rPr>
                        <a:t> </a:t>
                      </a:r>
                      <a:r>
                        <a:rPr lang="en-US" sz="1600" b="1" baseline="0" dirty="0" smtClean="0">
                          <a:latin typeface="Open Sans" panose="020B0606030504020204"/>
                        </a:rPr>
                        <a:t>WBL Policy Manual </a:t>
                      </a:r>
                    </a:p>
                    <a:p>
                      <a:pPr marL="285750" marR="0" indent="-285750" algn="l" defTabSz="9140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baseline="0" dirty="0" smtClean="0">
                          <a:latin typeface="Open Sans" panose="020B0606030504020204"/>
                        </a:rPr>
                        <a:t>Development of </a:t>
                      </a:r>
                      <a:r>
                        <a:rPr lang="en-US" sz="1600" b="1" baseline="0" dirty="0" smtClean="0">
                          <a:latin typeface="Open Sans" panose="020B0606030504020204"/>
                        </a:rPr>
                        <a:t>WBL Course Standards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137316">
                <a:tc>
                  <a:txBody>
                    <a:bodyPr/>
                    <a:lstStyle/>
                    <a:p>
                      <a:r>
                        <a:rPr lang="en-US" sz="1600" b="1" baseline="0" dirty="0" smtClean="0">
                          <a:latin typeface="Open Sans" panose="020B0606030504020204"/>
                        </a:rPr>
                        <a:t>2014-2015 WBL Pilot Program </a:t>
                      </a:r>
                    </a:p>
                    <a:p>
                      <a:pPr marL="285750" marR="0" indent="-285750" algn="l" defTabSz="9140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baseline="0" dirty="0" smtClean="0">
                          <a:latin typeface="Open Sans" panose="020B0606030504020204"/>
                        </a:rPr>
                        <a:t>Participating School Districts: </a:t>
                      </a:r>
                      <a:r>
                        <a:rPr lang="en-US" sz="1600" b="0" baseline="0" dirty="0" smtClean="0">
                          <a:latin typeface="Open Sans" panose="020B0606030504020204"/>
                        </a:rPr>
                        <a:t>Reviewed and approved all changes – Anderson County, Clarksville-Montgomery, Gibson Special School District, Moore County, and Rutherford County Schools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99774">
                <a:tc>
                  <a:txBody>
                    <a:bodyPr/>
                    <a:lstStyle/>
                    <a:p>
                      <a:r>
                        <a:rPr lang="en-US" sz="1600" b="1" baseline="0" dirty="0" smtClean="0">
                          <a:latin typeface="Open Sans" panose="020B0606030504020204"/>
                        </a:rPr>
                        <a:t>Professional Development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baseline="0" dirty="0" smtClean="0">
                          <a:latin typeface="Open Sans" panose="020B0606030504020204"/>
                        </a:rPr>
                        <a:t>WBL Leadership Council </a:t>
                      </a:r>
                      <a:r>
                        <a:rPr lang="en-US" sz="1600" b="0" baseline="0" dirty="0" smtClean="0">
                          <a:latin typeface="Open Sans" panose="020B0606030504020204"/>
                        </a:rPr>
                        <a:t>– Expert practitioners/trainers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baseline="0" dirty="0" smtClean="0">
                          <a:latin typeface="Open Sans" panose="020B0606030504020204"/>
                        </a:rPr>
                        <a:t>WBL Certification Training  </a:t>
                      </a:r>
                      <a:r>
                        <a:rPr lang="en-US" sz="1600" b="0" baseline="0" dirty="0" smtClean="0">
                          <a:latin typeface="Open Sans" panose="020B0606030504020204"/>
                        </a:rPr>
                        <a:t>– Offered in all Grand Divisions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baseline="0" dirty="0" smtClean="0">
                          <a:latin typeface="Open Sans" panose="020B0606030504020204"/>
                        </a:rPr>
                        <a:t>WBL PLCs  </a:t>
                      </a:r>
                      <a:r>
                        <a:rPr lang="en-US" sz="1600" b="0" baseline="0" dirty="0" smtClean="0">
                          <a:latin typeface="Open Sans" panose="020B0606030504020204"/>
                        </a:rPr>
                        <a:t>–  Promote continuous improvement in every region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baseline="0" dirty="0" smtClean="0">
                          <a:latin typeface="Open Sans" panose="020B0606030504020204"/>
                        </a:rPr>
                        <a:t>Local PD Resources</a:t>
                      </a:r>
                      <a:r>
                        <a:rPr lang="en-US" sz="1600" b="0" baseline="0" dirty="0" smtClean="0">
                          <a:latin typeface="Open Sans" panose="020B0606030504020204"/>
                        </a:rPr>
                        <a:t>: WBL Implementation Guide and WBL Toolbox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47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WBL Policy: Student-Centered</a:t>
            </a: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003303"/>
            <a:ext cx="5867400" cy="5854697"/>
          </a:xfrm>
          <a:prstGeom prst="rect">
            <a:avLst/>
          </a:prstGeom>
          <a:noFill/>
        </p:spPr>
      </p:pic>
      <p:sp>
        <p:nvSpPr>
          <p:cNvPr id="4" name="Right Arrow 3"/>
          <p:cNvSpPr/>
          <p:nvPr/>
        </p:nvSpPr>
        <p:spPr>
          <a:xfrm>
            <a:off x="369455" y="1295400"/>
            <a:ext cx="4724400" cy="854364"/>
          </a:xfrm>
          <a:prstGeom prst="rightArrow">
            <a:avLst/>
          </a:prstGeom>
          <a:ln>
            <a:solidFill>
              <a:srgbClr val="476D8F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Pathways TN Approach to Regional Alignment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45655" y="3360880"/>
            <a:ext cx="3886200" cy="876300"/>
          </a:xfrm>
          <a:prstGeom prst="rightArrow">
            <a:avLst/>
          </a:prstGeom>
          <a:ln>
            <a:solidFill>
              <a:srgbClr val="476D8F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Accountability and Flexibility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1066800" y="5032665"/>
            <a:ext cx="3886200" cy="834735"/>
          </a:xfrm>
          <a:prstGeom prst="rightArrow">
            <a:avLst/>
          </a:prstGeom>
          <a:ln>
            <a:solidFill>
              <a:srgbClr val="476D8F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Rigorous Learning Expectations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381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Oval 2058"/>
          <p:cNvSpPr/>
          <p:nvPr/>
        </p:nvSpPr>
        <p:spPr>
          <a:xfrm>
            <a:off x="350335" y="3581400"/>
            <a:ext cx="8686800" cy="1041400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Boots on the Ground</a:t>
            </a:r>
            <a:endParaRPr lang="en-US" dirty="0">
              <a:latin typeface="+mj-l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152400"/>
            <a:ext cx="8229600" cy="6556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2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14400" y="1981200"/>
            <a:ext cx="1371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Automotive Teacher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895600" y="1981200"/>
            <a:ext cx="1371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876800" y="1981200"/>
            <a:ext cx="1371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Engineering Teacher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 descr="http://www.clker.com/cliparts/a/4/1/d/1301963432622081819stick_figure%20(1)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532" y="3797480"/>
            <a:ext cx="60756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http://www.clker.com/cliparts/a/4/1/d/1301963432622081819stick_figure%20(1)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797480"/>
            <a:ext cx="60756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http://www.clker.com/cliparts/a/4/1/d/1301963432622081819stick_figure%20(1)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952" y="3797480"/>
            <a:ext cx="60756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http://www.clker.com/cliparts/a/4/1/d/1301963432622081819stick_figure%20(1)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816" y="3797480"/>
            <a:ext cx="60756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http://www.clker.com/cliparts/a/4/1/d/1301963432622081819stick_figure%20(1)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384" y="3797480"/>
            <a:ext cx="60756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http://www.clker.com/cliparts/a/4/1/d/1301963432622081819stick_figure%20(1)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216" y="3797480"/>
            <a:ext cx="60756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http://www.clker.com/cliparts/a/4/1/d/1301963432622081819stick_figure%20(1)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797480"/>
            <a:ext cx="60756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ounded Rectangle 26"/>
          <p:cNvSpPr/>
          <p:nvPr/>
        </p:nvSpPr>
        <p:spPr>
          <a:xfrm>
            <a:off x="7010400" y="1981200"/>
            <a:ext cx="1371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Ed. Teacher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8" name="Picture 3" descr="http://www.clker.com/cliparts/a/4/1/d/1301963432622081819stick_figure%20(1)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352" y="3797480"/>
            <a:ext cx="60756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http://www.clker.com/cliparts/a/4/1/d/1301963432622081819stick_figure%20(1)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216" y="3797480"/>
            <a:ext cx="60756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" descr="http://www.clker.com/cliparts/a/4/1/d/1301963432622081819stick_figure%20(1)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784" y="3797480"/>
            <a:ext cx="60756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/>
          <p:cNvSpPr/>
          <p:nvPr/>
        </p:nvSpPr>
        <p:spPr>
          <a:xfrm>
            <a:off x="3429508" y="5105400"/>
            <a:ext cx="22849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WBL Coordinator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50" name="Straight Arrow Connector 2049"/>
          <p:cNvCxnSpPr/>
          <p:nvPr/>
        </p:nvCxnSpPr>
        <p:spPr>
          <a:xfrm flipH="1" flipV="1">
            <a:off x="1981200" y="4749800"/>
            <a:ext cx="1218184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3503168" y="4749800"/>
            <a:ext cx="306832" cy="3365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5282692" y="4724400"/>
            <a:ext cx="303784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058408" y="4724400"/>
            <a:ext cx="1256792" cy="635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8" name="Down Arrow 2057"/>
          <p:cNvSpPr/>
          <p:nvPr/>
        </p:nvSpPr>
        <p:spPr>
          <a:xfrm>
            <a:off x="3296666" y="2743200"/>
            <a:ext cx="569468" cy="4191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own Arrow 45"/>
          <p:cNvSpPr/>
          <p:nvPr/>
        </p:nvSpPr>
        <p:spPr>
          <a:xfrm>
            <a:off x="1315466" y="2755900"/>
            <a:ext cx="569468" cy="4064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own Arrow 46"/>
          <p:cNvSpPr/>
          <p:nvPr/>
        </p:nvSpPr>
        <p:spPr>
          <a:xfrm>
            <a:off x="5277866" y="2743200"/>
            <a:ext cx="569468" cy="4191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own Arrow 47"/>
          <p:cNvSpPr/>
          <p:nvPr/>
        </p:nvSpPr>
        <p:spPr>
          <a:xfrm>
            <a:off x="7411466" y="2743200"/>
            <a:ext cx="569468" cy="4191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07845" y="5257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Facilitates WBL logistics and Reflection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2895601"/>
            <a:ext cx="110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Safety Training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020312" y="2895600"/>
            <a:ext cx="110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Subject Expertise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868416" y="3046632"/>
            <a:ext cx="1599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Relationships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91120" y="4528414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WBL Career Practicum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49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 animBg="1"/>
      <p:bldP spid="7" grpId="0" animBg="1"/>
      <p:bldP spid="10" grpId="0" animBg="1"/>
      <p:bldP spid="11" grpId="0" animBg="1"/>
      <p:bldP spid="27" grpId="0" animBg="1"/>
      <p:bldP spid="15" grpId="0" animBg="1"/>
      <p:bldP spid="2058" grpId="0" animBg="1"/>
      <p:bldP spid="46" grpId="0" animBg="1"/>
      <p:bldP spid="47" grpId="0" animBg="1"/>
      <p:bldP spid="48" grpId="0" animBg="1"/>
      <p:bldP spid="2" grpId="0"/>
      <p:bldP spid="4" grpId="0"/>
      <p:bldP spid="33" grpId="0"/>
      <p:bldP spid="34" grpId="0"/>
      <p:bldP spid="6" grpId="0"/>
    </p:bldLst>
  </p:timing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 (1)</Template>
  <TotalTime>4495</TotalTime>
  <Words>897</Words>
  <Application>Microsoft Office PowerPoint</Application>
  <PresentationFormat>On-screen Show (4:3)</PresentationFormat>
  <Paragraphs>107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Open Sans</vt:lpstr>
      <vt:lpstr>PermianSlabSerifTypeface</vt:lpstr>
      <vt:lpstr>Tahoma</vt:lpstr>
      <vt:lpstr>Times New Roman</vt:lpstr>
      <vt:lpstr>Wingdings</vt:lpstr>
      <vt:lpstr>PowerPoint B</vt:lpstr>
      <vt:lpstr>In Tennessee…</vt:lpstr>
      <vt:lpstr>PowerPoint Presentation</vt:lpstr>
      <vt:lpstr>Tennessee's Vision for WBL</vt:lpstr>
      <vt:lpstr>Tennessee’s Revitalized WBL Model: </vt:lpstr>
      <vt:lpstr>Fundamental Qualities of Capstone Work-Based Learning Experiences</vt:lpstr>
      <vt:lpstr>Ensuring Success</vt:lpstr>
      <vt:lpstr>Ensuring a Viable Model</vt:lpstr>
      <vt:lpstr>WBL Policy: Student-Centered</vt:lpstr>
      <vt:lpstr>Boots on the Ground</vt:lpstr>
      <vt:lpstr>TDOE Pilot Perspective: Successful Practices</vt:lpstr>
      <vt:lpstr>Lessons Learned</vt:lpstr>
    </vt:vector>
  </TitlesOfParts>
  <Company>State of Tennessee: Finance &amp; Administration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Wehlage</dc:creator>
  <cp:lastModifiedBy>Heather Justice</cp:lastModifiedBy>
  <cp:revision>110</cp:revision>
  <cp:lastPrinted>2015-09-13T20:50:30Z</cp:lastPrinted>
  <dcterms:created xsi:type="dcterms:W3CDTF">2015-04-23T14:06:28Z</dcterms:created>
  <dcterms:modified xsi:type="dcterms:W3CDTF">2016-10-12T19:39:17Z</dcterms:modified>
</cp:coreProperties>
</file>