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48" r:id="rId1"/>
    <p:sldMasterId id="2147483678" r:id="rId2"/>
    <p:sldMasterId id="2147483697" r:id="rId3"/>
    <p:sldMasterId id="2147483723" r:id="rId4"/>
  </p:sldMasterIdLst>
  <p:notesMasterIdLst>
    <p:notesMasterId r:id="rId37"/>
  </p:notesMasterIdLst>
  <p:handoutMasterIdLst>
    <p:handoutMasterId r:id="rId38"/>
  </p:handoutMasterIdLst>
  <p:sldIdLst>
    <p:sldId id="464" r:id="rId5"/>
    <p:sldId id="465" r:id="rId6"/>
    <p:sldId id="466" r:id="rId7"/>
    <p:sldId id="467" r:id="rId8"/>
    <p:sldId id="468" r:id="rId9"/>
    <p:sldId id="487" r:id="rId10"/>
    <p:sldId id="488" r:id="rId11"/>
    <p:sldId id="486" r:id="rId12"/>
    <p:sldId id="277" r:id="rId13"/>
    <p:sldId id="453" r:id="rId14"/>
    <p:sldId id="443" r:id="rId15"/>
    <p:sldId id="454" r:id="rId16"/>
    <p:sldId id="455" r:id="rId17"/>
    <p:sldId id="482" r:id="rId18"/>
    <p:sldId id="463" r:id="rId19"/>
    <p:sldId id="444" r:id="rId20"/>
    <p:sldId id="445" r:id="rId21"/>
    <p:sldId id="446" r:id="rId22"/>
    <p:sldId id="462" r:id="rId23"/>
    <p:sldId id="397" r:id="rId24"/>
    <p:sldId id="489" r:id="rId25"/>
    <p:sldId id="470" r:id="rId26"/>
    <p:sldId id="471" r:id="rId27"/>
    <p:sldId id="472" r:id="rId28"/>
    <p:sldId id="473" r:id="rId29"/>
    <p:sldId id="474" r:id="rId30"/>
    <p:sldId id="475" r:id="rId31"/>
    <p:sldId id="476" r:id="rId32"/>
    <p:sldId id="478" r:id="rId33"/>
    <p:sldId id="479" r:id="rId34"/>
    <p:sldId id="480" r:id="rId35"/>
    <p:sldId id="481" r:id="rId36"/>
  </p:sldIdLst>
  <p:sldSz cx="9144000" cy="6858000" type="screen4x3"/>
  <p:notesSz cx="7010400" cy="9296400"/>
  <p:custDataLst>
    <p:tags r:id="rId39"/>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aig and Melinda" initials="CaM" lastIdx="85" clrIdx="0"/>
  <p:cmAuthor id="1" name="Kimberly Green" initials="" lastIdx="0" clrIdx="1"/>
  <p:cmAuthor id="2" name="Kate" initials="K" lastIdx="3" clrIdx="2">
    <p:extLst>
      <p:ext uri="{19B8F6BF-5375-455C-9EA6-DF929625EA0E}">
        <p15:presenceInfo xmlns:p15="http://schemas.microsoft.com/office/powerpoint/2012/main" userId="Ka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AA40"/>
    <a:srgbClr val="0099CC"/>
    <a:srgbClr val="FFCC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06" autoAdjust="0"/>
    <p:restoredTop sz="65772" autoAdjust="0"/>
  </p:normalViewPr>
  <p:slideViewPr>
    <p:cSldViewPr>
      <p:cViewPr>
        <p:scale>
          <a:sx n="44" d="100"/>
          <a:sy n="44" d="100"/>
        </p:scale>
        <p:origin x="1662" y="1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39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E108F-03F6-4AB6-8D6C-A0FF4609AE5A}"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FABBC257-EB01-4EF0-9038-EF7AF62EB6ED}">
      <dgm:prSet phldrT="[Text]"/>
      <dgm:spPr/>
      <dgm:t>
        <a:bodyPr/>
        <a:lstStyle/>
        <a:p>
          <a:pPr algn="ctr"/>
          <a:r>
            <a:rPr lang="en-US" b="1" dirty="0" smtClean="0"/>
            <a:t>Agriculture, Food &amp; Natural Resources</a:t>
          </a:r>
          <a:endParaRPr lang="en-US" dirty="0"/>
        </a:p>
      </dgm:t>
    </dgm:pt>
    <dgm:pt modelId="{85767280-0E6A-43F8-9A6D-3E7EB1182792}" type="parTrans" cxnId="{D7831ABF-42D3-46BD-AEA6-427C5A3166CB}">
      <dgm:prSet/>
      <dgm:spPr/>
      <dgm:t>
        <a:bodyPr/>
        <a:lstStyle/>
        <a:p>
          <a:endParaRPr lang="en-US"/>
        </a:p>
      </dgm:t>
    </dgm:pt>
    <dgm:pt modelId="{17AA877E-8E0F-48FB-A337-C928EC2D7686}" type="sibTrans" cxnId="{D7831ABF-42D3-46BD-AEA6-427C5A3166CB}">
      <dgm:prSet/>
      <dgm:spPr/>
      <dgm:t>
        <a:bodyPr/>
        <a:lstStyle/>
        <a:p>
          <a:endParaRPr lang="en-US"/>
        </a:p>
      </dgm:t>
    </dgm:pt>
    <dgm:pt modelId="{767490FE-2861-4796-B2D5-D19B3857B1DD}">
      <dgm:prSet phldrT="[Text]"/>
      <dgm:spPr/>
      <dgm:t>
        <a:bodyPr/>
        <a:lstStyle/>
        <a:p>
          <a:pPr algn="l"/>
          <a:endParaRPr lang="en-US" b="1" dirty="0">
            <a:effectLst>
              <a:glow rad="101600">
                <a:schemeClr val="accent3">
                  <a:satMod val="175000"/>
                  <a:alpha val="40000"/>
                </a:schemeClr>
              </a:glow>
            </a:effectLst>
          </a:endParaRPr>
        </a:p>
      </dgm:t>
    </dgm:pt>
    <dgm:pt modelId="{3B4CAA22-6339-41FA-B908-49EBC9571B67}" type="parTrans" cxnId="{0B312D5D-61B3-48E4-9BC9-D6B78DC0AA9A}">
      <dgm:prSet/>
      <dgm:spPr/>
      <dgm:t>
        <a:bodyPr/>
        <a:lstStyle/>
        <a:p>
          <a:endParaRPr lang="en-US"/>
        </a:p>
      </dgm:t>
    </dgm:pt>
    <dgm:pt modelId="{D00BBBE4-CBF7-4C60-9DE7-5E1F7F4A92F8}" type="sibTrans" cxnId="{0B312D5D-61B3-48E4-9BC9-D6B78DC0AA9A}">
      <dgm:prSet/>
      <dgm:spPr/>
      <dgm:t>
        <a:bodyPr/>
        <a:lstStyle/>
        <a:p>
          <a:endParaRPr lang="en-US"/>
        </a:p>
      </dgm:t>
    </dgm:pt>
    <dgm:pt modelId="{03EF9CC1-D24C-4D9D-AF4E-25866CC483B2}">
      <dgm:prSet/>
      <dgm:spPr/>
      <dgm:t>
        <a:bodyPr/>
        <a:lstStyle/>
        <a:p>
          <a:pPr algn="l"/>
          <a:endParaRPr lang="en-US" dirty="0"/>
        </a:p>
      </dgm:t>
    </dgm:pt>
    <dgm:pt modelId="{61883517-C9A2-4016-88C6-387132A5553F}" type="sibTrans" cxnId="{666221D7-09EF-452C-8EE6-C7F3C3E2C379}">
      <dgm:prSet/>
      <dgm:spPr/>
      <dgm:t>
        <a:bodyPr/>
        <a:lstStyle/>
        <a:p>
          <a:endParaRPr lang="en-US"/>
        </a:p>
      </dgm:t>
    </dgm:pt>
    <dgm:pt modelId="{8CE9FF8B-1E9F-4E36-B8CA-55D38F44DEBF}" type="parTrans" cxnId="{666221D7-09EF-452C-8EE6-C7F3C3E2C379}">
      <dgm:prSet/>
      <dgm:spPr/>
      <dgm:t>
        <a:bodyPr/>
        <a:lstStyle/>
        <a:p>
          <a:endParaRPr lang="en-US"/>
        </a:p>
      </dgm:t>
    </dgm:pt>
    <dgm:pt modelId="{F7076D54-FEE4-4E93-8E8B-2B64799FDD7C}" type="pres">
      <dgm:prSet presAssocID="{52DE108F-03F6-4AB6-8D6C-A0FF4609AE5A}" presName="Name0" presStyleCnt="0">
        <dgm:presLayoutVars>
          <dgm:dir/>
          <dgm:animLvl val="lvl"/>
          <dgm:resizeHandles val="exact"/>
        </dgm:presLayoutVars>
      </dgm:prSet>
      <dgm:spPr/>
      <dgm:t>
        <a:bodyPr/>
        <a:lstStyle/>
        <a:p>
          <a:endParaRPr lang="en-US"/>
        </a:p>
      </dgm:t>
    </dgm:pt>
    <dgm:pt modelId="{B26397E3-C78E-4A9B-A500-8FC5606539EB}" type="pres">
      <dgm:prSet presAssocID="{767490FE-2861-4796-B2D5-D19B3857B1DD}" presName="boxAndChildren" presStyleCnt="0"/>
      <dgm:spPr/>
      <dgm:t>
        <a:bodyPr/>
        <a:lstStyle/>
        <a:p>
          <a:endParaRPr lang="en-US"/>
        </a:p>
      </dgm:t>
    </dgm:pt>
    <dgm:pt modelId="{D1C04708-8712-4BC1-815A-0D8F5F7EA283}" type="pres">
      <dgm:prSet presAssocID="{767490FE-2861-4796-B2D5-D19B3857B1DD}" presName="parentTextBox" presStyleLbl="node1" presStyleIdx="0" presStyleCnt="3"/>
      <dgm:spPr/>
      <dgm:t>
        <a:bodyPr/>
        <a:lstStyle/>
        <a:p>
          <a:endParaRPr lang="en-US"/>
        </a:p>
      </dgm:t>
    </dgm:pt>
    <dgm:pt modelId="{DB1AFA38-FBC8-4C3D-9361-8B1895B82866}" type="pres">
      <dgm:prSet presAssocID="{61883517-C9A2-4016-88C6-387132A5553F}" presName="sp" presStyleCnt="0"/>
      <dgm:spPr/>
      <dgm:t>
        <a:bodyPr/>
        <a:lstStyle/>
        <a:p>
          <a:endParaRPr lang="en-US"/>
        </a:p>
      </dgm:t>
    </dgm:pt>
    <dgm:pt modelId="{FEB35D6C-8675-46AC-9D51-1B90F787B82B}" type="pres">
      <dgm:prSet presAssocID="{03EF9CC1-D24C-4D9D-AF4E-25866CC483B2}" presName="arrowAndChildren" presStyleCnt="0"/>
      <dgm:spPr/>
      <dgm:t>
        <a:bodyPr/>
        <a:lstStyle/>
        <a:p>
          <a:endParaRPr lang="en-US"/>
        </a:p>
      </dgm:t>
    </dgm:pt>
    <dgm:pt modelId="{07C8DB29-2151-4170-8E5B-F5A5C5485DBE}" type="pres">
      <dgm:prSet presAssocID="{03EF9CC1-D24C-4D9D-AF4E-25866CC483B2}" presName="parentTextArrow" presStyleLbl="node1" presStyleIdx="1" presStyleCnt="3" custScaleY="129506"/>
      <dgm:spPr/>
      <dgm:t>
        <a:bodyPr/>
        <a:lstStyle/>
        <a:p>
          <a:endParaRPr lang="en-US"/>
        </a:p>
      </dgm:t>
    </dgm:pt>
    <dgm:pt modelId="{EA0DACFC-DB9F-45F4-8DBB-B02DDF0D11EC}" type="pres">
      <dgm:prSet presAssocID="{17AA877E-8E0F-48FB-A337-C928EC2D7686}" presName="sp" presStyleCnt="0"/>
      <dgm:spPr/>
      <dgm:t>
        <a:bodyPr/>
        <a:lstStyle/>
        <a:p>
          <a:endParaRPr lang="en-US"/>
        </a:p>
      </dgm:t>
    </dgm:pt>
    <dgm:pt modelId="{B2A3FA18-565F-43F6-A9D8-30FBA9E6B4AC}" type="pres">
      <dgm:prSet presAssocID="{FABBC257-EB01-4EF0-9038-EF7AF62EB6ED}" presName="arrowAndChildren" presStyleCnt="0"/>
      <dgm:spPr/>
      <dgm:t>
        <a:bodyPr/>
        <a:lstStyle/>
        <a:p>
          <a:endParaRPr lang="en-US"/>
        </a:p>
      </dgm:t>
    </dgm:pt>
    <dgm:pt modelId="{72D6F407-6E09-4B82-B047-B0B922BA51D7}" type="pres">
      <dgm:prSet presAssocID="{FABBC257-EB01-4EF0-9038-EF7AF62EB6ED}" presName="parentTextArrow" presStyleLbl="node1" presStyleIdx="2" presStyleCnt="3" custLinFactNeighborY="-4975"/>
      <dgm:spPr/>
      <dgm:t>
        <a:bodyPr/>
        <a:lstStyle/>
        <a:p>
          <a:endParaRPr lang="en-US"/>
        </a:p>
      </dgm:t>
    </dgm:pt>
  </dgm:ptLst>
  <dgm:cxnLst>
    <dgm:cxn modelId="{85FF2B5A-A128-45CB-95FE-73A2DEED3135}" type="presOf" srcId="{52DE108F-03F6-4AB6-8D6C-A0FF4609AE5A}" destId="{F7076D54-FEE4-4E93-8E8B-2B64799FDD7C}" srcOrd="0" destOrd="0" presId="urn:microsoft.com/office/officeart/2005/8/layout/process4"/>
    <dgm:cxn modelId="{0B312D5D-61B3-48E4-9BC9-D6B78DC0AA9A}" srcId="{52DE108F-03F6-4AB6-8D6C-A0FF4609AE5A}" destId="{767490FE-2861-4796-B2D5-D19B3857B1DD}" srcOrd="2" destOrd="0" parTransId="{3B4CAA22-6339-41FA-B908-49EBC9571B67}" sibTransId="{D00BBBE4-CBF7-4C60-9DE7-5E1F7F4A92F8}"/>
    <dgm:cxn modelId="{D7831ABF-42D3-46BD-AEA6-427C5A3166CB}" srcId="{52DE108F-03F6-4AB6-8D6C-A0FF4609AE5A}" destId="{FABBC257-EB01-4EF0-9038-EF7AF62EB6ED}" srcOrd="0" destOrd="0" parTransId="{85767280-0E6A-43F8-9A6D-3E7EB1182792}" sibTransId="{17AA877E-8E0F-48FB-A337-C928EC2D7686}"/>
    <dgm:cxn modelId="{666221D7-09EF-452C-8EE6-C7F3C3E2C379}" srcId="{52DE108F-03F6-4AB6-8D6C-A0FF4609AE5A}" destId="{03EF9CC1-D24C-4D9D-AF4E-25866CC483B2}" srcOrd="1" destOrd="0" parTransId="{8CE9FF8B-1E9F-4E36-B8CA-55D38F44DEBF}" sibTransId="{61883517-C9A2-4016-88C6-387132A5553F}"/>
    <dgm:cxn modelId="{6A489267-12FE-4C86-921C-A2E24FEAC379}" type="presOf" srcId="{767490FE-2861-4796-B2D5-D19B3857B1DD}" destId="{D1C04708-8712-4BC1-815A-0D8F5F7EA283}" srcOrd="0" destOrd="0" presId="urn:microsoft.com/office/officeart/2005/8/layout/process4"/>
    <dgm:cxn modelId="{8D576E7D-1618-444C-8E81-342BA6D63317}" type="presOf" srcId="{03EF9CC1-D24C-4D9D-AF4E-25866CC483B2}" destId="{07C8DB29-2151-4170-8E5B-F5A5C5485DBE}" srcOrd="0" destOrd="0" presId="urn:microsoft.com/office/officeart/2005/8/layout/process4"/>
    <dgm:cxn modelId="{A4398E1D-EA13-4609-9D55-848842CAEABE}" type="presOf" srcId="{FABBC257-EB01-4EF0-9038-EF7AF62EB6ED}" destId="{72D6F407-6E09-4B82-B047-B0B922BA51D7}" srcOrd="0" destOrd="0" presId="urn:microsoft.com/office/officeart/2005/8/layout/process4"/>
    <dgm:cxn modelId="{07EAF557-C4F8-4B6C-B8AA-8AFDF55F2889}" type="presParOf" srcId="{F7076D54-FEE4-4E93-8E8B-2B64799FDD7C}" destId="{B26397E3-C78E-4A9B-A500-8FC5606539EB}" srcOrd="0" destOrd="0" presId="urn:microsoft.com/office/officeart/2005/8/layout/process4"/>
    <dgm:cxn modelId="{3EE049D6-8BF1-452D-BA6C-CAA5F08D6D46}" type="presParOf" srcId="{B26397E3-C78E-4A9B-A500-8FC5606539EB}" destId="{D1C04708-8712-4BC1-815A-0D8F5F7EA283}" srcOrd="0" destOrd="0" presId="urn:microsoft.com/office/officeart/2005/8/layout/process4"/>
    <dgm:cxn modelId="{9BBA8326-6357-457C-A1C2-CAA77AAA4C03}" type="presParOf" srcId="{F7076D54-FEE4-4E93-8E8B-2B64799FDD7C}" destId="{DB1AFA38-FBC8-4C3D-9361-8B1895B82866}" srcOrd="1" destOrd="0" presId="urn:microsoft.com/office/officeart/2005/8/layout/process4"/>
    <dgm:cxn modelId="{4DB8A8D0-CADF-4E2C-B2E5-135678046386}" type="presParOf" srcId="{F7076D54-FEE4-4E93-8E8B-2B64799FDD7C}" destId="{FEB35D6C-8675-46AC-9D51-1B90F787B82B}" srcOrd="2" destOrd="0" presId="urn:microsoft.com/office/officeart/2005/8/layout/process4"/>
    <dgm:cxn modelId="{E2038D83-A9E0-4C18-AE75-B054F55008D1}" type="presParOf" srcId="{FEB35D6C-8675-46AC-9D51-1B90F787B82B}" destId="{07C8DB29-2151-4170-8E5B-F5A5C5485DBE}" srcOrd="0" destOrd="0" presId="urn:microsoft.com/office/officeart/2005/8/layout/process4"/>
    <dgm:cxn modelId="{54EACF40-BF5B-4E15-8D3E-BD0B7B8C50FD}" type="presParOf" srcId="{F7076D54-FEE4-4E93-8E8B-2B64799FDD7C}" destId="{EA0DACFC-DB9F-45F4-8DBB-B02DDF0D11EC}" srcOrd="3" destOrd="0" presId="urn:microsoft.com/office/officeart/2005/8/layout/process4"/>
    <dgm:cxn modelId="{90826F05-A575-4AD6-9297-8678125EC2FE}" type="presParOf" srcId="{F7076D54-FEE4-4E93-8E8B-2B64799FDD7C}" destId="{B2A3FA18-565F-43F6-A9D8-30FBA9E6B4AC}" srcOrd="4" destOrd="0" presId="urn:microsoft.com/office/officeart/2005/8/layout/process4"/>
    <dgm:cxn modelId="{751074E4-27B8-461C-95D2-7392C6D3DB97}" type="presParOf" srcId="{B2A3FA18-565F-43F6-A9D8-30FBA9E6B4AC}" destId="{72D6F407-6E09-4B82-B047-B0B922BA51D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04708-8712-4BC1-815A-0D8F5F7EA283}">
      <dsp:nvSpPr>
        <dsp:cNvPr id="0" name=""/>
        <dsp:cNvSpPr/>
      </dsp:nvSpPr>
      <dsp:spPr>
        <a:xfrm>
          <a:off x="0" y="3516082"/>
          <a:ext cx="8610600" cy="100446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l" defTabSz="1555750">
            <a:lnSpc>
              <a:spcPct val="90000"/>
            </a:lnSpc>
            <a:spcBef>
              <a:spcPct val="0"/>
            </a:spcBef>
            <a:spcAft>
              <a:spcPct val="35000"/>
            </a:spcAft>
          </a:pPr>
          <a:endParaRPr lang="en-US" sz="3500" b="1" kern="1200" dirty="0">
            <a:effectLst>
              <a:glow rad="101600">
                <a:schemeClr val="accent3">
                  <a:satMod val="175000"/>
                  <a:alpha val="40000"/>
                </a:schemeClr>
              </a:glow>
            </a:effectLst>
          </a:endParaRPr>
        </a:p>
      </dsp:txBody>
      <dsp:txXfrm>
        <a:off x="0" y="3516082"/>
        <a:ext cx="8610600" cy="1004465"/>
      </dsp:txXfrm>
    </dsp:sp>
    <dsp:sp modelId="{07C8DB29-2151-4170-8E5B-F5A5C5485DBE}">
      <dsp:nvSpPr>
        <dsp:cNvPr id="0" name=""/>
        <dsp:cNvSpPr/>
      </dsp:nvSpPr>
      <dsp:spPr>
        <a:xfrm rot="10800000">
          <a:off x="0" y="1530452"/>
          <a:ext cx="8610600" cy="2000697"/>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l" defTabSz="1555750">
            <a:lnSpc>
              <a:spcPct val="90000"/>
            </a:lnSpc>
            <a:spcBef>
              <a:spcPct val="0"/>
            </a:spcBef>
            <a:spcAft>
              <a:spcPct val="35000"/>
            </a:spcAft>
          </a:pPr>
          <a:endParaRPr lang="en-US" sz="3500" kern="1200" dirty="0"/>
        </a:p>
      </dsp:txBody>
      <dsp:txXfrm rot="10800000">
        <a:off x="0" y="1530452"/>
        <a:ext cx="8610600" cy="1299993"/>
      </dsp:txXfrm>
    </dsp:sp>
    <dsp:sp modelId="{72D6F407-6E09-4B82-B047-B0B922BA51D7}">
      <dsp:nvSpPr>
        <dsp:cNvPr id="0" name=""/>
        <dsp:cNvSpPr/>
      </dsp:nvSpPr>
      <dsp:spPr>
        <a:xfrm rot="10800000">
          <a:off x="0" y="0"/>
          <a:ext cx="8610600" cy="1544868"/>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b="1" kern="1200" dirty="0" smtClean="0"/>
            <a:t>Agriculture, Food &amp; Natural Resources</a:t>
          </a:r>
          <a:endParaRPr lang="en-US" sz="3500" kern="1200" dirty="0"/>
        </a:p>
      </dsp:txBody>
      <dsp:txXfrm rot="10800000">
        <a:off x="0" y="0"/>
        <a:ext cx="8610600" cy="10038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7AB4CA-198C-4F7A-8CEE-E81D2F89D9FE}" type="datetimeFigureOut">
              <a:rPr lang="en-US" smtClean="0"/>
              <a:pPr/>
              <a:t>10/3/2014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E55BC12-FED4-41BE-A585-8645904AECC2}" type="slidenum">
              <a:rPr lang="en-US" smtClean="0"/>
              <a:pPr/>
              <a:t>‹#›</a:t>
            </a:fld>
            <a:endParaRPr lang="en-US"/>
          </a:p>
        </p:txBody>
      </p:sp>
    </p:spTree>
    <p:extLst>
      <p:ext uri="{BB962C8B-B14F-4D97-AF65-F5344CB8AC3E}">
        <p14:creationId xmlns:p14="http://schemas.microsoft.com/office/powerpoint/2010/main" val="869851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9B345E4F-3B10-4D91-9994-53305ED6B1C1}" type="datetimeFigureOut">
              <a:rPr lang="en-US"/>
              <a:pPr>
                <a:defRPr/>
              </a:pPr>
              <a:t>10/3/2014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1D89918C-E7F4-4A44-844C-C4A244EE4E53}" type="slidenum">
              <a:rPr lang="en-US"/>
              <a:pPr>
                <a:defRPr/>
              </a:pPr>
              <a:t>‹#›</a:t>
            </a:fld>
            <a:endParaRPr lang="en-US"/>
          </a:p>
        </p:txBody>
      </p:sp>
    </p:spTree>
    <p:extLst>
      <p:ext uri="{BB962C8B-B14F-4D97-AF65-F5344CB8AC3E}">
        <p14:creationId xmlns:p14="http://schemas.microsoft.com/office/powerpoint/2010/main" val="170095801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2</a:t>
            </a:fld>
            <a:endParaRPr lang="en-US"/>
          </a:p>
        </p:txBody>
      </p:sp>
    </p:spTree>
    <p:extLst>
      <p:ext uri="{BB962C8B-B14F-4D97-AF65-F5344CB8AC3E}">
        <p14:creationId xmlns:p14="http://schemas.microsoft.com/office/powerpoint/2010/main" val="3853817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Career Clusters are a framework for Career Technical Education</a:t>
            </a:r>
          </a:p>
          <a:p>
            <a:pPr marL="171450" lvl="0" indent="-171450">
              <a:buFont typeface="Arial" pitchFamily="34" charset="0"/>
              <a:buChar char="•"/>
            </a:pPr>
            <a:r>
              <a:rPr lang="en-US" sz="1200" kern="1200" dirty="0" smtClean="0">
                <a:solidFill>
                  <a:schemeClr val="tx1"/>
                </a:solidFill>
                <a:effectLst/>
                <a:latin typeface="+mn-lt"/>
                <a:ea typeface="+mn-ea"/>
                <a:cs typeface="+mn-cs"/>
              </a:rPr>
              <a:t>At the most basic level, they are grouping of the knowledge and skills demanded by industries and occupations – which are then used at the secondary and postsecondary level to organize CTE curriculum</a:t>
            </a:r>
          </a:p>
          <a:p>
            <a:pPr marL="171450" lvl="0" indent="-171450">
              <a:buFont typeface="Arial" pitchFamily="34" charset="0"/>
              <a:buChar char="•"/>
            </a:pPr>
            <a:r>
              <a:rPr lang="en-US" sz="1200" kern="1200" dirty="0" smtClean="0">
                <a:solidFill>
                  <a:schemeClr val="tx1"/>
                </a:solidFill>
                <a:effectLst/>
                <a:latin typeface="+mn-lt"/>
                <a:ea typeface="+mn-ea"/>
                <a:cs typeface="+mn-cs"/>
              </a:rPr>
              <a:t>They can also serve as a framework for career counseling and guidance</a:t>
            </a:r>
          </a:p>
          <a:p>
            <a:pPr marL="171450" lvl="0" indent="-171450">
              <a:buFont typeface="Arial" pitchFamily="34" charset="0"/>
              <a:buChar char="•"/>
            </a:pPr>
            <a:r>
              <a:rPr lang="en-US" sz="1200" kern="1200" dirty="0" smtClean="0">
                <a:solidFill>
                  <a:schemeClr val="tx1"/>
                </a:solidFill>
                <a:effectLst/>
                <a:latin typeface="+mn-lt"/>
                <a:ea typeface="+mn-ea"/>
                <a:cs typeface="+mn-cs"/>
              </a:rPr>
              <a:t>And provide an avenue to connect business and industry expectations and priorities to CTE instruction </a:t>
            </a:r>
          </a:p>
          <a:p>
            <a:endParaRPr lang="en-US" sz="1900" dirty="0" smtClean="0">
              <a:ea typeface="MS PGothic" pitchFamily="34" charset="-128"/>
            </a:endParaRP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27E9050-0C1F-4329-94BD-D4973BACACDE}" type="slidenum">
              <a:rPr lang="en-US">
                <a:solidFill>
                  <a:srgbClr val="000000"/>
                </a:solidFill>
              </a:rPr>
              <a:pPr eaLnBrk="1" hangingPunct="1"/>
              <a:t>11</a:t>
            </a:fld>
            <a:endParaRPr lang="en-US">
              <a:solidFill>
                <a:srgbClr val="000000"/>
              </a:solidFill>
            </a:endParaRPr>
          </a:p>
        </p:txBody>
      </p:sp>
    </p:spTree>
    <p:extLst>
      <p:ext uri="{BB962C8B-B14F-4D97-AF65-F5344CB8AC3E}">
        <p14:creationId xmlns:p14="http://schemas.microsoft.com/office/powerpoint/2010/main" val="3977883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xfrm>
            <a:off x="1550988" y="687388"/>
            <a:ext cx="3756025" cy="2817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xfrm>
            <a:off x="685800" y="3810000"/>
            <a:ext cx="54864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900" dirty="0" smtClean="0">
                <a:ea typeface="MS PGothic" pitchFamily="34" charset="-128"/>
              </a:rPr>
              <a:t>Let’s make sure everyone has a clear understanding of the terms we’ll be using:</a:t>
            </a:r>
            <a:r>
              <a:rPr lang="en-US" sz="1900" i="1" dirty="0" smtClean="0">
                <a:ea typeface="MS PGothic" pitchFamily="34" charset="-128"/>
              </a:rPr>
              <a:t>  </a:t>
            </a:r>
          </a:p>
          <a:p>
            <a:endParaRPr lang="en-US" sz="1900" i="1" dirty="0" smtClean="0">
              <a:ea typeface="MS PGothic" pitchFamily="34" charset="-128"/>
            </a:endParaRPr>
          </a:p>
          <a:p>
            <a:r>
              <a:rPr lang="en-US" sz="1900" i="1" dirty="0" smtClean="0">
                <a:ea typeface="MS PGothic" pitchFamily="34" charset="-128"/>
              </a:rPr>
              <a:t>Career Clusters: “An organizing tool defining CTE using 16 broad clusters of occupations and 79 pathways with validated standards that ensure opportunities for all students regardless of their career goals and interests.”</a:t>
            </a:r>
          </a:p>
          <a:p>
            <a:endParaRPr lang="en-US" sz="1900" dirty="0" smtClean="0">
              <a:ea typeface="MS PGothic" pitchFamily="34" charset="-128"/>
            </a:endParaRPr>
          </a:p>
          <a:p>
            <a:r>
              <a:rPr lang="en-US" sz="1900" dirty="0" smtClean="0">
                <a:ea typeface="MS PGothic" pitchFamily="34" charset="-128"/>
              </a:rPr>
              <a:t>Career Pathways: Formulated by grouping professions that require similar talents, knowledge and skills.</a:t>
            </a:r>
          </a:p>
          <a:p>
            <a:endParaRPr lang="en-US" sz="1900" dirty="0" smtClean="0">
              <a:ea typeface="MS PGothic" pitchFamily="34" charset="-128"/>
            </a:endParaRPr>
          </a:p>
          <a:p>
            <a:r>
              <a:rPr lang="en-US" sz="1900" dirty="0" smtClean="0">
                <a:ea typeface="MS PGothic" pitchFamily="34" charset="-128"/>
              </a:rPr>
              <a:t>A program of study is the actual sequence of courses . . </a:t>
            </a:r>
          </a:p>
          <a:p>
            <a:endParaRPr lang="en-US" sz="1900" dirty="0" smtClean="0">
              <a:ea typeface="MS PGothic" pitchFamily="34" charset="-128"/>
            </a:endParaRP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16F54468-A110-4B55-9D91-8F9C8D574A16}" type="slidenum">
              <a:rPr lang="en-US">
                <a:solidFill>
                  <a:srgbClr val="000000"/>
                </a:solidFill>
              </a:rPr>
              <a:pPr eaLnBrk="1" hangingPunct="1"/>
              <a:t>12</a:t>
            </a:fld>
            <a:endParaRPr lang="en-US">
              <a:solidFill>
                <a:srgbClr val="000000"/>
              </a:solidFill>
            </a:endParaRPr>
          </a:p>
        </p:txBody>
      </p:sp>
    </p:spTree>
    <p:extLst>
      <p:ext uri="{BB962C8B-B14F-4D97-AF65-F5344CB8AC3E}">
        <p14:creationId xmlns:p14="http://schemas.microsoft.com/office/powerpoint/2010/main" val="185857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The Career Clusters were first conceptualized in the 1970s, with education topics as the organizing principle </a:t>
            </a:r>
          </a:p>
          <a:p>
            <a:pPr marL="171450" lvl="0" indent="-171450">
              <a:buFont typeface="Arial" pitchFamily="34" charset="0"/>
              <a:buChar char="•"/>
            </a:pPr>
            <a:r>
              <a:rPr lang="en-US" sz="1200" kern="1200" dirty="0" smtClean="0">
                <a:solidFill>
                  <a:schemeClr val="tx1"/>
                </a:solidFill>
                <a:effectLst/>
                <a:latin typeface="+mn-lt"/>
                <a:ea typeface="+mn-ea"/>
                <a:cs typeface="+mn-cs"/>
              </a:rPr>
              <a:t>During the 1994 School to Work Act, Career Clusters revisited and reorganized around industry sectors under the auspice of the U.S. Department of Education (USED)</a:t>
            </a:r>
          </a:p>
          <a:p>
            <a:pPr marL="171450" lvl="0" indent="-171450">
              <a:buFont typeface="Arial" pitchFamily="34" charset="0"/>
              <a:buChar char="•"/>
            </a:pPr>
            <a:r>
              <a:rPr lang="en-US" sz="1200" kern="1200" dirty="0" smtClean="0">
                <a:solidFill>
                  <a:schemeClr val="tx1"/>
                </a:solidFill>
                <a:effectLst/>
                <a:latin typeface="+mn-lt"/>
                <a:ea typeface="+mn-ea"/>
                <a:cs typeface="+mn-cs"/>
              </a:rPr>
              <a:t>The Building Linkages project, funded by the USED in 1996, ultimately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led </a:t>
            </a:r>
            <a:r>
              <a:rPr lang="en-US" sz="1200" b="1" u="sng" kern="1200" dirty="0" smtClean="0">
                <a:solidFill>
                  <a:srgbClr val="FF0000"/>
                </a:solidFill>
                <a:effectLst/>
                <a:latin typeface="+mn-lt"/>
                <a:ea typeface="+mn-ea"/>
                <a:cs typeface="+mn-cs"/>
              </a:rPr>
              <a:t>TO VERSIONS OF THE </a:t>
            </a:r>
            <a:r>
              <a:rPr lang="en-US" sz="1200" kern="1200" dirty="0" smtClean="0">
                <a:solidFill>
                  <a:schemeClr val="tx1"/>
                </a:solidFill>
                <a:effectLst/>
                <a:latin typeface="+mn-lt"/>
                <a:ea typeface="+mn-ea"/>
                <a:cs typeface="+mn-cs"/>
              </a:rPr>
              <a:t>16 Career Clusters we know today</a:t>
            </a:r>
          </a:p>
          <a:p>
            <a:pPr marL="628650" lvl="1" indent="-171450">
              <a:buFont typeface="Arial"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project began with three pilots: manufacturing, health, and retail and banking.</a:t>
            </a:r>
          </a:p>
          <a:p>
            <a:endParaRPr lang="en-US" sz="1900" dirty="0" smtClean="0">
              <a:ea typeface="MS PGothic" pitchFamily="34" charset="-128"/>
            </a:endParaRP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D9782CB-C7F3-49E5-AED1-A6DEB7BA2B70}" type="slidenum">
              <a:rPr lang="en-US">
                <a:solidFill>
                  <a:srgbClr val="000000"/>
                </a:solidFill>
              </a:rPr>
              <a:pPr eaLnBrk="1" hangingPunct="1"/>
              <a:t>13</a:t>
            </a:fld>
            <a:endParaRPr lang="en-US">
              <a:solidFill>
                <a:srgbClr val="000000"/>
              </a:solidFill>
            </a:endParaRPr>
          </a:p>
        </p:txBody>
      </p:sp>
    </p:spTree>
    <p:extLst>
      <p:ext uri="{BB962C8B-B14F-4D97-AF65-F5344CB8AC3E}">
        <p14:creationId xmlns:p14="http://schemas.microsoft.com/office/powerpoint/2010/main" val="50989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Arial" pitchFamily="34" charset="0"/>
              <a:buNone/>
            </a:pPr>
            <a:r>
              <a:rPr lang="en-US" sz="1200" kern="1200" dirty="0" smtClean="0">
                <a:solidFill>
                  <a:schemeClr val="tx1"/>
                </a:solidFill>
                <a:effectLst/>
                <a:latin typeface="+mn-lt"/>
                <a:ea typeface="+mn-ea"/>
                <a:cs typeface="+mn-cs"/>
              </a:rPr>
              <a:t>Around this time, the State</a:t>
            </a:r>
            <a:r>
              <a:rPr lang="en-US" sz="1200" kern="1200" baseline="0" dirty="0" smtClean="0">
                <a:solidFill>
                  <a:schemeClr val="tx1"/>
                </a:solidFill>
                <a:effectLst/>
                <a:latin typeface="+mn-lt"/>
                <a:ea typeface="+mn-ea"/>
                <a:cs typeface="+mn-cs"/>
              </a:rPr>
              <a:t> CTE Directors came together around a new vision for what CTE could be, and began to see how the Career Clusters were the vehicle to move toward this new vision. </a:t>
            </a:r>
          </a:p>
          <a:p>
            <a:pPr marL="0" lvl="0" indent="0">
              <a:buFont typeface="Arial" pitchFamily="34" charset="0"/>
              <a:buNone/>
            </a:pPr>
            <a:endParaRPr lang="en-US" sz="1200" kern="1200" baseline="0" dirty="0" smtClean="0">
              <a:solidFill>
                <a:schemeClr val="tx1"/>
              </a:solidFill>
              <a:effectLst/>
              <a:latin typeface="+mn-lt"/>
              <a:ea typeface="+mn-ea"/>
              <a:cs typeface="+mn-cs"/>
            </a:endParaRPr>
          </a:p>
          <a:p>
            <a:pPr marL="0" lvl="0" indent="0">
              <a:buFont typeface="Arial" pitchFamily="34" charset="0"/>
              <a:buNone/>
            </a:pPr>
            <a:r>
              <a:rPr lang="en-US" sz="1200" kern="1200" baseline="0" dirty="0" smtClean="0">
                <a:solidFill>
                  <a:schemeClr val="tx1"/>
                </a:solidFill>
                <a:effectLst/>
                <a:latin typeface="+mn-lt"/>
                <a:ea typeface="+mn-ea"/>
                <a:cs typeface="+mn-cs"/>
              </a:rPr>
              <a:t>States were eager to take control of CTE’s fate and provide much needed </a:t>
            </a:r>
            <a:r>
              <a:rPr lang="en-US" sz="1200" kern="1200" baseline="0" dirty="0" smtClean="0">
                <a:solidFill>
                  <a:schemeClr val="tx1"/>
                </a:solidFill>
                <a:effectLst/>
                <a:latin typeface="+mn-lt"/>
                <a:ea typeface="+mn-ea"/>
                <a:cs typeface="+mn-cs"/>
              </a:rPr>
              <a:t>consistency across </a:t>
            </a:r>
            <a:r>
              <a:rPr lang="en-US" sz="1200" kern="1200" baseline="0" dirty="0" smtClean="0">
                <a:solidFill>
                  <a:schemeClr val="tx1"/>
                </a:solidFill>
                <a:effectLst/>
                <a:latin typeface="+mn-lt"/>
                <a:ea typeface="+mn-ea"/>
                <a:cs typeface="+mn-cs"/>
              </a:rPr>
              <a:t>the Career Clusters. </a:t>
            </a:r>
          </a:p>
          <a:p>
            <a:pPr marL="0" lvl="0" indent="0">
              <a:buFont typeface="Arial" pitchFamily="34" charset="0"/>
              <a:buNone/>
            </a:pPr>
            <a:endParaRPr lang="en-US" sz="1200" kern="1200" baseline="0" dirty="0" smtClean="0">
              <a:solidFill>
                <a:schemeClr val="tx1"/>
              </a:solidFill>
              <a:effectLst/>
              <a:latin typeface="+mn-lt"/>
              <a:ea typeface="+mn-ea"/>
              <a:cs typeface="+mn-cs"/>
            </a:endParaRPr>
          </a:p>
          <a:p>
            <a:pPr marL="0" lvl="0" indent="0">
              <a:buFont typeface="Arial" pitchFamily="34" charset="0"/>
              <a:buNone/>
            </a:pPr>
            <a:r>
              <a:rPr lang="en-US" sz="1200" kern="1200" dirty="0" smtClean="0">
                <a:solidFill>
                  <a:schemeClr val="tx1"/>
                </a:solidFill>
                <a:effectLst/>
                <a:latin typeface="+mn-lt"/>
                <a:ea typeface="+mn-ea"/>
                <a:cs typeface="+mn-cs"/>
              </a:rPr>
              <a:t>And with this, the Career</a:t>
            </a:r>
            <a:r>
              <a:rPr lang="en-US" sz="1200" kern="1200" baseline="0" dirty="0" smtClean="0">
                <a:solidFill>
                  <a:schemeClr val="tx1"/>
                </a:solidFill>
                <a:effectLst/>
                <a:latin typeface="+mn-lt"/>
                <a:ea typeface="+mn-ea"/>
                <a:cs typeface="+mn-cs"/>
              </a:rPr>
              <a:t> Clusters effort </a:t>
            </a:r>
            <a:r>
              <a:rPr lang="en-US" sz="1200" kern="1200" dirty="0" smtClean="0">
                <a:solidFill>
                  <a:schemeClr val="tx1"/>
                </a:solidFill>
                <a:effectLst/>
                <a:latin typeface="+mn-lt"/>
                <a:ea typeface="+mn-ea"/>
                <a:cs typeface="+mn-cs"/>
              </a:rPr>
              <a:t>moved to the National Association of State Directors of Career Technical Education Consortium and out of the Department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Ed – and became OWNED by the states</a:t>
            </a:r>
          </a:p>
          <a:p>
            <a:pPr marL="628650" lvl="1" indent="-171450">
              <a:buFont typeface="Arial" pitchFamily="34" charset="0"/>
              <a:buChar char="•"/>
            </a:pPr>
            <a:endParaRPr lang="en-US" sz="1200" kern="1200" dirty="0" smtClean="0">
              <a:solidFill>
                <a:schemeClr val="tx1"/>
              </a:solidFill>
              <a:effectLst/>
              <a:latin typeface="+mn-lt"/>
              <a:ea typeface="+mn-ea"/>
              <a:cs typeface="+mn-cs"/>
            </a:endParaRPr>
          </a:p>
          <a:p>
            <a:pPr marL="628650" lvl="1" indent="-171450">
              <a:buFont typeface="Arial" pitchFamily="34" charset="0"/>
              <a:buChar char="•"/>
            </a:pPr>
            <a:r>
              <a:rPr lang="en-US" sz="1200" kern="1200" baseline="0" dirty="0" smtClean="0">
                <a:solidFill>
                  <a:schemeClr val="tx1"/>
                </a:solidFill>
                <a:effectLst/>
                <a:latin typeface="+mn-lt"/>
                <a:ea typeface="+mn-ea"/>
                <a:cs typeface="+mn-cs"/>
              </a:rPr>
              <a:t>This </a:t>
            </a:r>
            <a:r>
              <a:rPr lang="en-US" sz="1200" kern="1200" baseline="0" dirty="0" smtClean="0">
                <a:solidFill>
                  <a:schemeClr val="tx1"/>
                </a:solidFill>
                <a:effectLst/>
                <a:latin typeface="+mn-lt"/>
                <a:ea typeface="+mn-ea"/>
                <a:cs typeface="+mn-cs"/>
              </a:rPr>
              <a:t>was also used as an opportunity to build new partnerships with business and industry.</a:t>
            </a:r>
          </a:p>
          <a:p>
            <a:pPr marL="628650" lvl="1" indent="-171450">
              <a:buFont typeface="Arial" pitchFamily="34" charset="0"/>
              <a:buChar char="•"/>
            </a:pPr>
            <a:endParaRPr lang="en-US" sz="1200" kern="1200" baseline="0" dirty="0" smtClean="0">
              <a:solidFill>
                <a:schemeClr val="tx1"/>
              </a:solidFill>
              <a:effectLst/>
              <a:latin typeface="+mn-lt"/>
              <a:ea typeface="+mn-ea"/>
              <a:cs typeface="+mn-cs"/>
            </a:endParaRPr>
          </a:p>
          <a:p>
            <a:pPr marL="0" lvl="0" indent="0">
              <a:buFont typeface="Arial" pitchFamily="34" charset="0"/>
              <a:buNone/>
            </a:pPr>
            <a:r>
              <a:rPr lang="en-US" sz="1200" kern="1200" baseline="0" dirty="0" smtClean="0">
                <a:solidFill>
                  <a:schemeClr val="tx1"/>
                </a:solidFill>
                <a:effectLst/>
                <a:latin typeface="+mn-lt"/>
                <a:ea typeface="+mn-ea"/>
                <a:cs typeface="+mn-cs"/>
              </a:rPr>
              <a:t>To do this, </a:t>
            </a:r>
            <a:endParaRPr lang="en-US" sz="1200" kern="1200" dirty="0" smtClean="0">
              <a:solidFill>
                <a:schemeClr val="tx1"/>
              </a:solidFill>
              <a:effectLst/>
              <a:latin typeface="+mn-lt"/>
              <a:ea typeface="+mn-ea"/>
              <a:cs typeface="+mn-cs"/>
            </a:endParaRP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1BCB6ACD-01F6-43B4-8528-E06D83685FBE}" type="slidenum">
              <a:rPr lang="en-US">
                <a:solidFill>
                  <a:srgbClr val="000000"/>
                </a:solidFill>
              </a:rPr>
              <a:pPr eaLnBrk="1" hangingPunct="1"/>
              <a:t>14</a:t>
            </a:fld>
            <a:endParaRPr lang="en-US">
              <a:solidFill>
                <a:srgbClr val="000000"/>
              </a:solidFill>
            </a:endParaRPr>
          </a:p>
        </p:txBody>
      </p:sp>
    </p:spTree>
    <p:extLst>
      <p:ext uri="{BB962C8B-B14F-4D97-AF65-F5344CB8AC3E}">
        <p14:creationId xmlns:p14="http://schemas.microsoft.com/office/powerpoint/2010/main" val="4279858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was the States’ Career Clusters Initiative organized?</a:t>
            </a:r>
            <a:r>
              <a:rPr lang="en-US" baseline="0" dirty="0" smtClean="0"/>
              <a:t> Each Career Cluster had a “leader organization” and at least one lead state</a:t>
            </a:r>
          </a:p>
          <a:p>
            <a:endParaRPr lang="en-US" baseline="0" dirty="0" smtClean="0"/>
          </a:p>
          <a:p>
            <a:r>
              <a:rPr lang="en-US" baseline="0" dirty="0" smtClean="0"/>
              <a:t>In Ag, it was the National Council on Agriculture Education, and the states were Iowa and Idaho (at least initially)</a:t>
            </a:r>
          </a:p>
          <a:p>
            <a:endParaRPr lang="en-US" baseline="0" dirty="0" smtClean="0"/>
          </a:p>
          <a:p>
            <a:r>
              <a:rPr lang="en-US" baseline="0" dirty="0" smtClean="0"/>
              <a:t>The Initiative had a National Advisory Committee that advised on a wide variety of issues initially. However, over time, the primary functions were largely validating and revising standards </a:t>
            </a:r>
            <a:endParaRPr lang="en-US" dirty="0"/>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15</a:t>
            </a:fld>
            <a:endParaRPr lang="en-US"/>
          </a:p>
        </p:txBody>
      </p:sp>
    </p:spTree>
    <p:extLst>
      <p:ext uri="{BB962C8B-B14F-4D97-AF65-F5344CB8AC3E}">
        <p14:creationId xmlns:p14="http://schemas.microsoft.com/office/powerpoint/2010/main" val="4116864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One of the results was the development</a:t>
            </a:r>
            <a:r>
              <a:rPr lang="en-US" sz="1200" kern="1200" baseline="0" dirty="0" smtClean="0">
                <a:solidFill>
                  <a:schemeClr val="tx1"/>
                </a:solidFill>
                <a:effectLst/>
                <a:latin typeface="+mn-lt"/>
                <a:ea typeface="+mn-ea"/>
                <a:cs typeface="+mn-cs"/>
              </a:rPr>
              <a:t> and (and later revision) of the Knowledge and Skills Statements </a:t>
            </a:r>
            <a:r>
              <a:rPr lang="en-US" sz="1200"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support teaching/learning of those industry-led expectations</a:t>
            </a:r>
          </a:p>
          <a:p>
            <a:pPr marL="171450" lvl="0" indent="-171450">
              <a:buFont typeface="Arial" pitchFamily="34" charset="0"/>
              <a:buChar char="•"/>
            </a:pPr>
            <a:r>
              <a:rPr lang="en-US" sz="1200" kern="1200" dirty="0" smtClean="0">
                <a:solidFill>
                  <a:schemeClr val="tx1"/>
                </a:solidFill>
                <a:effectLst/>
                <a:latin typeface="+mn-lt"/>
                <a:ea typeface="+mn-ea"/>
                <a:cs typeface="+mn-cs"/>
              </a:rPr>
              <a:t>Revised in 2008 </a:t>
            </a:r>
          </a:p>
          <a:p>
            <a:pPr marL="171450" lvl="0" indent="-171450">
              <a:buFont typeface="Arial" pitchFamily="34" charset="0"/>
              <a:buChar char="•"/>
            </a:pPr>
            <a:r>
              <a:rPr lang="en-US" sz="1200" kern="1200" dirty="0" smtClean="0">
                <a:solidFill>
                  <a:schemeClr val="tx1"/>
                </a:solidFill>
                <a:effectLst/>
                <a:latin typeface="+mn-lt"/>
                <a:ea typeface="+mn-ea"/>
                <a:cs typeface="+mn-cs"/>
              </a:rPr>
              <a:t>And again in 2012, where they became part of the process to develop the CCTC</a:t>
            </a:r>
          </a:p>
          <a:p>
            <a:endParaRPr lang="en-US" dirty="0"/>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16</a:t>
            </a:fld>
            <a:endParaRPr lang="en-US"/>
          </a:p>
        </p:txBody>
      </p:sp>
    </p:spTree>
    <p:extLst>
      <p:ext uri="{BB962C8B-B14F-4D97-AF65-F5344CB8AC3E}">
        <p14:creationId xmlns:p14="http://schemas.microsoft.com/office/powerpoint/2010/main" val="3411636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Here are the 16 Career Clusters, covering the full range of the world of work</a:t>
            </a:r>
          </a:p>
          <a:p>
            <a:endParaRPr lang="en-US" dirty="0"/>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17</a:t>
            </a:fld>
            <a:endParaRPr lang="en-US"/>
          </a:p>
        </p:txBody>
      </p:sp>
    </p:spTree>
    <p:extLst>
      <p:ext uri="{BB962C8B-B14F-4D97-AF65-F5344CB8AC3E}">
        <p14:creationId xmlns:p14="http://schemas.microsoft.com/office/powerpoint/2010/main" val="4012570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Here is an example of a set of pathways under the Ag Career Cluster that demonstrate how unique and focused pathways can be– although importantly they are not focused on a particular JOB but rather a field or specialty within the industry Career Cluster.</a:t>
            </a:r>
          </a:p>
          <a:p>
            <a:endParaRPr lang="en-US" dirty="0"/>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18</a:t>
            </a:fld>
            <a:endParaRPr lang="en-US"/>
          </a:p>
        </p:txBody>
      </p:sp>
    </p:spTree>
    <p:extLst>
      <p:ext uri="{BB962C8B-B14F-4D97-AF65-F5344CB8AC3E}">
        <p14:creationId xmlns:p14="http://schemas.microsoft.com/office/powerpoint/2010/main" val="2581154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1" hangingPunct="1">
              <a:defRPr/>
            </a:pPr>
            <a:r>
              <a:rPr lang="en-US" dirty="0" smtClean="0"/>
              <a:t>In this</a:t>
            </a:r>
            <a:r>
              <a:rPr lang="en-US" baseline="0" dirty="0" smtClean="0"/>
              <a:t> example, we see that the </a:t>
            </a:r>
            <a:r>
              <a:rPr lang="en-US" baseline="0" dirty="0" smtClean="0"/>
              <a:t>Ag Career </a:t>
            </a:r>
            <a:r>
              <a:rPr lang="en-US" baseline="0" dirty="0" smtClean="0"/>
              <a:t>Cluster® has seven Career Pathways. Manufacturing Production Process Development is one of those pathways. </a:t>
            </a:r>
          </a:p>
          <a:p>
            <a:pPr defTabSz="897301" eaLnBrk="1" hangingPunct="1">
              <a:defRPr/>
            </a:pPr>
            <a:endParaRPr lang="en-US" baseline="0" dirty="0" smtClean="0"/>
          </a:p>
          <a:p>
            <a:pPr defTabSz="897301" eaLnBrk="1" hangingPunct="1">
              <a:defRPr/>
            </a:pPr>
            <a:r>
              <a:rPr lang="en-US" baseline="0" dirty="0" smtClean="0"/>
              <a:t>Within </a:t>
            </a:r>
            <a:r>
              <a:rPr lang="en-US" baseline="0" dirty="0" smtClean="0"/>
              <a:t>Animal systems, for example, </a:t>
            </a:r>
            <a:r>
              <a:rPr lang="en-US" baseline="0" dirty="0" smtClean="0"/>
              <a:t>there are hundreds of career specialties and occupations. Five examples are shown on the screen. This slide is a reminder of how diverse and varied the career options are with each of the 79 Career Pathways and 16 Career Clusters.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993104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Critical</a:t>
            </a:r>
            <a:r>
              <a:rPr lang="en-US" baseline="0" dirty="0" smtClean="0"/>
              <a:t> to the Career Clusters framework is that is can be adaptable based on states’ industry priorities and delivery of CTE. Underscore importance of data/linking state/region’s economy to CC framework </a:t>
            </a:r>
          </a:p>
          <a:p>
            <a:endParaRPr lang="en-US" baseline="0" dirty="0" smtClean="0"/>
          </a:p>
          <a:p>
            <a:pPr eaLnBrk="1" hangingPunct="1"/>
            <a:r>
              <a:rPr lang="en-US" dirty="0" smtClean="0"/>
              <a:t>Here is an example of grouping</a:t>
            </a:r>
            <a:r>
              <a:rPr lang="en-US" baseline="0" dirty="0" smtClean="0"/>
              <a:t> the </a:t>
            </a:r>
            <a:r>
              <a:rPr lang="en-US" dirty="0" smtClean="0"/>
              <a:t>Career </a:t>
            </a:r>
            <a:r>
              <a:rPr lang="en-US" b="0" baseline="0" dirty="0" smtClean="0"/>
              <a:t>Clusters</a:t>
            </a:r>
            <a:r>
              <a:rPr lang="en-US" sz="1050" b="0" baseline="50000" dirty="0" smtClean="0">
                <a:latin typeface="+mn-lt"/>
                <a:cs typeface="Times New Roman"/>
              </a:rPr>
              <a:t>®</a:t>
            </a:r>
            <a:r>
              <a:rPr lang="en-US" sz="1050" b="0" baseline="50000" dirty="0" smtClean="0"/>
              <a:t> </a:t>
            </a:r>
            <a:r>
              <a:rPr lang="en-US" baseline="0" dirty="0" smtClean="0"/>
              <a:t>into </a:t>
            </a:r>
            <a:r>
              <a:rPr lang="en-US" dirty="0" smtClean="0"/>
              <a:t>larger fields.</a:t>
            </a:r>
          </a:p>
          <a:p>
            <a:pPr eaLnBrk="1" hangingPunct="1"/>
            <a:endParaRPr lang="en-US" dirty="0" smtClean="0"/>
          </a:p>
          <a:p>
            <a:pPr eaLnBrk="1" hangingPunct="1"/>
            <a:r>
              <a:rPr lang="en-US" dirty="0" smtClean="0"/>
              <a:t>Nebraska is an example</a:t>
            </a:r>
            <a:r>
              <a:rPr lang="en-US" baseline="0" dirty="0" smtClean="0"/>
              <a:t> of a state that </a:t>
            </a:r>
            <a:r>
              <a:rPr lang="en-US" dirty="0" smtClean="0"/>
              <a:t>organized the 16 Career </a:t>
            </a:r>
            <a:r>
              <a:rPr lang="en-US" b="0" baseline="0" dirty="0" smtClean="0"/>
              <a:t>Clusters</a:t>
            </a:r>
            <a:r>
              <a:rPr lang="en-US" sz="1050" b="0" baseline="50000" dirty="0" smtClean="0">
                <a:latin typeface="+mn-lt"/>
                <a:cs typeface="Times New Roman"/>
              </a:rPr>
              <a:t>®</a:t>
            </a:r>
            <a:r>
              <a:rPr lang="en-US" sz="1050" b="0" baseline="50000" dirty="0" smtClean="0"/>
              <a:t> </a:t>
            </a:r>
            <a:r>
              <a:rPr lang="en-US" dirty="0" smtClean="0"/>
              <a:t>into six fields to better serve the needs of rural schools in the state. </a:t>
            </a:r>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20</a:t>
            </a:fld>
            <a:endParaRPr lang="en-US"/>
          </a:p>
        </p:txBody>
      </p:sp>
    </p:spTree>
    <p:extLst>
      <p:ext uri="{BB962C8B-B14F-4D97-AF65-F5344CB8AC3E}">
        <p14:creationId xmlns:p14="http://schemas.microsoft.com/office/powerpoint/2010/main" val="255581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3</a:t>
            </a:fld>
            <a:endParaRPr lang="en-US"/>
          </a:p>
        </p:txBody>
      </p:sp>
    </p:spTree>
    <p:extLst>
      <p:ext uri="{BB962C8B-B14F-4D97-AF65-F5344CB8AC3E}">
        <p14:creationId xmlns:p14="http://schemas.microsoft.com/office/powerpoint/2010/main" val="3638040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Colorado is an example of a state that added a new career cluster - “Energy” in this case </a:t>
            </a:r>
            <a:r>
              <a:rPr lang="en-US" baseline="0" dirty="0" smtClean="0"/>
              <a:t>– due to its unique importance to the state’s economy and the number of careers specifically related to it. </a:t>
            </a:r>
            <a:endParaRPr lang="en-US" dirty="0" smtClean="0"/>
          </a:p>
          <a:p>
            <a:pPr eaLnBrk="1" hangingPunct="1"/>
            <a:endParaRPr lang="en-US" dirty="0" smtClean="0"/>
          </a:p>
          <a:p>
            <a:pPr eaLnBrk="1" hangingPunct="1"/>
            <a:r>
              <a:rPr lang="en-US" dirty="0" smtClean="0"/>
              <a:t>**Mississippi – uses the</a:t>
            </a:r>
            <a:r>
              <a:rPr lang="en-US" baseline="0" dirty="0" smtClean="0"/>
              <a:t> full 16 Career Clusters</a:t>
            </a:r>
          </a:p>
          <a:p>
            <a:pPr eaLnBrk="1" hangingPunct="1"/>
            <a:endParaRPr lang="en-US" baseline="0" dirty="0" smtClean="0"/>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21</a:t>
            </a:fld>
            <a:endParaRPr lang="en-US"/>
          </a:p>
        </p:txBody>
      </p:sp>
    </p:spTree>
    <p:extLst>
      <p:ext uri="{BB962C8B-B14F-4D97-AF65-F5344CB8AC3E}">
        <p14:creationId xmlns:p14="http://schemas.microsoft.com/office/powerpoint/2010/main" val="2415078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Now that we’ve laid out the history of the Career Clusters and past efforts to revise and update them… Let’s talk about how we are going to approach the work this time around.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22</a:t>
            </a:fld>
            <a:endParaRPr lang="en-US"/>
          </a:p>
        </p:txBody>
      </p:sp>
    </p:spTree>
    <p:extLst>
      <p:ext uri="{BB962C8B-B14F-4D97-AF65-F5344CB8AC3E}">
        <p14:creationId xmlns:p14="http://schemas.microsoft.com/office/powerpoint/2010/main" val="639810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23</a:t>
            </a:fld>
            <a:endParaRPr lang="en-US"/>
          </a:p>
        </p:txBody>
      </p:sp>
    </p:spTree>
    <p:extLst>
      <p:ext uri="{BB962C8B-B14F-4D97-AF65-F5344CB8AC3E}">
        <p14:creationId xmlns:p14="http://schemas.microsoft.com/office/powerpoint/2010/main" val="1312554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24</a:t>
            </a:fld>
            <a:endParaRPr lang="en-US"/>
          </a:p>
        </p:txBody>
      </p:sp>
    </p:spTree>
    <p:extLst>
      <p:ext uri="{BB962C8B-B14F-4D97-AF65-F5344CB8AC3E}">
        <p14:creationId xmlns:p14="http://schemas.microsoft.com/office/powerpoint/2010/main" val="3231329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25</a:t>
            </a:fld>
            <a:endParaRPr lang="en-US"/>
          </a:p>
        </p:txBody>
      </p:sp>
    </p:spTree>
    <p:extLst>
      <p:ext uri="{BB962C8B-B14F-4D97-AF65-F5344CB8AC3E}">
        <p14:creationId xmlns:p14="http://schemas.microsoft.com/office/powerpoint/2010/main" val="1050038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26</a:t>
            </a:fld>
            <a:endParaRPr lang="en-US"/>
          </a:p>
        </p:txBody>
      </p:sp>
    </p:spTree>
    <p:extLst>
      <p:ext uri="{BB962C8B-B14F-4D97-AF65-F5344CB8AC3E}">
        <p14:creationId xmlns:p14="http://schemas.microsoft.com/office/powerpoint/2010/main" val="2674472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27</a:t>
            </a:fld>
            <a:endParaRPr lang="en-US"/>
          </a:p>
        </p:txBody>
      </p:sp>
    </p:spTree>
    <p:extLst>
      <p:ext uri="{BB962C8B-B14F-4D97-AF65-F5344CB8AC3E}">
        <p14:creationId xmlns:p14="http://schemas.microsoft.com/office/powerpoint/2010/main" val="894467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28</a:t>
            </a:fld>
            <a:endParaRPr lang="en-US"/>
          </a:p>
        </p:txBody>
      </p:sp>
    </p:spTree>
    <p:extLst>
      <p:ext uri="{BB962C8B-B14F-4D97-AF65-F5344CB8AC3E}">
        <p14:creationId xmlns:p14="http://schemas.microsoft.com/office/powerpoint/2010/main" val="2943250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29</a:t>
            </a:fld>
            <a:endParaRPr lang="en-US"/>
          </a:p>
        </p:txBody>
      </p:sp>
    </p:spTree>
    <p:extLst>
      <p:ext uri="{BB962C8B-B14F-4D97-AF65-F5344CB8AC3E}">
        <p14:creationId xmlns:p14="http://schemas.microsoft.com/office/powerpoint/2010/main" val="3893606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30</a:t>
            </a:fld>
            <a:endParaRPr lang="en-US"/>
          </a:p>
        </p:txBody>
      </p:sp>
    </p:spTree>
    <p:extLst>
      <p:ext uri="{BB962C8B-B14F-4D97-AF65-F5344CB8AC3E}">
        <p14:creationId xmlns:p14="http://schemas.microsoft.com/office/powerpoint/2010/main" val="238113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4</a:t>
            </a:fld>
            <a:endParaRPr lang="en-US"/>
          </a:p>
        </p:txBody>
      </p:sp>
    </p:spTree>
    <p:extLst>
      <p:ext uri="{BB962C8B-B14F-4D97-AF65-F5344CB8AC3E}">
        <p14:creationId xmlns:p14="http://schemas.microsoft.com/office/powerpoint/2010/main" val="45805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31</a:t>
            </a:fld>
            <a:endParaRPr lang="en-US"/>
          </a:p>
        </p:txBody>
      </p:sp>
    </p:spTree>
    <p:extLst>
      <p:ext uri="{BB962C8B-B14F-4D97-AF65-F5344CB8AC3E}">
        <p14:creationId xmlns:p14="http://schemas.microsoft.com/office/powerpoint/2010/main" val="242850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32</a:t>
            </a:fld>
            <a:endParaRPr lang="en-US"/>
          </a:p>
        </p:txBody>
      </p:sp>
    </p:spTree>
    <p:extLst>
      <p:ext uri="{BB962C8B-B14F-4D97-AF65-F5344CB8AC3E}">
        <p14:creationId xmlns:p14="http://schemas.microsoft.com/office/powerpoint/2010/main" val="2232627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33</a:t>
            </a:fld>
            <a:endParaRPr lang="en-US"/>
          </a:p>
        </p:txBody>
      </p:sp>
    </p:spTree>
    <p:extLst>
      <p:ext uri="{BB962C8B-B14F-4D97-AF65-F5344CB8AC3E}">
        <p14:creationId xmlns:p14="http://schemas.microsoft.com/office/powerpoint/2010/main" val="260958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5</a:t>
            </a:fld>
            <a:endParaRPr lang="en-US"/>
          </a:p>
        </p:txBody>
      </p:sp>
    </p:spTree>
    <p:extLst>
      <p:ext uri="{BB962C8B-B14F-4D97-AF65-F5344CB8AC3E}">
        <p14:creationId xmlns:p14="http://schemas.microsoft.com/office/powerpoint/2010/main" val="104208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6</a:t>
            </a:fld>
            <a:endParaRPr lang="en-US"/>
          </a:p>
        </p:txBody>
      </p:sp>
    </p:spTree>
    <p:extLst>
      <p:ext uri="{BB962C8B-B14F-4D97-AF65-F5344CB8AC3E}">
        <p14:creationId xmlns:p14="http://schemas.microsoft.com/office/powerpoint/2010/main" val="377625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NASDCTEc Board of Directors</a:t>
            </a:r>
          </a:p>
          <a:p>
            <a:endParaRPr lang="en-US" dirty="0"/>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7</a:t>
            </a:fld>
            <a:endParaRPr lang="en-US"/>
          </a:p>
        </p:txBody>
      </p:sp>
    </p:spTree>
    <p:extLst>
      <p:ext uri="{BB962C8B-B14F-4D97-AF65-F5344CB8AC3E}">
        <p14:creationId xmlns:p14="http://schemas.microsoft.com/office/powerpoint/2010/main" val="2853370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leadership teams will be tasked with coordinating efforts among key stakeholders to deliver high-quality CTE; ensuring the Career Clusters are well-aligned with industry needs; and providing a space for ongoing discussions to help keep the Career Clusters and related resources relevant and meaningful for students and industry.</a:t>
            </a:r>
          </a:p>
          <a:p>
            <a:endParaRPr lang="en-US" dirty="0"/>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8</a:t>
            </a:fld>
            <a:endParaRPr lang="en-US"/>
          </a:p>
        </p:txBody>
      </p:sp>
    </p:spTree>
    <p:extLst>
      <p:ext uri="{BB962C8B-B14F-4D97-AF65-F5344CB8AC3E}">
        <p14:creationId xmlns:p14="http://schemas.microsoft.com/office/powerpoint/2010/main" val="336670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89918C-E7F4-4A44-844C-C4A244EE4E53}" type="slidenum">
              <a:rPr lang="en-US" smtClean="0"/>
              <a:pPr>
                <a:defRPr/>
              </a:pPr>
              <a:t>9</a:t>
            </a:fld>
            <a:endParaRPr lang="en-US"/>
          </a:p>
        </p:txBody>
      </p:sp>
    </p:spTree>
    <p:extLst>
      <p:ext uri="{BB962C8B-B14F-4D97-AF65-F5344CB8AC3E}">
        <p14:creationId xmlns:p14="http://schemas.microsoft.com/office/powerpoint/2010/main" val="350757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DCFE62-3958-4981-AD52-E6CF7150906D}"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44039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B786B-A454-9B41-952B-8422A9DD19B2}" type="datetime1">
              <a:rPr lang="en-US" smtClean="0"/>
              <a:pPr>
                <a:defRPr/>
              </a:pPr>
              <a:t>10/3/2014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6871FA-BB0E-4EA9-8751-A15BA5EB40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C43F55-36CE-FC49-BB8F-3CC2D2953634}" type="datetime1">
              <a:rPr lang="en-US" smtClean="0"/>
              <a:pPr>
                <a:defRPr/>
              </a:pPr>
              <a:t>10/3/2014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5E277D-5DA5-42B7-9478-0D91EE81F981}"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02EF53-A772-684E-9C50-C4CDA998C025}" type="datetime1">
              <a:rPr lang="en-US" smtClean="0"/>
              <a:pPr>
                <a:defRPr/>
              </a:pPr>
              <a:t>10/3/2014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02BF97-D068-423A-8048-4808AE2DB36A}"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 Directions Layout">
    <p:spTree>
      <p:nvGrpSpPr>
        <p:cNvPr id="1" name=""/>
        <p:cNvGrpSpPr/>
        <p:nvPr/>
      </p:nvGrpSpPr>
      <p:grpSpPr>
        <a:xfrm>
          <a:off x="0" y="0"/>
          <a:ext cx="0" cy="0"/>
          <a:chOff x="0" y="0"/>
          <a:chExt cx="0" cy="0"/>
        </a:xfrm>
      </p:grpSpPr>
      <p:sp>
        <p:nvSpPr>
          <p:cNvPr id="7" name="Round Diagonal Corner Rectangle 6"/>
          <p:cNvSpPr/>
          <p:nvPr userDrawn="1"/>
        </p:nvSpPr>
        <p:spPr>
          <a:xfrm>
            <a:off x="228600" y="228600"/>
            <a:ext cx="8686800" cy="5867400"/>
          </a:xfrm>
          <a:prstGeom prst="round2DiagRect">
            <a:avLst>
              <a:gd name="adj1" fmla="val 17436"/>
              <a:gd name="adj2" fmla="val 0"/>
            </a:avLst>
          </a:prstGeom>
          <a:gradFill flip="none" rotWithShape="1">
            <a:gsLst>
              <a:gs pos="0">
                <a:srgbClr val="7AAA40">
                  <a:shade val="30000"/>
                  <a:satMod val="115000"/>
                </a:srgbClr>
              </a:gs>
              <a:gs pos="50000">
                <a:srgbClr val="7AAA40">
                  <a:shade val="67500"/>
                  <a:satMod val="115000"/>
                </a:srgbClr>
              </a:gs>
              <a:gs pos="100000">
                <a:srgbClr val="7AAA40">
                  <a:shade val="100000"/>
                  <a:satMod val="115000"/>
                </a:srgbClr>
              </a:gs>
            </a:gsLst>
            <a:lin ang="16200000" scaled="1"/>
            <a:tileRect/>
          </a:gradFill>
          <a:ln>
            <a:noFill/>
          </a:ln>
          <a:effectLst>
            <a:outerShdw blurRad="228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274638"/>
            <a:ext cx="80010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fld id="{0848CB1C-A6BA-8943-918B-9A0C354C0455}" type="datetime1">
              <a:rPr lang="en-US" smtClean="0"/>
              <a:pPr>
                <a:defRPr/>
              </a:pPr>
              <a:t>10/3/2014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CFDD7C8-75CF-4976-BFD0-4FEFDEA15E91}" type="slidenum">
              <a:rPr lang="en-US" smtClean="0"/>
              <a:pPr>
                <a:defRPr/>
              </a:pPr>
              <a:t>‹#›</a:t>
            </a:fld>
            <a:endParaRPr lang="en-US"/>
          </a:p>
        </p:txBody>
      </p:sp>
      <p:sp>
        <p:nvSpPr>
          <p:cNvPr id="9" name="Content Placeholder 2"/>
          <p:cNvSpPr>
            <a:spLocks noGrp="1"/>
          </p:cNvSpPr>
          <p:nvPr>
            <p:ph idx="1"/>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lide_title.jpg"/>
          <p:cNvPicPr>
            <a:picLocks noChangeAspect="1"/>
          </p:cNvPicPr>
          <p:nvPr/>
        </p:nvPicPr>
        <p:blipFill>
          <a:blip r:embed="rId2"/>
          <a:stretch>
            <a:fillRect/>
          </a:stretch>
        </p:blipFill>
        <p:spPr>
          <a:xfrm>
            <a:off x="0" y="0"/>
            <a:ext cx="9144000" cy="6858000"/>
          </a:xfrm>
          <a:prstGeom prst="rect">
            <a:avLst/>
          </a:prstGeom>
        </p:spPr>
      </p:pic>
      <p:sp>
        <p:nvSpPr>
          <p:cNvPr id="6" name="Round Same Side Corner Rectangle 5"/>
          <p:cNvSpPr/>
          <p:nvPr/>
        </p:nvSpPr>
        <p:spPr>
          <a:xfrm rot="16200000">
            <a:off x="5694456" y="811105"/>
            <a:ext cx="1738888" cy="5160207"/>
          </a:xfrm>
          <a:prstGeom prst="round2SameRect">
            <a:avLst/>
          </a:prstGeom>
          <a:solidFill>
            <a:srgbClr val="FF6D14"/>
          </a:solidFill>
          <a:ln>
            <a:noFill/>
          </a:ln>
          <a:effectLst>
            <a:innerShdw blurRad="635000" dist="190500" dir="18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ctrTitle"/>
          </p:nvPr>
        </p:nvSpPr>
        <p:spPr>
          <a:xfrm>
            <a:off x="4236030" y="2505285"/>
            <a:ext cx="4453487" cy="1095165"/>
          </a:xfrm>
        </p:spPr>
        <p:txBody>
          <a:bodyPr>
            <a:noAutofit/>
          </a:bodyPr>
          <a:lstStyle>
            <a:lvl1pPr>
              <a:lnSpc>
                <a:spcPts val="4200"/>
              </a:lnSpc>
              <a:defRPr sz="3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236030" y="3766626"/>
            <a:ext cx="4453488" cy="91559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5802" y="152400"/>
            <a:ext cx="2720453" cy="990600"/>
          </a:xfrm>
          <a:prstGeom prst="rect">
            <a:avLst/>
          </a:prstGeom>
        </p:spPr>
      </p:pic>
    </p:spTree>
    <p:extLst>
      <p:ext uri="{BB962C8B-B14F-4D97-AF65-F5344CB8AC3E}">
        <p14:creationId xmlns:p14="http://schemas.microsoft.com/office/powerpoint/2010/main" val="3454249490"/>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pic>
        <p:nvPicPr>
          <p:cNvPr id="4" name="Picture 3" descr="Slide_design_text_reversed.jpg"/>
          <p:cNvPicPr>
            <a:picLocks noChangeAspect="1"/>
          </p:cNvPicPr>
          <p:nvPr/>
        </p:nvPicPr>
        <p:blipFill>
          <a:blip r:embed="rId2"/>
          <a:stretch>
            <a:fillRect/>
          </a:stretch>
        </p:blipFill>
        <p:spPr>
          <a:xfrm>
            <a:off x="0" y="0"/>
            <a:ext cx="9144000" cy="6858000"/>
          </a:xfrm>
          <a:prstGeom prst="rect">
            <a:avLst/>
          </a:prstGeom>
        </p:spPr>
      </p:pic>
      <p:pic>
        <p:nvPicPr>
          <p:cNvPr id="7" name="Picture 6" descr="CTE_logo.png"/>
          <p:cNvPicPr>
            <a:picLocks noChangeAspect="1"/>
          </p:cNvPicPr>
          <p:nvPr/>
        </p:nvPicPr>
        <p:blipFill>
          <a:blip r:embed="rId3"/>
          <a:stretch>
            <a:fillRect/>
          </a:stretch>
        </p:blipFill>
        <p:spPr>
          <a:xfrm>
            <a:off x="6096000" y="381000"/>
            <a:ext cx="2081788" cy="758954"/>
          </a:xfrm>
          <a:prstGeom prst="rect">
            <a:avLst/>
          </a:prstGeom>
        </p:spPr>
      </p:pic>
      <p:sp>
        <p:nvSpPr>
          <p:cNvPr id="8" name="Round Same Side Corner Rectangle 7"/>
          <p:cNvSpPr/>
          <p:nvPr/>
        </p:nvSpPr>
        <p:spPr>
          <a:xfrm rot="16200000">
            <a:off x="2904518" y="-1625879"/>
            <a:ext cx="2607687" cy="9871296"/>
          </a:xfrm>
          <a:prstGeom prst="round2SameRect">
            <a:avLst/>
          </a:prstGeom>
          <a:solidFill>
            <a:srgbClr val="FF6D14"/>
          </a:solidFill>
          <a:ln>
            <a:noFill/>
          </a:ln>
          <a:effectLst>
            <a:innerShdw blurRad="635000" dist="190500" dir="18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 name="Title 1"/>
          <p:cNvSpPr txBox="1">
            <a:spLocks/>
          </p:cNvSpPr>
          <p:nvPr/>
        </p:nvSpPr>
        <p:spPr>
          <a:xfrm>
            <a:off x="381000" y="2505285"/>
            <a:ext cx="8308517" cy="1095165"/>
          </a:xfrm>
          <a:prstGeom prst="rect">
            <a:avLst/>
          </a:prstGeom>
          <a:ln>
            <a:noFill/>
          </a:ln>
        </p:spPr>
        <p:txBody>
          <a:bodyPr vert="horz" lIns="91440" tIns="45720" rIns="91440" bIns="45720" rtlCol="0" anchor="ctr">
            <a:noAutofit/>
          </a:bodyPr>
          <a:lstStyle>
            <a:lvl1pPr>
              <a:lnSpc>
                <a:spcPts val="4200"/>
              </a:lnSpc>
              <a:defRPr sz="3400">
                <a:solidFill>
                  <a:srgbClr val="FFFFFF"/>
                </a:solidFill>
              </a:defRPr>
            </a:lvl1pPr>
          </a:lstStyle>
          <a:p>
            <a:pPr algn="ctr" defTabSz="457200" fontAlgn="auto">
              <a:spcAft>
                <a:spcPts val="0"/>
              </a:spcAft>
              <a:defRPr/>
            </a:pPr>
            <a:r>
              <a:rPr lang="en-US" dirty="0" smtClean="0">
                <a:latin typeface="Geneva"/>
                <a:ea typeface="MS PGothic" pitchFamily="34" charset="-128"/>
                <a:cs typeface="Geneva"/>
              </a:rPr>
              <a:t>Click to edit </a:t>
            </a:r>
            <a:br>
              <a:rPr lang="en-US" dirty="0" smtClean="0">
                <a:latin typeface="Geneva"/>
                <a:ea typeface="MS PGothic" pitchFamily="34" charset="-128"/>
                <a:cs typeface="Geneva"/>
              </a:rPr>
            </a:br>
            <a:r>
              <a:rPr lang="en-US" dirty="0" smtClean="0">
                <a:latin typeface="Geneva"/>
                <a:ea typeface="MS PGothic" pitchFamily="34" charset="-128"/>
                <a:cs typeface="Geneva"/>
              </a:rPr>
              <a:t>Master title style</a:t>
            </a:r>
            <a:endParaRPr lang="en-US" dirty="0">
              <a:latin typeface="Geneva"/>
              <a:ea typeface="MS PGothic" pitchFamily="34" charset="-128"/>
              <a:cs typeface="Geneva"/>
            </a:endParaRPr>
          </a:p>
        </p:txBody>
      </p:sp>
      <p:sp>
        <p:nvSpPr>
          <p:cNvPr id="6" name="Subtitle 2"/>
          <p:cNvSpPr txBox="1">
            <a:spLocks/>
          </p:cNvSpPr>
          <p:nvPr/>
        </p:nvSpPr>
        <p:spPr>
          <a:xfrm>
            <a:off x="381000" y="3766626"/>
            <a:ext cx="8308518" cy="915596"/>
          </a:xfrm>
          <a:prstGeom prst="rect">
            <a:avLst/>
          </a:prstGeom>
          <a:ln>
            <a:noFill/>
          </a:ln>
        </p:spPr>
        <p:txBody>
          <a:bodyPr vert="horz" lIns="91440" tIns="45720" rIns="91440" bIns="45720" rtlCol="0">
            <a:normAutofit/>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defTabSz="457200" fontAlgn="auto">
              <a:lnSpc>
                <a:spcPts val="3000"/>
              </a:lnSpc>
              <a:spcBef>
                <a:spcPts val="1800"/>
              </a:spcBef>
              <a:spcAft>
                <a:spcPts val="0"/>
              </a:spcAft>
              <a:buFont typeface="Arial"/>
              <a:buNone/>
              <a:defRPr/>
            </a:pPr>
            <a:r>
              <a:rPr lang="en-US" sz="2000" dirty="0" smtClean="0">
                <a:latin typeface="Geneva"/>
                <a:ea typeface="MS PGothic" pitchFamily="34" charset="-128"/>
                <a:cs typeface="Geneva"/>
              </a:rPr>
              <a:t>Click to edit Master subtitle style</a:t>
            </a:r>
            <a:endParaRPr lang="en-US" sz="2000" dirty="0">
              <a:latin typeface="Geneva"/>
              <a:ea typeface="MS PGothic" pitchFamily="34" charset="-128"/>
              <a:cs typeface="Geneva"/>
            </a:endParaRPr>
          </a:p>
        </p:txBody>
      </p:sp>
    </p:spTree>
    <p:extLst>
      <p:ext uri="{BB962C8B-B14F-4D97-AF65-F5344CB8AC3E}">
        <p14:creationId xmlns:p14="http://schemas.microsoft.com/office/powerpoint/2010/main" val="389670377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 Slide">
    <p:bg>
      <p:bgPr>
        <a:solidFill>
          <a:srgbClr val="FF6D1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100" y="2505285"/>
            <a:ext cx="8270417" cy="1095165"/>
          </a:xfrm>
        </p:spPr>
        <p:txBody>
          <a:bodyPr>
            <a:noAutofit/>
          </a:bodyPr>
          <a:lstStyle>
            <a:lvl1pPr algn="ctr">
              <a:lnSpc>
                <a:spcPts val="4200"/>
              </a:lnSpc>
              <a:defRPr sz="3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19100" y="3766626"/>
            <a:ext cx="8270418" cy="915596"/>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9368218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ext - 1">
    <p:spTree>
      <p:nvGrpSpPr>
        <p:cNvPr id="1" name=""/>
        <p:cNvGrpSpPr/>
        <p:nvPr/>
      </p:nvGrpSpPr>
      <p:grpSpPr>
        <a:xfrm>
          <a:off x="0" y="0"/>
          <a:ext cx="0" cy="0"/>
          <a:chOff x="0" y="0"/>
          <a:chExt cx="0" cy="0"/>
        </a:xfrm>
      </p:grpSpPr>
      <p:pic>
        <p:nvPicPr>
          <p:cNvPr id="7" name="Picture 6" descr="Slide_words_text.png"/>
          <p:cNvPicPr>
            <a:picLocks noChangeAspect="1"/>
          </p:cNvPicPr>
          <p:nvPr/>
        </p:nvPicPr>
        <p:blipFill>
          <a:blip r:embed="rId2"/>
          <a:stretch>
            <a:fillRect/>
          </a:stretch>
        </p:blipFill>
        <p:spPr>
          <a:xfrm>
            <a:off x="378" y="283"/>
            <a:ext cx="9143244" cy="6857433"/>
          </a:xfrm>
          <a:prstGeom prst="rect">
            <a:avLst/>
          </a:prstGeom>
        </p:spPr>
      </p:pic>
      <p:sp>
        <p:nvSpPr>
          <p:cNvPr id="2" name="Title 1"/>
          <p:cNvSpPr>
            <a:spLocks noGrp="1"/>
          </p:cNvSpPr>
          <p:nvPr>
            <p:ph type="title"/>
          </p:nvPr>
        </p:nvSpPr>
        <p:spPr>
          <a:xfrm>
            <a:off x="600176" y="960138"/>
            <a:ext cx="6154872" cy="1143000"/>
          </a:xfrm>
        </p:spPr>
        <p:txBody>
          <a:bodyPr>
            <a:normAutofit/>
          </a:bodyPr>
          <a:lstStyle>
            <a:lvl1pPr>
              <a:lnSpc>
                <a:spcPts val="4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a:off x="688097" y="2171521"/>
            <a:ext cx="8543824" cy="1588"/>
          </a:xfrm>
          <a:prstGeom prst="line">
            <a:avLst/>
          </a:prstGeom>
          <a:ln w="114300" cap="flat" cmpd="sng" algn="ctr">
            <a:solidFill>
              <a:srgbClr val="FF6D13"/>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38800" y="0"/>
            <a:ext cx="2624328" cy="955598"/>
          </a:xfrm>
          <a:prstGeom prst="rect">
            <a:avLst/>
          </a:prstGeom>
        </p:spPr>
      </p:pic>
    </p:spTree>
    <p:extLst>
      <p:ext uri="{BB962C8B-B14F-4D97-AF65-F5344CB8AC3E}">
        <p14:creationId xmlns:p14="http://schemas.microsoft.com/office/powerpoint/2010/main" val="3360072085"/>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 - 1">
    <p:spTree>
      <p:nvGrpSpPr>
        <p:cNvPr id="1" name=""/>
        <p:cNvGrpSpPr/>
        <p:nvPr/>
      </p:nvGrpSpPr>
      <p:grpSpPr>
        <a:xfrm>
          <a:off x="0" y="0"/>
          <a:ext cx="0" cy="0"/>
          <a:chOff x="0" y="0"/>
          <a:chExt cx="0" cy="0"/>
        </a:xfrm>
      </p:grpSpPr>
      <p:pic>
        <p:nvPicPr>
          <p:cNvPr id="9" name="Picture 8" descr="Slide_text_numb.png"/>
          <p:cNvPicPr>
            <a:picLocks noChangeAspect="1"/>
          </p:cNvPicPr>
          <p:nvPr/>
        </p:nvPicPr>
        <p:blipFill>
          <a:blip r:embed="rId2"/>
          <a:stretch>
            <a:fillRect/>
          </a:stretch>
        </p:blipFill>
        <p:spPr>
          <a:xfrm>
            <a:off x="0" y="0"/>
            <a:ext cx="9143999" cy="6858000"/>
          </a:xfrm>
          <a:prstGeom prst="rect">
            <a:avLst/>
          </a:prstGeom>
        </p:spPr>
      </p:pic>
      <p:sp>
        <p:nvSpPr>
          <p:cNvPr id="2" name="Title 1"/>
          <p:cNvSpPr>
            <a:spLocks noGrp="1"/>
          </p:cNvSpPr>
          <p:nvPr>
            <p:ph type="title"/>
          </p:nvPr>
        </p:nvSpPr>
        <p:spPr>
          <a:xfrm>
            <a:off x="600176" y="960138"/>
            <a:ext cx="6154872" cy="1143000"/>
          </a:xfrm>
        </p:spPr>
        <p:txBody>
          <a:bodyPr>
            <a:normAutofit/>
          </a:bodyPr>
          <a:lstStyle>
            <a:lvl1pPr>
              <a:lnSpc>
                <a:spcPts val="4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a:off x="688097" y="2171521"/>
            <a:ext cx="8543824" cy="1588"/>
          </a:xfrm>
          <a:prstGeom prst="line">
            <a:avLst/>
          </a:prstGeom>
          <a:ln w="114300" cap="flat" cmpd="sng" algn="ctr">
            <a:solidFill>
              <a:srgbClr val="FF6D13"/>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2471" y="56308"/>
            <a:ext cx="3081528" cy="1122078"/>
          </a:xfrm>
          <a:prstGeom prst="rect">
            <a:avLst/>
          </a:prstGeom>
        </p:spPr>
      </p:pic>
    </p:spTree>
    <p:extLst>
      <p:ext uri="{BB962C8B-B14F-4D97-AF65-F5344CB8AC3E}">
        <p14:creationId xmlns:p14="http://schemas.microsoft.com/office/powerpoint/2010/main" val="3299280401"/>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ext - 2">
    <p:spTree>
      <p:nvGrpSpPr>
        <p:cNvPr id="1" name=""/>
        <p:cNvGrpSpPr/>
        <p:nvPr/>
      </p:nvGrpSpPr>
      <p:grpSpPr>
        <a:xfrm>
          <a:off x="0" y="0"/>
          <a:ext cx="0" cy="0"/>
          <a:chOff x="0" y="0"/>
          <a:chExt cx="0" cy="0"/>
        </a:xfrm>
      </p:grpSpPr>
      <p:pic>
        <p:nvPicPr>
          <p:cNvPr id="5" name="Picture 4" descr="Slide_designs_bar_wht.png"/>
          <p:cNvPicPr>
            <a:picLocks noChangeAspect="1"/>
          </p:cNvPicPr>
          <p:nvPr/>
        </p:nvPicPr>
        <p:blipFill>
          <a:blip r:embed="rId2"/>
          <a:stretch>
            <a:fillRect/>
          </a:stretch>
        </p:blipFill>
        <p:spPr>
          <a:xfrm>
            <a:off x="378" y="283"/>
            <a:ext cx="9143244" cy="6857433"/>
          </a:xfrm>
          <a:prstGeom prst="rect">
            <a:avLst/>
          </a:prstGeom>
        </p:spPr>
      </p:pic>
      <p:sp>
        <p:nvSpPr>
          <p:cNvPr id="2" name="Title 1"/>
          <p:cNvSpPr>
            <a:spLocks noGrp="1"/>
          </p:cNvSpPr>
          <p:nvPr>
            <p:ph type="title" hasCustomPrompt="1"/>
          </p:nvPr>
        </p:nvSpPr>
        <p:spPr>
          <a:xfrm>
            <a:off x="600176" y="503999"/>
            <a:ext cx="6154872" cy="1143000"/>
          </a:xfrm>
        </p:spPr>
        <p:txBody>
          <a:bodyPr>
            <a:normAutofit/>
          </a:bodyPr>
          <a:lstStyle>
            <a:lvl1pPr>
              <a:lnSpc>
                <a:spcPts val="3800"/>
              </a:lnSpc>
              <a:defRPr sz="32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1146009"/>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 Reversed - 1">
    <p:bg>
      <p:bgPr>
        <a:solidFill>
          <a:srgbClr val="262626"/>
        </a:solidFill>
        <a:effectLst/>
      </p:bgPr>
    </p:bg>
    <p:spTree>
      <p:nvGrpSpPr>
        <p:cNvPr id="1" name=""/>
        <p:cNvGrpSpPr/>
        <p:nvPr/>
      </p:nvGrpSpPr>
      <p:grpSpPr>
        <a:xfrm>
          <a:off x="0" y="0"/>
          <a:ext cx="0" cy="0"/>
          <a:chOff x="0" y="0"/>
          <a:chExt cx="0" cy="0"/>
        </a:xfrm>
      </p:grpSpPr>
      <p:pic>
        <p:nvPicPr>
          <p:cNvPr id="9" name="Picture 8" descr="Slide_design_text_reversed.jpg"/>
          <p:cNvPicPr>
            <a:picLocks noChangeAspect="1"/>
          </p:cNvPicPr>
          <p:nvPr/>
        </p:nvPicPr>
        <p:blipFill>
          <a:blip r:embed="rId2"/>
          <a:stretch>
            <a:fillRect/>
          </a:stretch>
        </p:blipFill>
        <p:spPr>
          <a:xfrm>
            <a:off x="0" y="0"/>
            <a:ext cx="9144000" cy="6858000"/>
          </a:xfrm>
          <a:prstGeom prst="rect">
            <a:avLst/>
          </a:prstGeom>
        </p:spPr>
      </p:pic>
      <p:pic>
        <p:nvPicPr>
          <p:cNvPr id="6" name="Picture 5" descr="CTE_logo.png"/>
          <p:cNvPicPr>
            <a:picLocks noChangeAspect="1"/>
          </p:cNvPicPr>
          <p:nvPr/>
        </p:nvPicPr>
        <p:blipFill>
          <a:blip r:embed="rId3"/>
          <a:stretch>
            <a:fillRect/>
          </a:stretch>
        </p:blipFill>
        <p:spPr>
          <a:xfrm>
            <a:off x="6096000" y="381000"/>
            <a:ext cx="2081788" cy="758954"/>
          </a:xfrm>
          <a:prstGeom prst="rect">
            <a:avLst/>
          </a:prstGeom>
        </p:spPr>
      </p:pic>
      <p:sp>
        <p:nvSpPr>
          <p:cNvPr id="7" name="Title 1"/>
          <p:cNvSpPr>
            <a:spLocks noGrp="1"/>
          </p:cNvSpPr>
          <p:nvPr>
            <p:ph type="title"/>
          </p:nvPr>
        </p:nvSpPr>
        <p:spPr>
          <a:xfrm>
            <a:off x="600176" y="960138"/>
            <a:ext cx="6154872" cy="1143000"/>
          </a:xfrm>
        </p:spPr>
        <p:txBody>
          <a:bodyPr>
            <a:normAutofit/>
          </a:bodyPr>
          <a:lstStyle>
            <a:lvl1pPr>
              <a:lnSpc>
                <a:spcPts val="4000"/>
              </a:lnSpc>
              <a:defRPr sz="3600">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688097" y="2171521"/>
            <a:ext cx="8543824" cy="1588"/>
          </a:xfrm>
          <a:prstGeom prst="line">
            <a:avLst/>
          </a:prstGeom>
          <a:ln w="114300" cap="flat" cmpd="sng" algn="ctr">
            <a:solidFill>
              <a:srgbClr val="FF6D13"/>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779471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ed Rectangle 7"/>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25E281B-6B2E-8148-B57D-BFE26D7156F0}" type="datetime1">
              <a:rPr lang="en-US" smtClean="0"/>
              <a:pPr>
                <a:defRPr/>
              </a:pPr>
              <a:t>10/3/2014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391436-A381-493E-B2D6-1C7A7EE6A7BC}" type="slidenum">
              <a:rPr lang="en-US"/>
              <a:pPr>
                <a:defRPr/>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 Reversed - 2">
    <p:spTree>
      <p:nvGrpSpPr>
        <p:cNvPr id="1" name=""/>
        <p:cNvGrpSpPr/>
        <p:nvPr/>
      </p:nvGrpSpPr>
      <p:grpSpPr>
        <a:xfrm>
          <a:off x="0" y="0"/>
          <a:ext cx="0" cy="0"/>
          <a:chOff x="0" y="0"/>
          <a:chExt cx="0" cy="0"/>
        </a:xfrm>
      </p:grpSpPr>
      <p:pic>
        <p:nvPicPr>
          <p:cNvPr id="5" name="Picture 4" descr="Slide_designs_bar_rev.png"/>
          <p:cNvPicPr>
            <a:picLocks noChangeAspect="1"/>
          </p:cNvPicPr>
          <p:nvPr/>
        </p:nvPicPr>
        <p:blipFill>
          <a:blip r:embed="rId2"/>
          <a:stretch>
            <a:fillRect/>
          </a:stretch>
        </p:blipFill>
        <p:spPr>
          <a:xfrm>
            <a:off x="378" y="283"/>
            <a:ext cx="9143244" cy="6857433"/>
          </a:xfrm>
          <a:prstGeom prst="rect">
            <a:avLst/>
          </a:prstGeom>
        </p:spPr>
      </p:pic>
      <p:sp>
        <p:nvSpPr>
          <p:cNvPr id="7" name="Title 1"/>
          <p:cNvSpPr>
            <a:spLocks noGrp="1"/>
          </p:cNvSpPr>
          <p:nvPr>
            <p:ph type="title"/>
          </p:nvPr>
        </p:nvSpPr>
        <p:spPr>
          <a:xfrm>
            <a:off x="600176" y="546100"/>
            <a:ext cx="6154872" cy="1143000"/>
          </a:xfrm>
        </p:spPr>
        <p:txBody>
          <a:bodyPr>
            <a:normAutofit/>
          </a:bodyPr>
          <a:lstStyle>
            <a:lvl1pPr>
              <a:lnSpc>
                <a:spcPts val="3600"/>
              </a:lnSpc>
              <a:defRPr sz="3400">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600176" y="2044700"/>
            <a:ext cx="6154872" cy="4229100"/>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418568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defRPr/>
            </a:pPr>
            <a:fld id="{E9DBCF76-E7CB-412F-9B41-500E0C0ED4FA}" type="slidenum">
              <a:rPr lang="en-US" smtClean="0">
                <a:solidFill>
                  <a:prstClr val="black"/>
                </a:solidFill>
                <a:latin typeface="Calibri"/>
                <a:ea typeface="MS PGothic" pitchFamily="34" charset="-128"/>
                <a:cs typeface="+mn-cs"/>
              </a:rPr>
              <a:pPr fontAlgn="auto">
                <a:spcBef>
                  <a:spcPts val="0"/>
                </a:spcBef>
                <a:spcAft>
                  <a:spcPts val="0"/>
                </a:spcAft>
                <a:defRPr/>
              </a:pPr>
              <a:t>‹#›</a:t>
            </a:fld>
            <a:endParaRPr lang="en-US">
              <a:solidFill>
                <a:prstClr val="black"/>
              </a:solidFill>
              <a:latin typeface="Calibri"/>
              <a:ea typeface="MS PGothic" pitchFamily="34" charset="-128"/>
              <a:cs typeface="+mn-cs"/>
            </a:endParaRPr>
          </a:p>
        </p:txBody>
      </p:sp>
    </p:spTree>
    <p:extLst>
      <p:ext uri="{BB962C8B-B14F-4D97-AF65-F5344CB8AC3E}">
        <p14:creationId xmlns:p14="http://schemas.microsoft.com/office/powerpoint/2010/main" val="251422950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defRPr/>
            </a:pPr>
            <a:fld id="{7ACB04AA-E447-4C11-931A-DF55A0AE4AAE}" type="slidenum">
              <a:rPr lang="en-US" smtClean="0">
                <a:solidFill>
                  <a:prstClr val="black"/>
                </a:solidFill>
                <a:latin typeface="Calibri"/>
                <a:ea typeface="MS PGothic" pitchFamily="34" charset="-128"/>
                <a:cs typeface="+mn-cs"/>
              </a:rPr>
              <a:pPr fontAlgn="auto">
                <a:spcBef>
                  <a:spcPts val="0"/>
                </a:spcBef>
                <a:spcAft>
                  <a:spcPts val="0"/>
                </a:spcAft>
                <a:defRPr/>
              </a:pPr>
              <a:t>‹#›</a:t>
            </a:fld>
            <a:endParaRPr lang="en-US">
              <a:solidFill>
                <a:prstClr val="black"/>
              </a:solidFill>
              <a:latin typeface="Calibri"/>
              <a:ea typeface="MS PGothic" pitchFamily="34" charset="-128"/>
              <a:cs typeface="+mn-cs"/>
            </a:endParaRPr>
          </a:p>
        </p:txBody>
      </p:sp>
    </p:spTree>
    <p:extLst>
      <p:ext uri="{BB962C8B-B14F-4D97-AF65-F5344CB8AC3E}">
        <p14:creationId xmlns:p14="http://schemas.microsoft.com/office/powerpoint/2010/main" val="380890445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defRPr/>
            </a:pPr>
            <a:fld id="{536C734A-A711-41D5-B273-EB8036A44C73}" type="slidenum">
              <a:rPr lang="en-US" smtClean="0">
                <a:solidFill>
                  <a:prstClr val="black"/>
                </a:solidFill>
                <a:latin typeface="Calibri"/>
                <a:ea typeface="MS PGothic" pitchFamily="34" charset="-128"/>
                <a:cs typeface="+mn-cs"/>
              </a:rPr>
              <a:pPr fontAlgn="auto">
                <a:spcBef>
                  <a:spcPts val="0"/>
                </a:spcBef>
                <a:spcAft>
                  <a:spcPts val="0"/>
                </a:spcAft>
                <a:defRPr/>
              </a:pPr>
              <a:t>‹#›</a:t>
            </a:fld>
            <a:endParaRPr lang="en-US">
              <a:solidFill>
                <a:prstClr val="black"/>
              </a:solidFill>
              <a:latin typeface="Calibri"/>
              <a:ea typeface="MS PGothic" pitchFamily="34" charset="-128"/>
              <a:cs typeface="+mn-cs"/>
            </a:endParaRPr>
          </a:p>
        </p:txBody>
      </p:sp>
    </p:spTree>
    <p:extLst>
      <p:ext uri="{BB962C8B-B14F-4D97-AF65-F5344CB8AC3E}">
        <p14:creationId xmlns:p14="http://schemas.microsoft.com/office/powerpoint/2010/main" val="79668240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defRPr/>
            </a:pPr>
            <a:fld id="{3A1F4E86-6EE0-4885-B23E-49A7C485EAC2}" type="slidenum">
              <a:rPr lang="en-US" smtClean="0">
                <a:solidFill>
                  <a:prstClr val="black"/>
                </a:solidFill>
                <a:latin typeface="Calibri"/>
                <a:ea typeface="MS PGothic" pitchFamily="34" charset="-128"/>
                <a:cs typeface="+mn-cs"/>
              </a:rPr>
              <a:pPr fontAlgn="auto">
                <a:spcBef>
                  <a:spcPts val="0"/>
                </a:spcBef>
                <a:spcAft>
                  <a:spcPts val="0"/>
                </a:spcAft>
                <a:defRPr/>
              </a:pPr>
              <a:t>‹#›</a:t>
            </a:fld>
            <a:endParaRPr lang="en-US">
              <a:solidFill>
                <a:prstClr val="black"/>
              </a:solidFill>
              <a:latin typeface="Calibri"/>
              <a:ea typeface="MS PGothic" pitchFamily="34" charset="-128"/>
              <a:cs typeface="+mn-cs"/>
            </a:endParaRPr>
          </a:p>
        </p:txBody>
      </p:sp>
    </p:spTree>
    <p:extLst>
      <p:ext uri="{BB962C8B-B14F-4D97-AF65-F5344CB8AC3E}">
        <p14:creationId xmlns:p14="http://schemas.microsoft.com/office/powerpoint/2010/main" val="3837952270"/>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defRPr/>
            </a:pPr>
            <a:fld id="{7C1FDAAA-9706-49D7-9B3C-E2AF0379DA98}" type="slidenum">
              <a:rPr lang="en-US" smtClean="0">
                <a:solidFill>
                  <a:prstClr val="black"/>
                </a:solidFill>
                <a:latin typeface="Calibri"/>
                <a:ea typeface="MS PGothic" pitchFamily="34" charset="-128"/>
                <a:cs typeface="+mn-cs"/>
              </a:rPr>
              <a:pPr fontAlgn="auto">
                <a:spcBef>
                  <a:spcPts val="0"/>
                </a:spcBef>
                <a:spcAft>
                  <a:spcPts val="0"/>
                </a:spcAft>
                <a:defRPr/>
              </a:pPr>
              <a:t>‹#›</a:t>
            </a:fld>
            <a:endParaRPr lang="en-US">
              <a:solidFill>
                <a:prstClr val="black"/>
              </a:solidFill>
              <a:latin typeface="Calibri"/>
              <a:ea typeface="MS PGothic" pitchFamily="34" charset="-128"/>
              <a:cs typeface="+mn-cs"/>
            </a:endParaRPr>
          </a:p>
        </p:txBody>
      </p:sp>
    </p:spTree>
    <p:extLst>
      <p:ext uri="{BB962C8B-B14F-4D97-AF65-F5344CB8AC3E}">
        <p14:creationId xmlns:p14="http://schemas.microsoft.com/office/powerpoint/2010/main" val="31985076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defRPr/>
            </a:pPr>
            <a:fld id="{462BCF11-A993-4DDC-BE90-B94F9E0B4622}" type="slidenum">
              <a:rPr lang="en-US" smtClean="0">
                <a:solidFill>
                  <a:prstClr val="black"/>
                </a:solidFill>
                <a:latin typeface="Calibri"/>
                <a:ea typeface="MS PGothic" pitchFamily="34" charset="-128"/>
                <a:cs typeface="+mn-cs"/>
              </a:rPr>
              <a:pPr fontAlgn="auto">
                <a:spcBef>
                  <a:spcPts val="0"/>
                </a:spcBef>
                <a:spcAft>
                  <a:spcPts val="0"/>
                </a:spcAft>
                <a:defRPr/>
              </a:pPr>
              <a:t>‹#›</a:t>
            </a:fld>
            <a:endParaRPr lang="en-US">
              <a:solidFill>
                <a:prstClr val="black"/>
              </a:solidFill>
              <a:latin typeface="Calibri"/>
              <a:ea typeface="MS PGothic" pitchFamily="34" charset="-128"/>
              <a:cs typeface="+mn-cs"/>
            </a:endParaRPr>
          </a:p>
        </p:txBody>
      </p:sp>
    </p:spTree>
    <p:extLst>
      <p:ext uri="{BB962C8B-B14F-4D97-AF65-F5344CB8AC3E}">
        <p14:creationId xmlns:p14="http://schemas.microsoft.com/office/powerpoint/2010/main" val="3299504816"/>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defRPr/>
            </a:pPr>
            <a:fld id="{9C0E3AEA-A1CF-4D95-9A0C-1E04ED88BCF2}" type="slidenum">
              <a:rPr lang="en-US" smtClean="0">
                <a:solidFill>
                  <a:prstClr val="black"/>
                </a:solidFill>
                <a:latin typeface="Calibri"/>
                <a:ea typeface="MS PGothic" pitchFamily="34" charset="-128"/>
                <a:cs typeface="+mn-cs"/>
              </a:rPr>
              <a:pPr fontAlgn="auto">
                <a:spcBef>
                  <a:spcPts val="0"/>
                </a:spcBef>
                <a:spcAft>
                  <a:spcPts val="0"/>
                </a:spcAft>
                <a:defRPr/>
              </a:pPr>
              <a:t>‹#›</a:t>
            </a:fld>
            <a:endParaRPr lang="en-US">
              <a:solidFill>
                <a:prstClr val="black"/>
              </a:solidFill>
              <a:latin typeface="Calibri"/>
              <a:ea typeface="MS PGothic" pitchFamily="34" charset="-128"/>
              <a:cs typeface="+mn-cs"/>
            </a:endParaRPr>
          </a:p>
        </p:txBody>
      </p:sp>
    </p:spTree>
    <p:extLst>
      <p:ext uri="{BB962C8B-B14F-4D97-AF65-F5344CB8AC3E}">
        <p14:creationId xmlns:p14="http://schemas.microsoft.com/office/powerpoint/2010/main" val="250957447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defRPr/>
            </a:pPr>
            <a:fld id="{10513E3C-9688-437F-8C08-E54B5B7FB387}" type="slidenum">
              <a:rPr lang="en-US" smtClean="0">
                <a:solidFill>
                  <a:prstClr val="black"/>
                </a:solidFill>
                <a:latin typeface="Calibri"/>
                <a:ea typeface="MS PGothic" pitchFamily="34" charset="-128"/>
                <a:cs typeface="+mn-cs"/>
              </a:rPr>
              <a:pPr fontAlgn="auto">
                <a:spcBef>
                  <a:spcPts val="0"/>
                </a:spcBef>
                <a:spcAft>
                  <a:spcPts val="0"/>
                </a:spcAft>
                <a:defRPr/>
              </a:pPr>
              <a:t>‹#›</a:t>
            </a:fld>
            <a:endParaRPr lang="en-US">
              <a:solidFill>
                <a:prstClr val="black"/>
              </a:solidFill>
              <a:latin typeface="Calibri"/>
              <a:ea typeface="MS PGothic" pitchFamily="34" charset="-128"/>
              <a:cs typeface="+mn-cs"/>
            </a:endParaRPr>
          </a:p>
        </p:txBody>
      </p:sp>
    </p:spTree>
    <p:extLst>
      <p:ext uri="{BB962C8B-B14F-4D97-AF65-F5344CB8AC3E}">
        <p14:creationId xmlns:p14="http://schemas.microsoft.com/office/powerpoint/2010/main" val="170741741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defRPr/>
            </a:pPr>
            <a:endParaRPr lang="en-US">
              <a:solidFill>
                <a:prstClr val="black"/>
              </a:solidFill>
              <a:latin typeface="Calibri"/>
              <a:ea typeface="MS PGothic" pitchFamily="34" charset="-128"/>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defRPr/>
            </a:pPr>
            <a:fld id="{E0D9B108-E845-4B12-BE7F-89A40842611F}" type="slidenum">
              <a:rPr lang="en-US" smtClean="0">
                <a:solidFill>
                  <a:prstClr val="black"/>
                </a:solidFill>
                <a:latin typeface="Calibri"/>
                <a:ea typeface="MS PGothic" pitchFamily="34" charset="-128"/>
                <a:cs typeface="+mn-cs"/>
              </a:rPr>
              <a:pPr fontAlgn="auto">
                <a:spcBef>
                  <a:spcPts val="0"/>
                </a:spcBef>
                <a:spcAft>
                  <a:spcPts val="0"/>
                </a:spcAft>
                <a:defRPr/>
              </a:pPr>
              <a:t>‹#›</a:t>
            </a:fld>
            <a:endParaRPr lang="en-US">
              <a:solidFill>
                <a:prstClr val="black"/>
              </a:solidFill>
              <a:latin typeface="Calibri"/>
              <a:ea typeface="MS PGothic" pitchFamily="34" charset="-128"/>
              <a:cs typeface="+mn-cs"/>
            </a:endParaRPr>
          </a:p>
        </p:txBody>
      </p:sp>
    </p:spTree>
    <p:extLst>
      <p:ext uri="{BB962C8B-B14F-4D97-AF65-F5344CB8AC3E}">
        <p14:creationId xmlns:p14="http://schemas.microsoft.com/office/powerpoint/2010/main" val="414122362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ounded Rectangle 7"/>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48AF0E-A957-9A49-994E-8EF780464040}" type="datetime1">
              <a:rPr lang="en-US" smtClean="0"/>
              <a:pPr>
                <a:defRPr/>
              </a:pPr>
              <a:t>10/3/2014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F9F55D-36B9-4C3E-A6C4-2A8F899775AA}" type="slidenum">
              <a:rPr lang="en-US"/>
              <a:pPr>
                <a:defRPr/>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4376444"/>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B786B-A454-9B41-952B-8422A9DD19B2}" type="datetime1">
              <a:rPr lang="en-US" smtClean="0">
                <a:solidFill>
                  <a:prstClr val="black">
                    <a:tint val="75000"/>
                  </a:prstClr>
                </a:solidFill>
              </a:rPr>
              <a:pPr>
                <a:defRPr/>
              </a:pPr>
              <a:t>10/3/2014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6871FA-BB0E-4EA9-8751-A15BA5EB40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9219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ed Rectangle 7"/>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25E281B-6B2E-8148-B57D-BFE26D7156F0}" type="datetime1">
              <a:rPr lang="en-US" smtClean="0">
                <a:solidFill>
                  <a:prstClr val="black">
                    <a:tint val="75000"/>
                  </a:prstClr>
                </a:solidFill>
              </a:rPr>
              <a:pPr>
                <a:defRPr/>
              </a:pPr>
              <a:t>10/3/2014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9391436-A381-493E-B2D6-1C7A7EE6A7BC}" type="slidenum">
              <a:rPr lang="en-US">
                <a:solidFill>
                  <a:prstClr val="black">
                    <a:tint val="75000"/>
                  </a:prstClr>
                </a:solidFill>
              </a:rPr>
              <a:pPr>
                <a:defRPr/>
              </a:pPr>
              <a:t>‹#›</a:t>
            </a:fld>
            <a:endParaRPr lang="en-US">
              <a:solidFill>
                <a:prstClr val="black">
                  <a:tint val="75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2191836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ounded Rectangle 7"/>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48AF0E-A957-9A49-994E-8EF780464040}" type="datetime1">
              <a:rPr lang="en-US" smtClean="0">
                <a:solidFill>
                  <a:prstClr val="black">
                    <a:tint val="75000"/>
                  </a:prstClr>
                </a:solidFill>
              </a:rPr>
              <a:pPr>
                <a:defRPr/>
              </a:pPr>
              <a:t>10/3/2014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F9F55D-36B9-4C3E-A6C4-2A8F899775AA}" type="slidenum">
              <a:rPr lang="en-US">
                <a:solidFill>
                  <a:prstClr val="black">
                    <a:tint val="75000"/>
                  </a:prstClr>
                </a:solidFill>
              </a:rPr>
              <a:pPr>
                <a:defRPr/>
              </a:pPr>
              <a:t>‹#›</a:t>
            </a:fld>
            <a:endParaRPr lang="en-US">
              <a:solidFill>
                <a:prstClr val="black">
                  <a:tint val="75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613154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ounded Rectangle 8"/>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E27C197A-CA4A-8B4F-A3EB-1EAB6A6E0542}" type="datetime1">
              <a:rPr lang="en-US" smtClean="0">
                <a:solidFill>
                  <a:prstClr val="black">
                    <a:tint val="75000"/>
                  </a:prstClr>
                </a:solidFill>
              </a:rPr>
              <a:pPr>
                <a:defRPr/>
              </a:pPr>
              <a:t>10/3/2014</a:t>
            </a:fld>
            <a:endParaRPr lang="en-US" dirty="0">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EAAB588A-0564-4708-8033-0FBE13F4B697}" type="slidenum">
              <a:rPr lang="en-US">
                <a:solidFill>
                  <a:prstClr val="black">
                    <a:tint val="75000"/>
                  </a:prstClr>
                </a:solidFill>
              </a:rPr>
              <a:pPr>
                <a:defRPr/>
              </a:pPr>
              <a:t>‹#›</a:t>
            </a:fld>
            <a:endParaRPr lang="en-US">
              <a:solidFill>
                <a:prstClr val="black">
                  <a:tint val="75000"/>
                </a:prstClr>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2586279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ounded Rectangle 10"/>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670E5615-21CA-CC4E-A539-FA5A2E8041CD}" type="datetime1">
              <a:rPr lang="en-US" smtClean="0">
                <a:solidFill>
                  <a:prstClr val="black">
                    <a:tint val="75000"/>
                  </a:prstClr>
                </a:solidFill>
              </a:rPr>
              <a:pPr>
                <a:defRPr/>
              </a:pPr>
              <a:t>10/3/2014</a:t>
            </a:fld>
            <a:endParaRPr lang="en-US">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8"/>
          <p:cNvSpPr>
            <a:spLocks noGrp="1"/>
          </p:cNvSpPr>
          <p:nvPr>
            <p:ph type="sldNum" sz="quarter" idx="12"/>
          </p:nvPr>
        </p:nvSpPr>
        <p:spPr/>
        <p:txBody>
          <a:bodyPr/>
          <a:lstStyle>
            <a:lvl1pPr>
              <a:defRPr/>
            </a:lvl1pPr>
          </a:lstStyle>
          <a:p>
            <a:pPr>
              <a:defRPr/>
            </a:pPr>
            <a:fld id="{5B4993D8-F14F-4972-AA7A-FABC668DA3EE}" type="slidenum">
              <a:rPr lang="en-US">
                <a:solidFill>
                  <a:prstClr val="black">
                    <a:tint val="75000"/>
                  </a:prstClr>
                </a:solidFill>
              </a:rPr>
              <a:pPr>
                <a:defRPr/>
              </a:pPr>
              <a:t>‹#›</a:t>
            </a:fld>
            <a:endParaRPr lang="en-US">
              <a:solidFill>
                <a:prstClr val="black">
                  <a:tint val="75000"/>
                </a:prstClr>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461760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ed Rectangle 6"/>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87F7E8D6-6487-1844-BF40-8D5C213C8267}" type="datetime1">
              <a:rPr lang="en-US" smtClean="0">
                <a:solidFill>
                  <a:prstClr val="black">
                    <a:tint val="75000"/>
                  </a:prstClr>
                </a:solidFill>
              </a:rPr>
              <a:pPr>
                <a:defRPr/>
              </a:pPr>
              <a:t>10/3/2014</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a:defRPr/>
            </a:pPr>
            <a:fld id="{D28AB74C-FCEC-4DA0-AB57-EFC059D72118}" type="slidenum">
              <a:rPr lang="en-US">
                <a:solidFill>
                  <a:prstClr val="black">
                    <a:tint val="75000"/>
                  </a:prstClr>
                </a:solidFill>
              </a:rPr>
              <a:pPr>
                <a:defRPr/>
              </a:pPr>
              <a:t>‹#›</a:t>
            </a:fld>
            <a:endParaRPr lang="en-US">
              <a:solidFill>
                <a:prstClr val="black">
                  <a:tint val="75000"/>
                </a:prst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3741197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ounded Rectangle 5"/>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Date Placeholder 1"/>
          <p:cNvSpPr>
            <a:spLocks noGrp="1"/>
          </p:cNvSpPr>
          <p:nvPr>
            <p:ph type="dt" sz="half" idx="10"/>
          </p:nvPr>
        </p:nvSpPr>
        <p:spPr/>
        <p:txBody>
          <a:bodyPr/>
          <a:lstStyle>
            <a:lvl1pPr>
              <a:defRPr/>
            </a:lvl1pPr>
          </a:lstStyle>
          <a:p>
            <a:pPr>
              <a:defRPr/>
            </a:pPr>
            <a:fld id="{21111766-0830-B44D-AFEA-89F9BDDA78E8}" type="datetime1">
              <a:rPr lang="en-US" smtClean="0">
                <a:solidFill>
                  <a:prstClr val="black">
                    <a:tint val="75000"/>
                  </a:prstClr>
                </a:solidFill>
              </a:rPr>
              <a:pPr>
                <a:defRPr/>
              </a:pPr>
              <a:t>10/3/2014</a:t>
            </a:fld>
            <a:endParaRPr lang="en-US">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7536AA5D-C11A-49B6-9723-15836B112727}" type="slidenum">
              <a:rPr lang="en-US">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160301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F2AA89-E81B-AF41-BB3A-54EC81609DA5}" type="datetime1">
              <a:rPr lang="en-US" smtClean="0">
                <a:solidFill>
                  <a:prstClr val="black">
                    <a:tint val="75000"/>
                  </a:prstClr>
                </a:solidFill>
              </a:rPr>
              <a:pPr>
                <a:defRPr/>
              </a:pPr>
              <a:t>10/3/2014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0E9794-3528-4E20-A8FC-670D087BD2F3}" type="slidenum">
              <a:rPr lang="en-US">
                <a:solidFill>
                  <a:prstClr val="black">
                    <a:tint val="75000"/>
                  </a:prstClr>
                </a:solidFill>
              </a:rPr>
              <a:pPr>
                <a:defRPr/>
              </a:pPr>
              <a:t>‹#›</a:t>
            </a:fld>
            <a:endParaRPr lang="en-US">
              <a:solidFill>
                <a:prstClr val="black">
                  <a:tint val="75000"/>
                </a:prst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1330688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6E4E86-FB3B-8342-B98C-E2E2363453F2}" type="datetime1">
              <a:rPr lang="en-US" smtClean="0">
                <a:solidFill>
                  <a:prstClr val="black">
                    <a:tint val="75000"/>
                  </a:prstClr>
                </a:solidFill>
              </a:rPr>
              <a:pPr>
                <a:defRPr/>
              </a:pPr>
              <a:t>10/3/2014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E8A68F-08AA-4A9D-B964-57DBB807FA7F}" type="slidenum">
              <a:rPr lang="en-US">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191343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ounded Rectangle 8"/>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E27C197A-CA4A-8B4F-A3EB-1EAB6A6E0542}" type="datetime1">
              <a:rPr lang="en-US" smtClean="0"/>
              <a:pPr>
                <a:defRPr/>
              </a:pPr>
              <a:t>10/3/2014</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AAB588A-0564-4708-8033-0FBE13F4B697}" type="slidenum">
              <a:rPr lang="en-US"/>
              <a:pPr>
                <a:defRPr/>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C43F55-36CE-FC49-BB8F-3CC2D2953634}" type="datetime1">
              <a:rPr lang="en-US" smtClean="0">
                <a:solidFill>
                  <a:prstClr val="black">
                    <a:tint val="75000"/>
                  </a:prstClr>
                </a:solidFill>
              </a:rPr>
              <a:pPr>
                <a:defRPr/>
              </a:pPr>
              <a:t>10/3/2014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5E277D-5DA5-42B7-9478-0D91EE81F981}" type="slidenum">
              <a:rPr lang="en-US">
                <a:solidFill>
                  <a:prstClr val="black">
                    <a:tint val="75000"/>
                  </a:prstClr>
                </a:solidFill>
              </a:rPr>
              <a:pPr>
                <a:def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6018204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02EF53-A772-684E-9C50-C4CDA998C025}" type="datetime1">
              <a:rPr lang="en-US" smtClean="0">
                <a:solidFill>
                  <a:prstClr val="black">
                    <a:tint val="75000"/>
                  </a:prstClr>
                </a:solidFill>
              </a:rPr>
              <a:pPr>
                <a:defRPr/>
              </a:pPr>
              <a:t>10/3/2014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02BF97-D068-423A-8048-4808AE2DB36A}" type="slidenum">
              <a:rPr lang="en-US">
                <a:solidFill>
                  <a:prstClr val="black">
                    <a:tint val="75000"/>
                  </a:prstClr>
                </a:solidFill>
              </a:rPr>
              <a:pPr>
                <a:def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32351615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ctivity Directions Layout">
    <p:spTree>
      <p:nvGrpSpPr>
        <p:cNvPr id="1" name=""/>
        <p:cNvGrpSpPr/>
        <p:nvPr/>
      </p:nvGrpSpPr>
      <p:grpSpPr>
        <a:xfrm>
          <a:off x="0" y="0"/>
          <a:ext cx="0" cy="0"/>
          <a:chOff x="0" y="0"/>
          <a:chExt cx="0" cy="0"/>
        </a:xfrm>
      </p:grpSpPr>
      <p:sp>
        <p:nvSpPr>
          <p:cNvPr id="7" name="Round Diagonal Corner Rectangle 6"/>
          <p:cNvSpPr/>
          <p:nvPr userDrawn="1"/>
        </p:nvSpPr>
        <p:spPr>
          <a:xfrm>
            <a:off x="228600" y="228600"/>
            <a:ext cx="8686800" cy="5867400"/>
          </a:xfrm>
          <a:prstGeom prst="round2DiagRect">
            <a:avLst>
              <a:gd name="adj1" fmla="val 17436"/>
              <a:gd name="adj2" fmla="val 0"/>
            </a:avLst>
          </a:prstGeom>
          <a:gradFill flip="none" rotWithShape="1">
            <a:gsLst>
              <a:gs pos="0">
                <a:srgbClr val="7AAA40">
                  <a:shade val="30000"/>
                  <a:satMod val="115000"/>
                </a:srgbClr>
              </a:gs>
              <a:gs pos="50000">
                <a:srgbClr val="7AAA40">
                  <a:shade val="67500"/>
                  <a:satMod val="115000"/>
                </a:srgbClr>
              </a:gs>
              <a:gs pos="100000">
                <a:srgbClr val="7AAA40">
                  <a:shade val="100000"/>
                  <a:satMod val="115000"/>
                </a:srgbClr>
              </a:gs>
            </a:gsLst>
            <a:lin ang="16200000" scaled="1"/>
            <a:tileRect/>
          </a:gradFill>
          <a:ln>
            <a:noFill/>
          </a:ln>
          <a:effectLst>
            <a:outerShdw blurRad="228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85800" y="274638"/>
            <a:ext cx="80010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fld id="{0848CB1C-A6BA-8943-918B-9A0C354C0455}" type="datetime1">
              <a:rPr lang="en-US">
                <a:solidFill>
                  <a:prstClr val="black">
                    <a:tint val="75000"/>
                  </a:prstClr>
                </a:solidFill>
              </a:rPr>
              <a:pPr>
                <a:defRPr/>
              </a:pPr>
              <a:t>10/3/2014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CFDD7C8-75CF-4976-BFD0-4FEFDEA15E91}" type="slidenum">
              <a:rPr lang="en-US">
                <a:solidFill>
                  <a:prstClr val="black">
                    <a:tint val="75000"/>
                  </a:prstClr>
                </a:solidFill>
              </a:rPr>
              <a:pPr>
                <a:defRPr/>
              </a:pPr>
              <a:t>‹#›</a:t>
            </a:fld>
            <a:endParaRPr lang="en-US">
              <a:solidFill>
                <a:prstClr val="black">
                  <a:tint val="75000"/>
                </a:prstClr>
              </a:solidFill>
            </a:endParaRPr>
          </a:p>
        </p:txBody>
      </p:sp>
      <p:sp>
        <p:nvSpPr>
          <p:cNvPr id="9" name="Content Placeholder 2"/>
          <p:cNvSpPr>
            <a:spLocks noGrp="1"/>
          </p:cNvSpPr>
          <p:nvPr>
            <p:ph idx="1"/>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7193111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B786B-A454-9B41-952B-8422A9DD19B2}" type="datetime1">
              <a:rPr lang="en-US" smtClean="0">
                <a:solidFill>
                  <a:prstClr val="black">
                    <a:tint val="75000"/>
                  </a:prstClr>
                </a:solidFill>
              </a:rPr>
              <a:pPr>
                <a:defRPr/>
              </a:pPr>
              <a:t>10/3/2014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6871FA-BB0E-4EA9-8751-A15BA5EB40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4747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ed Rectangle 7"/>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25E281B-6B2E-8148-B57D-BFE26D7156F0}" type="datetime1">
              <a:rPr lang="en-US" smtClean="0">
                <a:solidFill>
                  <a:prstClr val="black">
                    <a:tint val="75000"/>
                  </a:prstClr>
                </a:solidFill>
              </a:rPr>
              <a:pPr>
                <a:defRPr/>
              </a:pPr>
              <a:t>10/3/2014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9391436-A381-493E-B2D6-1C7A7EE6A7BC}" type="slidenum">
              <a:rPr lang="en-US">
                <a:solidFill>
                  <a:prstClr val="black">
                    <a:tint val="75000"/>
                  </a:prstClr>
                </a:solidFill>
              </a:rPr>
              <a:pPr>
                <a:defRPr/>
              </a:pPr>
              <a:t>‹#›</a:t>
            </a:fld>
            <a:endParaRPr lang="en-US">
              <a:solidFill>
                <a:prstClr val="black">
                  <a:tint val="75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35258923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ounded Rectangle 7"/>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48AF0E-A957-9A49-994E-8EF780464040}" type="datetime1">
              <a:rPr lang="en-US" smtClean="0">
                <a:solidFill>
                  <a:prstClr val="black">
                    <a:tint val="75000"/>
                  </a:prstClr>
                </a:solidFill>
              </a:rPr>
              <a:pPr>
                <a:defRPr/>
              </a:pPr>
              <a:t>10/3/2014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F9F55D-36B9-4C3E-A6C4-2A8F899775AA}" type="slidenum">
              <a:rPr lang="en-US">
                <a:solidFill>
                  <a:prstClr val="black">
                    <a:tint val="75000"/>
                  </a:prstClr>
                </a:solidFill>
              </a:rPr>
              <a:pPr>
                <a:defRPr/>
              </a:pPr>
              <a:t>‹#›</a:t>
            </a:fld>
            <a:endParaRPr lang="en-US">
              <a:solidFill>
                <a:prstClr val="black">
                  <a:tint val="75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1139049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ounded Rectangle 8"/>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E27C197A-CA4A-8B4F-A3EB-1EAB6A6E0542}" type="datetime1">
              <a:rPr lang="en-US" smtClean="0">
                <a:solidFill>
                  <a:prstClr val="black">
                    <a:tint val="75000"/>
                  </a:prstClr>
                </a:solidFill>
              </a:rPr>
              <a:pPr>
                <a:defRPr/>
              </a:pPr>
              <a:t>10/3/2014</a:t>
            </a:fld>
            <a:endParaRPr lang="en-US" dirty="0">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EAAB588A-0564-4708-8033-0FBE13F4B697}" type="slidenum">
              <a:rPr lang="en-US">
                <a:solidFill>
                  <a:prstClr val="black">
                    <a:tint val="75000"/>
                  </a:prstClr>
                </a:solidFill>
              </a:rPr>
              <a:pPr>
                <a:defRPr/>
              </a:pPr>
              <a:t>‹#›</a:t>
            </a:fld>
            <a:endParaRPr lang="en-US">
              <a:solidFill>
                <a:prstClr val="black">
                  <a:tint val="75000"/>
                </a:prstClr>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3220931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ounded Rectangle 10"/>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670E5615-21CA-CC4E-A539-FA5A2E8041CD}" type="datetime1">
              <a:rPr lang="en-US" smtClean="0">
                <a:solidFill>
                  <a:prstClr val="black">
                    <a:tint val="75000"/>
                  </a:prstClr>
                </a:solidFill>
              </a:rPr>
              <a:pPr>
                <a:defRPr/>
              </a:pPr>
              <a:t>10/3/2014</a:t>
            </a:fld>
            <a:endParaRPr lang="en-US">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8"/>
          <p:cNvSpPr>
            <a:spLocks noGrp="1"/>
          </p:cNvSpPr>
          <p:nvPr>
            <p:ph type="sldNum" sz="quarter" idx="12"/>
          </p:nvPr>
        </p:nvSpPr>
        <p:spPr/>
        <p:txBody>
          <a:bodyPr/>
          <a:lstStyle>
            <a:lvl1pPr>
              <a:defRPr/>
            </a:lvl1pPr>
          </a:lstStyle>
          <a:p>
            <a:pPr>
              <a:defRPr/>
            </a:pPr>
            <a:fld id="{5B4993D8-F14F-4972-AA7A-FABC668DA3EE}" type="slidenum">
              <a:rPr lang="en-US">
                <a:solidFill>
                  <a:prstClr val="black">
                    <a:tint val="75000"/>
                  </a:prstClr>
                </a:solidFill>
              </a:rPr>
              <a:pPr>
                <a:defRPr/>
              </a:pPr>
              <a:t>‹#›</a:t>
            </a:fld>
            <a:endParaRPr lang="en-US">
              <a:solidFill>
                <a:prstClr val="black">
                  <a:tint val="75000"/>
                </a:prstClr>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1287514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ed Rectangle 6"/>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87F7E8D6-6487-1844-BF40-8D5C213C8267}" type="datetime1">
              <a:rPr lang="en-US" smtClean="0">
                <a:solidFill>
                  <a:prstClr val="black">
                    <a:tint val="75000"/>
                  </a:prstClr>
                </a:solidFill>
              </a:rPr>
              <a:pPr>
                <a:defRPr/>
              </a:pPr>
              <a:t>10/3/2014</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a:defRPr/>
            </a:pPr>
            <a:fld id="{D28AB74C-FCEC-4DA0-AB57-EFC059D72118}" type="slidenum">
              <a:rPr lang="en-US">
                <a:solidFill>
                  <a:prstClr val="black">
                    <a:tint val="75000"/>
                  </a:prstClr>
                </a:solidFill>
              </a:rPr>
              <a:pPr>
                <a:defRPr/>
              </a:pPr>
              <a:t>‹#›</a:t>
            </a:fld>
            <a:endParaRPr lang="en-US">
              <a:solidFill>
                <a:prstClr val="black">
                  <a:tint val="75000"/>
                </a:prst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2029200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ounded Rectangle 5"/>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Date Placeholder 1"/>
          <p:cNvSpPr>
            <a:spLocks noGrp="1"/>
          </p:cNvSpPr>
          <p:nvPr>
            <p:ph type="dt" sz="half" idx="10"/>
          </p:nvPr>
        </p:nvSpPr>
        <p:spPr/>
        <p:txBody>
          <a:bodyPr/>
          <a:lstStyle>
            <a:lvl1pPr>
              <a:defRPr/>
            </a:lvl1pPr>
          </a:lstStyle>
          <a:p>
            <a:pPr>
              <a:defRPr/>
            </a:pPr>
            <a:fld id="{21111766-0830-B44D-AFEA-89F9BDDA78E8}" type="datetime1">
              <a:rPr lang="en-US" smtClean="0">
                <a:solidFill>
                  <a:prstClr val="black">
                    <a:tint val="75000"/>
                  </a:prstClr>
                </a:solidFill>
              </a:rPr>
              <a:pPr>
                <a:defRPr/>
              </a:pPr>
              <a:t>10/3/2014</a:t>
            </a:fld>
            <a:endParaRPr lang="en-US">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7536AA5D-C11A-49B6-9723-15836B112727}" type="slidenum">
              <a:rPr lang="en-US">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339295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ounded Rectangle 10"/>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670E5615-21CA-CC4E-A539-FA5A2E8041CD}" type="datetime1">
              <a:rPr lang="en-US" smtClean="0"/>
              <a:pPr>
                <a:defRPr/>
              </a:pPr>
              <a:t>10/3/2014</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5B4993D8-F14F-4972-AA7A-FABC668DA3EE}" type="slidenum">
              <a:rPr lang="en-US"/>
              <a:pPr>
                <a:defRPr/>
              </a:pPr>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F2AA89-E81B-AF41-BB3A-54EC81609DA5}" type="datetime1">
              <a:rPr lang="en-US" smtClean="0">
                <a:solidFill>
                  <a:prstClr val="black">
                    <a:tint val="75000"/>
                  </a:prstClr>
                </a:solidFill>
              </a:rPr>
              <a:pPr>
                <a:defRPr/>
              </a:pPr>
              <a:t>10/3/2014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0E9794-3528-4E20-A8FC-670D087BD2F3}" type="slidenum">
              <a:rPr lang="en-US">
                <a:solidFill>
                  <a:prstClr val="black">
                    <a:tint val="75000"/>
                  </a:prstClr>
                </a:solidFill>
              </a:rPr>
              <a:pPr>
                <a:defRPr/>
              </a:pPr>
              <a:t>‹#›</a:t>
            </a:fld>
            <a:endParaRPr lang="en-US">
              <a:solidFill>
                <a:prstClr val="black">
                  <a:tint val="75000"/>
                </a:prst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35969464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6E4E86-FB3B-8342-B98C-E2E2363453F2}" type="datetime1">
              <a:rPr lang="en-US" smtClean="0">
                <a:solidFill>
                  <a:prstClr val="black">
                    <a:tint val="75000"/>
                  </a:prstClr>
                </a:solidFill>
              </a:rPr>
              <a:pPr>
                <a:defRPr/>
              </a:pPr>
              <a:t>10/3/2014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E8A68F-08AA-4A9D-B964-57DBB807FA7F}" type="slidenum">
              <a:rPr lang="en-US">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24767442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C43F55-36CE-FC49-BB8F-3CC2D2953634}" type="datetime1">
              <a:rPr lang="en-US" smtClean="0">
                <a:solidFill>
                  <a:prstClr val="black">
                    <a:tint val="75000"/>
                  </a:prstClr>
                </a:solidFill>
              </a:rPr>
              <a:pPr>
                <a:defRPr/>
              </a:pPr>
              <a:t>10/3/2014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5E277D-5DA5-42B7-9478-0D91EE81F981}" type="slidenum">
              <a:rPr lang="en-US">
                <a:solidFill>
                  <a:prstClr val="black">
                    <a:tint val="75000"/>
                  </a:prstClr>
                </a:solidFill>
              </a:rPr>
              <a:pPr>
                <a:def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38308028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02EF53-A772-684E-9C50-C4CDA998C025}" type="datetime1">
              <a:rPr lang="en-US" smtClean="0">
                <a:solidFill>
                  <a:prstClr val="black">
                    <a:tint val="75000"/>
                  </a:prstClr>
                </a:solidFill>
              </a:rPr>
              <a:pPr>
                <a:defRPr/>
              </a:pPr>
              <a:t>10/3/2014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02BF97-D068-423A-8048-4808AE2DB36A}" type="slidenum">
              <a:rPr lang="en-US">
                <a:solidFill>
                  <a:prstClr val="black">
                    <a:tint val="75000"/>
                  </a:prstClr>
                </a:solidFill>
              </a:rPr>
              <a:pPr>
                <a:def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27058112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ctivity Directions Layout">
    <p:spTree>
      <p:nvGrpSpPr>
        <p:cNvPr id="1" name=""/>
        <p:cNvGrpSpPr/>
        <p:nvPr/>
      </p:nvGrpSpPr>
      <p:grpSpPr>
        <a:xfrm>
          <a:off x="0" y="0"/>
          <a:ext cx="0" cy="0"/>
          <a:chOff x="0" y="0"/>
          <a:chExt cx="0" cy="0"/>
        </a:xfrm>
      </p:grpSpPr>
      <p:sp>
        <p:nvSpPr>
          <p:cNvPr id="7" name="Round Diagonal Corner Rectangle 6"/>
          <p:cNvSpPr/>
          <p:nvPr userDrawn="1"/>
        </p:nvSpPr>
        <p:spPr>
          <a:xfrm>
            <a:off x="228600" y="228600"/>
            <a:ext cx="8686800" cy="5867400"/>
          </a:xfrm>
          <a:prstGeom prst="round2DiagRect">
            <a:avLst>
              <a:gd name="adj1" fmla="val 17436"/>
              <a:gd name="adj2" fmla="val 0"/>
            </a:avLst>
          </a:prstGeom>
          <a:gradFill flip="none" rotWithShape="1">
            <a:gsLst>
              <a:gs pos="0">
                <a:srgbClr val="7AAA40">
                  <a:shade val="30000"/>
                  <a:satMod val="115000"/>
                </a:srgbClr>
              </a:gs>
              <a:gs pos="50000">
                <a:srgbClr val="7AAA40">
                  <a:shade val="67500"/>
                  <a:satMod val="115000"/>
                </a:srgbClr>
              </a:gs>
              <a:gs pos="100000">
                <a:srgbClr val="7AAA40">
                  <a:shade val="100000"/>
                  <a:satMod val="115000"/>
                </a:srgbClr>
              </a:gs>
            </a:gsLst>
            <a:lin ang="16200000" scaled="1"/>
            <a:tileRect/>
          </a:gradFill>
          <a:ln>
            <a:noFill/>
          </a:ln>
          <a:effectLst>
            <a:outerShdw blurRad="228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85800" y="274638"/>
            <a:ext cx="80010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fld id="{0848CB1C-A6BA-8943-918B-9A0C354C0455}" type="datetime1">
              <a:rPr lang="en-US">
                <a:solidFill>
                  <a:prstClr val="black">
                    <a:tint val="75000"/>
                  </a:prstClr>
                </a:solidFill>
              </a:rPr>
              <a:pPr>
                <a:defRPr/>
              </a:pPr>
              <a:t>10/3/2014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CFDD7C8-75CF-4976-BFD0-4FEFDEA15E91}" type="slidenum">
              <a:rPr lang="en-US">
                <a:solidFill>
                  <a:prstClr val="black">
                    <a:tint val="75000"/>
                  </a:prstClr>
                </a:solidFill>
              </a:rPr>
              <a:pPr>
                <a:defRPr/>
              </a:pPr>
              <a:t>‹#›</a:t>
            </a:fld>
            <a:endParaRPr lang="en-US">
              <a:solidFill>
                <a:prstClr val="black">
                  <a:tint val="75000"/>
                </a:prstClr>
              </a:solidFill>
            </a:endParaRPr>
          </a:p>
        </p:txBody>
      </p:sp>
      <p:sp>
        <p:nvSpPr>
          <p:cNvPr id="9" name="Content Placeholder 2"/>
          <p:cNvSpPr>
            <a:spLocks noGrp="1"/>
          </p:cNvSpPr>
          <p:nvPr>
            <p:ph idx="1"/>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extLst>
      <p:ext uri="{BB962C8B-B14F-4D97-AF65-F5344CB8AC3E}">
        <p14:creationId xmlns:p14="http://schemas.microsoft.com/office/powerpoint/2010/main" val="58125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ed Rectangle 6"/>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87F7E8D6-6487-1844-BF40-8D5C213C8267}" type="datetime1">
              <a:rPr lang="en-US" smtClean="0"/>
              <a:pPr>
                <a:defRPr/>
              </a:pPr>
              <a:t>10/3/2014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28AB74C-FCEC-4DA0-AB57-EFC059D72118}" type="slidenum">
              <a:rPr lang="en-US"/>
              <a:pPr>
                <a:defRPr/>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ounded Rectangle 5"/>
          <p:cNvSpPr/>
          <p:nvPr userDrawn="1"/>
        </p:nvSpPr>
        <p:spPr>
          <a:xfrm>
            <a:off x="228600" y="152399"/>
            <a:ext cx="8763000" cy="6596063"/>
          </a:xfrm>
          <a:prstGeom prst="roundRect">
            <a:avLst>
              <a:gd name="adj" fmla="val 3392"/>
            </a:avLst>
          </a:prstGeom>
          <a:solidFill>
            <a:schemeClr val="bg1"/>
          </a:solidFill>
          <a:ln w="6350">
            <a:solidFill>
              <a:schemeClr val="bg1">
                <a:lumMod val="50000"/>
              </a:schemeClr>
            </a:solidFill>
          </a:ln>
          <a:effectLst>
            <a:outerShdw blurRad="203200" sx="101000" sy="101000" algn="c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1"/>
          <p:cNvSpPr>
            <a:spLocks noGrp="1"/>
          </p:cNvSpPr>
          <p:nvPr>
            <p:ph type="dt" sz="half" idx="10"/>
          </p:nvPr>
        </p:nvSpPr>
        <p:spPr/>
        <p:txBody>
          <a:bodyPr/>
          <a:lstStyle>
            <a:lvl1pPr>
              <a:defRPr/>
            </a:lvl1pPr>
          </a:lstStyle>
          <a:p>
            <a:pPr>
              <a:defRPr/>
            </a:pPr>
            <a:fld id="{21111766-0830-B44D-AFEA-89F9BDDA78E8}" type="datetime1">
              <a:rPr lang="en-US" smtClean="0"/>
              <a:pPr>
                <a:defRPr/>
              </a:pPr>
              <a:t>10/3/2014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7536AA5D-C11A-49B6-9723-15836B112727}"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F2AA89-E81B-AF41-BB3A-54EC81609DA5}" type="datetime1">
              <a:rPr lang="en-US" smtClean="0"/>
              <a:pPr>
                <a:defRPr/>
              </a:pPr>
              <a:t>10/3/2014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0E9794-3528-4E20-A8FC-670D087BD2F3}" type="slidenum">
              <a:rPr lang="en-US"/>
              <a:pPr>
                <a:defRPr/>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6E4E86-FB3B-8342-B98C-E2E2363453F2}" type="datetime1">
              <a:rPr lang="en-US" smtClean="0"/>
              <a:pPr>
                <a:defRPr/>
              </a:pPr>
              <a:t>10/3/2014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E8A68F-08AA-4A9D-B964-57DBB807FA7F}"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43600"/>
            <a:ext cx="2133600" cy="5303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A51E4CE-571E-034C-BC7E-3E9D1938B41A}" type="datetime1">
              <a:rPr lang="en-US" smtClean="0"/>
              <a:pPr>
                <a:defRPr/>
              </a:pPr>
              <a:t>10/3/2014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CFDD7C8-75CF-4976-BFD0-4FEFDEA15E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71" r:id="rId2"/>
    <p:sldLayoutId id="2147483672" r:id="rId3"/>
    <p:sldLayoutId id="2147483673" r:id="rId4"/>
    <p:sldLayoutId id="2147483674" r:id="rId5"/>
    <p:sldLayoutId id="2147483675" r:id="rId6"/>
    <p:sldLayoutId id="2147483676" r:id="rId7"/>
    <p:sldLayoutId id="2147483667" r:id="rId8"/>
    <p:sldLayoutId id="2147483668" r:id="rId9"/>
    <p:sldLayoutId id="2147483669" r:id="rId10"/>
    <p:sldLayoutId id="2147483670" r:id="rId11"/>
    <p:sldLayoutId id="2147483677"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0176" y="434488"/>
            <a:ext cx="8112718" cy="1143000"/>
          </a:xfrm>
          <a:prstGeom prst="rect">
            <a:avLst/>
          </a:prstGeom>
          <a:ln>
            <a:no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0176" y="1944839"/>
            <a:ext cx="8112718" cy="4181324"/>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77177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ransition spd="med">
    <p:fade/>
  </p:transition>
  <p:timing>
    <p:tnLst>
      <p:par>
        <p:cTn id="1" dur="indefinite" restart="never" nodeType="tmRoot"/>
      </p:par>
    </p:tnLst>
  </p:timing>
  <p:txStyles>
    <p:titleStyle>
      <a:lvl1pPr algn="l" defTabSz="457200" rtl="0" eaLnBrk="1" latinLnBrk="0" hangingPunct="1">
        <a:lnSpc>
          <a:spcPts val="3800"/>
        </a:lnSpc>
        <a:spcBef>
          <a:spcPct val="0"/>
        </a:spcBef>
        <a:buNone/>
        <a:defRPr sz="3200" kern="1200">
          <a:solidFill>
            <a:schemeClr val="tx1"/>
          </a:solidFill>
          <a:latin typeface="Geneva"/>
          <a:ea typeface="+mj-ea"/>
          <a:cs typeface="Geneva"/>
        </a:defRPr>
      </a:lvl1pPr>
    </p:titleStyle>
    <p:bodyStyle>
      <a:lvl1pPr marL="342900" indent="-34290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1pPr>
      <a:lvl2pPr marL="742950" indent="-28575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2pPr>
      <a:lvl3pPr marL="1143000" indent="-22860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3pPr>
      <a:lvl4pPr marL="1600200" indent="-22860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4pPr>
      <a:lvl5pPr marL="2057400" indent="-22860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A51E4CE-571E-034C-BC7E-3E9D1938B41A}" type="datetime1">
              <a:rPr lang="en-US">
                <a:solidFill>
                  <a:prstClr val="black">
                    <a:tint val="75000"/>
                  </a:prstClr>
                </a:solidFill>
                <a:ea typeface="MS PGothic" pitchFamily="34" charset="-128"/>
              </a:rPr>
              <a:pPr>
                <a:defRPr/>
              </a:pPr>
              <a:t>10/3/2014</a:t>
            </a:fld>
            <a:endParaRPr lang="en-US">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CFDD7C8-75CF-4976-BFD0-4FEFDEA15E91}" type="slidenum">
              <a:rPr lang="en-US">
                <a:solidFill>
                  <a:prstClr val="black">
                    <a:tint val="75000"/>
                  </a:prstClr>
                </a:solidFill>
                <a:ea typeface="MS PGothic" pitchFamily="34" charset="-128"/>
              </a:rPr>
              <a:pPr>
                <a:defRPr/>
              </a:pPr>
              <a:t>‹#›</a:t>
            </a:fld>
            <a:endParaRPr lang="en-US">
              <a:solidFill>
                <a:prstClr val="black">
                  <a:tint val="75000"/>
                </a:prstClr>
              </a:solidFill>
              <a:ea typeface="MS PGothic" pitchFamily="34" charset="-128"/>
            </a:endParaRPr>
          </a:p>
        </p:txBody>
      </p:sp>
    </p:spTree>
    <p:extLst>
      <p:ext uri="{BB962C8B-B14F-4D97-AF65-F5344CB8AC3E}">
        <p14:creationId xmlns:p14="http://schemas.microsoft.com/office/powerpoint/2010/main" val="12303904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A51E4CE-571E-034C-BC7E-3E9D1938B41A}" type="datetime1">
              <a:rPr lang="en-US">
                <a:solidFill>
                  <a:prstClr val="black">
                    <a:tint val="75000"/>
                  </a:prstClr>
                </a:solidFill>
                <a:ea typeface="MS PGothic" pitchFamily="34" charset="-128"/>
              </a:rPr>
              <a:pPr>
                <a:defRPr/>
              </a:pPr>
              <a:t>10/3/2014</a:t>
            </a:fld>
            <a:endParaRPr lang="en-US">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CFDD7C8-75CF-4976-BFD0-4FEFDEA15E91}" type="slidenum">
              <a:rPr lang="en-US">
                <a:solidFill>
                  <a:prstClr val="black">
                    <a:tint val="75000"/>
                  </a:prstClr>
                </a:solidFill>
                <a:ea typeface="MS PGothic" pitchFamily="34" charset="-128"/>
              </a:rPr>
              <a:pPr>
                <a:defRPr/>
              </a:pPr>
              <a:t>‹#›</a:t>
            </a:fld>
            <a:endParaRPr lang="en-US">
              <a:solidFill>
                <a:prstClr val="black">
                  <a:tint val="75000"/>
                </a:prstClr>
              </a:solidFill>
              <a:ea typeface="MS PGothic" pitchFamily="34" charset="-128"/>
            </a:endParaRPr>
          </a:p>
        </p:txBody>
      </p:sp>
    </p:spTree>
    <p:extLst>
      <p:ext uri="{BB962C8B-B14F-4D97-AF65-F5344CB8AC3E}">
        <p14:creationId xmlns:p14="http://schemas.microsoft.com/office/powerpoint/2010/main" val="1955636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mailto:azimmermann@careertech.org"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hyperlink" Target="mailto:jmassey@mde.k12.ms.us" TargetMode="External"/><Relationship Id="rId4" Type="http://schemas.openxmlformats.org/officeDocument/2006/relationships/hyperlink" Target="mailto:kblosveren@careertech.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5.jpeg"/><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The Career Clusters Leadership Pilot</a:t>
            </a:r>
            <a:endParaRPr lang="en-US" dirty="0"/>
          </a:p>
        </p:txBody>
      </p:sp>
      <p:sp>
        <p:nvSpPr>
          <p:cNvPr id="5" name="Subtitle 4"/>
          <p:cNvSpPr>
            <a:spLocks noGrp="1"/>
          </p:cNvSpPr>
          <p:nvPr>
            <p:ph type="subTitle" idx="1"/>
          </p:nvPr>
        </p:nvSpPr>
        <p:spPr>
          <a:xfrm>
            <a:off x="4236030" y="3766626"/>
            <a:ext cx="4679370" cy="915596"/>
          </a:xfrm>
        </p:spPr>
        <p:txBody>
          <a:bodyPr/>
          <a:lstStyle/>
          <a:p>
            <a:pPr algn="ctr"/>
            <a:r>
              <a:rPr lang="en-US" i="1" dirty="0" smtClean="0"/>
              <a:t>Agriculture, Food &amp; Natural Resources</a:t>
            </a:r>
            <a:endParaRPr lang="en-US" i="1" dirty="0"/>
          </a:p>
        </p:txBody>
      </p:sp>
    </p:spTree>
    <p:extLst>
      <p:ext uri="{BB962C8B-B14F-4D97-AF65-F5344CB8AC3E}">
        <p14:creationId xmlns:p14="http://schemas.microsoft.com/office/powerpoint/2010/main" val="45493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dirty="0" smtClean="0">
                <a:cs typeface="Arial" pitchFamily="34" charset="0"/>
              </a:rPr>
              <a:t>What are Career Clusters</a:t>
            </a:r>
            <a:r>
              <a:rPr lang="en-US" sz="2400" baseline="42000" dirty="0" smtClean="0">
                <a:cs typeface="Arial" pitchFamily="34" charset="0"/>
              </a:rPr>
              <a:t>®</a:t>
            </a:r>
            <a:r>
              <a:rPr lang="en-US" dirty="0" smtClean="0">
                <a:cs typeface="Arial" pitchFamily="34" charset="0"/>
              </a:rPr>
              <a:t>?</a:t>
            </a:r>
          </a:p>
        </p:txBody>
      </p:sp>
      <p:sp>
        <p:nvSpPr>
          <p:cNvPr id="77827" name="Content Placeholder 2"/>
          <p:cNvSpPr>
            <a:spLocks noGrp="1"/>
          </p:cNvSpPr>
          <p:nvPr>
            <p:ph idx="1"/>
          </p:nvPr>
        </p:nvSpPr>
        <p:spPr>
          <a:xfrm>
            <a:off x="600176" y="2470488"/>
            <a:ext cx="7629424" cy="4235112"/>
          </a:xfrm>
        </p:spPr>
        <p:txBody>
          <a:bodyPr>
            <a:normAutofit fontScale="77500" lnSpcReduction="20000"/>
          </a:bodyPr>
          <a:lstStyle/>
          <a:p>
            <a:pPr>
              <a:lnSpc>
                <a:spcPct val="110000"/>
              </a:lnSpc>
              <a:spcBef>
                <a:spcPts val="1200"/>
              </a:spcBef>
              <a:spcAft>
                <a:spcPts val="600"/>
              </a:spcAft>
            </a:pPr>
            <a:r>
              <a:rPr lang="en-US" sz="3400" dirty="0" smtClean="0">
                <a:cs typeface="Arial" pitchFamily="34" charset="0"/>
              </a:rPr>
              <a:t>Career Clusters are groupings of occupations and industries</a:t>
            </a:r>
          </a:p>
          <a:p>
            <a:pPr>
              <a:lnSpc>
                <a:spcPct val="110000"/>
              </a:lnSpc>
              <a:spcBef>
                <a:spcPts val="1200"/>
              </a:spcBef>
              <a:spcAft>
                <a:spcPts val="600"/>
              </a:spcAft>
            </a:pPr>
            <a:r>
              <a:rPr lang="en-US" sz="3400" dirty="0" smtClean="0">
                <a:cs typeface="Arial" pitchFamily="34" charset="0"/>
              </a:rPr>
              <a:t>Represent knowledge and skills demanded by those industries</a:t>
            </a:r>
          </a:p>
          <a:p>
            <a:pPr eaLnBrk="1" hangingPunct="1">
              <a:lnSpc>
                <a:spcPct val="110000"/>
              </a:lnSpc>
              <a:spcBef>
                <a:spcPts val="1200"/>
              </a:spcBef>
              <a:spcAft>
                <a:spcPts val="600"/>
              </a:spcAft>
            </a:pPr>
            <a:r>
              <a:rPr lang="en-US" sz="3400" dirty="0" smtClean="0">
                <a:cs typeface="Arial" pitchFamily="34" charset="0"/>
              </a:rPr>
              <a:t>Used as an organizing tool for curriculum design</a:t>
            </a:r>
          </a:p>
          <a:p>
            <a:pPr eaLnBrk="1" hangingPunct="1">
              <a:lnSpc>
                <a:spcPct val="110000"/>
              </a:lnSpc>
              <a:spcBef>
                <a:spcPts val="1200"/>
              </a:spcBef>
              <a:spcAft>
                <a:spcPts val="600"/>
              </a:spcAft>
            </a:pPr>
            <a:r>
              <a:rPr lang="en-US" sz="3400" dirty="0" smtClean="0">
                <a:cs typeface="Arial" pitchFamily="34" charset="0"/>
              </a:rPr>
              <a:t>Used for career counseling and guidance</a:t>
            </a:r>
            <a:endParaRPr lang="en-US" sz="3400" dirty="0">
              <a:cs typeface="Arial" pitchFamily="34" charset="0"/>
            </a:endParaRPr>
          </a:p>
          <a:p>
            <a:pPr eaLnBrk="1" hangingPunct="1">
              <a:lnSpc>
                <a:spcPct val="110000"/>
              </a:lnSpc>
              <a:spcBef>
                <a:spcPts val="1200"/>
              </a:spcBef>
              <a:spcAft>
                <a:spcPts val="600"/>
              </a:spcAft>
            </a:pPr>
            <a:r>
              <a:rPr lang="en-US" sz="3400" dirty="0" smtClean="0">
                <a:cs typeface="Arial" pitchFamily="34" charset="0"/>
              </a:rPr>
              <a:t>Connect to business and industry expectations and priorities</a:t>
            </a:r>
          </a:p>
          <a:p>
            <a:pPr eaLnBrk="1" hangingPunct="1">
              <a:buFont typeface="Arial" pitchFamily="34" charset="0"/>
              <a:buNone/>
            </a:pPr>
            <a:endParaRPr lang="en-US" dirty="0" smtClean="0">
              <a:cs typeface="Arial" pitchFamily="34" charset="0"/>
            </a:endParaRPr>
          </a:p>
        </p:txBody>
      </p:sp>
    </p:spTree>
    <p:extLst>
      <p:ext uri="{BB962C8B-B14F-4D97-AF65-F5344CB8AC3E}">
        <p14:creationId xmlns:p14="http://schemas.microsoft.com/office/powerpoint/2010/main" val="2800629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dirty="0" smtClean="0">
                <a:latin typeface="Arial" pitchFamily="34" charset="0"/>
                <a:cs typeface="Arial" pitchFamily="34" charset="0"/>
              </a:rPr>
              <a:t>Definitions</a:t>
            </a:r>
          </a:p>
        </p:txBody>
      </p:sp>
      <p:sp>
        <p:nvSpPr>
          <p:cNvPr id="92163" name="Rectangle 3"/>
          <p:cNvSpPr>
            <a:spLocks noGrp="1" noChangeArrowheads="1"/>
          </p:cNvSpPr>
          <p:nvPr>
            <p:ph idx="1"/>
          </p:nvPr>
        </p:nvSpPr>
        <p:spPr>
          <a:xfrm>
            <a:off x="152400" y="2362200"/>
            <a:ext cx="8229600" cy="4267200"/>
          </a:xfrm>
        </p:spPr>
        <p:txBody>
          <a:bodyPr>
            <a:normAutofit/>
          </a:bodyPr>
          <a:lstStyle/>
          <a:p>
            <a:pPr lvl="1" eaLnBrk="1" hangingPunct="1">
              <a:lnSpc>
                <a:spcPct val="100000"/>
              </a:lnSpc>
              <a:spcBef>
                <a:spcPts val="0"/>
              </a:spcBef>
            </a:pPr>
            <a:r>
              <a:rPr lang="en-US" sz="2800" b="1" dirty="0" smtClean="0">
                <a:solidFill>
                  <a:srgbClr val="FF9900"/>
                </a:solidFill>
                <a:latin typeface="Arial" pitchFamily="34" charset="0"/>
                <a:cs typeface="Arial" pitchFamily="34" charset="0"/>
              </a:rPr>
              <a:t>Career Cluster</a:t>
            </a:r>
            <a:r>
              <a:rPr lang="en-US" sz="2800" dirty="0" smtClean="0">
                <a:latin typeface="Arial" pitchFamily="34" charset="0"/>
                <a:cs typeface="Arial" pitchFamily="34" charset="0"/>
              </a:rPr>
              <a:t>– organizer of knowledge and skills needed by a </a:t>
            </a:r>
            <a:r>
              <a:rPr lang="en-US" sz="2800" u="sng" dirty="0" smtClean="0">
                <a:latin typeface="Arial" pitchFamily="34" charset="0"/>
                <a:cs typeface="Arial" pitchFamily="34" charset="0"/>
              </a:rPr>
              <a:t>broad industry</a:t>
            </a:r>
          </a:p>
          <a:p>
            <a:pPr lvl="1" eaLnBrk="1" hangingPunct="1">
              <a:lnSpc>
                <a:spcPct val="100000"/>
              </a:lnSpc>
              <a:spcBef>
                <a:spcPts val="0"/>
              </a:spcBef>
            </a:pPr>
            <a:endParaRPr lang="en-US" sz="2800" u="sng" dirty="0" smtClean="0">
              <a:latin typeface="Arial" pitchFamily="34" charset="0"/>
              <a:cs typeface="Arial" pitchFamily="34" charset="0"/>
            </a:endParaRPr>
          </a:p>
          <a:p>
            <a:pPr lvl="1" eaLnBrk="1" hangingPunct="1">
              <a:lnSpc>
                <a:spcPct val="100000"/>
              </a:lnSpc>
              <a:spcBef>
                <a:spcPts val="0"/>
              </a:spcBef>
            </a:pPr>
            <a:r>
              <a:rPr lang="en-US" sz="2800" b="1" dirty="0" smtClean="0">
                <a:solidFill>
                  <a:srgbClr val="FF9900"/>
                </a:solidFill>
                <a:latin typeface="Arial" pitchFamily="34" charset="0"/>
                <a:cs typeface="Arial" pitchFamily="34" charset="0"/>
              </a:rPr>
              <a:t>Career Pathway</a:t>
            </a:r>
            <a:r>
              <a:rPr lang="en-US" sz="2800" dirty="0" smtClean="0">
                <a:solidFill>
                  <a:srgbClr val="FF9900"/>
                </a:solidFill>
                <a:latin typeface="Arial" pitchFamily="34" charset="0"/>
                <a:cs typeface="Arial" pitchFamily="34" charset="0"/>
              </a:rPr>
              <a:t> </a:t>
            </a:r>
            <a:r>
              <a:rPr lang="en-US" sz="2800" dirty="0" smtClean="0">
                <a:latin typeface="Arial" pitchFamily="34" charset="0"/>
                <a:cs typeface="Arial" pitchFamily="34" charset="0"/>
              </a:rPr>
              <a:t>– organizer of knowledge and skills statements shared by</a:t>
            </a:r>
            <a:r>
              <a:rPr lang="en-US" sz="2800" u="sng" dirty="0" smtClean="0">
                <a:latin typeface="Arial" pitchFamily="34" charset="0"/>
                <a:cs typeface="Arial" pitchFamily="34" charset="0"/>
              </a:rPr>
              <a:t> professions</a:t>
            </a:r>
          </a:p>
          <a:p>
            <a:pPr lvl="1" eaLnBrk="1" hangingPunct="1">
              <a:lnSpc>
                <a:spcPct val="100000"/>
              </a:lnSpc>
              <a:spcBef>
                <a:spcPts val="0"/>
              </a:spcBef>
            </a:pPr>
            <a:endParaRPr lang="en-US" sz="2800" u="sng" dirty="0" smtClean="0">
              <a:latin typeface="Arial" pitchFamily="34" charset="0"/>
              <a:cs typeface="Arial" pitchFamily="34" charset="0"/>
            </a:endParaRPr>
          </a:p>
          <a:p>
            <a:pPr lvl="1" eaLnBrk="1" hangingPunct="1">
              <a:lnSpc>
                <a:spcPct val="100000"/>
              </a:lnSpc>
              <a:spcBef>
                <a:spcPts val="0"/>
              </a:spcBef>
            </a:pPr>
            <a:r>
              <a:rPr lang="en-US" sz="2800" b="1" dirty="0" smtClean="0">
                <a:solidFill>
                  <a:srgbClr val="FF9900"/>
                </a:solidFill>
                <a:latin typeface="Arial" pitchFamily="34" charset="0"/>
                <a:cs typeface="Arial" pitchFamily="34" charset="0"/>
              </a:rPr>
              <a:t>Program of Study</a:t>
            </a:r>
            <a:r>
              <a:rPr lang="en-US" sz="2800" dirty="0" smtClean="0">
                <a:solidFill>
                  <a:srgbClr val="FF9900"/>
                </a:solidFill>
                <a:latin typeface="Arial" pitchFamily="34" charset="0"/>
                <a:cs typeface="Arial" pitchFamily="34" charset="0"/>
              </a:rPr>
              <a:t> </a:t>
            </a:r>
            <a:r>
              <a:rPr lang="en-US" sz="2800" dirty="0" smtClean="0">
                <a:latin typeface="Arial" pitchFamily="34" charset="0"/>
                <a:cs typeface="Arial" pitchFamily="34" charset="0"/>
              </a:rPr>
              <a:t>– sequence of instruction that prepares individuals for careers of their choice</a:t>
            </a:r>
          </a:p>
        </p:txBody>
      </p:sp>
      <p:pic>
        <p:nvPicPr>
          <p:cNvPr id="92164" name="Picture 5" descr="Filename: j0174966.jpg&#10;Keywords: academics, dictionaries, Photographs ...&#10;File Size: 68 K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810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249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Grp="1" noChangeArrowheads="1"/>
          </p:cNvSpPr>
          <p:nvPr>
            <p:ph type="title"/>
          </p:nvPr>
        </p:nvSpPr>
        <p:spPr>
          <a:xfrm>
            <a:off x="600176" y="960138"/>
            <a:ext cx="8010424" cy="1143000"/>
          </a:xfrm>
        </p:spPr>
        <p:txBody>
          <a:bodyPr rtlCol="0">
            <a:normAutofit/>
          </a:bodyPr>
          <a:lstStyle/>
          <a:p>
            <a:pPr>
              <a:defRPr/>
            </a:pPr>
            <a:r>
              <a:rPr lang="en-US" dirty="0" smtClean="0"/>
              <a:t>Career Clusters Development</a:t>
            </a:r>
          </a:p>
        </p:txBody>
      </p:sp>
      <p:sp>
        <p:nvSpPr>
          <p:cNvPr id="78851" name="Rectangle 7"/>
          <p:cNvSpPr>
            <a:spLocks noGrp="1" noChangeArrowheads="1"/>
          </p:cNvSpPr>
          <p:nvPr>
            <p:ph idx="1"/>
          </p:nvPr>
        </p:nvSpPr>
        <p:spPr>
          <a:xfrm>
            <a:off x="457200" y="2286000"/>
            <a:ext cx="7772400" cy="4435475"/>
          </a:xfrm>
        </p:spPr>
        <p:txBody>
          <a:bodyPr>
            <a:normAutofit/>
          </a:bodyPr>
          <a:lstStyle/>
          <a:p>
            <a:pPr eaLnBrk="1" hangingPunct="1">
              <a:lnSpc>
                <a:spcPct val="120000"/>
              </a:lnSpc>
              <a:spcBef>
                <a:spcPts val="0"/>
              </a:spcBef>
            </a:pPr>
            <a:r>
              <a:rPr lang="en-US" sz="2800" dirty="0" smtClean="0">
                <a:cs typeface="Arial" pitchFamily="34" charset="0"/>
              </a:rPr>
              <a:t>First started in 1970’s</a:t>
            </a:r>
          </a:p>
          <a:p>
            <a:pPr lvl="1">
              <a:lnSpc>
                <a:spcPct val="120000"/>
              </a:lnSpc>
              <a:spcBef>
                <a:spcPts val="0"/>
              </a:spcBef>
            </a:pPr>
            <a:r>
              <a:rPr lang="en-US" sz="2800" dirty="0" smtClean="0">
                <a:cs typeface="Arial" pitchFamily="34" charset="0"/>
              </a:rPr>
              <a:t>Education Focused</a:t>
            </a:r>
          </a:p>
          <a:p>
            <a:pPr lvl="1">
              <a:lnSpc>
                <a:spcPct val="100000"/>
              </a:lnSpc>
              <a:spcBef>
                <a:spcPts val="0"/>
              </a:spcBef>
            </a:pPr>
            <a:endParaRPr lang="en-US" sz="1050" dirty="0" smtClean="0">
              <a:cs typeface="Arial" pitchFamily="34" charset="0"/>
            </a:endParaRPr>
          </a:p>
          <a:p>
            <a:pPr eaLnBrk="1" hangingPunct="1">
              <a:lnSpc>
                <a:spcPct val="120000"/>
              </a:lnSpc>
              <a:spcBef>
                <a:spcPts val="0"/>
              </a:spcBef>
            </a:pPr>
            <a:r>
              <a:rPr lang="en-US" sz="2800" dirty="0" smtClean="0">
                <a:cs typeface="Arial" pitchFamily="34" charset="0"/>
              </a:rPr>
              <a:t>Revisited in 1994 part of School to Work Act</a:t>
            </a:r>
          </a:p>
          <a:p>
            <a:pPr lvl="1" eaLnBrk="1" hangingPunct="1">
              <a:lnSpc>
                <a:spcPct val="120000"/>
              </a:lnSpc>
              <a:spcBef>
                <a:spcPts val="0"/>
              </a:spcBef>
            </a:pPr>
            <a:r>
              <a:rPr lang="en-US" sz="2800" dirty="0" smtClean="0">
                <a:cs typeface="Arial" pitchFamily="34" charset="0"/>
              </a:rPr>
              <a:t>Industry Sector Focused</a:t>
            </a:r>
          </a:p>
          <a:p>
            <a:pPr marL="457200" lvl="1" indent="0" eaLnBrk="1" hangingPunct="1">
              <a:lnSpc>
                <a:spcPct val="100000"/>
              </a:lnSpc>
              <a:spcBef>
                <a:spcPts val="0"/>
              </a:spcBef>
              <a:buNone/>
            </a:pPr>
            <a:endParaRPr lang="en-US" sz="1050" dirty="0" smtClean="0">
              <a:cs typeface="Arial" pitchFamily="34" charset="0"/>
            </a:endParaRPr>
          </a:p>
          <a:p>
            <a:pPr eaLnBrk="1" hangingPunct="1">
              <a:lnSpc>
                <a:spcPct val="120000"/>
              </a:lnSpc>
              <a:spcBef>
                <a:spcPts val="0"/>
              </a:spcBef>
            </a:pPr>
            <a:r>
              <a:rPr lang="en-US" sz="2800" i="1" dirty="0" smtClean="0">
                <a:cs typeface="Arial" pitchFamily="34" charset="0"/>
              </a:rPr>
              <a:t>Building Linkages </a:t>
            </a:r>
            <a:r>
              <a:rPr lang="en-US" sz="2800" dirty="0" smtClean="0">
                <a:cs typeface="Arial" pitchFamily="34" charset="0"/>
              </a:rPr>
              <a:t>project </a:t>
            </a:r>
          </a:p>
          <a:p>
            <a:pPr lvl="1">
              <a:lnSpc>
                <a:spcPct val="120000"/>
              </a:lnSpc>
              <a:spcBef>
                <a:spcPts val="0"/>
              </a:spcBef>
            </a:pPr>
            <a:r>
              <a:rPr lang="en-US" sz="2800" dirty="0" smtClean="0">
                <a:cs typeface="Arial" pitchFamily="34" charset="0"/>
              </a:rPr>
              <a:t>U.S. Department of Education </a:t>
            </a:r>
            <a:endParaRPr lang="en-US" sz="2800" dirty="0">
              <a:cs typeface="Arial" pitchFamily="34" charset="0"/>
            </a:endParaRPr>
          </a:p>
          <a:p>
            <a:pPr marL="457200" lvl="1" indent="0">
              <a:lnSpc>
                <a:spcPct val="120000"/>
              </a:lnSpc>
              <a:spcBef>
                <a:spcPts val="0"/>
              </a:spcBef>
              <a:buNone/>
            </a:pPr>
            <a:r>
              <a:rPr lang="en-US" sz="2800" dirty="0" smtClean="0">
                <a:cs typeface="Arial" pitchFamily="34" charset="0"/>
              </a:rPr>
              <a:t>in 1996 that led to 16 Career Clusters</a:t>
            </a:r>
          </a:p>
        </p:txBody>
      </p:sp>
      <p:pic>
        <p:nvPicPr>
          <p:cNvPr id="2" name="Picture 1"/>
          <p:cNvPicPr>
            <a:picLocks noChangeAspect="1"/>
          </p:cNvPicPr>
          <p:nvPr/>
        </p:nvPicPr>
        <p:blipFill>
          <a:blip r:embed="rId3"/>
          <a:stretch>
            <a:fillRect/>
          </a:stretch>
        </p:blipFill>
        <p:spPr>
          <a:xfrm>
            <a:off x="6384925" y="4022725"/>
            <a:ext cx="1768475" cy="1768475"/>
          </a:xfrm>
          <a:prstGeom prst="rect">
            <a:avLst/>
          </a:prstGeom>
        </p:spPr>
      </p:pic>
    </p:spTree>
    <p:extLst>
      <p:ext uri="{BB962C8B-B14F-4D97-AF65-F5344CB8AC3E}">
        <p14:creationId xmlns:p14="http://schemas.microsoft.com/office/powerpoint/2010/main" val="733088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00176" y="960138"/>
            <a:ext cx="7705624" cy="1143000"/>
          </a:xfrm>
        </p:spPr>
        <p:txBody>
          <a:bodyPr>
            <a:normAutofit fontScale="90000"/>
          </a:bodyPr>
          <a:lstStyle/>
          <a:p>
            <a:pPr>
              <a:lnSpc>
                <a:spcPct val="120000"/>
              </a:lnSpc>
              <a:spcBef>
                <a:spcPts val="0"/>
              </a:spcBef>
            </a:pPr>
            <a:r>
              <a:rPr lang="en-US" dirty="0">
                <a:cs typeface="Arial" pitchFamily="34" charset="0"/>
              </a:rPr>
              <a:t>2002 States’ Career Clusters Initiative</a:t>
            </a:r>
          </a:p>
        </p:txBody>
      </p:sp>
      <p:sp>
        <p:nvSpPr>
          <p:cNvPr id="81923" name="Content Placeholder 2"/>
          <p:cNvSpPr>
            <a:spLocks noGrp="1"/>
          </p:cNvSpPr>
          <p:nvPr>
            <p:ph idx="1"/>
          </p:nvPr>
        </p:nvSpPr>
        <p:spPr>
          <a:xfrm>
            <a:off x="600176" y="2362201"/>
            <a:ext cx="7400824" cy="2514600"/>
          </a:xfrm>
        </p:spPr>
        <p:txBody>
          <a:bodyPr>
            <a:noAutofit/>
          </a:bodyPr>
          <a:lstStyle/>
          <a:p>
            <a:pPr>
              <a:lnSpc>
                <a:spcPct val="120000"/>
              </a:lnSpc>
              <a:spcBef>
                <a:spcPts val="0"/>
              </a:spcBef>
            </a:pPr>
            <a:r>
              <a:rPr lang="en-US" dirty="0" smtClean="0">
                <a:cs typeface="Arial" pitchFamily="34" charset="0"/>
              </a:rPr>
              <a:t>Movement led by states to develop a set of supportive tools and resources around the Career Clusters </a:t>
            </a:r>
          </a:p>
          <a:p>
            <a:pPr>
              <a:lnSpc>
                <a:spcPct val="120000"/>
              </a:lnSpc>
              <a:spcBef>
                <a:spcPts val="0"/>
              </a:spcBef>
            </a:pPr>
            <a:r>
              <a:rPr lang="en-US" dirty="0" smtClean="0">
                <a:cs typeface="Arial" pitchFamily="34" charset="0"/>
              </a:rPr>
              <a:t>Led to States’ Career Clusters Initiative </a:t>
            </a:r>
          </a:p>
          <a:p>
            <a:pPr>
              <a:lnSpc>
                <a:spcPct val="120000"/>
              </a:lnSpc>
              <a:spcBef>
                <a:spcPts val="0"/>
              </a:spcBef>
            </a:pPr>
            <a:r>
              <a:rPr lang="en-US" dirty="0" smtClean="0">
                <a:cs typeface="Arial" pitchFamily="34" charset="0"/>
              </a:rPr>
              <a:t>Goals:</a:t>
            </a:r>
          </a:p>
        </p:txBody>
      </p:sp>
      <p:pic>
        <p:nvPicPr>
          <p:cNvPr id="8194" name="Picture 2" descr="http://www.burlesonisd.net/wp-content/uploads/2014/03/CCweblog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696" y="4785185"/>
            <a:ext cx="1608667"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4647310"/>
            <a:ext cx="5541712" cy="1723549"/>
          </a:xfrm>
          <a:prstGeom prst="rect">
            <a:avLst/>
          </a:prstGeom>
        </p:spPr>
        <p:txBody>
          <a:bodyPr wrap="square">
            <a:spAutoFit/>
          </a:bodyPr>
          <a:lstStyle/>
          <a:p>
            <a:pPr marL="1257300" lvl="2" indent="-342900">
              <a:spcBef>
                <a:spcPts val="600"/>
              </a:spcBef>
              <a:buFont typeface="Wingdings" panose="05000000000000000000" pitchFamily="2" charset="2"/>
              <a:buChar char="§"/>
            </a:pPr>
            <a:r>
              <a:rPr lang="en-US" sz="2400" dirty="0" smtClean="0">
                <a:latin typeface="Geneva"/>
                <a:cs typeface="Arial" pitchFamily="34" charset="0"/>
              </a:rPr>
              <a:t>Consistency </a:t>
            </a:r>
            <a:r>
              <a:rPr lang="en-US" sz="2400" dirty="0">
                <a:latin typeface="Geneva"/>
                <a:cs typeface="Arial" pitchFamily="34" charset="0"/>
              </a:rPr>
              <a:t>and uniformity </a:t>
            </a:r>
          </a:p>
          <a:p>
            <a:pPr marL="1257300" lvl="2" indent="-342900">
              <a:spcBef>
                <a:spcPts val="600"/>
              </a:spcBef>
              <a:buFont typeface="Wingdings" panose="05000000000000000000" pitchFamily="2" charset="2"/>
              <a:buChar char="§"/>
            </a:pPr>
            <a:r>
              <a:rPr lang="en-US" sz="2400" dirty="0">
                <a:latin typeface="Geneva"/>
                <a:cs typeface="Arial" pitchFamily="34" charset="0"/>
              </a:rPr>
              <a:t>Take control of CTE’s future</a:t>
            </a:r>
          </a:p>
          <a:p>
            <a:pPr marL="1257300" lvl="2" indent="-342900">
              <a:spcBef>
                <a:spcPts val="600"/>
              </a:spcBef>
              <a:buFont typeface="Wingdings" panose="05000000000000000000" pitchFamily="2" charset="2"/>
              <a:buChar char="§"/>
            </a:pPr>
            <a:r>
              <a:rPr lang="en-US" sz="2400" i="1" dirty="0">
                <a:latin typeface="Geneva"/>
                <a:cs typeface="Arial" pitchFamily="34" charset="0"/>
              </a:rPr>
              <a:t>And</a:t>
            </a:r>
            <a:r>
              <a:rPr lang="en-US" sz="2400" dirty="0">
                <a:latin typeface="Geneva"/>
                <a:cs typeface="Arial" pitchFamily="34" charset="0"/>
              </a:rPr>
              <a:t> build new partnerships with business and industry</a:t>
            </a:r>
            <a:endParaRPr lang="en-US" sz="2400" i="1" dirty="0">
              <a:latin typeface="Geneva"/>
              <a:cs typeface="Arial" pitchFamily="34" charset="0"/>
            </a:endParaRPr>
          </a:p>
        </p:txBody>
      </p:sp>
    </p:spTree>
    <p:extLst>
      <p:ext uri="{BB962C8B-B14F-4D97-AF65-F5344CB8AC3E}">
        <p14:creationId xmlns:p14="http://schemas.microsoft.com/office/powerpoint/2010/main" val="3070062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176" y="960138"/>
            <a:ext cx="7172224" cy="1143000"/>
          </a:xfrm>
        </p:spPr>
        <p:txBody>
          <a:bodyPr>
            <a:normAutofit/>
          </a:bodyPr>
          <a:lstStyle/>
          <a:p>
            <a:r>
              <a:rPr lang="en-US" sz="3200" dirty="0" smtClean="0">
                <a:cs typeface="Arial" pitchFamily="34" charset="0"/>
              </a:rPr>
              <a:t>States</a:t>
            </a:r>
            <a:r>
              <a:rPr lang="en-US" sz="3200" dirty="0">
                <a:cs typeface="Arial" pitchFamily="34" charset="0"/>
              </a:rPr>
              <a:t>’ Career Clusters Initiative</a:t>
            </a:r>
            <a:endParaRPr lang="en-US" sz="3200" dirty="0"/>
          </a:p>
        </p:txBody>
      </p:sp>
      <p:sp>
        <p:nvSpPr>
          <p:cNvPr id="3" name="Content Placeholder 2"/>
          <p:cNvSpPr>
            <a:spLocks noGrp="1"/>
          </p:cNvSpPr>
          <p:nvPr>
            <p:ph idx="1"/>
          </p:nvPr>
        </p:nvSpPr>
        <p:spPr>
          <a:xfrm>
            <a:off x="600176" y="2470489"/>
            <a:ext cx="6867424" cy="3419124"/>
          </a:xfrm>
        </p:spPr>
        <p:txBody>
          <a:bodyPr>
            <a:normAutofit fontScale="92500" lnSpcReduction="10000"/>
          </a:bodyPr>
          <a:lstStyle/>
          <a:p>
            <a:pPr>
              <a:lnSpc>
                <a:spcPct val="110000"/>
              </a:lnSpc>
            </a:pPr>
            <a:r>
              <a:rPr lang="en-US" dirty="0" smtClean="0"/>
              <a:t>Each Career Cluster had a “leader” organization and lead states</a:t>
            </a:r>
          </a:p>
          <a:p>
            <a:pPr lvl="1">
              <a:lnSpc>
                <a:spcPct val="110000"/>
              </a:lnSpc>
            </a:pPr>
            <a:r>
              <a:rPr lang="en-US" sz="2200" dirty="0" smtClean="0"/>
              <a:t>National Council on Agriculture Education</a:t>
            </a:r>
          </a:p>
          <a:p>
            <a:pPr lvl="1">
              <a:lnSpc>
                <a:spcPct val="110000"/>
              </a:lnSpc>
            </a:pPr>
            <a:r>
              <a:rPr lang="en-US" sz="2200" dirty="0" smtClean="0"/>
              <a:t>Iowa, Idaho (initially)</a:t>
            </a:r>
          </a:p>
          <a:p>
            <a:pPr>
              <a:lnSpc>
                <a:spcPct val="110000"/>
              </a:lnSpc>
            </a:pPr>
            <a:r>
              <a:rPr lang="en-US" dirty="0" smtClean="0"/>
              <a:t>And a National Advisory Committee</a:t>
            </a:r>
          </a:p>
          <a:p>
            <a:pPr lvl="1">
              <a:lnSpc>
                <a:spcPct val="110000"/>
              </a:lnSpc>
            </a:pPr>
            <a:r>
              <a:rPr lang="en-US" sz="2200" dirty="0" smtClean="0"/>
              <a:t>Business/industry, postsecondary, secondary, labor representatives </a:t>
            </a:r>
            <a:endParaRPr lang="en-US" sz="2200" dirty="0"/>
          </a:p>
        </p:txBody>
      </p:sp>
    </p:spTree>
    <p:extLst>
      <p:ext uri="{BB962C8B-B14F-4D97-AF65-F5344CB8AC3E}">
        <p14:creationId xmlns:p14="http://schemas.microsoft.com/office/powerpoint/2010/main" val="154611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2002 and Beyond</a:t>
            </a:r>
            <a:endParaRPr lang="en-US" dirty="0"/>
          </a:p>
        </p:txBody>
      </p:sp>
      <p:sp>
        <p:nvSpPr>
          <p:cNvPr id="3" name="Content Placeholder 2"/>
          <p:cNvSpPr>
            <a:spLocks noGrp="1"/>
          </p:cNvSpPr>
          <p:nvPr>
            <p:ph idx="1"/>
          </p:nvPr>
        </p:nvSpPr>
        <p:spPr>
          <a:xfrm>
            <a:off x="600176" y="2470489"/>
            <a:ext cx="7324624" cy="3419124"/>
          </a:xfrm>
        </p:spPr>
        <p:txBody>
          <a:bodyPr>
            <a:noAutofit/>
          </a:bodyPr>
          <a:lstStyle/>
          <a:p>
            <a:pPr>
              <a:lnSpc>
                <a:spcPct val="110000"/>
              </a:lnSpc>
            </a:pPr>
            <a:r>
              <a:rPr lang="en-US" dirty="0">
                <a:cs typeface="Arial" pitchFamily="34" charset="0"/>
              </a:rPr>
              <a:t>Career Clusters’ </a:t>
            </a:r>
            <a:r>
              <a:rPr lang="en-US" i="1" dirty="0">
                <a:cs typeface="Arial" pitchFamily="34" charset="0"/>
              </a:rPr>
              <a:t>Knowledge and Skills </a:t>
            </a:r>
            <a:endParaRPr lang="en-US" i="1" dirty="0" smtClean="0">
              <a:cs typeface="Arial" pitchFamily="34" charset="0"/>
            </a:endParaRPr>
          </a:p>
          <a:p>
            <a:pPr lvl="1">
              <a:lnSpc>
                <a:spcPct val="110000"/>
              </a:lnSpc>
            </a:pPr>
            <a:r>
              <a:rPr lang="en-US" sz="2000" dirty="0" smtClean="0">
                <a:cs typeface="Arial" pitchFamily="34" charset="0"/>
              </a:rPr>
              <a:t>Developed </a:t>
            </a:r>
            <a:r>
              <a:rPr lang="en-US" sz="2000" dirty="0">
                <a:cs typeface="Arial" pitchFamily="34" charset="0"/>
              </a:rPr>
              <a:t>by working groups of state </a:t>
            </a:r>
            <a:r>
              <a:rPr lang="en-US" sz="2000" dirty="0" smtClean="0">
                <a:cs typeface="Arial" pitchFamily="34" charset="0"/>
              </a:rPr>
              <a:t>leaders, K-12</a:t>
            </a:r>
            <a:r>
              <a:rPr lang="en-US" sz="2000" dirty="0">
                <a:cs typeface="Arial" pitchFamily="34" charset="0"/>
              </a:rPr>
              <a:t>, postsecondary and business/industry representatives to support teaching and learning to industry expectations</a:t>
            </a:r>
            <a:r>
              <a:rPr lang="en-US" sz="2000" dirty="0" smtClean="0">
                <a:cs typeface="Arial" pitchFamily="34" charset="0"/>
              </a:rPr>
              <a:t>.</a:t>
            </a:r>
          </a:p>
          <a:p>
            <a:pPr lvl="1">
              <a:lnSpc>
                <a:spcPct val="110000"/>
              </a:lnSpc>
            </a:pPr>
            <a:r>
              <a:rPr lang="en-US" sz="2000" dirty="0" smtClean="0">
                <a:cs typeface="Arial" pitchFamily="34" charset="0"/>
              </a:rPr>
              <a:t>Aligned Plans of Study</a:t>
            </a:r>
            <a:endParaRPr lang="en-US" sz="2000" dirty="0">
              <a:cs typeface="Arial" pitchFamily="34" charset="0"/>
            </a:endParaRPr>
          </a:p>
          <a:p>
            <a:pPr>
              <a:lnSpc>
                <a:spcPct val="110000"/>
              </a:lnSpc>
            </a:pPr>
            <a:r>
              <a:rPr lang="en-US" dirty="0">
                <a:cs typeface="Arial" pitchFamily="34" charset="0"/>
              </a:rPr>
              <a:t>Revised/revalidated in 2008 and 2012</a:t>
            </a:r>
          </a:p>
          <a:p>
            <a:pPr>
              <a:lnSpc>
                <a:spcPct val="110000"/>
              </a:lnSpc>
            </a:pPr>
            <a:r>
              <a:rPr lang="en-US" dirty="0">
                <a:cs typeface="Arial" pitchFamily="34" charset="0"/>
              </a:rPr>
              <a:t>Foundation of Common Career Technical Core (CCTC)</a:t>
            </a:r>
          </a:p>
          <a:p>
            <a:pPr>
              <a:lnSpc>
                <a:spcPct val="110000"/>
              </a:lnSpc>
            </a:pPr>
            <a:endParaRPr lang="en-US" dirty="0"/>
          </a:p>
        </p:txBody>
      </p:sp>
    </p:spTree>
    <p:extLst>
      <p:ext uri="{BB962C8B-B14F-4D97-AF65-F5344CB8AC3E}">
        <p14:creationId xmlns:p14="http://schemas.microsoft.com/office/powerpoint/2010/main" val="2098443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8112718" cy="1143000"/>
          </a:xfrm>
        </p:spPr>
        <p:txBody>
          <a:bodyPr/>
          <a:lstStyle/>
          <a:p>
            <a:r>
              <a:rPr lang="en-US" b="1" dirty="0" smtClean="0"/>
              <a:t>16 Career Clusters</a:t>
            </a:r>
            <a:endParaRPr lang="en-US" b="1" baseline="40000" dirty="0"/>
          </a:p>
        </p:txBody>
      </p:sp>
      <p:sp>
        <p:nvSpPr>
          <p:cNvPr id="3" name="Content Placeholder 2"/>
          <p:cNvSpPr>
            <a:spLocks noGrp="1"/>
          </p:cNvSpPr>
          <p:nvPr>
            <p:ph sz="half" idx="1"/>
          </p:nvPr>
        </p:nvSpPr>
        <p:spPr>
          <a:xfrm>
            <a:off x="381000" y="1600200"/>
            <a:ext cx="4114800" cy="4953000"/>
          </a:xfrm>
        </p:spPr>
        <p:txBody>
          <a:bodyPr>
            <a:noAutofit/>
          </a:bodyPr>
          <a:lstStyle/>
          <a:p>
            <a:pPr>
              <a:lnSpc>
                <a:spcPct val="100000"/>
              </a:lnSpc>
              <a:spcBef>
                <a:spcPts val="0"/>
              </a:spcBef>
            </a:pPr>
            <a:r>
              <a:rPr lang="en-US" sz="2400" dirty="0">
                <a:solidFill>
                  <a:srgbClr val="FF0000"/>
                </a:solidFill>
              </a:rPr>
              <a:t>Agriculture, Food &amp; Natural Resources </a:t>
            </a:r>
          </a:p>
          <a:p>
            <a:pPr>
              <a:lnSpc>
                <a:spcPct val="100000"/>
              </a:lnSpc>
              <a:spcBef>
                <a:spcPts val="0"/>
              </a:spcBef>
            </a:pPr>
            <a:r>
              <a:rPr lang="en-US" sz="2400" dirty="0" smtClean="0"/>
              <a:t>Architecture </a:t>
            </a:r>
            <a:r>
              <a:rPr lang="en-US" sz="2400" dirty="0"/>
              <a:t>&amp; Construction </a:t>
            </a:r>
          </a:p>
          <a:p>
            <a:pPr>
              <a:lnSpc>
                <a:spcPct val="100000"/>
              </a:lnSpc>
              <a:spcBef>
                <a:spcPts val="0"/>
              </a:spcBef>
            </a:pPr>
            <a:r>
              <a:rPr lang="en-US" sz="2400" dirty="0" smtClean="0"/>
              <a:t>Arts</a:t>
            </a:r>
            <a:r>
              <a:rPr lang="en-US" sz="2400" dirty="0"/>
              <a:t>, A/V Technology &amp; Communications </a:t>
            </a:r>
          </a:p>
          <a:p>
            <a:pPr>
              <a:lnSpc>
                <a:spcPct val="100000"/>
              </a:lnSpc>
              <a:spcBef>
                <a:spcPts val="0"/>
              </a:spcBef>
            </a:pPr>
            <a:r>
              <a:rPr lang="en-US" sz="2400" dirty="0" smtClean="0"/>
              <a:t>Business </a:t>
            </a:r>
            <a:r>
              <a:rPr lang="en-US" sz="2400" dirty="0"/>
              <a:t>Management &amp; Administration </a:t>
            </a:r>
          </a:p>
          <a:p>
            <a:pPr>
              <a:lnSpc>
                <a:spcPct val="100000"/>
              </a:lnSpc>
              <a:spcBef>
                <a:spcPts val="0"/>
              </a:spcBef>
            </a:pPr>
            <a:r>
              <a:rPr lang="en-US" sz="2400" dirty="0" smtClean="0"/>
              <a:t>Education </a:t>
            </a:r>
            <a:r>
              <a:rPr lang="en-US" sz="2400" dirty="0"/>
              <a:t>&amp; Training </a:t>
            </a:r>
          </a:p>
          <a:p>
            <a:pPr>
              <a:lnSpc>
                <a:spcPct val="100000"/>
              </a:lnSpc>
              <a:spcBef>
                <a:spcPts val="0"/>
              </a:spcBef>
            </a:pPr>
            <a:r>
              <a:rPr lang="en-US" sz="2400" dirty="0" smtClean="0"/>
              <a:t>Finance </a:t>
            </a:r>
          </a:p>
          <a:p>
            <a:pPr lvl="0">
              <a:lnSpc>
                <a:spcPct val="120000"/>
              </a:lnSpc>
              <a:spcBef>
                <a:spcPts val="0"/>
              </a:spcBef>
            </a:pPr>
            <a:r>
              <a:rPr lang="en-US" sz="2400" dirty="0"/>
              <a:t>Government &amp; Public Administration </a:t>
            </a:r>
          </a:p>
          <a:p>
            <a:pPr lvl="0">
              <a:lnSpc>
                <a:spcPct val="120000"/>
              </a:lnSpc>
              <a:spcBef>
                <a:spcPts val="0"/>
              </a:spcBef>
            </a:pPr>
            <a:r>
              <a:rPr lang="en-US" sz="2400" dirty="0"/>
              <a:t>Health Science </a:t>
            </a:r>
          </a:p>
          <a:p>
            <a:pPr>
              <a:lnSpc>
                <a:spcPct val="100000"/>
              </a:lnSpc>
              <a:spcBef>
                <a:spcPts val="0"/>
              </a:spcBef>
            </a:pPr>
            <a:endParaRPr lang="en-US" sz="2400" dirty="0"/>
          </a:p>
        </p:txBody>
      </p:sp>
      <p:sp>
        <p:nvSpPr>
          <p:cNvPr id="5" name="Content Placeholder 4"/>
          <p:cNvSpPr>
            <a:spLocks noGrp="1"/>
          </p:cNvSpPr>
          <p:nvPr>
            <p:ph sz="half" idx="2"/>
          </p:nvPr>
        </p:nvSpPr>
        <p:spPr>
          <a:xfrm>
            <a:off x="4648200" y="1600200"/>
            <a:ext cx="4343400" cy="5105400"/>
          </a:xfrm>
        </p:spPr>
        <p:txBody>
          <a:bodyPr>
            <a:noAutofit/>
          </a:bodyPr>
          <a:lstStyle/>
          <a:p>
            <a:pPr lvl="0">
              <a:lnSpc>
                <a:spcPct val="120000"/>
              </a:lnSpc>
              <a:spcBef>
                <a:spcPts val="0"/>
              </a:spcBef>
            </a:pPr>
            <a:r>
              <a:rPr lang="en-US" sz="2400" dirty="0" smtClean="0"/>
              <a:t>Hospitality </a:t>
            </a:r>
            <a:r>
              <a:rPr lang="en-US" sz="2400" dirty="0"/>
              <a:t>&amp; Tourism </a:t>
            </a:r>
          </a:p>
          <a:p>
            <a:pPr lvl="0">
              <a:lnSpc>
                <a:spcPct val="120000"/>
              </a:lnSpc>
              <a:spcBef>
                <a:spcPts val="0"/>
              </a:spcBef>
            </a:pPr>
            <a:r>
              <a:rPr lang="en-US" sz="2400" dirty="0"/>
              <a:t>Human Services </a:t>
            </a:r>
          </a:p>
          <a:p>
            <a:pPr lvl="0">
              <a:lnSpc>
                <a:spcPct val="120000"/>
              </a:lnSpc>
              <a:spcBef>
                <a:spcPts val="0"/>
              </a:spcBef>
            </a:pPr>
            <a:r>
              <a:rPr lang="en-US" sz="2400" dirty="0"/>
              <a:t>Information Technology </a:t>
            </a:r>
          </a:p>
          <a:p>
            <a:pPr lvl="0">
              <a:lnSpc>
                <a:spcPct val="120000"/>
              </a:lnSpc>
              <a:spcBef>
                <a:spcPts val="0"/>
              </a:spcBef>
            </a:pPr>
            <a:r>
              <a:rPr lang="en-US" sz="2400" dirty="0"/>
              <a:t>Law, Public Safety, Corrections &amp; Security </a:t>
            </a:r>
          </a:p>
          <a:p>
            <a:pPr lvl="0">
              <a:lnSpc>
                <a:spcPct val="120000"/>
              </a:lnSpc>
              <a:spcBef>
                <a:spcPts val="0"/>
              </a:spcBef>
            </a:pPr>
            <a:r>
              <a:rPr lang="en-US" sz="2400" dirty="0"/>
              <a:t>Manufacturing </a:t>
            </a:r>
          </a:p>
          <a:p>
            <a:pPr lvl="0">
              <a:lnSpc>
                <a:spcPct val="120000"/>
              </a:lnSpc>
              <a:spcBef>
                <a:spcPts val="0"/>
              </a:spcBef>
            </a:pPr>
            <a:r>
              <a:rPr lang="en-US" sz="2400" dirty="0"/>
              <a:t>Marketing </a:t>
            </a:r>
          </a:p>
          <a:p>
            <a:pPr lvl="0">
              <a:lnSpc>
                <a:spcPct val="120000"/>
              </a:lnSpc>
              <a:spcBef>
                <a:spcPts val="0"/>
              </a:spcBef>
            </a:pPr>
            <a:r>
              <a:rPr lang="en-US" sz="2400" dirty="0"/>
              <a:t>Science, Technology, Engineering &amp; Mathematics </a:t>
            </a:r>
          </a:p>
          <a:p>
            <a:pPr lvl="0">
              <a:lnSpc>
                <a:spcPct val="120000"/>
              </a:lnSpc>
              <a:spcBef>
                <a:spcPts val="0"/>
              </a:spcBef>
            </a:pPr>
            <a:r>
              <a:rPr lang="en-US" sz="2400" dirty="0"/>
              <a:t>Transportation, Distribution &amp; Logistics </a:t>
            </a:r>
          </a:p>
          <a:p>
            <a:pPr>
              <a:lnSpc>
                <a:spcPct val="120000"/>
              </a:lnSpc>
              <a:spcBef>
                <a:spcPts val="0"/>
              </a:spcBef>
            </a:pP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73966"/>
            <a:ext cx="4382047" cy="1089252"/>
          </a:xfrm>
          <a:prstGeom prst="rect">
            <a:avLst/>
          </a:prstGeom>
        </p:spPr>
      </p:pic>
    </p:spTree>
    <p:extLst>
      <p:ext uri="{BB962C8B-B14F-4D97-AF65-F5344CB8AC3E}">
        <p14:creationId xmlns:p14="http://schemas.microsoft.com/office/powerpoint/2010/main" val="1269150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79 Career Pathways</a:t>
            </a:r>
            <a:endParaRPr lang="en-US" dirty="0"/>
          </a:p>
        </p:txBody>
      </p:sp>
      <p:sp>
        <p:nvSpPr>
          <p:cNvPr id="3" name="Content Placeholder 2"/>
          <p:cNvSpPr>
            <a:spLocks noGrp="1"/>
          </p:cNvSpPr>
          <p:nvPr>
            <p:ph idx="1"/>
          </p:nvPr>
        </p:nvSpPr>
        <p:spPr>
          <a:xfrm>
            <a:off x="600176" y="2470488"/>
            <a:ext cx="7248424" cy="4158911"/>
          </a:xfrm>
        </p:spPr>
        <p:txBody>
          <a:bodyPr>
            <a:normAutofit/>
          </a:bodyPr>
          <a:lstStyle/>
          <a:p>
            <a:pPr lvl="1">
              <a:lnSpc>
                <a:spcPct val="120000"/>
              </a:lnSpc>
              <a:spcBef>
                <a:spcPts val="0"/>
              </a:spcBef>
            </a:pPr>
            <a:r>
              <a:rPr lang="en-US" dirty="0" smtClean="0"/>
              <a:t>Seven within AFNR</a:t>
            </a:r>
          </a:p>
          <a:p>
            <a:pPr lvl="2">
              <a:lnSpc>
                <a:spcPct val="120000"/>
              </a:lnSpc>
              <a:spcBef>
                <a:spcPts val="0"/>
              </a:spcBef>
            </a:pPr>
            <a:r>
              <a:rPr lang="en-US" dirty="0" smtClean="0"/>
              <a:t>Agribusiness Systems </a:t>
            </a:r>
          </a:p>
          <a:p>
            <a:pPr lvl="2">
              <a:lnSpc>
                <a:spcPct val="120000"/>
              </a:lnSpc>
              <a:spcBef>
                <a:spcPts val="0"/>
              </a:spcBef>
            </a:pPr>
            <a:r>
              <a:rPr lang="en-US" dirty="0" smtClean="0"/>
              <a:t>Animal Systems </a:t>
            </a:r>
          </a:p>
          <a:p>
            <a:pPr lvl="2">
              <a:lnSpc>
                <a:spcPct val="120000"/>
              </a:lnSpc>
              <a:spcBef>
                <a:spcPts val="0"/>
              </a:spcBef>
            </a:pPr>
            <a:r>
              <a:rPr lang="en-US" dirty="0" smtClean="0"/>
              <a:t>Environmental Science Systems</a:t>
            </a:r>
          </a:p>
          <a:p>
            <a:pPr lvl="2">
              <a:lnSpc>
                <a:spcPct val="120000"/>
              </a:lnSpc>
              <a:spcBef>
                <a:spcPts val="0"/>
              </a:spcBef>
            </a:pPr>
            <a:r>
              <a:rPr lang="en-US" dirty="0" smtClean="0"/>
              <a:t>Food Products &amp; Processing Systems</a:t>
            </a:r>
          </a:p>
          <a:p>
            <a:pPr lvl="2">
              <a:lnSpc>
                <a:spcPct val="120000"/>
              </a:lnSpc>
              <a:spcBef>
                <a:spcPts val="0"/>
              </a:spcBef>
            </a:pPr>
            <a:r>
              <a:rPr lang="en-US" dirty="0" smtClean="0"/>
              <a:t>Natural Resources Systems</a:t>
            </a:r>
          </a:p>
          <a:p>
            <a:pPr lvl="2">
              <a:lnSpc>
                <a:spcPct val="120000"/>
              </a:lnSpc>
              <a:spcBef>
                <a:spcPts val="0"/>
              </a:spcBef>
            </a:pPr>
            <a:r>
              <a:rPr lang="en-US" dirty="0" smtClean="0"/>
              <a:t>Plant Systems</a:t>
            </a:r>
          </a:p>
          <a:p>
            <a:pPr lvl="2">
              <a:lnSpc>
                <a:spcPct val="120000"/>
              </a:lnSpc>
              <a:spcBef>
                <a:spcPts val="0"/>
              </a:spcBef>
            </a:pPr>
            <a:r>
              <a:rPr lang="en-US" dirty="0" smtClean="0"/>
              <a:t>Power, Structural &amp; Technical Systems</a:t>
            </a:r>
          </a:p>
          <a:p>
            <a:pPr marL="1143000" lvl="1" indent="-342900">
              <a:lnSpc>
                <a:spcPct val="120000"/>
              </a:lnSpc>
              <a:spcBef>
                <a:spcPts val="0"/>
              </a:spcBef>
              <a:buFont typeface="Wingdings" pitchFamily="2" charset="2"/>
              <a:buChar char="§"/>
            </a:pPr>
            <a:endParaRPr lang="en-US" dirty="0"/>
          </a:p>
          <a:p>
            <a:pPr lvl="1">
              <a:lnSpc>
                <a:spcPct val="120000"/>
              </a:lnSpc>
              <a:spcBef>
                <a:spcPts val="0"/>
              </a:spcBef>
            </a:pPr>
            <a:endParaRPr lang="en-US" dirty="0"/>
          </a:p>
        </p:txBody>
      </p:sp>
    </p:spTree>
    <p:extLst>
      <p:ext uri="{BB962C8B-B14F-4D97-AF65-F5344CB8AC3E}">
        <p14:creationId xmlns:p14="http://schemas.microsoft.com/office/powerpoint/2010/main" val="2076500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An Example</a:t>
            </a:r>
            <a:endParaRPr lang="en-US" dirty="0"/>
          </a:p>
        </p:txBody>
      </p:sp>
      <p:graphicFrame>
        <p:nvGraphicFramePr>
          <p:cNvPr id="4" name="Diagram 3"/>
          <p:cNvGraphicFramePr/>
          <p:nvPr>
            <p:extLst>
              <p:ext uri="{D42A27DB-BD31-4B8C-83A1-F6EECF244321}">
                <p14:modId xmlns:p14="http://schemas.microsoft.com/office/powerpoint/2010/main" val="4099116979"/>
              </p:ext>
            </p:extLst>
          </p:nvPr>
        </p:nvGraphicFramePr>
        <p:xfrm>
          <a:off x="304800" y="1524000"/>
          <a:ext cx="8610600" cy="452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04800" y="3027164"/>
            <a:ext cx="9144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dirty="0" smtClean="0">
                <a:solidFill>
                  <a:prstClr val="black"/>
                </a:solidFill>
              </a:rPr>
              <a:t>Plant Systems</a:t>
            </a:r>
            <a:endParaRPr lang="en-US" dirty="0">
              <a:solidFill>
                <a:prstClr val="black"/>
              </a:solidFill>
            </a:endParaRPr>
          </a:p>
        </p:txBody>
      </p:sp>
      <p:sp>
        <p:nvSpPr>
          <p:cNvPr id="12" name="TextBox 11"/>
          <p:cNvSpPr txBox="1"/>
          <p:nvPr/>
        </p:nvSpPr>
        <p:spPr>
          <a:xfrm>
            <a:off x="4038600" y="3073330"/>
            <a:ext cx="1066800" cy="584775"/>
          </a:xfrm>
          <a:prstGeom prst="rect">
            <a:avLst/>
          </a:prstGeom>
          <a:ln w="127000">
            <a:solidFill>
              <a:schemeClr val="accent6"/>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dirty="0" smtClean="0">
                <a:solidFill>
                  <a:prstClr val="black"/>
                </a:solidFill>
              </a:rPr>
              <a:t>Animal Systems</a:t>
            </a:r>
            <a:endParaRPr lang="en-US" sz="1600" dirty="0">
              <a:solidFill>
                <a:prstClr val="black"/>
              </a:solidFill>
            </a:endParaRPr>
          </a:p>
        </p:txBody>
      </p:sp>
      <p:sp>
        <p:nvSpPr>
          <p:cNvPr id="14" name="TextBox 13"/>
          <p:cNvSpPr txBox="1"/>
          <p:nvPr/>
        </p:nvSpPr>
        <p:spPr>
          <a:xfrm>
            <a:off x="1295400" y="3008293"/>
            <a:ext cx="11430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dirty="0">
                <a:solidFill>
                  <a:prstClr val="black"/>
                </a:solidFill>
              </a:rPr>
              <a:t>Food Products &amp; Processing Systems</a:t>
            </a:r>
          </a:p>
        </p:txBody>
      </p:sp>
      <p:sp>
        <p:nvSpPr>
          <p:cNvPr id="15" name="TextBox 14"/>
          <p:cNvSpPr txBox="1"/>
          <p:nvPr/>
        </p:nvSpPr>
        <p:spPr>
          <a:xfrm>
            <a:off x="2514600" y="3013501"/>
            <a:ext cx="1389185"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dirty="0" smtClean="0">
                <a:solidFill>
                  <a:prstClr val="black"/>
                </a:solidFill>
              </a:rPr>
              <a:t>Environmental Science Systems</a:t>
            </a:r>
            <a:endParaRPr lang="en-US" dirty="0">
              <a:solidFill>
                <a:prstClr val="black"/>
              </a:solidFill>
            </a:endParaRPr>
          </a:p>
        </p:txBody>
      </p:sp>
      <p:sp>
        <p:nvSpPr>
          <p:cNvPr id="16" name="TextBox 15"/>
          <p:cNvSpPr txBox="1"/>
          <p:nvPr/>
        </p:nvSpPr>
        <p:spPr>
          <a:xfrm>
            <a:off x="6400800" y="3003737"/>
            <a:ext cx="10668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dirty="0" smtClean="0">
                <a:solidFill>
                  <a:prstClr val="black"/>
                </a:solidFill>
              </a:rPr>
              <a:t>Natural Resources Systems</a:t>
            </a:r>
            <a:endParaRPr lang="en-US" dirty="0">
              <a:solidFill>
                <a:prstClr val="black"/>
              </a:solidFill>
            </a:endParaRPr>
          </a:p>
        </p:txBody>
      </p:sp>
      <p:sp>
        <p:nvSpPr>
          <p:cNvPr id="18" name="TextBox 17"/>
          <p:cNvSpPr txBox="1"/>
          <p:nvPr/>
        </p:nvSpPr>
        <p:spPr>
          <a:xfrm>
            <a:off x="7543800" y="3021900"/>
            <a:ext cx="1371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solidFill>
                  <a:prstClr val="black"/>
                </a:solidFill>
              </a:rPr>
              <a:t>Agribusiness Systems</a:t>
            </a:r>
            <a:endParaRPr lang="en-US" dirty="0">
              <a:solidFill>
                <a:prstClr val="black"/>
              </a:solidFill>
            </a:endParaRPr>
          </a:p>
        </p:txBody>
      </p:sp>
      <p:sp>
        <p:nvSpPr>
          <p:cNvPr id="19" name="TextBox 18"/>
          <p:cNvSpPr txBox="1"/>
          <p:nvPr/>
        </p:nvSpPr>
        <p:spPr>
          <a:xfrm>
            <a:off x="381000" y="5105400"/>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smtClean="0">
                <a:solidFill>
                  <a:prstClr val="black"/>
                </a:solidFill>
              </a:rPr>
              <a:t>Food Science Technicians</a:t>
            </a:r>
            <a:endParaRPr lang="en-US" sz="1600" dirty="0">
              <a:solidFill>
                <a:prstClr val="black"/>
              </a:solidFill>
            </a:endParaRPr>
          </a:p>
        </p:txBody>
      </p:sp>
      <p:sp>
        <p:nvSpPr>
          <p:cNvPr id="20" name="TextBox 19"/>
          <p:cNvSpPr txBox="1"/>
          <p:nvPr/>
        </p:nvSpPr>
        <p:spPr>
          <a:xfrm>
            <a:off x="2209800" y="5105400"/>
            <a:ext cx="16002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smtClean="0">
                <a:solidFill>
                  <a:prstClr val="black"/>
                </a:solidFill>
              </a:rPr>
              <a:t>Aquaculture Managers</a:t>
            </a:r>
            <a:endParaRPr lang="en-US" sz="1600" dirty="0">
              <a:solidFill>
                <a:prstClr val="black"/>
              </a:solidFill>
            </a:endParaRPr>
          </a:p>
        </p:txBody>
      </p:sp>
      <p:sp>
        <p:nvSpPr>
          <p:cNvPr id="21" name="TextBox 20"/>
          <p:cNvSpPr txBox="1"/>
          <p:nvPr/>
        </p:nvSpPr>
        <p:spPr>
          <a:xfrm>
            <a:off x="3962400" y="5105400"/>
            <a:ext cx="13716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smtClean="0">
                <a:solidFill>
                  <a:prstClr val="black"/>
                </a:solidFill>
              </a:rPr>
              <a:t>Veterinary Technicians</a:t>
            </a:r>
            <a:endParaRPr lang="en-US" sz="1600" dirty="0">
              <a:solidFill>
                <a:prstClr val="black"/>
              </a:solidFill>
            </a:endParaRPr>
          </a:p>
        </p:txBody>
      </p:sp>
      <p:sp>
        <p:nvSpPr>
          <p:cNvPr id="22" name="TextBox 21"/>
          <p:cNvSpPr txBox="1"/>
          <p:nvPr/>
        </p:nvSpPr>
        <p:spPr>
          <a:xfrm>
            <a:off x="5638800" y="5105401"/>
            <a:ext cx="13716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smtClean="0">
                <a:solidFill>
                  <a:prstClr val="black"/>
                </a:solidFill>
              </a:rPr>
              <a:t>Agricultural Technicians</a:t>
            </a:r>
            <a:endParaRPr lang="en-US" sz="1600" dirty="0">
              <a:solidFill>
                <a:prstClr val="black"/>
              </a:solidFill>
            </a:endParaRPr>
          </a:p>
        </p:txBody>
      </p:sp>
      <p:sp>
        <p:nvSpPr>
          <p:cNvPr id="23" name="TextBox 22"/>
          <p:cNvSpPr txBox="1"/>
          <p:nvPr/>
        </p:nvSpPr>
        <p:spPr>
          <a:xfrm>
            <a:off x="7162800" y="5224046"/>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smtClean="0">
                <a:solidFill>
                  <a:prstClr val="black"/>
                </a:solidFill>
              </a:rPr>
              <a:t>Farmers/Ranchers</a:t>
            </a:r>
            <a:endParaRPr lang="en-US" sz="1600" dirty="0">
              <a:solidFill>
                <a:prstClr val="black"/>
              </a:solidFill>
            </a:endParaRPr>
          </a:p>
        </p:txBody>
      </p:sp>
      <p:sp>
        <p:nvSpPr>
          <p:cNvPr id="30" name="TextBox 29"/>
          <p:cNvSpPr txBox="1"/>
          <p:nvPr/>
        </p:nvSpPr>
        <p:spPr>
          <a:xfrm>
            <a:off x="457200" y="2602468"/>
            <a:ext cx="17526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i="1" dirty="0" smtClean="0">
                <a:solidFill>
                  <a:prstClr val="black"/>
                </a:solidFill>
              </a:rPr>
              <a:t>Career Pathway</a:t>
            </a:r>
            <a:endParaRPr lang="en-US" i="1" baseline="30000" dirty="0">
              <a:solidFill>
                <a:prstClr val="black"/>
              </a:solidFill>
            </a:endParaRPr>
          </a:p>
        </p:txBody>
      </p:sp>
      <p:sp>
        <p:nvSpPr>
          <p:cNvPr id="31" name="TextBox 30"/>
          <p:cNvSpPr txBox="1"/>
          <p:nvPr/>
        </p:nvSpPr>
        <p:spPr>
          <a:xfrm>
            <a:off x="304800" y="1447800"/>
            <a:ext cx="17526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i="1" dirty="0" smtClean="0">
                <a:solidFill>
                  <a:prstClr val="black"/>
                </a:solidFill>
              </a:rPr>
              <a:t>Career Cluster</a:t>
            </a:r>
            <a:endParaRPr lang="en-US" i="1" dirty="0">
              <a:solidFill>
                <a:prstClr val="black"/>
              </a:solidFill>
            </a:endParaRPr>
          </a:p>
        </p:txBody>
      </p:sp>
      <p:sp>
        <p:nvSpPr>
          <p:cNvPr id="32" name="TextBox 31"/>
          <p:cNvSpPr txBox="1"/>
          <p:nvPr/>
        </p:nvSpPr>
        <p:spPr>
          <a:xfrm>
            <a:off x="457200" y="4659868"/>
            <a:ext cx="17526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i="1" dirty="0" smtClean="0">
                <a:solidFill>
                  <a:prstClr val="black"/>
                </a:solidFill>
              </a:rPr>
              <a:t>Career Options</a:t>
            </a:r>
            <a:endParaRPr lang="en-US" i="1" baseline="30000" dirty="0">
              <a:solidFill>
                <a:prstClr val="black"/>
              </a:solidFill>
            </a:endParaRPr>
          </a:p>
        </p:txBody>
      </p:sp>
      <p:sp>
        <p:nvSpPr>
          <p:cNvPr id="24" name="TextBox 23"/>
          <p:cNvSpPr txBox="1"/>
          <p:nvPr/>
        </p:nvSpPr>
        <p:spPr>
          <a:xfrm>
            <a:off x="5181600" y="3021900"/>
            <a:ext cx="11430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dirty="0" smtClean="0">
                <a:solidFill>
                  <a:prstClr val="black"/>
                </a:solidFill>
              </a:rPr>
              <a:t>Power, Structural &amp; Technical Systems</a:t>
            </a:r>
            <a:endParaRPr lang="en-US" dirty="0">
              <a:solidFill>
                <a:prstClr val="black"/>
              </a:solidFill>
            </a:endParaRPr>
          </a:p>
        </p:txBody>
      </p:sp>
    </p:spTree>
    <p:extLst>
      <p:ext uri="{BB962C8B-B14F-4D97-AF65-F5344CB8AC3E}">
        <p14:creationId xmlns:p14="http://schemas.microsoft.com/office/powerpoint/2010/main" val="3838695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Adaptability of Framework</a:t>
            </a:r>
            <a:endParaRPr lang="en-US" dirty="0"/>
          </a:p>
        </p:txBody>
      </p:sp>
      <p:pic>
        <p:nvPicPr>
          <p:cNvPr id="3" name="Picture 2" descr="2011 Model Final.jpg"/>
          <p:cNvPicPr>
            <a:picLocks noChangeAspect="1"/>
          </p:cNvPicPr>
          <p:nvPr/>
        </p:nvPicPr>
        <p:blipFill>
          <a:blip r:embed="rId3" cstate="print"/>
          <a:stretch>
            <a:fillRect/>
          </a:stretch>
        </p:blipFill>
        <p:spPr>
          <a:xfrm>
            <a:off x="1143000" y="914400"/>
            <a:ext cx="7010400" cy="5185627"/>
          </a:xfrm>
          <a:prstGeom prst="rect">
            <a:avLst/>
          </a:prstGeom>
        </p:spPr>
      </p:pic>
    </p:spTree>
    <p:extLst>
      <p:ext uri="{BB962C8B-B14F-4D97-AF65-F5344CB8AC3E}">
        <p14:creationId xmlns:p14="http://schemas.microsoft.com/office/powerpoint/2010/main" val="35669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Welcome!</a:t>
            </a:r>
            <a:endParaRPr lang="en-US" dirty="0"/>
          </a:p>
        </p:txBody>
      </p:sp>
      <p:sp>
        <p:nvSpPr>
          <p:cNvPr id="5" name="Content Placeholder 4"/>
          <p:cNvSpPr>
            <a:spLocks noGrp="1"/>
          </p:cNvSpPr>
          <p:nvPr>
            <p:ph idx="1"/>
          </p:nvPr>
        </p:nvSpPr>
        <p:spPr>
          <a:xfrm>
            <a:off x="600176" y="1981201"/>
            <a:ext cx="8086624" cy="4724399"/>
          </a:xfrm>
        </p:spPr>
        <p:txBody>
          <a:bodyPr>
            <a:normAutofit fontScale="85000" lnSpcReduction="10000"/>
          </a:bodyPr>
          <a:lstStyle/>
          <a:p>
            <a:r>
              <a:rPr lang="en-US" dirty="0" smtClean="0"/>
              <a:t>On today’s call:</a:t>
            </a:r>
          </a:p>
          <a:p>
            <a:pPr lvl="1"/>
            <a:r>
              <a:rPr lang="en-US" dirty="0" smtClean="0"/>
              <a:t>Kate </a:t>
            </a:r>
            <a:r>
              <a:rPr lang="en-US" dirty="0" err="1" smtClean="0"/>
              <a:t>Blosveren</a:t>
            </a:r>
            <a:r>
              <a:rPr lang="en-US" dirty="0" smtClean="0"/>
              <a:t>, Associate Executive Director, </a:t>
            </a:r>
            <a:r>
              <a:rPr lang="en-US" dirty="0" err="1" smtClean="0"/>
              <a:t>NASDCTEc</a:t>
            </a:r>
            <a:endParaRPr lang="en-US" dirty="0" smtClean="0"/>
          </a:p>
          <a:p>
            <a:pPr lvl="1"/>
            <a:r>
              <a:rPr lang="en-US" dirty="0" smtClean="0"/>
              <a:t>Jean Massey, Associate Superintendent, Office of Vocational and Workforce Development, Mississippi Department of Education</a:t>
            </a:r>
          </a:p>
          <a:p>
            <a:pPr lvl="1"/>
            <a:r>
              <a:rPr lang="en-US" dirty="0" smtClean="0"/>
              <a:t>Scott Stump, </a:t>
            </a:r>
            <a:r>
              <a:rPr lang="en-US" dirty="0" err="1" smtClean="0"/>
              <a:t>NASDCTEc</a:t>
            </a:r>
            <a:r>
              <a:rPr lang="en-US" dirty="0" smtClean="0"/>
              <a:t> President and Associate Provost for Career &amp; Technical Education, Colorado Community College System</a:t>
            </a:r>
          </a:p>
          <a:p>
            <a:pPr lvl="1"/>
            <a:r>
              <a:rPr lang="en-US" dirty="0" smtClean="0"/>
              <a:t>Andrea Zimmermann, State Policy Associate, </a:t>
            </a:r>
            <a:r>
              <a:rPr lang="en-US" dirty="0" err="1" smtClean="0"/>
              <a:t>NASDCTEc</a:t>
            </a:r>
            <a:endParaRPr lang="en-US" dirty="0" smtClean="0"/>
          </a:p>
        </p:txBody>
      </p:sp>
    </p:spTree>
    <p:extLst>
      <p:ext uri="{BB962C8B-B14F-4D97-AF65-F5344CB8AC3E}">
        <p14:creationId xmlns:p14="http://schemas.microsoft.com/office/powerpoint/2010/main" val="649212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Colorado Adaptation </a:t>
            </a:r>
            <a:endParaRPr lang="en-US" dirty="0"/>
          </a:p>
        </p:txBody>
      </p:sp>
      <p:pic>
        <p:nvPicPr>
          <p:cNvPr id="8194" name="Picture 2" descr="http://www.coloradostateplan.com/Counseling/CareerClust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6800225"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863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Title 1"/>
          <p:cNvSpPr>
            <a:spLocks noGrp="1"/>
          </p:cNvSpPr>
          <p:nvPr>
            <p:ph type="title"/>
          </p:nvPr>
        </p:nvSpPr>
        <p:spPr>
          <a:xfrm>
            <a:off x="533401" y="3608551"/>
            <a:ext cx="7315199" cy="1143000"/>
          </a:xfrm>
        </p:spPr>
        <p:txBody>
          <a:bodyPr>
            <a:normAutofit/>
          </a:bodyPr>
          <a:lstStyle/>
          <a:p>
            <a:r>
              <a:rPr lang="en-US" dirty="0" smtClean="0"/>
              <a:t>So… How are we approaching the Career Clusters this time?</a:t>
            </a:r>
            <a:endParaRPr lang="en-US" dirty="0"/>
          </a:p>
        </p:txBody>
      </p:sp>
    </p:spTree>
    <p:extLst>
      <p:ext uri="{BB962C8B-B14F-4D97-AF65-F5344CB8AC3E}">
        <p14:creationId xmlns:p14="http://schemas.microsoft.com/office/powerpoint/2010/main" val="26998426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CCLP Timeline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41632321"/>
              </p:ext>
            </p:extLst>
          </p:nvPr>
        </p:nvGraphicFramePr>
        <p:xfrm>
          <a:off x="0" y="2310724"/>
          <a:ext cx="8229600" cy="4596959"/>
        </p:xfrm>
        <a:graphic>
          <a:graphicData uri="http://schemas.openxmlformats.org/drawingml/2006/table">
            <a:tbl>
              <a:tblPr firstRow="1" firstCol="1" bandRow="1">
                <a:tableStyleId>{F5AB1C69-6EDB-4FF4-983F-18BD219EF322}</a:tableStyleId>
              </a:tblPr>
              <a:tblGrid>
                <a:gridCol w="1642871"/>
                <a:gridCol w="6586729"/>
              </a:tblGrid>
              <a:tr h="374771">
                <a:tc>
                  <a:txBody>
                    <a:bodyPr/>
                    <a:lstStyle/>
                    <a:p>
                      <a:pPr marL="0" marR="0" algn="l">
                        <a:lnSpc>
                          <a:spcPct val="107000"/>
                        </a:lnSpc>
                        <a:spcBef>
                          <a:spcPts val="0"/>
                        </a:spcBef>
                        <a:spcAft>
                          <a:spcPts val="0"/>
                        </a:spcAft>
                      </a:pPr>
                      <a:r>
                        <a:rPr lang="en-US" sz="1800" dirty="0">
                          <a:effectLst/>
                          <a:latin typeface="Geneva"/>
                        </a:rPr>
                        <a:t>Month</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solidFill>
                      <a:srgbClr val="7AAA40"/>
                    </a:solidFill>
                  </a:tcPr>
                </a:tc>
                <a:tc>
                  <a:txBody>
                    <a:bodyPr/>
                    <a:lstStyle/>
                    <a:p>
                      <a:pPr marL="0" marR="0" algn="l">
                        <a:lnSpc>
                          <a:spcPct val="107000"/>
                        </a:lnSpc>
                        <a:spcBef>
                          <a:spcPts val="0"/>
                        </a:spcBef>
                        <a:spcAft>
                          <a:spcPts val="0"/>
                        </a:spcAft>
                      </a:pPr>
                      <a:r>
                        <a:rPr lang="en-US" sz="1800" dirty="0">
                          <a:effectLst/>
                          <a:latin typeface="Geneva"/>
                        </a:rPr>
                        <a:t>Proposed Activity</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solidFill>
                      <a:srgbClr val="7AAA40"/>
                    </a:solidFill>
                  </a:tcPr>
                </a:tc>
              </a:tr>
              <a:tr h="1124306">
                <a:tc>
                  <a:txBody>
                    <a:bodyPr/>
                    <a:lstStyle/>
                    <a:p>
                      <a:pPr marL="0" marR="0" algn="l">
                        <a:lnSpc>
                          <a:spcPct val="107000"/>
                        </a:lnSpc>
                        <a:spcBef>
                          <a:spcPts val="0"/>
                        </a:spcBef>
                        <a:spcAft>
                          <a:spcPts val="0"/>
                        </a:spcAft>
                      </a:pPr>
                      <a:r>
                        <a:rPr lang="en-US" sz="1800" dirty="0">
                          <a:effectLst/>
                          <a:latin typeface="Geneva"/>
                        </a:rPr>
                        <a:t>August- September 2014</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solidFill>
                      <a:srgbClr val="7AAA40"/>
                    </a:solidFill>
                  </a:tcPr>
                </a:tc>
                <a:tc>
                  <a:txBody>
                    <a:bodyPr/>
                    <a:lstStyle/>
                    <a:p>
                      <a:pPr marL="0" marR="0" algn="l">
                        <a:lnSpc>
                          <a:spcPct val="107000"/>
                        </a:lnSpc>
                        <a:spcBef>
                          <a:spcPts val="0"/>
                        </a:spcBef>
                        <a:spcAft>
                          <a:spcPts val="0"/>
                        </a:spcAft>
                      </a:pPr>
                      <a:r>
                        <a:rPr lang="en-US" sz="1800" u="sng" dirty="0">
                          <a:effectLst/>
                          <a:latin typeface="Geneva"/>
                        </a:rPr>
                        <a:t>Laying the foundation:</a:t>
                      </a:r>
                      <a:r>
                        <a:rPr lang="en-US" sz="1800" dirty="0">
                          <a:effectLst/>
                          <a:latin typeface="Geneva"/>
                        </a:rPr>
                        <a:t> </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August calls with State CTE Directors for each Career Cluster </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Building state team; preparing for Fall Meeting</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tc>
              </a:tr>
              <a:tr h="1124306">
                <a:tc>
                  <a:txBody>
                    <a:bodyPr/>
                    <a:lstStyle/>
                    <a:p>
                      <a:pPr marL="0" marR="0" algn="l">
                        <a:lnSpc>
                          <a:spcPct val="107000"/>
                        </a:lnSpc>
                        <a:spcBef>
                          <a:spcPts val="0"/>
                        </a:spcBef>
                        <a:spcAft>
                          <a:spcPts val="0"/>
                        </a:spcAft>
                      </a:pPr>
                      <a:r>
                        <a:rPr lang="en-US" sz="1800" dirty="0">
                          <a:effectLst/>
                          <a:latin typeface="Geneva"/>
                        </a:rPr>
                        <a:t>October </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solidFill>
                      <a:srgbClr val="7AAA40"/>
                    </a:solidFill>
                  </a:tcPr>
                </a:tc>
                <a:tc>
                  <a:txBody>
                    <a:bodyPr/>
                    <a:lstStyle/>
                    <a:p>
                      <a:pPr marL="0" marR="0" algn="l">
                        <a:lnSpc>
                          <a:spcPct val="107000"/>
                        </a:lnSpc>
                        <a:spcBef>
                          <a:spcPts val="0"/>
                        </a:spcBef>
                        <a:spcAft>
                          <a:spcPts val="0"/>
                        </a:spcAft>
                      </a:pPr>
                      <a:r>
                        <a:rPr lang="en-US" sz="1800" u="sng" dirty="0">
                          <a:effectLst/>
                          <a:latin typeface="Geneva"/>
                        </a:rPr>
                        <a:t>Getting started:</a:t>
                      </a:r>
                      <a:endParaRPr lang="en-US" sz="1800" dirty="0">
                        <a:effectLst/>
                        <a:latin typeface="Geneva"/>
                      </a:endParaRP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Kick-off planning meeting in Baltimore, MD on October 20</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Lay out objectives for pilot work; division of labor</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tc>
              </a:tr>
              <a:tr h="749535">
                <a:tc>
                  <a:txBody>
                    <a:bodyPr/>
                    <a:lstStyle/>
                    <a:p>
                      <a:pPr marL="0" marR="0" algn="l">
                        <a:lnSpc>
                          <a:spcPct val="107000"/>
                        </a:lnSpc>
                        <a:spcBef>
                          <a:spcPts val="0"/>
                        </a:spcBef>
                        <a:spcAft>
                          <a:spcPts val="0"/>
                        </a:spcAft>
                      </a:pPr>
                      <a:r>
                        <a:rPr lang="en-US" sz="1800" dirty="0">
                          <a:effectLst/>
                          <a:latin typeface="Geneva"/>
                        </a:rPr>
                        <a:t>November-December </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solidFill>
                      <a:srgbClr val="7AAA40"/>
                    </a:solidFill>
                  </a:tcPr>
                </a:tc>
                <a:tc>
                  <a:txBody>
                    <a:bodyPr/>
                    <a:lstStyle/>
                    <a:p>
                      <a:pPr marL="0" marR="0" algn="l">
                        <a:lnSpc>
                          <a:spcPct val="107000"/>
                        </a:lnSpc>
                        <a:spcBef>
                          <a:spcPts val="0"/>
                        </a:spcBef>
                        <a:spcAft>
                          <a:spcPts val="0"/>
                        </a:spcAft>
                      </a:pPr>
                      <a:r>
                        <a:rPr lang="en-US" sz="1800" u="sng" dirty="0">
                          <a:effectLst/>
                          <a:latin typeface="Geneva"/>
                        </a:rPr>
                        <a:t>Digging in:</a:t>
                      </a:r>
                      <a:endParaRPr lang="en-US" sz="1800" dirty="0">
                        <a:effectLst/>
                        <a:latin typeface="Geneva"/>
                      </a:endParaRP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­Monthly progress calls begin; work begins</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tc>
              </a:tr>
              <a:tr h="1174359">
                <a:tc>
                  <a:txBody>
                    <a:bodyPr/>
                    <a:lstStyle/>
                    <a:p>
                      <a:pPr marL="0" marR="0" algn="l">
                        <a:lnSpc>
                          <a:spcPct val="107000"/>
                        </a:lnSpc>
                        <a:spcBef>
                          <a:spcPts val="0"/>
                        </a:spcBef>
                        <a:spcAft>
                          <a:spcPts val="0"/>
                        </a:spcAft>
                      </a:pPr>
                      <a:r>
                        <a:rPr lang="en-US" sz="1800" dirty="0">
                          <a:effectLst/>
                          <a:latin typeface="Geneva"/>
                        </a:rPr>
                        <a:t>January- February 2015</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solidFill>
                      <a:srgbClr val="7AAA40"/>
                    </a:solidFill>
                  </a:tcPr>
                </a:tc>
                <a:tc>
                  <a:txBody>
                    <a:bodyPr/>
                    <a:lstStyle/>
                    <a:p>
                      <a:pPr marL="0" marR="0" algn="l">
                        <a:lnSpc>
                          <a:spcPct val="107000"/>
                        </a:lnSpc>
                        <a:spcBef>
                          <a:spcPts val="0"/>
                        </a:spcBef>
                        <a:spcAft>
                          <a:spcPts val="0"/>
                        </a:spcAft>
                      </a:pPr>
                      <a:r>
                        <a:rPr lang="en-US" sz="1800" u="sng" dirty="0">
                          <a:effectLst/>
                          <a:latin typeface="Geneva"/>
                        </a:rPr>
                        <a:t>In progress:</a:t>
                      </a:r>
                      <a:endParaRPr lang="en-US" sz="1800" dirty="0">
                        <a:effectLst/>
                        <a:latin typeface="Geneva"/>
                      </a:endParaRP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Major work/research under way; deliverables start to take shape</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Monthly calls continue; work continues</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tc>
              </a:tr>
            </a:tbl>
          </a:graphicData>
        </a:graphic>
      </p:graphicFrame>
    </p:spTree>
    <p:extLst>
      <p:ext uri="{BB962C8B-B14F-4D97-AF65-F5344CB8AC3E}">
        <p14:creationId xmlns:p14="http://schemas.microsoft.com/office/powerpoint/2010/main" val="4112821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CCLP Timeline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10026679"/>
              </p:ext>
            </p:extLst>
          </p:nvPr>
        </p:nvGraphicFramePr>
        <p:xfrm>
          <a:off x="0" y="2362200"/>
          <a:ext cx="8305800" cy="4495801"/>
        </p:xfrm>
        <a:graphic>
          <a:graphicData uri="http://schemas.openxmlformats.org/drawingml/2006/table">
            <a:tbl>
              <a:tblPr firstRow="1" firstCol="1" bandRow="1">
                <a:tableStyleId>{F5AB1C69-6EDB-4FF4-983F-18BD219EF322}</a:tableStyleId>
              </a:tblPr>
              <a:tblGrid>
                <a:gridCol w="1355485"/>
                <a:gridCol w="6950315"/>
              </a:tblGrid>
              <a:tr h="572835">
                <a:tc>
                  <a:txBody>
                    <a:bodyPr/>
                    <a:lstStyle/>
                    <a:p>
                      <a:pPr marL="0" marR="0" algn="l">
                        <a:lnSpc>
                          <a:spcPct val="107000"/>
                        </a:lnSpc>
                        <a:spcBef>
                          <a:spcPts val="0"/>
                        </a:spcBef>
                        <a:spcAft>
                          <a:spcPts val="0"/>
                        </a:spcAft>
                      </a:pPr>
                      <a:r>
                        <a:rPr lang="en-US" sz="1800" dirty="0" smtClean="0">
                          <a:effectLst/>
                          <a:latin typeface="Geneva"/>
                        </a:rPr>
                        <a:t>Month</a:t>
                      </a:r>
                      <a:endParaRPr lang="en-US" sz="1800" b="1" dirty="0">
                        <a:effectLst/>
                        <a:latin typeface="Geneva"/>
                        <a:ea typeface="Calibri" panose="020F0502020204030204" pitchFamily="34" charset="0"/>
                        <a:cs typeface="Times New Roman" panose="02020603050405020304" pitchFamily="18" charset="0"/>
                      </a:endParaRPr>
                    </a:p>
                  </a:txBody>
                  <a:tcPr marL="40522" marR="40522" marT="0" marB="0">
                    <a:solidFill>
                      <a:srgbClr val="7AAA40"/>
                    </a:solidFill>
                  </a:tcPr>
                </a:tc>
                <a:tc>
                  <a:txBody>
                    <a:bodyPr/>
                    <a:lstStyle/>
                    <a:p>
                      <a:pPr marL="0" marR="0" lvl="0" indent="0" algn="l">
                        <a:lnSpc>
                          <a:spcPct val="107000"/>
                        </a:lnSpc>
                        <a:spcBef>
                          <a:spcPts val="0"/>
                        </a:spcBef>
                        <a:spcAft>
                          <a:spcPts val="0"/>
                        </a:spcAft>
                        <a:buFontTx/>
                        <a:buNone/>
                      </a:pPr>
                      <a:r>
                        <a:rPr lang="en-US" sz="1800" dirty="0" smtClean="0">
                          <a:effectLst/>
                          <a:latin typeface="Geneva"/>
                        </a:rPr>
                        <a:t>Proposed Activity</a:t>
                      </a:r>
                      <a:endParaRPr lang="en-US" sz="1800" b="1" dirty="0">
                        <a:effectLst/>
                        <a:latin typeface="Geneva"/>
                        <a:ea typeface="Calibri" panose="020F0502020204030204" pitchFamily="34" charset="0"/>
                        <a:cs typeface="Times New Roman" panose="02020603050405020304" pitchFamily="18" charset="0"/>
                      </a:endParaRPr>
                    </a:p>
                  </a:txBody>
                  <a:tcPr marL="40522" marR="40522" marT="0" marB="0">
                    <a:solidFill>
                      <a:srgbClr val="7AAA40"/>
                    </a:solidFill>
                  </a:tcPr>
                </a:tc>
              </a:tr>
              <a:tr h="1634569">
                <a:tc>
                  <a:txBody>
                    <a:bodyPr/>
                    <a:lstStyle/>
                    <a:p>
                      <a:pPr marL="0" marR="0" algn="l">
                        <a:lnSpc>
                          <a:spcPct val="107000"/>
                        </a:lnSpc>
                        <a:spcBef>
                          <a:spcPts val="0"/>
                        </a:spcBef>
                        <a:spcAft>
                          <a:spcPts val="0"/>
                        </a:spcAft>
                      </a:pPr>
                      <a:r>
                        <a:rPr lang="en-US" sz="1800" dirty="0" smtClean="0">
                          <a:effectLst/>
                          <a:latin typeface="Geneva"/>
                        </a:rPr>
                        <a:t>March-April 2015</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solidFill>
                      <a:srgbClr val="7AAA40"/>
                    </a:solidFill>
                  </a:tcPr>
                </a:tc>
                <a:tc>
                  <a:txBody>
                    <a:bodyPr/>
                    <a:lstStyle/>
                    <a:p>
                      <a:pPr marL="0" marR="0" algn="l">
                        <a:lnSpc>
                          <a:spcPct val="107000"/>
                        </a:lnSpc>
                        <a:spcBef>
                          <a:spcPts val="0"/>
                        </a:spcBef>
                        <a:spcAft>
                          <a:spcPts val="0"/>
                        </a:spcAft>
                      </a:pPr>
                      <a:r>
                        <a:rPr lang="en-US" sz="1800" u="sng" dirty="0">
                          <a:effectLst/>
                          <a:latin typeface="Geneva"/>
                        </a:rPr>
                        <a:t>In progress:</a:t>
                      </a:r>
                      <a:endParaRPr lang="en-US" sz="1800" dirty="0">
                        <a:effectLst/>
                        <a:latin typeface="Geneva"/>
                      </a:endParaRP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Begin to prepare for April’s in-person meeting; presentation to membership</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Deliverables continue to form</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Monthly calls continue; work continues</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tc>
              </a:tr>
              <a:tr h="1307655">
                <a:tc>
                  <a:txBody>
                    <a:bodyPr/>
                    <a:lstStyle/>
                    <a:p>
                      <a:pPr marL="0" marR="0" algn="l">
                        <a:lnSpc>
                          <a:spcPct val="107000"/>
                        </a:lnSpc>
                        <a:spcBef>
                          <a:spcPts val="0"/>
                        </a:spcBef>
                        <a:spcAft>
                          <a:spcPts val="0"/>
                        </a:spcAft>
                      </a:pPr>
                      <a:r>
                        <a:rPr lang="en-US" sz="1800" dirty="0" smtClean="0">
                          <a:effectLst/>
                          <a:latin typeface="Geneva"/>
                        </a:rPr>
                        <a:t>April 2015</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solidFill>
                      <a:srgbClr val="7AAA40"/>
                    </a:solidFill>
                  </a:tcPr>
                </a:tc>
                <a:tc>
                  <a:txBody>
                    <a:bodyPr/>
                    <a:lstStyle/>
                    <a:p>
                      <a:pPr marL="0" marR="0" algn="l">
                        <a:lnSpc>
                          <a:spcPct val="107000"/>
                        </a:lnSpc>
                        <a:spcBef>
                          <a:spcPts val="0"/>
                        </a:spcBef>
                        <a:spcAft>
                          <a:spcPts val="0"/>
                        </a:spcAft>
                      </a:pPr>
                      <a:r>
                        <a:rPr lang="en-US" sz="1800" u="sng" dirty="0">
                          <a:effectLst/>
                          <a:latin typeface="Geneva"/>
                        </a:rPr>
                        <a:t>Progress report:</a:t>
                      </a:r>
                      <a:endParaRPr lang="en-US" sz="1800" dirty="0">
                        <a:effectLst/>
                        <a:latin typeface="Geneva"/>
                      </a:endParaRP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Second in-person meeting to be held in Washington, DC</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Provide status report at Spring Meeting (some early deliverables potentially prepared in time for this meeting)</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tc>
              </a:tr>
              <a:tr h="980742">
                <a:tc>
                  <a:txBody>
                    <a:bodyPr/>
                    <a:lstStyle/>
                    <a:p>
                      <a:pPr marL="0" marR="0" algn="l">
                        <a:lnSpc>
                          <a:spcPct val="107000"/>
                        </a:lnSpc>
                        <a:spcBef>
                          <a:spcPts val="0"/>
                        </a:spcBef>
                        <a:spcAft>
                          <a:spcPts val="0"/>
                        </a:spcAft>
                      </a:pPr>
                      <a:r>
                        <a:rPr lang="en-US" sz="1800" dirty="0" smtClean="0">
                          <a:effectLst/>
                          <a:latin typeface="Geneva"/>
                        </a:rPr>
                        <a:t>May-July 2015</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solidFill>
                      <a:srgbClr val="7AAA40"/>
                    </a:solidFill>
                  </a:tcPr>
                </a:tc>
                <a:tc>
                  <a:txBody>
                    <a:bodyPr/>
                    <a:lstStyle/>
                    <a:p>
                      <a:pPr marL="0" marR="0" algn="l">
                        <a:lnSpc>
                          <a:spcPct val="107000"/>
                        </a:lnSpc>
                        <a:spcBef>
                          <a:spcPts val="0"/>
                        </a:spcBef>
                        <a:spcAft>
                          <a:spcPts val="0"/>
                        </a:spcAft>
                      </a:pPr>
                      <a:r>
                        <a:rPr lang="en-US" sz="1800" u="sng" dirty="0">
                          <a:effectLst/>
                          <a:latin typeface="Geneva"/>
                        </a:rPr>
                        <a:t>In progress:</a:t>
                      </a:r>
                      <a:endParaRPr lang="en-US" sz="1800" dirty="0">
                        <a:effectLst/>
                        <a:latin typeface="Geneva"/>
                      </a:endParaRP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Deliverables enter final stages</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Monthly calls continue; work finishes</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tc>
              </a:tr>
            </a:tbl>
          </a:graphicData>
        </a:graphic>
      </p:graphicFrame>
    </p:spTree>
    <p:extLst>
      <p:ext uri="{BB962C8B-B14F-4D97-AF65-F5344CB8AC3E}">
        <p14:creationId xmlns:p14="http://schemas.microsoft.com/office/powerpoint/2010/main" val="1343459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CCLP Timeline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45848506"/>
              </p:ext>
            </p:extLst>
          </p:nvPr>
        </p:nvGraphicFramePr>
        <p:xfrm>
          <a:off x="0" y="2362200"/>
          <a:ext cx="8229600" cy="4495799"/>
        </p:xfrm>
        <a:graphic>
          <a:graphicData uri="http://schemas.openxmlformats.org/drawingml/2006/table">
            <a:tbl>
              <a:tblPr firstRow="1" firstCol="1" bandRow="1">
                <a:tableStyleId>{F5AB1C69-6EDB-4FF4-983F-18BD219EF322}</a:tableStyleId>
              </a:tblPr>
              <a:tblGrid>
                <a:gridCol w="1469243"/>
                <a:gridCol w="6760357"/>
              </a:tblGrid>
              <a:tr h="693939">
                <a:tc>
                  <a:txBody>
                    <a:bodyPr/>
                    <a:lstStyle/>
                    <a:p>
                      <a:pPr marL="0" marR="0" algn="l">
                        <a:lnSpc>
                          <a:spcPct val="107000"/>
                        </a:lnSpc>
                        <a:spcBef>
                          <a:spcPts val="0"/>
                        </a:spcBef>
                        <a:spcAft>
                          <a:spcPts val="0"/>
                        </a:spcAft>
                      </a:pPr>
                      <a:r>
                        <a:rPr lang="en-US" sz="1800" dirty="0" smtClean="0">
                          <a:effectLst/>
                          <a:latin typeface="Geneva"/>
                          <a:ea typeface="Calibri" panose="020F0502020204030204" pitchFamily="34" charset="0"/>
                          <a:cs typeface="Times New Roman" panose="02020603050405020304" pitchFamily="18" charset="0"/>
                        </a:rPr>
                        <a:t>Month</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solidFill>
                      <a:srgbClr val="7AAA40"/>
                    </a:solidFill>
                  </a:tcPr>
                </a:tc>
                <a:tc>
                  <a:txBody>
                    <a:bodyPr/>
                    <a:lstStyle/>
                    <a:p>
                      <a:pPr marL="0" marR="0" lvl="0" indent="0" algn="l">
                        <a:lnSpc>
                          <a:spcPct val="107000"/>
                        </a:lnSpc>
                        <a:spcBef>
                          <a:spcPts val="0"/>
                        </a:spcBef>
                        <a:spcAft>
                          <a:spcPts val="0"/>
                        </a:spcAft>
                        <a:buFontTx/>
                        <a:buNone/>
                      </a:pPr>
                      <a:r>
                        <a:rPr lang="en-US" sz="1800" dirty="0" smtClean="0">
                          <a:effectLst/>
                          <a:latin typeface="Geneva"/>
                          <a:ea typeface="Calibri" panose="020F0502020204030204" pitchFamily="34" charset="0"/>
                          <a:cs typeface="Times New Roman" panose="02020603050405020304" pitchFamily="18" charset="0"/>
                        </a:rPr>
                        <a:t>Proposed Activity</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solidFill>
                      <a:srgbClr val="7AAA40"/>
                    </a:solidFill>
                  </a:tcPr>
                </a:tc>
              </a:tr>
              <a:tr h="1900930">
                <a:tc>
                  <a:txBody>
                    <a:bodyPr/>
                    <a:lstStyle/>
                    <a:p>
                      <a:pPr marL="0" marR="0" algn="l">
                        <a:lnSpc>
                          <a:spcPct val="107000"/>
                        </a:lnSpc>
                        <a:spcBef>
                          <a:spcPts val="0"/>
                        </a:spcBef>
                        <a:spcAft>
                          <a:spcPts val="0"/>
                        </a:spcAft>
                      </a:pPr>
                      <a:r>
                        <a:rPr lang="en-US" sz="1800" dirty="0">
                          <a:effectLst/>
                          <a:latin typeface="Geneva"/>
                        </a:rPr>
                        <a:t>August </a:t>
                      </a:r>
                      <a:r>
                        <a:rPr lang="en-US" sz="1800" dirty="0" smtClean="0">
                          <a:effectLst/>
                          <a:latin typeface="Geneva"/>
                        </a:rPr>
                        <a:t>2015</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solidFill>
                      <a:srgbClr val="7AAA40"/>
                    </a:solidFill>
                  </a:tcPr>
                </a:tc>
                <a:tc>
                  <a:txBody>
                    <a:bodyPr/>
                    <a:lstStyle/>
                    <a:p>
                      <a:pPr marL="0" marR="0" algn="l">
                        <a:lnSpc>
                          <a:spcPct val="107000"/>
                        </a:lnSpc>
                        <a:spcBef>
                          <a:spcPts val="0"/>
                        </a:spcBef>
                        <a:spcAft>
                          <a:spcPts val="0"/>
                        </a:spcAft>
                      </a:pPr>
                      <a:r>
                        <a:rPr lang="en-US" sz="1800" u="sng" dirty="0">
                          <a:effectLst/>
                          <a:latin typeface="Geneva"/>
                        </a:rPr>
                        <a:t>Wrapping up:</a:t>
                      </a:r>
                      <a:endParaRPr lang="en-US" sz="1800" dirty="0">
                        <a:effectLst/>
                        <a:latin typeface="Geneva"/>
                      </a:endParaRP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Present deliverables across cluster pilots</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Monthly calls continue; recommendations for future work discussed</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tc>
              </a:tr>
              <a:tr h="1900930">
                <a:tc>
                  <a:txBody>
                    <a:bodyPr/>
                    <a:lstStyle/>
                    <a:p>
                      <a:pPr marL="0" marR="0" algn="l">
                        <a:lnSpc>
                          <a:spcPct val="107000"/>
                        </a:lnSpc>
                        <a:spcBef>
                          <a:spcPts val="0"/>
                        </a:spcBef>
                        <a:spcAft>
                          <a:spcPts val="0"/>
                        </a:spcAft>
                      </a:pPr>
                      <a:r>
                        <a:rPr lang="en-US" sz="1800" dirty="0" smtClean="0">
                          <a:effectLst/>
                          <a:latin typeface="Geneva"/>
                        </a:rPr>
                        <a:t>September-October 2015</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solidFill>
                      <a:srgbClr val="7AAA40"/>
                    </a:solidFill>
                  </a:tcPr>
                </a:tc>
                <a:tc>
                  <a:txBody>
                    <a:bodyPr/>
                    <a:lstStyle/>
                    <a:p>
                      <a:pPr marL="0" marR="0" algn="l">
                        <a:lnSpc>
                          <a:spcPct val="107000"/>
                        </a:lnSpc>
                        <a:spcBef>
                          <a:spcPts val="0"/>
                        </a:spcBef>
                        <a:spcAft>
                          <a:spcPts val="0"/>
                        </a:spcAft>
                      </a:pPr>
                      <a:r>
                        <a:rPr lang="en-US" sz="1800" u="sng" dirty="0">
                          <a:effectLst/>
                          <a:latin typeface="Geneva"/>
                        </a:rPr>
                        <a:t>Looking to the future:</a:t>
                      </a:r>
                      <a:endParaRPr lang="en-US" sz="1800" dirty="0">
                        <a:effectLst/>
                        <a:latin typeface="Geneva"/>
                      </a:endParaRP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Recommendations finalized in report to membership</a:t>
                      </a:r>
                    </a:p>
                    <a:p>
                      <a:pPr marL="342900" marR="0" lvl="0" indent="-342900" algn="l">
                        <a:lnSpc>
                          <a:spcPct val="107000"/>
                        </a:lnSpc>
                        <a:spcBef>
                          <a:spcPts val="0"/>
                        </a:spcBef>
                        <a:spcAft>
                          <a:spcPts val="0"/>
                        </a:spcAft>
                        <a:buFont typeface="Calibri" panose="020F0502020204030204" pitchFamily="34" charset="0"/>
                        <a:buChar char="-"/>
                      </a:pPr>
                      <a:r>
                        <a:rPr lang="en-US" sz="1800" dirty="0">
                          <a:effectLst/>
                          <a:latin typeface="Geneva"/>
                        </a:rPr>
                        <a:t>Final deliverables and recommendations presented at 2015 Fall Meeting</a:t>
                      </a:r>
                      <a:endParaRPr lang="en-US" sz="1800" dirty="0">
                        <a:effectLst/>
                        <a:latin typeface="Geneva"/>
                        <a:ea typeface="Calibri" panose="020F0502020204030204" pitchFamily="34" charset="0"/>
                        <a:cs typeface="Times New Roman" panose="02020603050405020304" pitchFamily="18" charset="0"/>
                      </a:endParaRPr>
                    </a:p>
                  </a:txBody>
                  <a:tcPr marL="40522" marR="40522" marT="0" marB="0"/>
                </a:tc>
              </a:tr>
            </a:tbl>
          </a:graphicData>
        </a:graphic>
      </p:graphicFrame>
    </p:spTree>
    <p:extLst>
      <p:ext uri="{BB962C8B-B14F-4D97-AF65-F5344CB8AC3E}">
        <p14:creationId xmlns:p14="http://schemas.microsoft.com/office/powerpoint/2010/main" val="1079331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0176" y="1219200"/>
            <a:ext cx="6154872" cy="883938"/>
          </a:xfrm>
        </p:spPr>
        <p:txBody>
          <a:bodyPr>
            <a:normAutofit/>
          </a:bodyPr>
          <a:lstStyle/>
          <a:p>
            <a:r>
              <a:rPr lang="en-US" dirty="0" smtClean="0"/>
              <a:t>CCLP Action Template</a:t>
            </a:r>
            <a:endParaRPr lang="en-US" dirty="0"/>
          </a:p>
        </p:txBody>
      </p:sp>
      <p:sp>
        <p:nvSpPr>
          <p:cNvPr id="7" name="Content Placeholder 6"/>
          <p:cNvSpPr>
            <a:spLocks noGrp="1"/>
          </p:cNvSpPr>
          <p:nvPr>
            <p:ph idx="1"/>
          </p:nvPr>
        </p:nvSpPr>
        <p:spPr>
          <a:xfrm>
            <a:off x="600176" y="2470488"/>
            <a:ext cx="7324624" cy="4082711"/>
          </a:xfrm>
        </p:spPr>
        <p:txBody>
          <a:bodyPr>
            <a:normAutofit/>
          </a:bodyPr>
          <a:lstStyle/>
          <a:p>
            <a:pPr lvl="0">
              <a:lnSpc>
                <a:spcPct val="120000"/>
              </a:lnSpc>
            </a:pPr>
            <a:r>
              <a:rPr lang="en-US" b="1" u="sng" dirty="0"/>
              <a:t>Step 1:</a:t>
            </a:r>
            <a:r>
              <a:rPr lang="en-US" dirty="0"/>
              <a:t> Read through the entire </a:t>
            </a:r>
            <a:r>
              <a:rPr lang="en-US" dirty="0" smtClean="0"/>
              <a:t>document</a:t>
            </a:r>
            <a:endParaRPr lang="en-US" dirty="0"/>
          </a:p>
          <a:p>
            <a:pPr lvl="0">
              <a:lnSpc>
                <a:spcPct val="120000"/>
              </a:lnSpc>
            </a:pPr>
            <a:r>
              <a:rPr lang="en-US" b="1" u="sng" dirty="0"/>
              <a:t>Step 2:</a:t>
            </a:r>
            <a:r>
              <a:rPr lang="en-US" dirty="0"/>
              <a:t> Focus on those topics </a:t>
            </a:r>
            <a:r>
              <a:rPr lang="en-US" dirty="0" smtClean="0"/>
              <a:t>most </a:t>
            </a:r>
            <a:r>
              <a:rPr lang="en-US" dirty="0"/>
              <a:t>important to you based on your role and/or your state’s needs </a:t>
            </a:r>
          </a:p>
          <a:p>
            <a:pPr lvl="0">
              <a:lnSpc>
                <a:spcPct val="120000"/>
              </a:lnSpc>
            </a:pPr>
            <a:r>
              <a:rPr lang="en-US" b="1" u="sng" dirty="0" smtClean="0"/>
              <a:t>Step </a:t>
            </a:r>
            <a:r>
              <a:rPr lang="en-US" b="1" u="sng" dirty="0"/>
              <a:t>3:</a:t>
            </a:r>
            <a:r>
              <a:rPr lang="en-US" dirty="0"/>
              <a:t> </a:t>
            </a:r>
            <a:r>
              <a:rPr lang="en-US" dirty="0" smtClean="0"/>
              <a:t>Fill </a:t>
            </a:r>
            <a:r>
              <a:rPr lang="en-US" dirty="0"/>
              <a:t>in the “</a:t>
            </a:r>
            <a:r>
              <a:rPr lang="en-US" i="1" dirty="0"/>
              <a:t>Existing Strategies/New Ideas”</a:t>
            </a:r>
            <a:r>
              <a:rPr lang="en-US" dirty="0"/>
              <a:t> column with questions, existing resources, potential deliverables, etc. </a:t>
            </a:r>
          </a:p>
        </p:txBody>
      </p:sp>
    </p:spTree>
    <p:extLst>
      <p:ext uri="{BB962C8B-B14F-4D97-AF65-F5344CB8AC3E}">
        <p14:creationId xmlns:p14="http://schemas.microsoft.com/office/powerpoint/2010/main" val="3636980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CCLP Action Template</a:t>
            </a:r>
            <a:endParaRPr lang="en-US" dirty="0"/>
          </a:p>
        </p:txBody>
      </p:sp>
      <p:sp>
        <p:nvSpPr>
          <p:cNvPr id="3" name="Content Placeholder 2"/>
          <p:cNvSpPr>
            <a:spLocks noGrp="1"/>
          </p:cNvSpPr>
          <p:nvPr>
            <p:ph idx="1"/>
          </p:nvPr>
        </p:nvSpPr>
        <p:spPr>
          <a:xfrm>
            <a:off x="600176" y="2470488"/>
            <a:ext cx="7248424" cy="3854111"/>
          </a:xfrm>
        </p:spPr>
        <p:txBody>
          <a:bodyPr>
            <a:normAutofit lnSpcReduction="10000"/>
          </a:bodyPr>
          <a:lstStyle/>
          <a:p>
            <a:pPr lvl="0">
              <a:lnSpc>
                <a:spcPct val="120000"/>
              </a:lnSpc>
            </a:pPr>
            <a:r>
              <a:rPr lang="en-US" b="1" u="sng" dirty="0"/>
              <a:t>Step 4:</a:t>
            </a:r>
            <a:r>
              <a:rPr lang="en-US" dirty="0"/>
              <a:t>  Identify the level of priority of this issue for yourself (high, medium, low</a:t>
            </a:r>
            <a:r>
              <a:rPr lang="en-US" dirty="0" smtClean="0"/>
              <a:t>)</a:t>
            </a:r>
            <a:endParaRPr lang="en-US" dirty="0"/>
          </a:p>
          <a:p>
            <a:pPr>
              <a:lnSpc>
                <a:spcPct val="120000"/>
              </a:lnSpc>
            </a:pPr>
            <a:r>
              <a:rPr lang="en-US" b="1" u="sng" dirty="0"/>
              <a:t>Step 5:</a:t>
            </a:r>
            <a:r>
              <a:rPr lang="en-US" dirty="0"/>
              <a:t> List </a:t>
            </a:r>
            <a:r>
              <a:rPr lang="en-US" i="1" dirty="0"/>
              <a:t>your</a:t>
            </a:r>
            <a:r>
              <a:rPr lang="en-US" dirty="0"/>
              <a:t> top five priorities (in order of preference</a:t>
            </a:r>
            <a:r>
              <a:rPr lang="en-US" dirty="0" smtClean="0"/>
              <a:t>) on page 2. Your priorities </a:t>
            </a:r>
            <a:r>
              <a:rPr lang="en-US" dirty="0"/>
              <a:t>can come from any </a:t>
            </a:r>
            <a:r>
              <a:rPr lang="en-US" dirty="0" smtClean="0"/>
              <a:t>category, </a:t>
            </a:r>
            <a:r>
              <a:rPr lang="en-US" dirty="0"/>
              <a:t>including multiple from the same </a:t>
            </a:r>
            <a:r>
              <a:rPr lang="en-US" dirty="0" smtClean="0"/>
              <a:t>category</a:t>
            </a:r>
            <a:endParaRPr lang="en-US" dirty="0"/>
          </a:p>
          <a:p>
            <a:pPr lvl="1">
              <a:lnSpc>
                <a:spcPct val="120000"/>
              </a:lnSpc>
            </a:pPr>
            <a:r>
              <a:rPr lang="en-US" dirty="0" smtClean="0"/>
              <a:t>Will create </a:t>
            </a:r>
            <a:r>
              <a:rPr lang="en-US" dirty="0"/>
              <a:t>a baseline of priorities for the October 20 kickoff </a:t>
            </a:r>
            <a:r>
              <a:rPr lang="en-US" dirty="0" smtClean="0"/>
              <a:t>meeting</a:t>
            </a:r>
            <a:endParaRPr lang="en-US" dirty="0"/>
          </a:p>
        </p:txBody>
      </p:sp>
    </p:spTree>
    <p:extLst>
      <p:ext uri="{BB962C8B-B14F-4D97-AF65-F5344CB8AC3E}">
        <p14:creationId xmlns:p14="http://schemas.microsoft.com/office/powerpoint/2010/main" val="1340144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CCLP Action Template</a:t>
            </a:r>
            <a:endParaRPr lang="en-US" dirty="0"/>
          </a:p>
        </p:txBody>
      </p:sp>
      <p:pic>
        <p:nvPicPr>
          <p:cNvPr id="4" name="Content Placeholder 3"/>
          <p:cNvPicPr>
            <a:picLocks noGrp="1" noChangeAspect="1"/>
          </p:cNvPicPr>
          <p:nvPr>
            <p:ph idx="1"/>
          </p:nvPr>
        </p:nvPicPr>
        <p:blipFill rotWithShape="1">
          <a:blip r:embed="rId3"/>
          <a:srcRect l="25869" t="12442" r="26150" b="24288"/>
          <a:stretch/>
        </p:blipFill>
        <p:spPr>
          <a:xfrm>
            <a:off x="609600" y="2475512"/>
            <a:ext cx="6096000" cy="4382488"/>
          </a:xfrm>
          <a:prstGeom prst="rect">
            <a:avLst/>
          </a:prstGeom>
        </p:spPr>
      </p:pic>
    </p:spTree>
    <p:extLst>
      <p:ext uri="{BB962C8B-B14F-4D97-AF65-F5344CB8AC3E}">
        <p14:creationId xmlns:p14="http://schemas.microsoft.com/office/powerpoint/2010/main" val="949254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CCLP Action Template</a:t>
            </a:r>
            <a:endParaRPr lang="en-US" dirty="0"/>
          </a:p>
        </p:txBody>
      </p:sp>
      <p:pic>
        <p:nvPicPr>
          <p:cNvPr id="4" name="Content Placeholder 3"/>
          <p:cNvPicPr>
            <a:picLocks noGrp="1" noChangeAspect="1"/>
          </p:cNvPicPr>
          <p:nvPr>
            <p:ph idx="1"/>
          </p:nvPr>
        </p:nvPicPr>
        <p:blipFill rotWithShape="1">
          <a:blip r:embed="rId3"/>
          <a:srcRect l="2064" t="13597" r="49074" b="18550"/>
          <a:stretch/>
        </p:blipFill>
        <p:spPr>
          <a:xfrm>
            <a:off x="609600" y="2362200"/>
            <a:ext cx="5867400" cy="4495800"/>
          </a:xfrm>
          <a:prstGeom prst="rect">
            <a:avLst/>
          </a:prstGeom>
        </p:spPr>
      </p:pic>
    </p:spTree>
    <p:extLst>
      <p:ext uri="{BB962C8B-B14F-4D97-AF65-F5344CB8AC3E}">
        <p14:creationId xmlns:p14="http://schemas.microsoft.com/office/powerpoint/2010/main" val="1859391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20</a:t>
            </a:r>
            <a:r>
              <a:rPr lang="en-US" baseline="30000" dirty="0" smtClean="0"/>
              <a:t>th</a:t>
            </a:r>
            <a:r>
              <a:rPr lang="en-US" dirty="0" smtClean="0"/>
              <a:t> Kickoff Meeting</a:t>
            </a:r>
            <a:endParaRPr lang="en-US" dirty="0"/>
          </a:p>
        </p:txBody>
      </p:sp>
      <p:sp>
        <p:nvSpPr>
          <p:cNvPr id="3" name="Content Placeholder 2"/>
          <p:cNvSpPr>
            <a:spLocks noGrp="1"/>
          </p:cNvSpPr>
          <p:nvPr>
            <p:ph idx="1"/>
          </p:nvPr>
        </p:nvSpPr>
        <p:spPr>
          <a:xfrm>
            <a:off x="600176" y="2438400"/>
            <a:ext cx="7477024" cy="3930311"/>
          </a:xfrm>
        </p:spPr>
        <p:txBody>
          <a:bodyPr>
            <a:noAutofit/>
          </a:bodyPr>
          <a:lstStyle/>
          <a:p>
            <a:pPr marL="0" indent="0" algn="ctr">
              <a:lnSpc>
                <a:spcPct val="100000"/>
              </a:lnSpc>
              <a:spcBef>
                <a:spcPts val="1200"/>
              </a:spcBef>
              <a:buNone/>
            </a:pPr>
            <a:r>
              <a:rPr lang="en-US" sz="2200" b="1" dirty="0"/>
              <a:t>OBJECTIVE</a:t>
            </a:r>
            <a:r>
              <a:rPr lang="en-US" sz="2200" dirty="0"/>
              <a:t>: </a:t>
            </a:r>
            <a:r>
              <a:rPr lang="en-US" sz="2200" i="1" dirty="0"/>
              <a:t>States will lay critical groundwork for the Manufacturing Career Cluster Pilot by engaging in cross-state sharing, gathering consensus and prioritizing the issues, deliverables, and activities that will be undertaken during the yearlong pilot.  </a:t>
            </a:r>
            <a:endParaRPr lang="en-US" sz="2200" i="1" dirty="0" smtClean="0"/>
          </a:p>
          <a:p>
            <a:pPr>
              <a:lnSpc>
                <a:spcPct val="100000"/>
              </a:lnSpc>
              <a:spcBef>
                <a:spcPts val="1200"/>
              </a:spcBef>
            </a:pPr>
            <a:r>
              <a:rPr lang="en-US" sz="2200" dirty="0" smtClean="0"/>
              <a:t>Setting the Stage – and the Priorities</a:t>
            </a:r>
          </a:p>
          <a:p>
            <a:pPr>
              <a:lnSpc>
                <a:spcPct val="100000"/>
              </a:lnSpc>
              <a:spcBef>
                <a:spcPts val="1200"/>
              </a:spcBef>
            </a:pPr>
            <a:r>
              <a:rPr lang="en-US" sz="2200" dirty="0" smtClean="0"/>
              <a:t>Small-group Discussion</a:t>
            </a:r>
          </a:p>
          <a:p>
            <a:pPr>
              <a:lnSpc>
                <a:spcPct val="100000"/>
              </a:lnSpc>
              <a:spcBef>
                <a:spcPts val="1200"/>
              </a:spcBef>
            </a:pPr>
            <a:r>
              <a:rPr lang="en-US" sz="2200" dirty="0" smtClean="0"/>
              <a:t>Small-group Report Out</a:t>
            </a:r>
          </a:p>
          <a:p>
            <a:pPr>
              <a:lnSpc>
                <a:spcPct val="100000"/>
              </a:lnSpc>
              <a:spcBef>
                <a:spcPts val="1200"/>
              </a:spcBef>
            </a:pPr>
            <a:r>
              <a:rPr lang="en-US" sz="2200" dirty="0" smtClean="0"/>
              <a:t>Consensus Building</a:t>
            </a:r>
          </a:p>
          <a:p>
            <a:pPr>
              <a:lnSpc>
                <a:spcPct val="100000"/>
              </a:lnSpc>
              <a:spcBef>
                <a:spcPts val="1200"/>
              </a:spcBef>
            </a:pPr>
            <a:r>
              <a:rPr lang="en-US" sz="2200" dirty="0" smtClean="0"/>
              <a:t>Cross-Pilot Sharing</a:t>
            </a:r>
          </a:p>
        </p:txBody>
      </p:sp>
    </p:spTree>
    <p:extLst>
      <p:ext uri="{BB962C8B-B14F-4D97-AF65-F5344CB8AC3E}">
        <p14:creationId xmlns:p14="http://schemas.microsoft.com/office/powerpoint/2010/main" val="2799164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Outline</a:t>
            </a:r>
            <a:endParaRPr lang="en-US" dirty="0"/>
          </a:p>
        </p:txBody>
      </p:sp>
      <p:sp>
        <p:nvSpPr>
          <p:cNvPr id="3" name="Content Placeholder 2"/>
          <p:cNvSpPr>
            <a:spLocks noGrp="1"/>
          </p:cNvSpPr>
          <p:nvPr>
            <p:ph idx="1"/>
          </p:nvPr>
        </p:nvSpPr>
        <p:spPr>
          <a:xfrm>
            <a:off x="600175" y="2470488"/>
            <a:ext cx="7400825" cy="4387512"/>
          </a:xfrm>
        </p:spPr>
        <p:txBody>
          <a:bodyPr>
            <a:normAutofit/>
          </a:bodyPr>
          <a:lstStyle/>
          <a:p>
            <a:pPr>
              <a:lnSpc>
                <a:spcPct val="120000"/>
              </a:lnSpc>
            </a:pPr>
            <a:r>
              <a:rPr lang="en-US" dirty="0" smtClean="0"/>
              <a:t>Why are we doing this?</a:t>
            </a:r>
          </a:p>
          <a:p>
            <a:pPr>
              <a:lnSpc>
                <a:spcPct val="120000"/>
              </a:lnSpc>
            </a:pPr>
            <a:r>
              <a:rPr lang="en-US" dirty="0" smtClean="0"/>
              <a:t>How’d we get here? (History/background on the Career Clusters)</a:t>
            </a:r>
          </a:p>
          <a:p>
            <a:pPr>
              <a:lnSpc>
                <a:spcPct val="120000"/>
              </a:lnSpc>
            </a:pPr>
            <a:r>
              <a:rPr lang="en-US" dirty="0" smtClean="0"/>
              <a:t>Overview of Career Clusters Leadership Pilot</a:t>
            </a:r>
          </a:p>
          <a:p>
            <a:pPr lvl="1">
              <a:lnSpc>
                <a:spcPct val="120000"/>
              </a:lnSpc>
              <a:spcBef>
                <a:spcPts val="600"/>
              </a:spcBef>
            </a:pPr>
            <a:r>
              <a:rPr lang="en-US" sz="2000" dirty="0" smtClean="0"/>
              <a:t>Timeline</a:t>
            </a:r>
            <a:endParaRPr lang="en-US" sz="2000" dirty="0" smtClean="0"/>
          </a:p>
          <a:p>
            <a:pPr lvl="1">
              <a:lnSpc>
                <a:spcPct val="120000"/>
              </a:lnSpc>
              <a:spcBef>
                <a:spcPts val="600"/>
              </a:spcBef>
            </a:pPr>
            <a:r>
              <a:rPr lang="en-US" sz="2000" dirty="0" smtClean="0"/>
              <a:t>Action Template</a:t>
            </a:r>
          </a:p>
          <a:p>
            <a:pPr lvl="1">
              <a:lnSpc>
                <a:spcPct val="120000"/>
              </a:lnSpc>
              <a:spcBef>
                <a:spcPts val="600"/>
              </a:spcBef>
            </a:pPr>
            <a:r>
              <a:rPr lang="en-US" sz="2000" dirty="0" smtClean="0"/>
              <a:t>Kickoff meeting</a:t>
            </a:r>
          </a:p>
          <a:p>
            <a:pPr>
              <a:lnSpc>
                <a:spcPct val="120000"/>
              </a:lnSpc>
              <a:spcBef>
                <a:spcPts val="600"/>
              </a:spcBef>
            </a:pPr>
            <a:r>
              <a:rPr lang="en-US" dirty="0" smtClean="0"/>
              <a:t>Q&amp;A</a:t>
            </a:r>
            <a:endParaRPr lang="en-US" dirty="0" smtClean="0"/>
          </a:p>
          <a:p>
            <a:pPr lvl="1">
              <a:lnSpc>
                <a:spcPct val="120000"/>
              </a:lnSpc>
            </a:pPr>
            <a:endParaRPr lang="en-US" dirty="0"/>
          </a:p>
        </p:txBody>
      </p:sp>
    </p:spTree>
    <p:extLst>
      <p:ext uri="{BB962C8B-B14F-4D97-AF65-F5344CB8AC3E}">
        <p14:creationId xmlns:p14="http://schemas.microsoft.com/office/powerpoint/2010/main" val="1099354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smtClean="0"/>
              <a:t>Questions</a:t>
            </a:r>
            <a:r>
              <a:rPr lang="en-US" b="1" dirty="0" smtClean="0"/>
              <a:t>?</a:t>
            </a:r>
            <a:endParaRPr lang="en-US" b="1" dirty="0"/>
          </a:p>
        </p:txBody>
      </p:sp>
      <p:sp>
        <p:nvSpPr>
          <p:cNvPr id="6" name="Content Placeholder 5"/>
          <p:cNvSpPr>
            <a:spLocks noGrp="1"/>
          </p:cNvSpPr>
          <p:nvPr>
            <p:ph idx="1"/>
          </p:nvPr>
        </p:nvSpPr>
        <p:spPr/>
        <p:txBody>
          <a:bodyPr/>
          <a:lstStyle/>
          <a:p>
            <a:r>
              <a:rPr lang="en-US" dirty="0" smtClean="0"/>
              <a:t>Type any questions into the “Chat” box at the bottom right-hand corner of your screen.</a:t>
            </a:r>
            <a:endParaRPr lang="en-US" dirty="0"/>
          </a:p>
        </p:txBody>
      </p:sp>
    </p:spTree>
    <p:extLst>
      <p:ext uri="{BB962C8B-B14F-4D97-AF65-F5344CB8AC3E}">
        <p14:creationId xmlns:p14="http://schemas.microsoft.com/office/powerpoint/2010/main" val="1288672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Housekeeping</a:t>
            </a:r>
            <a:endParaRPr lang="en-US" sz="3600" b="1" dirty="0"/>
          </a:p>
        </p:txBody>
      </p:sp>
      <p:sp>
        <p:nvSpPr>
          <p:cNvPr id="3" name="Content Placeholder 2"/>
          <p:cNvSpPr>
            <a:spLocks noGrp="1"/>
          </p:cNvSpPr>
          <p:nvPr>
            <p:ph idx="1"/>
          </p:nvPr>
        </p:nvSpPr>
        <p:spPr>
          <a:xfrm>
            <a:off x="762000" y="2438400"/>
            <a:ext cx="7162800" cy="3419124"/>
          </a:xfrm>
        </p:spPr>
        <p:txBody>
          <a:bodyPr/>
          <a:lstStyle/>
          <a:p>
            <a:r>
              <a:rPr lang="en-US" dirty="0" smtClean="0"/>
              <a:t>Upcoming deadlines</a:t>
            </a:r>
          </a:p>
          <a:p>
            <a:pPr lvl="1"/>
            <a:r>
              <a:rPr lang="en-US" dirty="0" smtClean="0"/>
              <a:t>Submit your completed state teams to Andrea </a:t>
            </a:r>
            <a:r>
              <a:rPr lang="en-US" b="1" dirty="0" smtClean="0"/>
              <a:t>by October 1</a:t>
            </a:r>
            <a:endParaRPr lang="en-US" dirty="0" smtClean="0"/>
          </a:p>
          <a:p>
            <a:pPr lvl="1"/>
            <a:r>
              <a:rPr lang="en-US" dirty="0" smtClean="0"/>
              <a:t>Submit your completed Action Template to Andrea </a:t>
            </a:r>
            <a:r>
              <a:rPr lang="en-US" b="1" dirty="0" smtClean="0"/>
              <a:t>by October 8</a:t>
            </a:r>
            <a:r>
              <a:rPr lang="en-US" dirty="0" smtClean="0"/>
              <a:t> (early submissions are welcome!)</a:t>
            </a:r>
          </a:p>
          <a:p>
            <a:pPr lvl="1"/>
            <a:endParaRPr lang="en-US" dirty="0" smtClean="0"/>
          </a:p>
        </p:txBody>
      </p:sp>
    </p:spTree>
    <p:extLst>
      <p:ext uri="{BB962C8B-B14F-4D97-AF65-F5344CB8AC3E}">
        <p14:creationId xmlns:p14="http://schemas.microsoft.com/office/powerpoint/2010/main" val="602211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Thank you!</a:t>
            </a:r>
            <a:endParaRPr lang="en-US" sz="3600" b="1" dirty="0"/>
          </a:p>
        </p:txBody>
      </p:sp>
      <p:sp>
        <p:nvSpPr>
          <p:cNvPr id="3" name="Content Placeholder 2"/>
          <p:cNvSpPr>
            <a:spLocks noGrp="1"/>
          </p:cNvSpPr>
          <p:nvPr>
            <p:ph idx="1"/>
          </p:nvPr>
        </p:nvSpPr>
        <p:spPr>
          <a:xfrm>
            <a:off x="600176" y="1981200"/>
            <a:ext cx="7248424" cy="4876800"/>
          </a:xfrm>
        </p:spPr>
        <p:txBody>
          <a:bodyPr>
            <a:normAutofit/>
          </a:bodyPr>
          <a:lstStyle/>
          <a:p>
            <a:pPr marL="0" indent="0" algn="ctr">
              <a:lnSpc>
                <a:spcPct val="120000"/>
              </a:lnSpc>
              <a:spcBef>
                <a:spcPts val="600"/>
              </a:spcBef>
              <a:buNone/>
            </a:pPr>
            <a:r>
              <a:rPr lang="en-US" sz="3200" b="1" i="1" dirty="0" smtClean="0"/>
              <a:t>We will see you in Baltimore!</a:t>
            </a:r>
          </a:p>
          <a:p>
            <a:pPr marL="0" indent="0">
              <a:lnSpc>
                <a:spcPct val="120000"/>
              </a:lnSpc>
              <a:spcBef>
                <a:spcPts val="600"/>
              </a:spcBef>
              <a:buNone/>
            </a:pPr>
            <a:endParaRPr lang="en-US" sz="1050" dirty="0" smtClean="0"/>
          </a:p>
          <a:p>
            <a:pPr marL="0" indent="0" algn="ctr">
              <a:lnSpc>
                <a:spcPct val="120000"/>
              </a:lnSpc>
              <a:spcBef>
                <a:spcPts val="600"/>
              </a:spcBef>
              <a:buNone/>
            </a:pPr>
            <a:r>
              <a:rPr lang="en-US" dirty="0" smtClean="0"/>
              <a:t>Andrea Zimmermann</a:t>
            </a:r>
          </a:p>
          <a:p>
            <a:pPr marL="0" indent="0" algn="ctr">
              <a:lnSpc>
                <a:spcPct val="120000"/>
              </a:lnSpc>
              <a:spcBef>
                <a:spcPts val="600"/>
              </a:spcBef>
              <a:buNone/>
            </a:pPr>
            <a:r>
              <a:rPr lang="en-US" dirty="0" smtClean="0">
                <a:hlinkClick r:id="rId3"/>
              </a:rPr>
              <a:t>azimmermann@careertech.org</a:t>
            </a:r>
            <a:endParaRPr lang="en-US" dirty="0" smtClean="0"/>
          </a:p>
          <a:p>
            <a:pPr marL="0" indent="0" algn="ctr">
              <a:lnSpc>
                <a:spcPct val="120000"/>
              </a:lnSpc>
              <a:spcBef>
                <a:spcPts val="600"/>
              </a:spcBef>
              <a:buNone/>
            </a:pPr>
            <a:endParaRPr lang="en-US" sz="1050" dirty="0" smtClean="0"/>
          </a:p>
          <a:p>
            <a:pPr marL="0" indent="0" algn="ctr">
              <a:lnSpc>
                <a:spcPct val="120000"/>
              </a:lnSpc>
              <a:spcBef>
                <a:spcPts val="600"/>
              </a:spcBef>
              <a:buNone/>
            </a:pPr>
            <a:r>
              <a:rPr lang="en-US" dirty="0" smtClean="0"/>
              <a:t>Kate </a:t>
            </a:r>
            <a:r>
              <a:rPr lang="en-US" dirty="0" err="1" smtClean="0"/>
              <a:t>Blosveren</a:t>
            </a:r>
            <a:endParaRPr lang="en-US" dirty="0" smtClean="0"/>
          </a:p>
          <a:p>
            <a:pPr marL="0" indent="0" algn="ctr">
              <a:lnSpc>
                <a:spcPct val="120000"/>
              </a:lnSpc>
              <a:spcBef>
                <a:spcPts val="600"/>
              </a:spcBef>
              <a:buNone/>
            </a:pPr>
            <a:r>
              <a:rPr lang="en-US" dirty="0" smtClean="0">
                <a:hlinkClick r:id="rId4"/>
              </a:rPr>
              <a:t>kblosveren@careertech.org</a:t>
            </a:r>
            <a:endParaRPr lang="en-US" dirty="0" smtClean="0"/>
          </a:p>
          <a:p>
            <a:pPr marL="0" indent="0" algn="ctr">
              <a:lnSpc>
                <a:spcPct val="120000"/>
              </a:lnSpc>
              <a:spcBef>
                <a:spcPts val="600"/>
              </a:spcBef>
              <a:buNone/>
            </a:pPr>
            <a:endParaRPr lang="en-US" sz="1050" dirty="0" smtClean="0"/>
          </a:p>
          <a:p>
            <a:pPr marL="0" indent="0" algn="ctr">
              <a:lnSpc>
                <a:spcPct val="120000"/>
              </a:lnSpc>
              <a:spcBef>
                <a:spcPts val="600"/>
              </a:spcBef>
              <a:buNone/>
            </a:pPr>
            <a:r>
              <a:rPr lang="en-US" dirty="0" smtClean="0"/>
              <a:t>Jean Massey</a:t>
            </a:r>
            <a:endParaRPr lang="en-US" dirty="0" smtClean="0"/>
          </a:p>
          <a:p>
            <a:pPr marL="0" indent="0" algn="ctr">
              <a:lnSpc>
                <a:spcPct val="120000"/>
              </a:lnSpc>
              <a:spcBef>
                <a:spcPts val="600"/>
              </a:spcBef>
              <a:buNone/>
            </a:pPr>
            <a:r>
              <a:rPr lang="en-US" dirty="0" smtClean="0">
                <a:solidFill>
                  <a:srgbClr val="FF0000"/>
                </a:solidFill>
                <a:hlinkClick r:id="rId5"/>
              </a:rPr>
              <a:t>jmassey@mde.k12.ms.us</a:t>
            </a:r>
            <a:r>
              <a:rPr lang="en-US" dirty="0" smtClean="0">
                <a:solidFill>
                  <a:srgbClr val="FF0000"/>
                </a:solidFill>
              </a:rPr>
              <a:t> </a:t>
            </a:r>
            <a:endParaRPr lang="en-US" dirty="0" smtClean="0">
              <a:solidFill>
                <a:srgbClr val="FF0000"/>
              </a:solidFill>
            </a:endParaRPr>
          </a:p>
        </p:txBody>
      </p:sp>
    </p:spTree>
    <p:extLst>
      <p:ext uri="{BB962C8B-B14F-4D97-AF65-F5344CB8AC3E}">
        <p14:creationId xmlns:p14="http://schemas.microsoft.com/office/powerpoint/2010/main" val="687207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is participating?</a:t>
            </a:r>
            <a:endParaRPr lang="en-US" dirty="0"/>
          </a:p>
        </p:txBody>
      </p:sp>
      <p:sp>
        <p:nvSpPr>
          <p:cNvPr id="5" name="Content Placeholder 4"/>
          <p:cNvSpPr>
            <a:spLocks noGrp="1"/>
          </p:cNvSpPr>
          <p:nvPr>
            <p:ph idx="1"/>
          </p:nvPr>
        </p:nvSpPr>
        <p:spPr/>
        <p:txBody>
          <a:bodyPr>
            <a:normAutofit/>
          </a:bodyPr>
          <a:lstStyle/>
          <a:p>
            <a:r>
              <a:rPr lang="en-US" dirty="0" smtClean="0"/>
              <a:t>Colorado</a:t>
            </a:r>
          </a:p>
          <a:p>
            <a:r>
              <a:rPr lang="en-US" dirty="0" smtClean="0"/>
              <a:t>Nebraska</a:t>
            </a:r>
          </a:p>
          <a:p>
            <a:r>
              <a:rPr lang="en-US" dirty="0" smtClean="0"/>
              <a:t>Mississippi</a:t>
            </a:r>
          </a:p>
        </p:txBody>
      </p:sp>
    </p:spTree>
    <p:extLst>
      <p:ext uri="{BB962C8B-B14F-4D97-AF65-F5344CB8AC3E}">
        <p14:creationId xmlns:p14="http://schemas.microsoft.com/office/powerpoint/2010/main" val="733562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marL="0" lvl="1" algn="ctr"/>
            <a:r>
              <a:rPr lang="en-US" dirty="0" smtClean="0"/>
              <a:t>Jean </a:t>
            </a:r>
            <a:r>
              <a:rPr lang="en-US" dirty="0"/>
              <a:t>Massey, Associate Superintendent, Office of Vocational and Workforce Development, Mississippi Department of </a:t>
            </a:r>
            <a:r>
              <a:rPr lang="en-US" dirty="0" smtClean="0"/>
              <a:t>Education</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550" y="1371600"/>
            <a:ext cx="4357926" cy="1642250"/>
          </a:xfrm>
          <a:prstGeom prst="rect">
            <a:avLst/>
          </a:prstGeom>
        </p:spPr>
      </p:pic>
    </p:spTree>
    <p:extLst>
      <p:ext uri="{BB962C8B-B14F-4D97-AF65-F5344CB8AC3E}">
        <p14:creationId xmlns:p14="http://schemas.microsoft.com/office/powerpoint/2010/main" val="682447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the CCLP Came to Be</a:t>
            </a:r>
            <a:endParaRPr lang="en-US" dirty="0"/>
          </a:p>
        </p:txBody>
      </p:sp>
      <p:sp>
        <p:nvSpPr>
          <p:cNvPr id="5" name="Content Placeholder 4"/>
          <p:cNvSpPr>
            <a:spLocks noGrp="1"/>
          </p:cNvSpPr>
          <p:nvPr>
            <p:ph idx="1"/>
          </p:nvPr>
        </p:nvSpPr>
        <p:spPr>
          <a:xfrm>
            <a:off x="600176" y="2470489"/>
            <a:ext cx="6715024" cy="3419124"/>
          </a:xfrm>
        </p:spPr>
        <p:txBody>
          <a:bodyPr>
            <a:normAutofit/>
          </a:bodyPr>
          <a:lstStyle/>
          <a:p>
            <a:pPr>
              <a:lnSpc>
                <a:spcPct val="120000"/>
              </a:lnSpc>
            </a:pPr>
            <a:r>
              <a:rPr lang="en-US" dirty="0" smtClean="0"/>
              <a:t>Career Clusters ubiquitous, but not always a driver of improvement and quality</a:t>
            </a:r>
          </a:p>
          <a:p>
            <a:pPr>
              <a:lnSpc>
                <a:spcPct val="120000"/>
              </a:lnSpc>
            </a:pPr>
            <a:r>
              <a:rPr lang="en-US" dirty="0" smtClean="0"/>
              <a:t>No longer a framework for change</a:t>
            </a:r>
          </a:p>
          <a:p>
            <a:pPr>
              <a:lnSpc>
                <a:spcPct val="120000"/>
              </a:lnSpc>
            </a:pPr>
            <a:r>
              <a:rPr lang="en-US" dirty="0" smtClean="0"/>
              <a:t>Not necessarily a mechanism for engaging business/industry as co-investors</a:t>
            </a:r>
          </a:p>
        </p:txBody>
      </p:sp>
    </p:spTree>
    <p:extLst>
      <p:ext uri="{BB962C8B-B14F-4D97-AF65-F5344CB8AC3E}">
        <p14:creationId xmlns:p14="http://schemas.microsoft.com/office/powerpoint/2010/main" val="285527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CCLP Structure</a:t>
            </a:r>
            <a:endParaRPr lang="en-US" dirty="0"/>
          </a:p>
        </p:txBody>
      </p:sp>
      <p:sp>
        <p:nvSpPr>
          <p:cNvPr id="5" name="Content Placeholder 4"/>
          <p:cNvSpPr>
            <a:spLocks noGrp="1"/>
          </p:cNvSpPr>
          <p:nvPr>
            <p:ph idx="1"/>
          </p:nvPr>
        </p:nvSpPr>
        <p:spPr/>
        <p:txBody>
          <a:bodyPr>
            <a:normAutofit/>
          </a:bodyPr>
          <a:lstStyle/>
          <a:p>
            <a:pPr>
              <a:lnSpc>
                <a:spcPct val="120000"/>
              </a:lnSpc>
            </a:pPr>
            <a:r>
              <a:rPr lang="en-US" dirty="0" smtClean="0"/>
              <a:t>Two pilots (selected by states)</a:t>
            </a:r>
          </a:p>
          <a:p>
            <a:pPr lvl="1">
              <a:lnSpc>
                <a:spcPct val="120000"/>
              </a:lnSpc>
            </a:pPr>
            <a:r>
              <a:rPr lang="en-US" dirty="0" smtClean="0"/>
              <a:t>Manufacturing</a:t>
            </a:r>
          </a:p>
          <a:p>
            <a:pPr lvl="1">
              <a:lnSpc>
                <a:spcPct val="120000"/>
              </a:lnSpc>
            </a:pPr>
            <a:r>
              <a:rPr lang="en-US" dirty="0" smtClean="0"/>
              <a:t>Agriculture, Food &amp; Natural Resources</a:t>
            </a:r>
          </a:p>
          <a:p>
            <a:pPr>
              <a:lnSpc>
                <a:spcPct val="120000"/>
              </a:lnSpc>
            </a:pPr>
            <a:r>
              <a:rPr lang="en-US" dirty="0" smtClean="0"/>
              <a:t>MOU</a:t>
            </a:r>
          </a:p>
          <a:p>
            <a:pPr>
              <a:lnSpc>
                <a:spcPct val="120000"/>
              </a:lnSpc>
            </a:pPr>
            <a:r>
              <a:rPr lang="en-US" dirty="0" smtClean="0"/>
              <a:t>State Team Structure</a:t>
            </a:r>
            <a:endParaRPr lang="en-US" dirty="0"/>
          </a:p>
        </p:txBody>
      </p:sp>
    </p:spTree>
    <p:extLst>
      <p:ext uri="{BB962C8B-B14F-4D97-AF65-F5344CB8AC3E}">
        <p14:creationId xmlns:p14="http://schemas.microsoft.com/office/powerpoint/2010/main" val="3853014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We Add Value?</a:t>
            </a:r>
            <a:endParaRPr lang="en-US" dirty="0"/>
          </a:p>
        </p:txBody>
      </p:sp>
      <p:pic>
        <p:nvPicPr>
          <p:cNvPr id="3" name="Picture 2" descr="http://upload.wikimedia.org/wikipedia/en/thumb/7/79/FFA_logo.svg/814px-FFA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4687" y="2467688"/>
            <a:ext cx="2280722" cy="28663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eam Ag Ed Partners Involv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176" y="2506651"/>
            <a:ext cx="1895475" cy="1495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EM Resul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8862" y="4405590"/>
            <a:ext cx="285750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837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ctrTitle"/>
          </p:nvPr>
        </p:nvSpPr>
        <p:spPr>
          <a:xfrm>
            <a:off x="685800" y="1371600"/>
            <a:ext cx="7772400" cy="2228850"/>
          </a:xfrm>
        </p:spPr>
        <p:txBody>
          <a:bodyPr/>
          <a:lstStyle/>
          <a:p>
            <a:r>
              <a:rPr lang="en-US" dirty="0" smtClean="0"/>
              <a:t>Career Clusters: </a:t>
            </a:r>
            <a:br>
              <a:rPr lang="en-US" dirty="0" smtClean="0"/>
            </a:br>
            <a:r>
              <a:rPr lang="en-US" sz="3600" i="1" dirty="0" smtClean="0"/>
              <a:t>An Introduction to a Framework </a:t>
            </a:r>
            <a:br>
              <a:rPr lang="en-US" sz="3600" i="1" dirty="0" smtClean="0"/>
            </a:br>
            <a:r>
              <a:rPr lang="en-US" sz="3600" dirty="0" smtClean="0"/>
              <a:t>for Impacting Students, Communities and the Economy</a:t>
            </a: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861" y="4800600"/>
            <a:ext cx="5404277" cy="134334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T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20579</TotalTime>
  <Words>1924</Words>
  <Application>Microsoft Office PowerPoint</Application>
  <PresentationFormat>On-screen Show (4:3)</PresentationFormat>
  <Paragraphs>279</Paragraphs>
  <Slides>32</Slides>
  <Notes>32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32</vt:i4>
      </vt:variant>
    </vt:vector>
  </HeadingPairs>
  <TitlesOfParts>
    <vt:vector size="42" baseType="lpstr">
      <vt:lpstr>MS PGothic</vt:lpstr>
      <vt:lpstr>Arial</vt:lpstr>
      <vt:lpstr>Calibri</vt:lpstr>
      <vt:lpstr>Geneva</vt:lpstr>
      <vt:lpstr>Times New Roman</vt:lpstr>
      <vt:lpstr>Wingdings</vt:lpstr>
      <vt:lpstr>Office Theme</vt:lpstr>
      <vt:lpstr>1_CTETheme1</vt:lpstr>
      <vt:lpstr>2_Office Theme</vt:lpstr>
      <vt:lpstr>3_Office Theme</vt:lpstr>
      <vt:lpstr>The Career Clusters Leadership Pilot</vt:lpstr>
      <vt:lpstr>Welcome!</vt:lpstr>
      <vt:lpstr>Webinar Outline</vt:lpstr>
      <vt:lpstr>Who is participating?</vt:lpstr>
      <vt:lpstr>PowerPoint Presentation</vt:lpstr>
      <vt:lpstr>How the CCLP Came to Be</vt:lpstr>
      <vt:lpstr>CCLP Structure</vt:lpstr>
      <vt:lpstr>Where Can We Add Value?</vt:lpstr>
      <vt:lpstr>Career Clusters:  An Introduction to a Framework  for Impacting Students, Communities and the Economy</vt:lpstr>
      <vt:lpstr>What are Career Clusters®?</vt:lpstr>
      <vt:lpstr>Definitions</vt:lpstr>
      <vt:lpstr>Career Clusters Development</vt:lpstr>
      <vt:lpstr>2002 States’ Career Clusters Initiative</vt:lpstr>
      <vt:lpstr>States’ Career Clusters Initiative</vt:lpstr>
      <vt:lpstr>2002 and Beyond</vt:lpstr>
      <vt:lpstr>16 Career Clusters</vt:lpstr>
      <vt:lpstr>79 Career Pathways</vt:lpstr>
      <vt:lpstr>An Example</vt:lpstr>
      <vt:lpstr>Adaptability of Framework</vt:lpstr>
      <vt:lpstr>Colorado Adaptation </vt:lpstr>
      <vt:lpstr>So… How are we approaching the Career Clusters this time?</vt:lpstr>
      <vt:lpstr>CCLP Timeline</vt:lpstr>
      <vt:lpstr>CCLP Timeline</vt:lpstr>
      <vt:lpstr>CCLP Timeline</vt:lpstr>
      <vt:lpstr>CCLP Action Template</vt:lpstr>
      <vt:lpstr>CCLP Action Template</vt:lpstr>
      <vt:lpstr>CCLP Action Template</vt:lpstr>
      <vt:lpstr>CCLP Action Template</vt:lpstr>
      <vt:lpstr>October 20th Kickoff Meeting</vt:lpstr>
      <vt:lpstr>Questions?</vt:lpstr>
      <vt:lpstr>Housekeeping</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The Revision and Evolution of the Career Clusters Knowledge and Skill Statements to National Technical Standards</dc:title>
  <dc:creator>Seth Derner</dc:creator>
  <cp:keywords/>
  <cp:lastModifiedBy>Andrea Z</cp:lastModifiedBy>
  <cp:revision>591</cp:revision>
  <cp:lastPrinted>2012-06-12T18:52:47Z</cp:lastPrinted>
  <dcterms:created xsi:type="dcterms:W3CDTF">2013-05-06T17:17:24Z</dcterms:created>
  <dcterms:modified xsi:type="dcterms:W3CDTF">2014-10-03T15:05:08Z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