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5143500" cx="9144000"/>
  <p:notesSz cx="6858000" cy="9144000"/>
  <p:embeddedFontLst>
    <p:embeddedFont>
      <p:font typeface="PT Sans"/>
      <p:regular r:id="rId51"/>
      <p:bold r:id="rId52"/>
      <p:italic r:id="rId53"/>
      <p:boldItalic r:id="rId54"/>
    </p:embeddedFont>
    <p:embeddedFont>
      <p:font typeface="Open Sans Light"/>
      <p:regular r:id="rId55"/>
      <p:bold r:id="rId56"/>
      <p:italic r:id="rId57"/>
      <p:boldItalic r:id="rId58"/>
    </p:embeddedFont>
    <p:embeddedFont>
      <p:font typeface="Open Sans"/>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6EF3942-A178-4719-B0BB-82965D9FC9F7}">
  <a:tblStyle styleId="{36EF3942-A178-4719-B0BB-82965D9FC9F7}"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boldItalic.fntdata"/><Relationship Id="rId61" Type="http://schemas.openxmlformats.org/officeDocument/2006/relationships/font" Target="fonts/OpenSans-italic.fntdata"/><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OpenSans-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PTSans-regular.fntdata"/><Relationship Id="rId50" Type="http://schemas.openxmlformats.org/officeDocument/2006/relationships/slide" Target="slides/slide44.xml"/><Relationship Id="rId53" Type="http://schemas.openxmlformats.org/officeDocument/2006/relationships/font" Target="fonts/PTSans-italic.fntdata"/><Relationship Id="rId52" Type="http://schemas.openxmlformats.org/officeDocument/2006/relationships/font" Target="fonts/PTSans-bold.fntdata"/><Relationship Id="rId11" Type="http://schemas.openxmlformats.org/officeDocument/2006/relationships/slide" Target="slides/slide5.xml"/><Relationship Id="rId55" Type="http://schemas.openxmlformats.org/officeDocument/2006/relationships/font" Target="fonts/OpenSansLight-regular.fntdata"/><Relationship Id="rId10" Type="http://schemas.openxmlformats.org/officeDocument/2006/relationships/slide" Target="slides/slide4.xml"/><Relationship Id="rId54" Type="http://schemas.openxmlformats.org/officeDocument/2006/relationships/font" Target="fonts/PTSans-boldItalic.fntdata"/><Relationship Id="rId13" Type="http://schemas.openxmlformats.org/officeDocument/2006/relationships/slide" Target="slides/slide7.xml"/><Relationship Id="rId57" Type="http://schemas.openxmlformats.org/officeDocument/2006/relationships/font" Target="fonts/OpenSansLight-italic.fntdata"/><Relationship Id="rId12" Type="http://schemas.openxmlformats.org/officeDocument/2006/relationships/slide" Target="slides/slide6.xml"/><Relationship Id="rId56" Type="http://schemas.openxmlformats.org/officeDocument/2006/relationships/font" Target="fonts/OpenSansLight-bold.fntdata"/><Relationship Id="rId15" Type="http://schemas.openxmlformats.org/officeDocument/2006/relationships/slide" Target="slides/slide9.xml"/><Relationship Id="rId59" Type="http://schemas.openxmlformats.org/officeDocument/2006/relationships/font" Target="fonts/OpenSans-regular.fntdata"/><Relationship Id="rId14" Type="http://schemas.openxmlformats.org/officeDocument/2006/relationships/slide" Target="slides/slide8.xml"/><Relationship Id="rId58" Type="http://schemas.openxmlformats.org/officeDocument/2006/relationships/font" Target="fonts/Open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ommunicating-CTE-recruitment"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cmcgroup.org/"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cruitmentstrategies" TargetMode="External"/><Relationship Id="rId3" Type="http://schemas.openxmlformats.org/officeDocument/2006/relationships/hyperlink" Target="https://careertech.org/recruitmentstrategies"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o4_iXyEt8y2cMJ_MLF2Kf1Y4ZQdgSo6M4W2ssBLY0Ro/edit?usp=sharing" TargetMode="External"/><Relationship Id="rId3" Type="http://schemas.openxmlformats.org/officeDocument/2006/relationships/hyperlink" Target="https://docs.google.com/presentation/d/1o4_iXyEt8y2cMJ_MLF2Kf1Y4ZQdgSo6M4W2ssBLY0Ro/edit?usp=sharing"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resource-center" TargetMode="External"/><Relationship Id="rId3" Type="http://schemas.openxmlformats.org/officeDocument/2006/relationships/hyperlink" Target="http://www.careertech.org"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reertech.org/without-limits" TargetMode="External"/><Relationship Id="rId3" Type="http://schemas.openxmlformats.org/officeDocument/2006/relationships/hyperlink" Target="https://careertech.org/without-limits"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2981e29952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2981e29952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t/>
            </a:r>
            <a:endParaRPr/>
          </a:p>
        </p:txBody>
      </p:sp>
      <p:sp>
        <p:nvSpPr>
          <p:cNvPr id="128" name="Google Shape;128;g12981e29952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3c659e7317_0_0: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7" name="Google Shape;207;g13c659e7317_0_0: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AS A FRIENDLY REMINDER…..School Counselors are the top trusted messengers for students and families when it comes to conveying information about CTE.</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will review more about the survey in this workshop, but the reason for the development of this specific training is because of this finding: </a:t>
            </a:r>
            <a:r>
              <a:rPr b="1" lang="en" sz="1200">
                <a:latin typeface="Calibri"/>
                <a:ea typeface="Calibri"/>
                <a:cs typeface="Calibri"/>
                <a:sym typeface="Calibri"/>
              </a:rPr>
              <a:t>We learned that school counselors and teachers are the most trusted source of information about CTE for students and parents.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Let’s say that outloud again!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YES! What a useful and helpful finding! </a:t>
            </a:r>
            <a:endParaRPr sz="1800"/>
          </a:p>
          <a:p>
            <a:pPr indent="0" lvl="0" marL="0" rtl="0" algn="l">
              <a:spcBef>
                <a:spcPts val="0"/>
              </a:spcBef>
              <a:spcAft>
                <a:spcPts val="0"/>
              </a:spcAft>
              <a:buSzPts val="1200"/>
              <a:buFont typeface="Calibri"/>
              <a:buNone/>
            </a:pPr>
            <a:r>
              <a:rPr b="1" lang="en" sz="1200">
                <a:latin typeface="Calibri"/>
                <a:ea typeface="Calibri"/>
                <a:cs typeface="Calibri"/>
                <a:sym typeface="Calibri"/>
              </a:rPr>
              <a:t> </a:t>
            </a:r>
            <a:r>
              <a:rPr lang="en" sz="1200">
                <a:latin typeface="Calibri"/>
                <a:ea typeface="Calibri"/>
                <a:cs typeface="Calibri"/>
                <a:sym typeface="Calibri"/>
              </a:rPr>
              <a:t>Yet it seemed, through this national survey, that school counselors needed support in how to speak about CTE and career advising strategies.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Advance CTE and Siemens discussed strategies for activating school counselors to have an impact on as many counselors throughout the country as possible. The goal was to create an off-the-shelf training in partnership with ASCA and ACTE and guided by the input of an advisory committee. The advisory committee consisted of members of ASCA and ACTE as well as a few State CTE Directors, State Directors of School Counseling, and national experts in school counseling and career development. The members had the opportunity to weigh in and make recommendations throughout the development of the training.  The training was first completed in 2019 and updated in 2021</a:t>
            </a:r>
            <a:r>
              <a:rPr i="1" lang="en" sz="1200">
                <a:latin typeface="Calibri"/>
                <a:ea typeface="Calibri"/>
                <a:cs typeface="Calibri"/>
                <a:sym typeface="Calibri"/>
              </a:rPr>
              <a:t>. Now here we are in 2022 at it again! Kudos to you each for being a part of this.</a:t>
            </a:r>
            <a:r>
              <a:rPr lang="en" sz="1200">
                <a:latin typeface="Calibri"/>
                <a:ea typeface="Calibri"/>
                <a:cs typeface="Calibri"/>
                <a:sym typeface="Calibri"/>
              </a:rPr>
              <a:t> </a:t>
            </a:r>
            <a:endParaRPr sz="1800"/>
          </a:p>
          <a:p>
            <a:pPr indent="0" lvl="0" marL="0" rtl="0" algn="l">
              <a:spcBef>
                <a:spcPts val="0"/>
              </a:spcBef>
              <a:spcAft>
                <a:spcPts val="0"/>
              </a:spcAft>
              <a:buNone/>
            </a:pPr>
            <a:r>
              <a:t/>
            </a:r>
            <a:endParaRPr sz="1800"/>
          </a:p>
        </p:txBody>
      </p:sp>
      <p:sp>
        <p:nvSpPr>
          <p:cNvPr id="208" name="Google Shape;208;g13c659e7317_0_0: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4a45dad47_0_21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134a45dad47_0_21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 formula for becoming a CTE champion involves the following:</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we help our students/learners get to know their own personal interests, future aspirations and understand their aptitude for future work paired with the competencies and skills they may already have or gain as they continue along their education and employment journeys paired again by knowing what their opportunities for career success in their state, community or anywhere.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When these three areas are focused on with EACH student/learner then that makes us a CTE Champion who remains in touch with economic needs, labor market resources, CTE happenings and changes.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maintain good connections and collaboration with CTE educators and leaders.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also do not have to be the experts on specific career areas although they DO need to know who does</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CTE Champions check their bias at the door. CTE Champions know just enough of CTE logistics, compliance and requirements to be official AND keep apprised of programming, economic, industry (hot jobs) changes. CTE Champions see EACH student as an individual pathway participant, supporting EACH learner obtain what learning and experience fits them best.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How would you describe a CTE Champion?</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Are you looking forward to this title? </a:t>
            </a:r>
            <a:endParaRPr/>
          </a:p>
        </p:txBody>
      </p:sp>
      <p:sp>
        <p:nvSpPr>
          <p:cNvPr id="217" name="Google Shape;217;g134a45dad47_0_21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4a45dad47_0_803: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134a45dad47_0_803: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It’s clear that there have been dramatic changes from vocational education to Career and Technical Education over the past several decades. CTE is not a program focused solely on high school students who are not going to college; rather CTE links secondary and postsecondary with intentionality. It is broader than a few program areas of the past beyond the “traditional trades,” expanding to 16 Career Clusters (17 in some states) and clearly does not culminate at high school — it is lifelong learning with a continuous need to stay current with industry.</a:t>
            </a:r>
            <a:endParaRPr/>
          </a:p>
        </p:txBody>
      </p:sp>
      <p:sp>
        <p:nvSpPr>
          <p:cNvPr id="226" name="Google Shape;226;g134a45dad47_0_803: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34a45dad47_0_809: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g134a45dad47_0_809: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lnSpc>
                <a:spcPct val="100000"/>
              </a:lnSpc>
              <a:spcBef>
                <a:spcPts val="0"/>
              </a:spcBef>
              <a:spcAft>
                <a:spcPts val="0"/>
              </a:spcAft>
              <a:buSzPts val="1400"/>
              <a:buNone/>
            </a:pPr>
            <a:r>
              <a:rPr lang="en"/>
              <a:t>Friendly reminder (from Module 1 if experienced), here’s the shift in perspective about CTE then and CTE now. Local influence may alter the ‘NOW’ stats, please include them if you know them. Have attendees reflect on how CTE was and is now </a:t>
            </a:r>
            <a:r>
              <a:rPr lang="en"/>
              <a:t>perceived</a:t>
            </a:r>
            <a:r>
              <a:rPr lang="en"/>
              <a:t> to help message CTE effectively.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Mention that Career Clusters, pathways and alignment will be discuss in more detail later in the workshop.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Encourage folks/x to use these graphics in their own messaging. </a:t>
            </a:r>
            <a:r>
              <a:rPr i="1" lang="en" sz="1200">
                <a:solidFill>
                  <a:schemeClr val="dk1"/>
                </a:solidFill>
                <a:latin typeface="Calibri"/>
                <a:ea typeface="Calibri"/>
                <a:cs typeface="Calibri"/>
                <a:sym typeface="Calibri"/>
              </a:rPr>
              <a:t>Note now that the ppt will be shared with them (can be found in the handouts folder).</a:t>
            </a:r>
            <a:endParaRPr i="1"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Please include your personal experiences with CTE as applicable here especially if you have experience in the ‘then’ and ‘now’.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If you feel compelled to engage the audience a bit more, this would be a good time to check with anyone who would want to come off mute and share their own personal experiences with CTE or at the very least, do a scan of their zoom squares to see if anyone is head nodding in agreement or not engaged yet.  </a:t>
            </a:r>
            <a:endParaRPr/>
          </a:p>
        </p:txBody>
      </p:sp>
      <p:sp>
        <p:nvSpPr>
          <p:cNvPr id="233" name="Google Shape;233;g134a45dad47_0_809: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134a45dad47_0_832:notes"/>
          <p:cNvSpPr/>
          <p:nvPr>
            <p:ph idx="2" type="sldImg"/>
          </p:nvPr>
        </p:nvSpPr>
        <p:spPr>
          <a:xfrm>
            <a:off x="649920" y="1143000"/>
            <a:ext cx="55584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g134a45dad47_0_832:notes"/>
          <p:cNvSpPr txBox="1"/>
          <p:nvPr>
            <p:ph idx="1" type="body"/>
          </p:nvPr>
        </p:nvSpPr>
        <p:spPr>
          <a:xfrm>
            <a:off x="686592" y="4400238"/>
            <a:ext cx="5484900" cy="3600900"/>
          </a:xfrm>
          <a:prstGeom prst="rect">
            <a:avLst/>
          </a:prstGeom>
          <a:noFill/>
          <a:ln>
            <a:noFill/>
          </a:ln>
        </p:spPr>
        <p:txBody>
          <a:bodyPr anchorCtr="0" anchor="t" bIns="46200" lIns="92425" spcFirstLastPara="1" rIns="92425" wrap="square" tIns="46200">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We now use the following statements as a definition for CTE (these are animated so ‘click next’)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it’s an option that prepares students for </a:t>
            </a:r>
            <a:r>
              <a:rPr b="1" lang="en" sz="1200">
                <a:solidFill>
                  <a:schemeClr val="dk1"/>
                </a:solidFill>
                <a:latin typeface="Calibri"/>
                <a:ea typeface="Calibri"/>
                <a:cs typeface="Calibri"/>
                <a:sym typeface="Calibri"/>
              </a:rPr>
              <a:t>both</a:t>
            </a:r>
            <a:r>
              <a:rPr lang="en" sz="1200">
                <a:solidFill>
                  <a:schemeClr val="dk1"/>
                </a:solidFill>
                <a:latin typeface="Calibri"/>
                <a:ea typeface="Calibri"/>
                <a:cs typeface="Calibri"/>
                <a:sym typeface="Calibri"/>
              </a:rPr>
              <a:t> college and careers.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Note the key words in this definition —</a:t>
            </a:r>
            <a:r>
              <a:rPr b="1" lang="en" sz="1200">
                <a:solidFill>
                  <a:schemeClr val="dk1"/>
                </a:solidFill>
                <a:latin typeface="Calibri"/>
                <a:ea typeface="Calibri"/>
                <a:cs typeface="Calibri"/>
                <a:sym typeface="Calibri"/>
              </a:rPr>
              <a:t> purpose to learning </a:t>
            </a:r>
            <a:r>
              <a:rPr lang="en" sz="1200">
                <a:solidFill>
                  <a:schemeClr val="dk1"/>
                </a:solidFill>
                <a:latin typeface="Calibri"/>
                <a:ea typeface="Calibri"/>
                <a:cs typeface="Calibri"/>
                <a:sym typeface="Calibri"/>
              </a:rPr>
              <a:t>— r</a:t>
            </a:r>
            <a:r>
              <a:rPr b="1" lang="en" sz="1200">
                <a:solidFill>
                  <a:schemeClr val="dk1"/>
                </a:solidFill>
                <a:latin typeface="Calibri"/>
                <a:ea typeface="Calibri"/>
                <a:cs typeface="Calibri"/>
                <a:sym typeface="Calibri"/>
              </a:rPr>
              <a:t>eal-world skills</a:t>
            </a:r>
            <a:r>
              <a:rPr lang="en" sz="1200">
                <a:solidFill>
                  <a:schemeClr val="dk1"/>
                </a:solidFill>
                <a:latin typeface="Calibri"/>
                <a:ea typeface="Calibri"/>
                <a:cs typeface="Calibri"/>
                <a:sym typeface="Calibri"/>
              </a:rPr>
              <a:t> and </a:t>
            </a:r>
            <a:r>
              <a:rPr b="1" lang="en" sz="1200">
                <a:solidFill>
                  <a:schemeClr val="dk1"/>
                </a:solidFill>
                <a:latin typeface="Calibri"/>
                <a:ea typeface="Calibri"/>
                <a:cs typeface="Calibri"/>
                <a:sym typeface="Calibri"/>
              </a:rPr>
              <a:t>career focus</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 It is NOW not just about “future training” students and preparing them for work. This is the shift.</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These statements are beneficial to copy and paste to use them in messaging and any efforts you have for promoting CTE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241" name="Google Shape;241;g134a45dad47_0_832:notes"/>
          <p:cNvSpPr txBox="1"/>
          <p:nvPr/>
        </p:nvSpPr>
        <p:spPr>
          <a:xfrm>
            <a:off x="3883834" y="8684926"/>
            <a:ext cx="2972700" cy="459000"/>
          </a:xfrm>
          <a:prstGeom prst="rect">
            <a:avLst/>
          </a:prstGeom>
          <a:noFill/>
          <a:ln>
            <a:noFill/>
          </a:ln>
        </p:spPr>
        <p:txBody>
          <a:bodyPr anchorCtr="0" anchor="b" bIns="46200" lIns="92425" spcFirstLastPara="1" rIns="92425" wrap="square" tIns="462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3ba8b70035_7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g13ba8b70035_7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248" name="Google Shape;248;g13ba8b70035_7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2e2f31d34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12e2f31d34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3b8f928c9f_0_21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3" name="Google Shape;273;g13b8f928c9f_0_21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lnSpc>
                <a:spcPct val="100000"/>
              </a:lnSpc>
              <a:spcBef>
                <a:spcPts val="0"/>
              </a:spcBef>
              <a:spcAft>
                <a:spcPts val="0"/>
              </a:spcAft>
              <a:buSzPts val="1400"/>
              <a:buNone/>
            </a:pPr>
            <a:r>
              <a:rPr lang="en"/>
              <a:t>If in-person, wait until slide #5 for introductions of attendees.</a:t>
            </a:r>
            <a:endParaRPr/>
          </a:p>
        </p:txBody>
      </p:sp>
      <p:sp>
        <p:nvSpPr>
          <p:cNvPr id="274" name="Google Shape;274;g13b8f928c9f_0_21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3b8f928c9f_0_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279" name="Google Shape;279;g13b8f928c9f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3b8f928c9f_0_101: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285" name="Google Shape;285;g13b8f928c9f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2981e29952_0_7: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g12981e29952_0_7: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Use this slide as a space saver for the CTE State Lead (or State Lead who is the main contact for this training )to kick off the training with introductions, a welcome and/or a kick off statement encouraging folks to stay engaged in the content and know that it is valued.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While attendees are logging in, prompt them to begin introducing themselves in the chat with: Name, Title, School/District Name</a:t>
            </a:r>
            <a:endParaRPr/>
          </a:p>
          <a:p>
            <a:pPr indent="0" lvl="0" marL="0" rtl="0" algn="l">
              <a:lnSpc>
                <a:spcPct val="100000"/>
              </a:lnSpc>
              <a:spcBef>
                <a:spcPts val="0"/>
              </a:spcBef>
              <a:spcAft>
                <a:spcPts val="0"/>
              </a:spcAft>
              <a:buSzPts val="1400"/>
              <a:buNone/>
            </a:pPr>
            <a:r>
              <a:rPr lang="en"/>
              <a:t>If in-person, wait until slide #5 for introductions of attendees.</a:t>
            </a:r>
            <a:endParaRPr/>
          </a:p>
        </p:txBody>
      </p:sp>
      <p:sp>
        <p:nvSpPr>
          <p:cNvPr id="137" name="Google Shape;137;g12981e29952_0_7: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129c0152608_0_71: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Despite the recent global pandemic and alternative learning environments, many of which were solely virtual, the statistics are still on our side. CTE still delivers for our students and families. The responsiveness that we each took part in the last two years is leaving our students and families satisfied.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Research Link</a:t>
            </a:r>
            <a:r>
              <a:rPr lang="en" sz="1200">
                <a:solidFill>
                  <a:srgbClr val="FF0000"/>
                </a:solidFill>
                <a:latin typeface="Calibri"/>
                <a:ea typeface="Calibri"/>
                <a:cs typeface="Calibri"/>
                <a:sym typeface="Calibri"/>
              </a:rPr>
              <a:t>: </a:t>
            </a:r>
            <a:r>
              <a:rPr lang="en" sz="1200" u="sng">
                <a:solidFill>
                  <a:srgbClr val="000000"/>
                </a:solidFill>
                <a:hlinkClick r:id="rId2">
                  <a:extLst>
                    <a:ext uri="{A12FA001-AC4F-418D-AE19-62706E023703}">
                      <ahyp:hlinkClr val="tx"/>
                    </a:ext>
                  </a:extLst>
                </a:hlinkClick>
              </a:rPr>
              <a:t>https://careertech.org/resource/communicating-CTE-recruitment</a:t>
            </a:r>
            <a:r>
              <a:rPr lang="en" sz="1200">
                <a:solidFill>
                  <a:srgbClr val="FF0000"/>
                </a:solidFill>
                <a:latin typeface="Calibri"/>
                <a:ea typeface="Calibri"/>
                <a:cs typeface="Calibri"/>
                <a:sym typeface="Calibri"/>
              </a:rPr>
              <a:t> </a:t>
            </a:r>
            <a:endParaRPr/>
          </a:p>
        </p:txBody>
      </p:sp>
      <p:sp>
        <p:nvSpPr>
          <p:cNvPr id="291" name="Google Shape;291;g129c0152608_0_71: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129c0152608_0_78: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Here’s a number of benefits of being enrolled in CTE that have been proven to keep students and families more satisfied in their education experience as compared to students and families that are NOT in CTE programming (yet). The great news is that families in CTE are more satisfied in many aspects of their education, not just those that are CTE-focused.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Feel free to utilize this list of benefits for your own messaging ideas or posting on a webpage or making a flyer or just when speaking. </a:t>
            </a:r>
            <a:endParaRPr/>
          </a:p>
        </p:txBody>
      </p:sp>
      <p:sp>
        <p:nvSpPr>
          <p:cNvPr id="299" name="Google Shape;299;g129c0152608_0_78: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129c0152608_0_84: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slide highlights one of our messaging focuses- what parts of education are families most attracted to to ‘Prepare to the Real World?’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One of the biggest findings is that families are looking for career exploration and skillbuilding in their education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chart reflects all the options families chose as their top two most important aspect of education in the national survey.</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Exploration and Skill Building are the top choices at 40-50% compared to four other choices at 15-20%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Prospective families favored career exploration over skillbuilding, whereas current families favored skillbuilding (this is not surprising)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could consider these findings when messaging to families -  prospective families may not know what CTE has to offer or what career path to follow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Families want key aspects of CTE in their education, and CTE is one of the few path currently to have those opportunities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06" name="Google Shape;306;g129c0152608_0_84: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29c0152608_0_9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3" name="Google Shape;313;g129c0152608_0_9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 bullet points are animated. Click for them to show up. Mention that the words in bold are useful for messaging and we recommend using them one websites, flyers, marketing materials and speaking them when guiding and teaching.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 is the most effective message that resonated with all groups in both 2017 and now,  despite significant transformations to learning and work,  in 2020 and beyond the message was chosen over a more economic-focused message and a message focused on the value of CTE in making connections and building social capital.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bullet points are the description that we gave families for this message The tangible benefits that make CTE a unique experience — such as real-world skills, mentoring and internships — are things that really resonated with both parents and students and are key to highlight when talking to them about their education options.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Later on in this section we’ll cut down this description into some key messages. </a:t>
            </a:r>
            <a:endParaRPr/>
          </a:p>
        </p:txBody>
      </p:sp>
      <p:sp>
        <p:nvSpPr>
          <p:cNvPr id="314" name="Google Shape;314;g129c0152608_0_9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13b8f928c9f_0_321: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slide highlights one of our messaging focuses- what parts of education are families most attracted to to ‘Prepare to the Real World?’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One of the biggest findings is that families are looking for career exploration and skillbuilding in their education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chart reflects all the options families chose as their top two most important aspect of education in the national survey.</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Exploration and Skill Building are the top choices at 40-50% compared to four other choices at 15-20%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Prospective families favored career exploration over skillbuilding, whereas current families favored skillbuilding (this is not surprising)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could consider these findings when messaging to families -  prospective families may not know what CTE has to offer or what career path to follow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Families want key aspects of CTE in their education, and CTE is one of the few path currently to have those opportunities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23" name="Google Shape;323;g13b8f928c9f_0_321: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g13b8f928c9f_0_167: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Here’s a number of benefits of being enrolled in CTE that have been proven to keep students and families more satisfied in their education experience as compared to students and families that are NOT in CTE programming (yet). The great news is that families in CTE are more satisfied in many aspects of their education, not just those that are CTE-focused.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Feel free to utilize this list of benefits for your own messaging ideas or posting on a webpage or making a flyer or just when speaking. </a:t>
            </a:r>
            <a:endParaRPr/>
          </a:p>
        </p:txBody>
      </p:sp>
      <p:sp>
        <p:nvSpPr>
          <p:cNvPr id="330" name="Google Shape;330;g13b8f928c9f_0_167: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129c0152608_0_90: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 next layer to messaging CTE the best we can is exploring what families want to get out of career exploration and skill building, and this slide looks at the benefits and outcomes families are looking for from CTE.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You’ll saw the #1 outcome on the previous  slide, Preparing for the Real World, but this slide focuses on the #2 outocme.  Finding a career passion was universally the number 2 message.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Bullet point #2 on this slide is especially important because what employers and policymakers see as benefits from CTE are not necessarily the top priority for families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Families want to combine opportunity with passion to help their learner (student) find a career that aligns with their interests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we were to compare the survey results of 2020 vs. 2017,  we found passion to be important in 2017, and felt it had to be elevated in 2020 because it was so prominent even considering all the upheaval that has occurred.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 our focus groups, we had families where parents/guardians had lost their jobs due to COVID. Even still, they wanted their learner to have a job they love and makes a difference</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*ANIMATION: Click for the orange talking points to show up on the slide once you are done sharing the two bullet points.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 this orange box are lists of the top benefits found in the research that aligns with everything else already previous discussed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recommend using the orange box  as messages for talking with students and families about CTE and in fact every stakeholders could benefit from these messages. </a:t>
            </a:r>
            <a:endParaRPr/>
          </a:p>
          <a:p>
            <a:pPr indent="0" lvl="0" marL="0" rtl="0" algn="l">
              <a:spcBef>
                <a:spcPts val="0"/>
              </a:spcBef>
              <a:spcAft>
                <a:spcPts val="0"/>
              </a:spcAft>
              <a:buNone/>
            </a:pPr>
            <a:r>
              <a:t/>
            </a:r>
            <a:endParaRPr sz="1200">
              <a:latin typeface="Calibri"/>
              <a:ea typeface="Calibri"/>
              <a:cs typeface="Calibri"/>
              <a:sym typeface="Calibri"/>
            </a:endParaRPr>
          </a:p>
        </p:txBody>
      </p:sp>
      <p:sp>
        <p:nvSpPr>
          <p:cNvPr id="336" name="Google Shape;336;g129c0152608_0_90: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129c0152608_0_110: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129c0152608_0_110: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Participation in CTE is growing, yet many families continue to not be aware of CTE, particularly historically marginalized populations.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is our work. This is why we are each here. Why we’ve spent the last two days together. We want each learner to be aware of and have access to these experiences.  We can only do so if you we use messages that resonate with students about the benefit of these experiences and ensure each student can equitable access these experiences. Then you’ll be a CTE champion.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Just a bit more to go! </a:t>
            </a:r>
            <a:endParaRPr/>
          </a:p>
        </p:txBody>
      </p:sp>
      <p:sp>
        <p:nvSpPr>
          <p:cNvPr id="346" name="Google Shape;346;g129c0152608_0_110: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129c0152608_0_116: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2" name="Google Shape;352;g129c0152608_0_116: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Advance CTE’s research is backed up by other relevant surveys that have found similar type of results. A growing body of evidence shows that </a:t>
            </a:r>
            <a:r>
              <a:rPr lang="en" sz="1200">
                <a:solidFill>
                  <a:srgbClr val="FF0000"/>
                </a:solidFill>
                <a:latin typeface="Calibri"/>
                <a:ea typeface="Calibri"/>
                <a:cs typeface="Calibri"/>
                <a:sym typeface="Calibri"/>
              </a:rPr>
              <a:t>residents of the United States</a:t>
            </a:r>
            <a:r>
              <a:rPr lang="en" sz="1200">
                <a:latin typeface="Calibri"/>
                <a:ea typeface="Calibri"/>
                <a:cs typeface="Calibri"/>
                <a:sym typeface="Calibri"/>
              </a:rPr>
              <a:t> are more concerned about career preparation and want the public education system to offer more options.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Question to Quo campaign, developed by the ECMC Group, who are a nonprofit corporation whose vision is to empower underserved communities to thrive through education, aims to raise awareness among student of all paths to higher education and career success, and empower learners to find the career path they are passionate about. They have conducted three polls of high school students between 2020 and 2021. </a:t>
            </a:r>
            <a:br>
              <a:rPr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(here’s more about them:</a:t>
            </a:r>
            <a:r>
              <a:rPr lang="en" sz="1200" u="sng">
                <a:solidFill>
                  <a:srgbClr val="000000"/>
                </a:solidFill>
                <a:hlinkClick r:id="rId2">
                  <a:extLst>
                    <a:ext uri="{A12FA001-AC4F-418D-AE19-62706E023703}">
                      <ahyp:hlinkClr val="tx"/>
                    </a:ext>
                  </a:extLst>
                </a:hlinkClick>
              </a:rPr>
              <a:t>https://www.ecmcgroup.org/</a:t>
            </a:r>
            <a:r>
              <a:rPr lang="en" sz="1200">
                <a:latin typeface="Calibri"/>
                <a:ea typeface="Calibri"/>
                <a:cs typeface="Calibri"/>
                <a:sym typeface="Calibri"/>
              </a:rPr>
              <a:t>)</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reflects similar finding in a Phi Delta Kappa Educational Foundation’s 2017 survey of the public attitudes to public school that found 82% of Americans support job or career skills classes even if that means students might spend less time in academic classes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Are you seeing similar outcomes in your students right now? Thumbs up, down or sideways emojis are welcomed. </a:t>
            </a:r>
            <a:endParaRPr/>
          </a:p>
        </p:txBody>
      </p:sp>
      <p:sp>
        <p:nvSpPr>
          <p:cNvPr id="353" name="Google Shape;353;g129c0152608_0_116: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g13ba8b70035_7_18: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9" name="Google Shape;359;g13ba8b70035_7_18: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360" name="Google Shape;360;g13ba8b70035_7_18: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34a45dad47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g134a45dad47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Instructions in Worksheet for attendees to follow.</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See Facilitator Guide for recommendations.</a:t>
            </a:r>
            <a:endParaRPr/>
          </a:p>
          <a:p>
            <a:pPr indent="0" lvl="0" marL="0" rtl="0" algn="l">
              <a:lnSpc>
                <a:spcPct val="100000"/>
              </a:lnSpc>
              <a:spcBef>
                <a:spcPts val="0"/>
              </a:spcBef>
              <a:spcAft>
                <a:spcPts val="0"/>
              </a:spcAft>
              <a:buSzPts val="1400"/>
              <a:buNone/>
            </a:pPr>
            <a:r>
              <a:t/>
            </a:r>
            <a:endParaRPr/>
          </a:p>
        </p:txBody>
      </p:sp>
      <p:sp>
        <p:nvSpPr>
          <p:cNvPr id="143" name="Google Shape;143;g134a45dad47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13b8f928c9f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8" name="Google Shape;378;g13b8f928c9f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129c0152608_0_122: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5" name="Google Shape;385;g129c0152608_0_122: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Direct attendees to the words and phrases listed in the Worksheet. Also, some </a:t>
            </a:r>
            <a:r>
              <a:rPr lang="en" sz="1200">
                <a:latin typeface="Calibri"/>
                <a:ea typeface="Calibri"/>
                <a:cs typeface="Calibri"/>
                <a:sym typeface="Calibri"/>
              </a:rPr>
              <a:t>reflective</a:t>
            </a:r>
            <a:r>
              <a:rPr lang="en" sz="1200">
                <a:latin typeface="Calibri"/>
                <a:ea typeface="Calibri"/>
                <a:cs typeface="Calibri"/>
                <a:sym typeface="Calibri"/>
              </a:rPr>
              <a:t> prompts and space for notes.</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How can we, as CTE Champions - being teachers, educators, school counselors, advisors or other impactful roles use the research we just went over  in their messaging for learners and families? In the following slides will break CTE down into simple messaging.</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t/>
            </a:r>
            <a:endParaRPr/>
          </a:p>
        </p:txBody>
      </p:sp>
      <p:sp>
        <p:nvSpPr>
          <p:cNvPr id="386" name="Google Shape;386;g129c0152608_0_122: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129c0152608_0_129: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129c0152608_0_129: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As school counselors considering recommendations for improving career advising, it is important to note that a common understanding and the most impactful messaging tactics for CTE are also integrated systemically into career advising.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As was indicated earlier in this workshop, CTE has an awareness challenge and needs messengers. And school counselors are go-to messengers.</a:t>
            </a:r>
            <a:r>
              <a:rPr lang="en" sz="1200">
                <a:solidFill>
                  <a:schemeClr val="dk1"/>
                </a:solidFill>
                <a:latin typeface="Calibri"/>
                <a:ea typeface="Calibri"/>
                <a:cs typeface="Calibri"/>
                <a:sym typeface="Calibri"/>
              </a:rPr>
              <a:t> We each play a role in messaging. We each play a role in Career Advising too. </a:t>
            </a:r>
            <a:endParaRPr>
              <a:solidFill>
                <a:schemeClr val="dk1"/>
              </a:solidFill>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Career advising is also in need of enhancements to ensure that students, parents and families are aware of bias-free viable options during and post-high school.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Before any messaging begins, building trust is critical to message resonance. Advance CTE’s research indicated that parents of Black and Latinx families were significant more comfortable consulting a counselor than Black and Latinx learners.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Now for messaging - we are going to spend some time explicitly looking at how we can consistently deliver the overarching message of “Preparing for the Real World” and its subsequent message layers about CTE to enhance the opportunities for students to explore CTE.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As we do this, consider all that has been discussed during this workshop, including high-quality CTE programs of study and the impact on students and parents’ attitudes. Moreover, begin to consider how you can weave CTE opportunities into some of your existing career advising strategies or design new activities to address the communication of CTE to various stakeholder groups.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Clr>
                <a:srgbClr val="FF0000"/>
              </a:buClr>
              <a:buSzPts val="1200"/>
              <a:buFont typeface="Calibri"/>
              <a:buNone/>
            </a:pPr>
            <a:r>
              <a:rPr lang="en" sz="1200">
                <a:solidFill>
                  <a:srgbClr val="262626"/>
                </a:solidFill>
                <a:latin typeface="Calibri"/>
                <a:ea typeface="Calibri"/>
                <a:cs typeface="Calibri"/>
                <a:sym typeface="Calibri"/>
              </a:rPr>
              <a:t>We’ll be wrapping up our day together with this as our final topic. </a:t>
            </a:r>
            <a:endParaRPr>
              <a:solidFill>
                <a:srgbClr val="262626"/>
              </a:solidFill>
            </a:endParaRPr>
          </a:p>
          <a:p>
            <a:pPr indent="0" lvl="0" marL="0" rtl="0" algn="l">
              <a:spcBef>
                <a:spcPts val="0"/>
              </a:spcBef>
              <a:spcAft>
                <a:spcPts val="0"/>
              </a:spcAft>
              <a:buNone/>
            </a:pPr>
            <a:r>
              <a:t/>
            </a:r>
            <a:endParaRPr sz="1200">
              <a:solidFill>
                <a:srgbClr val="FF0000"/>
              </a:solidFill>
              <a:latin typeface="Calibri"/>
              <a:ea typeface="Calibri"/>
              <a:cs typeface="Calibri"/>
              <a:sym typeface="Calibri"/>
            </a:endParaRPr>
          </a:p>
        </p:txBody>
      </p:sp>
      <p:sp>
        <p:nvSpPr>
          <p:cNvPr id="392" name="Google Shape;392;g129c0152608_0_129: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129c0152608_0_135: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slide is animated, the triangle shows up with a click. Then from top, right then left the other text shows up on click.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 message triangle for core messages includes the three most important things or core motivators for someone to understand about a specific issue. In this case, from our research with families and students, we know that the following messages most resonate with families and students based on what our research shows what is important in their education and their education goals: </a:t>
            </a:r>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explore careers to find their passion</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gain real-world skills</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have more options for career and college success </a:t>
            </a:r>
            <a:br>
              <a:rPr b="1"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that this is learner-focused on the benefits and value it provides for the student, not about the system. Additionally, families chose finding a career passion over a paycheck and experience for college and job applications, so that is an important shift to how you may be used to hearing about CTE in terms of making more money.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can be a key message whether you’re speaking 1 on 1 with a parent or student, working to create a brochure on CTE options, speaking at a career advisement day, etc. These are the three most important messages to utilize en communicating with families and students.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br>
              <a:rPr lang="en" sz="1200">
                <a:latin typeface="Calibri"/>
                <a:ea typeface="Calibri"/>
                <a:cs typeface="Calibri"/>
                <a:sym typeface="Calibri"/>
              </a:rPr>
            </a:br>
            <a:endParaRPr/>
          </a:p>
        </p:txBody>
      </p:sp>
      <p:sp>
        <p:nvSpPr>
          <p:cNvPr id="398" name="Google Shape;398;g129c0152608_0_135: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12e2f31d34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8" name="Google Shape;408;g12e2f31d34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this slide is animated. The Do list shows first on click. Then the Don’t list shows next on click.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These are the Do’s and Don’ts that are encouraged. Ask attendees, what are some other suggestions to add to either list? Anything causing conflict or curiosity? What has worked well so far in messaging CTE and was has been found to not be effective?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129c0152608_0_151: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6" name="Google Shape;416;g129c0152608_0_151: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These are sample supportive statements for each of the key messages to use in whatever materials you create or in engagements you have with students and parents. Reference PAGE 4 in the workbook.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recommend and see value in getting familiar with these statements. In marketing, it is believed that humans need to hear something 11 times for it to “stick.”  Thus, it is important to repeat these words and statements frequently to be the best CTE champion we can!  </a:t>
            </a:r>
            <a:endParaRPr/>
          </a:p>
        </p:txBody>
      </p:sp>
      <p:sp>
        <p:nvSpPr>
          <p:cNvPr id="417" name="Google Shape;417;g129c0152608_0_151: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g129c0152608_0_144: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3" name="Google Shape;423;g129c0152608_0_144: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Helpful tidbits here on what words, phrases or terms were not found to be received well or preferred when respondents of the national survey were asked. This is just as helpful a messaging technique as what words to use.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*List is animated so click for the words to show up.</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“High quality” brought in a lot of questions about whether or not the student’s program was quality. If you’re promoting a program, it should be high quality, you don’t need to say it.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“Workforce” was fine with parents but made students feel like a cog in a machine. Not individualized enough for them. Students didn’t like it. Families did.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“In-demand fields” were great with parents but too limiting with students. They want to know the full range of Career Clusters and opportunities. Again, this term didn’t work with students.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know from other surveys that families are generally satisfied with their home high school; this means that ‘putting down’ high school was not an effective way to promote CTE. There may be tradeoffs — such as having to go to a tech center — but making the messaging sound that ‘putting down’ traditional high school to promote CTE was not successful when those messages were tested.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 term “investment” brought up a lot of questions about whether or not CTE costs more, etc. So we don’t recommend this term for either audience. This also goes back to the preference for passion as a top outcome </a:t>
            </a:r>
            <a:endParaRPr/>
          </a:p>
        </p:txBody>
      </p:sp>
      <p:sp>
        <p:nvSpPr>
          <p:cNvPr id="424" name="Google Shape;424;g129c0152608_0_144: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129c0152608_0_158:notes"/>
          <p:cNvSpPr/>
          <p:nvPr>
            <p:ph idx="2" type="sldImg"/>
          </p:nvPr>
        </p:nvSpPr>
        <p:spPr>
          <a:xfrm>
            <a:off x="699872" y="1143000"/>
            <a:ext cx="5458200" cy="3087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129c0152608_0_158:notes"/>
          <p:cNvSpPr txBox="1"/>
          <p:nvPr>
            <p:ph idx="1" type="body"/>
          </p:nvPr>
        </p:nvSpPr>
        <p:spPr>
          <a:xfrm>
            <a:off x="686421" y="4400238"/>
            <a:ext cx="5485200" cy="3600900"/>
          </a:xfrm>
          <a:prstGeom prst="rect">
            <a:avLst/>
          </a:prstGeom>
          <a:noFill/>
          <a:ln>
            <a:noFill/>
          </a:ln>
        </p:spPr>
        <p:txBody>
          <a:bodyPr anchorCtr="0" anchor="t" bIns="45625" lIns="91300" spcFirstLastPara="1" rIns="91300" wrap="square" tIns="45625">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Put this in chat: </a:t>
            </a:r>
            <a:r>
              <a:rPr lang="en" sz="1200" u="sng">
                <a:solidFill>
                  <a:srgbClr val="000000"/>
                </a:solidFill>
                <a:hlinkClick r:id="rId2">
                  <a:extLst>
                    <a:ext uri="{A12FA001-AC4F-418D-AE19-62706E023703}">
                      <ahyp:hlinkClr val="tx"/>
                    </a:ext>
                  </a:extLst>
                </a:hlinkClick>
              </a:rPr>
              <a:t>https://careertech.org/recruitmentstrategies</a:t>
            </a:r>
            <a:r>
              <a:rPr lang="en" sz="1200">
                <a:latin typeface="Calibri"/>
                <a:ea typeface="Calibri"/>
                <a:cs typeface="Calibri"/>
                <a:sym typeface="Calibri"/>
              </a:rPr>
              <a:t>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We talked about Perkins V earlier in this session. As a friendly reminder, CTE programming is funded by a national federal grant that goes to each state and each state determines how to use the funding. It is unfortunate though important to note that Perkins V funding cannot be used for recruitment activities or marketing.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This makes our jobs as messengers a bit more challenging! We have to get creative on using different funding sources to create messaging materials. This makes the work you do to effectively communicate CTE to students even more important. Advance CTE has supplemental resources that can be used and customized to put the research into action.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Think about how to utilize your own student talent. think about business classes and project based learning as well as local community stakeholders and their businesses. Just as some ideas.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Advance CTE has our back though. Be sure to visit and take advantage of the materials already made for us on this website:</a:t>
            </a:r>
            <a:r>
              <a:rPr lang="en" sz="1200">
                <a:solidFill>
                  <a:srgbClr val="FF0000"/>
                </a:solidFill>
                <a:latin typeface="Calibri"/>
                <a:ea typeface="Calibri"/>
                <a:cs typeface="Calibri"/>
                <a:sym typeface="Calibri"/>
              </a:rPr>
              <a:t> </a:t>
            </a:r>
            <a:r>
              <a:rPr lang="en" sz="1200" u="sng">
                <a:solidFill>
                  <a:srgbClr val="009BA5"/>
                </a:solidFill>
                <a:hlinkClick r:id="rId3">
                  <a:extLst>
                    <a:ext uri="{A12FA001-AC4F-418D-AE19-62706E023703}">
                      <ahyp:hlinkClr val="tx"/>
                    </a:ext>
                  </a:extLst>
                </a:hlinkClick>
              </a:rPr>
              <a:t>https://careertech.org/recruitmentstrategies</a:t>
            </a:r>
            <a:r>
              <a:rPr lang="en" sz="100">
                <a:solidFill>
                  <a:srgbClr val="FF0000"/>
                </a:solidFill>
                <a:latin typeface="Calibri"/>
                <a:ea typeface="Calibri"/>
                <a:cs typeface="Calibri"/>
                <a:sym typeface="Calibri"/>
              </a:rPr>
              <a:t> </a:t>
            </a:r>
            <a:endParaRPr/>
          </a:p>
          <a:p>
            <a:pPr indent="0" lvl="0" marL="0" rtl="0" algn="l">
              <a:spcBef>
                <a:spcPts val="0"/>
              </a:spcBef>
              <a:spcAft>
                <a:spcPts val="0"/>
              </a:spcAft>
              <a:buSzPts val="1200"/>
              <a:buNone/>
            </a:pPr>
            <a:r>
              <a:t/>
            </a:r>
            <a:endParaRPr sz="1200">
              <a:solidFill>
                <a:srgbClr val="FF0000"/>
              </a:solidFill>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IF TIME: Go to website and review resources or at the very least pop the link into the chat. </a:t>
            </a:r>
            <a:endParaRPr/>
          </a:p>
        </p:txBody>
      </p:sp>
      <p:sp>
        <p:nvSpPr>
          <p:cNvPr id="432" name="Google Shape;432;g129c0152608_0_158:notes"/>
          <p:cNvSpPr txBox="1"/>
          <p:nvPr/>
        </p:nvSpPr>
        <p:spPr>
          <a:xfrm>
            <a:off x="3884025" y="8684926"/>
            <a:ext cx="2972400" cy="459000"/>
          </a:xfrm>
          <a:prstGeom prst="rect">
            <a:avLst/>
          </a:prstGeom>
          <a:noFill/>
          <a:ln>
            <a:noFill/>
          </a:ln>
        </p:spPr>
        <p:txBody>
          <a:bodyPr anchorCtr="0" anchor="b" bIns="45625" lIns="91300" spcFirstLastPara="1" rIns="91300" wrap="square" tIns="45625">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13b8f928c9f_0_2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8" name="Google Shape;438;g13b8f928c9f_0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13b8f928c9f_0_190:notes"/>
          <p:cNvSpPr txBox="1"/>
          <p:nvPr>
            <p:ph idx="1" type="body"/>
          </p:nvPr>
        </p:nvSpPr>
        <p:spPr>
          <a:xfrm>
            <a:off x="677103" y="4356516"/>
            <a:ext cx="5413800" cy="3564900"/>
          </a:xfrm>
          <a:prstGeom prst="rect">
            <a:avLst/>
          </a:prstGeom>
          <a:noFill/>
          <a:ln>
            <a:noFill/>
          </a:ln>
        </p:spPr>
        <p:txBody>
          <a:bodyPr anchorCtr="0" anchor="t" bIns="90250" lIns="90250" spcFirstLastPara="1" rIns="90250" wrap="square" tIns="902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*This slide is animated, the triangle shows up with a click. Then from top, right then left the other text shows up on click. </a:t>
            </a: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 message triangle for core messages includes the three most important things or core motivators for someone to understand about a specific issue. In this case, from our research with families and students, we know that the following messages most resonate with families and students based on what our research shows what is important in their education and their education goals: </a:t>
            </a:r>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explore careers to find their passion</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gain real-world skills</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b="1" lang="en" sz="1200">
                <a:latin typeface="Calibri"/>
                <a:ea typeface="Calibri"/>
                <a:cs typeface="Calibri"/>
                <a:sym typeface="Calibri"/>
              </a:rPr>
              <a:t>CTE Learners have more options for career and college success </a:t>
            </a:r>
            <a:br>
              <a:rPr b="1" lang="en" sz="1200">
                <a:latin typeface="Calibri"/>
                <a:ea typeface="Calibri"/>
                <a:cs typeface="Calibri"/>
                <a:sym typeface="Calibri"/>
              </a:rPr>
            </a:br>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that this is learner-focused on the benefits and value it provides for the student, not about the system. Additionally, families chose finding a career passion over a paycheck and experience for college and job applications, so that is an important shift to how you may be used to hearing about CTE in terms of making more money.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These can be a key message whether you’re speaking 1 on 1 with a parent or student, working to create a brochure on CTE options, speaking at a career advisement day, etc. These are the three most important messages to utilize en communicating with families and students. </a:t>
            </a:r>
            <a:endParaRPr/>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br>
              <a:rPr lang="en" sz="1200">
                <a:latin typeface="Calibri"/>
                <a:ea typeface="Calibri"/>
                <a:cs typeface="Calibri"/>
                <a:sym typeface="Calibri"/>
              </a:rPr>
            </a:br>
            <a:endParaRPr/>
          </a:p>
        </p:txBody>
      </p:sp>
      <p:sp>
        <p:nvSpPr>
          <p:cNvPr id="445" name="Google Shape;445;g13b8f928c9f_0_190:notes"/>
          <p:cNvSpPr/>
          <p:nvPr>
            <p:ph idx="2" type="sldImg"/>
          </p:nvPr>
        </p:nvSpPr>
        <p:spPr>
          <a:xfrm>
            <a:off x="682019" y="1132069"/>
            <a:ext cx="5402400" cy="3054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3af99e9aa2_0_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g13af99e9aa2_0_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a:solidFill>
                  <a:schemeClr val="dk1"/>
                </a:solidFill>
              </a:rPr>
              <a:t>These are a list of norms for attendees to interact with one another, set as the norm for either in-person or virtual trainings - in fact, it was originally designed as a list for virtual training environments.</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Optional slide for Facilitators: Knowing that you likely know your audience best, utilize this sample list of training norms, edit and add/delete accordingly. Also apply what norms/agreements are best for in-person or virtual training environments. </a:t>
            </a:r>
            <a:endParaRPr>
              <a:solidFill>
                <a:schemeClr val="dk1"/>
              </a:solidFill>
            </a:endParaRPr>
          </a:p>
          <a:p>
            <a:pPr indent="0" lvl="0" marL="0" rtl="0" algn="l">
              <a:spcBef>
                <a:spcPts val="0"/>
              </a:spcBef>
              <a:spcAft>
                <a:spcPts val="0"/>
              </a:spcAft>
              <a:buClr>
                <a:schemeClr val="dk1"/>
              </a:buClr>
              <a:buSzPts val="1400"/>
              <a:buFont typeface="Arial"/>
              <a:buNone/>
            </a:pPr>
            <a:r>
              <a:t/>
            </a:r>
            <a:endParaRPr>
              <a:solidFill>
                <a:schemeClr val="dk1"/>
              </a:solidFill>
            </a:endParaRPr>
          </a:p>
          <a:p>
            <a:pPr indent="0" lvl="0" marL="0" rtl="0" algn="l">
              <a:spcBef>
                <a:spcPts val="0"/>
              </a:spcBef>
              <a:spcAft>
                <a:spcPts val="0"/>
              </a:spcAft>
              <a:buClr>
                <a:schemeClr val="dk1"/>
              </a:buClr>
              <a:buSzPts val="1400"/>
              <a:buFont typeface="Arial"/>
              <a:buNone/>
            </a:pPr>
            <a:r>
              <a:rPr lang="en">
                <a:solidFill>
                  <a:schemeClr val="dk1"/>
                </a:solidFill>
              </a:rPr>
              <a:t>The list is hyperlinked in the training worksheet listed in the module folder.</a:t>
            </a:r>
            <a:endParaRPr/>
          </a:p>
        </p:txBody>
      </p:sp>
      <p:sp>
        <p:nvSpPr>
          <p:cNvPr id="150" name="Google Shape;150;g13af99e9aa2_0_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g12e2f31d34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12e2f31d34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See page 5 of the Worksheet.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Encourage attendees to really leverage this activity to support immediate actions they can take to shift perceptions and effectively message CTE to learners and families. These artifacts can be used as CEU credit evidence, these can be shared across attendees to help support the borrowing of </a:t>
            </a:r>
            <a:r>
              <a:rPr lang="en"/>
              <a:t>promising</a:t>
            </a:r>
            <a:r>
              <a:rPr lang="en"/>
              <a:t> </a:t>
            </a:r>
            <a:r>
              <a:rPr lang="en"/>
              <a:t>practices</a:t>
            </a:r>
            <a:r>
              <a:rPr lang="en"/>
              <a: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also want to reiterate the ‘power’ of being intentional to equity and inclusion in our messaging so, please encourage attendees to also </a:t>
            </a:r>
            <a:r>
              <a:rPr lang="en"/>
              <a:t>participate</a:t>
            </a:r>
            <a:r>
              <a:rPr lang="en"/>
              <a:t> in Module 5: </a:t>
            </a:r>
            <a:r>
              <a:rPr lang="en"/>
              <a:t>Addressing</a:t>
            </a:r>
            <a:r>
              <a:rPr lang="en"/>
              <a:t> Implicit Bias in Career Development and be thoughtful about </a:t>
            </a:r>
            <a:r>
              <a:rPr lang="en"/>
              <a:t>leveraging</a:t>
            </a:r>
            <a:r>
              <a:rPr lang="en"/>
              <a:t> the use of ‘every’ or ‘each’ versus ‘all’ when designing communication </a:t>
            </a:r>
            <a:r>
              <a:rPr lang="en"/>
              <a:t>artifacts</a:t>
            </a:r>
            <a:r>
              <a:rPr lang="en"/>
              <a:t>. If interested, share slide 15, 33-34 and 38 from </a:t>
            </a:r>
            <a:r>
              <a:rPr lang="en" u="sng">
                <a:solidFill>
                  <a:schemeClr val="hlink"/>
                </a:solidFill>
                <a:hlinkClick r:id="rId2"/>
              </a:rPr>
              <a:t>Module 5.</a:t>
            </a:r>
            <a:r>
              <a:rPr lang="en"/>
              <a:t>  </a:t>
            </a:r>
            <a:r>
              <a:rPr lang="en"/>
              <a:t>Linked</a:t>
            </a:r>
            <a:r>
              <a:rPr lang="en"/>
              <a:t> here: </a:t>
            </a:r>
            <a:r>
              <a:rPr lang="en" u="sng">
                <a:solidFill>
                  <a:schemeClr val="hlink"/>
                </a:solidFill>
                <a:hlinkClick r:id="rId3"/>
              </a:rPr>
              <a:t>https://docs.google.com/presentation/d/1o4_iXyEt8y2cMJ_MLF2Kf1Y4ZQdgSo6M4W2ssBLY0Ro/edit?usp=sharing</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**Option to make this activity more like a ‘homework’ </a:t>
            </a:r>
            <a:r>
              <a:rPr lang="en"/>
              <a:t>assignment</a:t>
            </a:r>
            <a:r>
              <a:rPr lang="en"/>
              <a:t> post-training so to encourage a deep dive into doing an inventory of words/images on website or handouts that can be edited to support the outcomes of this module. It could also be homework for ‘teams’ to compose and buy-in elevator speeches that inevitable help equip stakeholders with effective messaging.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2981e29952_0_14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g12981e29952_0_14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rtl="0" algn="l">
              <a:spcBef>
                <a:spcPts val="0"/>
              </a:spcBef>
              <a:spcAft>
                <a:spcPts val="0"/>
              </a:spcAft>
              <a:buClr>
                <a:schemeClr val="dk1"/>
              </a:buClr>
              <a:buSzPts val="1400"/>
              <a:buFont typeface="Arial"/>
              <a:buNone/>
            </a:pPr>
            <a:r>
              <a:rPr lang="en">
                <a:solidFill>
                  <a:schemeClr val="dk1"/>
                </a:solidFill>
              </a:rPr>
              <a:t>Remember, NOW NEW NEXT is a main theme for the session and will guide how we reflect about the information shared and make plans to act on it after the workshop.</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NEW will be the space where something is pulled from today's information. An idea, an initiative, new program implementation. A-Ha’s! New nuggets of knowledge. Big or small, the details that are NEW can live here for reference at the end and into session 2.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session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Again, let’s pause just as we begin to conclude our training: circle back on your NOW NEW NEXT that we did in the beginning. What changed? What can be added? What is different?</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Anyone want to share either any of their now, new or next?! Please do. Come off mute, raise hand, put in chat, circle up in small group, popcorn style share out (try to hear from at least 3 people minimum) </a:t>
            </a:r>
            <a:endParaRPr>
              <a:solidFill>
                <a:schemeClr val="dk1"/>
              </a:solidFill>
            </a:endParaRPr>
          </a:p>
          <a:p>
            <a:pPr indent="-228600" lvl="0" marL="457200" rtl="0" algn="l">
              <a:spcBef>
                <a:spcPts val="0"/>
              </a:spcBef>
              <a:spcAft>
                <a:spcPts val="0"/>
              </a:spcAft>
              <a:buClr>
                <a:schemeClr val="dk1"/>
              </a:buClr>
              <a:buSzPts val="1400"/>
              <a:buFont typeface="Arial"/>
              <a:buNone/>
            </a:pPr>
            <a:r>
              <a:t/>
            </a:r>
            <a:endParaRPr>
              <a:solidFill>
                <a:schemeClr val="dk1"/>
              </a:solidFill>
            </a:endParaRPr>
          </a:p>
          <a:p>
            <a:pPr indent="-228600" lvl="0" marL="457200" rtl="0" algn="l">
              <a:spcBef>
                <a:spcPts val="0"/>
              </a:spcBef>
              <a:spcAft>
                <a:spcPts val="0"/>
              </a:spcAft>
              <a:buClr>
                <a:schemeClr val="dk1"/>
              </a:buClr>
              <a:buSzPts val="1400"/>
              <a:buFont typeface="Arial"/>
              <a:buNone/>
            </a:pPr>
            <a:r>
              <a:rPr lang="en">
                <a:solidFill>
                  <a:schemeClr val="dk1"/>
                </a:solidFill>
              </a:rPr>
              <a:t>Reference Page 2 of the Worksheet</a:t>
            </a:r>
            <a:endParaRPr>
              <a:solidFill>
                <a:schemeClr val="dk1"/>
              </a:solidFill>
            </a:endParaRPr>
          </a:p>
        </p:txBody>
      </p:sp>
      <p:sp>
        <p:nvSpPr>
          <p:cNvPr id="464" name="Google Shape;464;g12981e29952_0_14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4a45dad47_0_979:notes"/>
          <p:cNvSpPr/>
          <p:nvPr>
            <p:ph idx="2" type="sldImg"/>
          </p:nvPr>
        </p:nvSpPr>
        <p:spPr>
          <a:xfrm>
            <a:off x="639202" y="1143000"/>
            <a:ext cx="5580000" cy="3087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2" name="Google Shape;482;g134a45dad47_0_979:notes"/>
          <p:cNvSpPr txBox="1"/>
          <p:nvPr>
            <p:ph idx="1" type="body"/>
          </p:nvPr>
        </p:nvSpPr>
        <p:spPr>
          <a:xfrm>
            <a:off x="685800" y="4400238"/>
            <a:ext cx="5486400" cy="3600900"/>
          </a:xfrm>
          <a:prstGeom prst="rect">
            <a:avLst/>
          </a:prstGeom>
          <a:noFill/>
          <a:ln>
            <a:noFill/>
          </a:ln>
        </p:spPr>
        <p:txBody>
          <a:bodyPr anchorCtr="0" anchor="t" bIns="46550" lIns="93150" spcFirstLastPara="1" rIns="93150" wrap="square" tIns="46550">
            <a:noAutofit/>
          </a:bodyPr>
          <a:lstStyle/>
          <a:p>
            <a:pPr indent="0" lvl="0" marL="0" rtl="0" algn="l">
              <a:spcBef>
                <a:spcPts val="0"/>
              </a:spcBef>
              <a:spcAft>
                <a:spcPts val="0"/>
              </a:spcAft>
              <a:buSzPts val="1200"/>
              <a:buFont typeface="Calibri"/>
              <a:buNone/>
            </a:pPr>
            <a:r>
              <a:rPr lang="en" sz="1200">
                <a:latin typeface="Calibri"/>
                <a:ea typeface="Calibri"/>
                <a:cs typeface="Calibri"/>
                <a:sym typeface="Calibri"/>
              </a:rPr>
              <a:t>Before we conclude for today, please find more information and lots of great borrow-able resources at the Learning the Works Resource Center on Advance CTE’s website</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the Link in the chat: </a:t>
            </a:r>
            <a:r>
              <a:rPr lang="en" sz="1200" u="sng">
                <a:solidFill>
                  <a:srgbClr val="000000"/>
                </a:solidFill>
                <a:hlinkClick r:id="rId2">
                  <a:extLst>
                    <a:ext uri="{A12FA001-AC4F-418D-AE19-62706E023703}">
                      <ahyp:hlinkClr val="tx"/>
                    </a:ext>
                  </a:extLst>
                </a:hlinkClick>
              </a:rPr>
              <a:t>https://careertech.org/resource-center</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Also, you’ll find the Handout Hub in your materials too. If you haven’t already, explore what is in there. We aim to make sure you have what you need to be the best CTE Champion you can and to have this training be as productive and meaningful as possible too.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Put Handout Hub link in chat</a:t>
            </a:r>
            <a:r>
              <a:rPr lang="en"/>
              <a:t>. It is found in the module folder. </a:t>
            </a:r>
            <a:endParaRPr sz="1800"/>
          </a:p>
          <a:p>
            <a:pPr indent="0" lvl="0" marL="0" rtl="0" algn="l">
              <a:spcBef>
                <a:spcPts val="0"/>
              </a:spcBef>
              <a:spcAft>
                <a:spcPts val="0"/>
              </a:spcAft>
              <a:buSzPts val="1200"/>
              <a:buNone/>
            </a:pPr>
            <a:r>
              <a:t/>
            </a:r>
            <a:endParaRPr sz="1200">
              <a:latin typeface="Calibri"/>
              <a:ea typeface="Calibri"/>
              <a:cs typeface="Calibri"/>
              <a:sym typeface="Calibri"/>
            </a:endParaRPr>
          </a:p>
          <a:p>
            <a:pPr indent="0" lvl="0" marL="0" rtl="0" algn="l">
              <a:spcBef>
                <a:spcPts val="0"/>
              </a:spcBef>
              <a:spcAft>
                <a:spcPts val="0"/>
              </a:spcAft>
              <a:buSzPts val="1200"/>
              <a:buFont typeface="Calibri"/>
              <a:buNone/>
            </a:pPr>
            <a:r>
              <a:rPr lang="en" sz="1200">
                <a:latin typeface="Calibri"/>
                <a:ea typeface="Calibri"/>
                <a:cs typeface="Calibri"/>
                <a:sym typeface="Calibri"/>
              </a:rPr>
              <a:t>Note the additional page of additional resources and tools </a:t>
            </a:r>
            <a:r>
              <a:rPr lang="en"/>
              <a:t>on Advance CTE’s homepage. Stay connected to the latest and most up to date reports, initiatives, efforts and more: </a:t>
            </a:r>
            <a:r>
              <a:rPr lang="en" u="sng">
                <a:solidFill>
                  <a:schemeClr val="hlink"/>
                </a:solidFill>
                <a:hlinkClick r:id="rId3"/>
              </a:rPr>
              <a:t>www.careertech.org</a:t>
            </a:r>
            <a:r>
              <a:rPr lang="en"/>
              <a:t> </a:t>
            </a:r>
            <a:endParaRPr/>
          </a:p>
        </p:txBody>
      </p:sp>
      <p:sp>
        <p:nvSpPr>
          <p:cNvPr id="483" name="Google Shape;483;g134a45dad47_0_979:notes"/>
          <p:cNvSpPr txBox="1"/>
          <p:nvPr/>
        </p:nvSpPr>
        <p:spPr>
          <a:xfrm>
            <a:off x="3884612" y="8684926"/>
            <a:ext cx="2971800" cy="459000"/>
          </a:xfrm>
          <a:prstGeom prst="rect">
            <a:avLst/>
          </a:prstGeom>
          <a:noFill/>
          <a:ln>
            <a:noFill/>
          </a:ln>
        </p:spPr>
        <p:txBody>
          <a:bodyPr anchorCtr="0" anchor="b" bIns="46550" lIns="93150" spcFirstLastPara="1" rIns="93150" wrap="square" tIns="4655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a:solidFill>
                  <a:srgbClr val="000000"/>
                </a:solidFill>
                <a:latin typeface="Arial"/>
                <a:ea typeface="Arial"/>
                <a:cs typeface="Arial"/>
                <a:sym typeface="Arial"/>
              </a:rPr>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34a45dad47_0_855: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4" name="Google Shape;494;g134a45dad47_0_855: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lnSpc>
                <a:spcPct val="100000"/>
              </a:lnSpc>
              <a:spcBef>
                <a:spcPts val="0"/>
              </a:spcBef>
              <a:spcAft>
                <a:spcPts val="0"/>
              </a:spcAft>
              <a:buSzPts val="1400"/>
              <a:buNone/>
            </a:pPr>
            <a:r>
              <a:rPr lang="en"/>
              <a:t>Survey descriptions is in Facilitator Guide - option to add it to the attendees worksheet.</a:t>
            </a:r>
            <a:endParaRPr/>
          </a:p>
          <a:p>
            <a:pPr indent="0" lvl="0" marL="0" rtl="0" algn="l">
              <a:lnSpc>
                <a:spcPct val="100000"/>
              </a:lnSpc>
              <a:spcBef>
                <a:spcPts val="0"/>
              </a:spcBef>
              <a:spcAft>
                <a:spcPts val="0"/>
              </a:spcAft>
              <a:buSzPts val="1400"/>
              <a:buNone/>
            </a:pPr>
            <a:r>
              <a:rPr lang="en"/>
              <a:t>Collective Commitment is also detailed out in the worksheet. It is not an actual form, more like an option for attendees to keep accountable with their action steps and action planning and take-aways from this training. </a:t>
            </a:r>
            <a:endParaRPr/>
          </a:p>
        </p:txBody>
      </p:sp>
      <p:sp>
        <p:nvSpPr>
          <p:cNvPr id="495" name="Google Shape;495;g134a45dad47_0_855: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g134a45dad47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1" name="Google Shape;501;g134a45dad47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981e29952_0_383: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2981e29952_0_383: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While we gather and attendees trickle in...remind them to introduce themselves in the chat with their Name, Title (mention grade level if relevant), School/District Name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Since we will be talking about messaging today, share with the group what ‘messages’ really stick with you from various media in your life and WHY…..the why will help us dive deeper into messaging strategies in support of being a CTE Champion! </a:t>
            </a:r>
            <a:endParaRPr/>
          </a:p>
          <a:p>
            <a:pPr indent="-228600" lvl="0" marL="457200" marR="0" rtl="0" algn="l">
              <a:lnSpc>
                <a:spcPct val="100000"/>
              </a:lnSpc>
              <a:spcBef>
                <a:spcPts val="0"/>
              </a:spcBef>
              <a:spcAft>
                <a:spcPts val="0"/>
              </a:spcAft>
              <a:buSzPts val="1400"/>
              <a:buNone/>
            </a:pPr>
            <a:r>
              <a:t/>
            </a:r>
            <a:endParaRPr>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1"/>
                </a:solidFill>
              </a:rPr>
              <a:t>This guiding question has attendees reflect on what messages and stories resonate with them, and to realize that each person has lived experiences that impact their reaction to communications. Share with attendees that this guiding question is a great way to kick off this topic and conversation when delivering it to their peers and others in the future.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a:p>
            <a:pPr indent="0" lvl="0" marL="228600" marR="0" rtl="0" algn="l">
              <a:lnSpc>
                <a:spcPct val="100000"/>
              </a:lnSpc>
              <a:spcBef>
                <a:spcPts val="0"/>
              </a:spcBef>
              <a:spcAft>
                <a:spcPts val="0"/>
              </a:spcAft>
              <a:buSzPts val="1400"/>
              <a:buNone/>
            </a:pPr>
            <a:r>
              <a:t/>
            </a:r>
            <a:endParaRPr/>
          </a:p>
        </p:txBody>
      </p:sp>
      <p:sp>
        <p:nvSpPr>
          <p:cNvPr id="158" name="Google Shape;158;g12981e29952_0_383: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2981e29952_0_114: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2981e29952_0_114: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0" lvl="0" marL="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Advance CTE paired down each module to reflect 5 or less learning objectives. As a facilitator, you may add more if you know you want to with your training group. Double check that these objectives match or align to those listed in the facilitator guide for this module.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400"/>
              <a:buFont typeface="Arial"/>
              <a:buNone/>
            </a:pPr>
            <a:r>
              <a:rPr lang="en" sz="1200">
                <a:solidFill>
                  <a:schemeClr val="dk1"/>
                </a:solidFill>
                <a:highlight>
                  <a:srgbClr val="FFFF00"/>
                </a:highlight>
                <a:latin typeface="Calibri"/>
                <a:ea typeface="Calibri"/>
                <a:cs typeface="Calibri"/>
                <a:sym typeface="Calibri"/>
              </a:rPr>
              <a:t>**Pro-Tip: </a:t>
            </a:r>
            <a:r>
              <a:rPr lang="en" sz="1200">
                <a:solidFill>
                  <a:schemeClr val="dk1"/>
                </a:solidFill>
                <a:latin typeface="Calibri"/>
                <a:ea typeface="Calibri"/>
                <a:cs typeface="Calibri"/>
                <a:sym typeface="Calibri"/>
              </a:rPr>
              <a:t>animate each bullet point so to emphasize each objective with attendees - less text on the screen at first.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
              <a:t>*If you feel so inclined, feel free to take a long pause once done with the last objective and ask attendees: What learning objective would you add to this list because it is a learning moment you hope to gain today?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69" name="Google Shape;169;g12981e29952_0_114: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rtl="0" algn="r">
              <a:lnSpc>
                <a:spcPct val="100000"/>
              </a:lnSpc>
              <a:spcBef>
                <a:spcPts val="0"/>
              </a:spcBef>
              <a:spcAft>
                <a:spcPts val="0"/>
              </a:spcAft>
              <a:buSzPts val="1400"/>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4a45dad47_0_570:notes"/>
          <p:cNvSpPr/>
          <p:nvPr>
            <p:ph idx="2" type="sldImg"/>
          </p:nvPr>
        </p:nvSpPr>
        <p:spPr>
          <a:xfrm>
            <a:off x="694969" y="1142608"/>
            <a:ext cx="5468100" cy="3086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134a45dad47_0_570:notes"/>
          <p:cNvSpPr txBox="1"/>
          <p:nvPr>
            <p:ph idx="1" type="body"/>
          </p:nvPr>
        </p:nvSpPr>
        <p:spPr>
          <a:xfrm>
            <a:off x="685800" y="4400550"/>
            <a:ext cx="5486400" cy="3600300"/>
          </a:xfrm>
          <a:prstGeom prst="rect">
            <a:avLst/>
          </a:prstGeom>
          <a:noFill/>
          <a:ln>
            <a:noFill/>
          </a:ln>
        </p:spPr>
        <p:txBody>
          <a:bodyPr anchorCtr="0" anchor="t" bIns="45675" lIns="91350" spcFirstLastPara="1" rIns="91350" wrap="square" tIns="45675">
            <a:noAutofit/>
          </a:bodyPr>
          <a:lstStyle/>
          <a:p>
            <a:pPr indent="-228600" lvl="0" marL="457200" marR="0" rtl="0" algn="l">
              <a:lnSpc>
                <a:spcPct val="100000"/>
              </a:lnSpc>
              <a:spcBef>
                <a:spcPts val="0"/>
              </a:spcBef>
              <a:spcAft>
                <a:spcPts val="0"/>
              </a:spcAft>
              <a:buSzPts val="1400"/>
              <a:buNone/>
            </a:pPr>
            <a:r>
              <a:rPr lang="en"/>
              <a:t>NOW NEW NEXT is a main theme for the session and will guide how we reflect about the information shared and make plans to act on it after the workshop. </a:t>
            </a:r>
            <a:endParaRPr/>
          </a:p>
          <a:p>
            <a:pPr indent="-228600" lvl="0" marL="457200" marR="0" rtl="0" algn="l">
              <a:lnSpc>
                <a:spcPct val="100000"/>
              </a:lnSpc>
              <a:spcBef>
                <a:spcPts val="0"/>
              </a:spcBef>
              <a:spcAft>
                <a:spcPts val="0"/>
              </a:spcAft>
              <a:buSzPts val="1400"/>
              <a:buNone/>
            </a:pPr>
            <a:r>
              <a:t/>
            </a:r>
            <a:endParaRPr/>
          </a:p>
          <a:p>
            <a:pPr indent="-228600" lvl="0" marL="457200" rtl="0" algn="l">
              <a:spcBef>
                <a:spcPts val="0"/>
              </a:spcBef>
              <a:spcAft>
                <a:spcPts val="0"/>
              </a:spcAft>
              <a:buClr>
                <a:schemeClr val="dk1"/>
              </a:buClr>
              <a:buSzPts val="1400"/>
              <a:buFont typeface="Arial"/>
              <a:buNone/>
            </a:pPr>
            <a:r>
              <a:rPr lang="en" sz="1200">
                <a:solidFill>
                  <a:schemeClr val="dk1"/>
                </a:solidFill>
                <a:latin typeface="Calibri"/>
                <a:ea typeface="Calibri"/>
                <a:cs typeface="Calibri"/>
                <a:sym typeface="Calibri"/>
              </a:rPr>
              <a:t>Call out the worksheet.  We will reference NOW NEW NEXT at least twice in this module.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NOW indicates a reflective moment around what is in place. NOW is an indicator of what you can quickly recite and would share in the metaphorical ‘elevator’ or ‘sidewalk chat’ or ‘dinner party’ or ‘family reunion’ or ‘water cooler’ etc…..[insert whatever is most culturally relevant for you and/or the group here] </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NEW will be the space where something is pulled from today's information. An idea, an initiative, new program implementation. A-Ha’s! New nuggets of knowledge. Big or small, the details that are NEW can live here for reference at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NEXT is use for looking to the future. What will you try? What will you implement? What will you take action on? What will you want to learn more about? Who else do you need with you to make it happen? ETC…. Structure and strategy around these ideas will accompany you a the end of the module</a:t>
            </a:r>
            <a:endParaRPr/>
          </a:p>
          <a:p>
            <a:pPr indent="-228600" lvl="0" marL="457200" marR="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rPr lang="en"/>
              <a:t>Again, we’ll be revisiting during NOW NEW NEXT conversation at the conclusion of this module.</a:t>
            </a:r>
            <a:endParaRPr/>
          </a:p>
        </p:txBody>
      </p:sp>
      <p:sp>
        <p:nvSpPr>
          <p:cNvPr id="178" name="Google Shape;178;g134a45dad47_0_570:notes"/>
          <p:cNvSpPr txBox="1"/>
          <p:nvPr>
            <p:ph idx="12" type="sldNum"/>
          </p:nvPr>
        </p:nvSpPr>
        <p:spPr>
          <a:xfrm>
            <a:off x="3884613" y="8685214"/>
            <a:ext cx="2971800" cy="459000"/>
          </a:xfrm>
          <a:prstGeom prst="rect">
            <a:avLst/>
          </a:prstGeom>
          <a:noFill/>
          <a:ln>
            <a:noFill/>
          </a:ln>
        </p:spPr>
        <p:txBody>
          <a:bodyPr anchorCtr="0" anchor="b" bIns="45675" lIns="91350" spcFirstLastPara="1" rIns="91350" wrap="square" tIns="45675">
            <a:noAutofit/>
          </a:bodyPr>
          <a:lstStyle/>
          <a:p>
            <a:pPr indent="0" lvl="0" marL="0" marR="0" rtl="0" algn="r">
              <a:lnSpc>
                <a:spcPct val="100000"/>
              </a:lnSpc>
              <a:spcBef>
                <a:spcPts val="0"/>
              </a:spcBef>
              <a:spcAft>
                <a:spcPts val="0"/>
              </a:spcAft>
              <a:buSzPts val="1200"/>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4a45dad47_0_70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000">
                <a:solidFill>
                  <a:srgbClr val="333333"/>
                </a:solidFill>
                <a:highlight>
                  <a:srgbClr val="FFFFFF"/>
                </a:highlight>
                <a:latin typeface="Open Sans"/>
                <a:ea typeface="Open Sans"/>
                <a:cs typeface="Open Sans"/>
                <a:sym typeface="Open Sans"/>
              </a:rPr>
              <a:t>Put the link in the chat: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2"/>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Include the link for attendees to access or navigate away from this slide to the webpage to explain this section and the next slide too: </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100" u="sng">
                <a:solidFill>
                  <a:schemeClr val="hlink"/>
                </a:solidFill>
                <a:latin typeface="Arial"/>
                <a:ea typeface="Arial"/>
                <a:cs typeface="Arial"/>
                <a:sym typeface="Arial"/>
                <a:hlinkClick r:id="rId3"/>
              </a:rPr>
              <a:t>A Shared Vision | Advance CTE (careertech.org)</a:t>
            </a:r>
            <a:endParaRPr i="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Use this as script, if so compelled: </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i="1" lang="en" sz="1000">
                <a:solidFill>
                  <a:srgbClr val="333333"/>
                </a:solidFill>
                <a:highlight>
                  <a:srgbClr val="FFFFFF"/>
                </a:highlight>
                <a:latin typeface="Open Sans"/>
                <a:ea typeface="Open Sans"/>
                <a:cs typeface="Open Sans"/>
                <a:sym typeface="Open Sans"/>
              </a:rPr>
              <a:t>Without Limits: A Shared Vision for the Future of Career Technical Education</a:t>
            </a:r>
            <a:r>
              <a:rPr lang="en" sz="1000">
                <a:solidFill>
                  <a:srgbClr val="333333"/>
                </a:solidFill>
                <a:highlight>
                  <a:srgbClr val="FFFFFF"/>
                </a:highlight>
                <a:latin typeface="Open Sans"/>
                <a:ea typeface="Open Sans"/>
                <a:cs typeface="Open Sans"/>
                <a:sym typeface="Open Sans"/>
              </a:rPr>
              <a:t> (CTE Without Limits) puts forth a bold vision for a cohesive, flexible, and responsive career preparation ecosystem that will close equity gaps in educational outcomes and workforce readiness, and leverage CTE as a catalyst for ensuring each learner can reach success in the career of their choice. </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Developed with input from nearly 200 national, state and local education and workforce development leaders and supported by 42 national organizations, </a:t>
            </a:r>
            <a:r>
              <a:rPr i="1" lang="en" sz="1000">
                <a:solidFill>
                  <a:srgbClr val="333333"/>
                </a:solidFill>
                <a:highlight>
                  <a:srgbClr val="FFFFFF"/>
                </a:highlight>
                <a:latin typeface="Open Sans"/>
                <a:ea typeface="Open Sans"/>
                <a:cs typeface="Open Sans"/>
                <a:sym typeface="Open Sans"/>
              </a:rPr>
              <a:t>CTE Without Limits</a:t>
            </a:r>
            <a:r>
              <a:rPr lang="en" sz="1000">
                <a:solidFill>
                  <a:srgbClr val="333333"/>
                </a:solidFill>
                <a:highlight>
                  <a:srgbClr val="FFFFFF"/>
                </a:highlight>
                <a:latin typeface="Open Sans"/>
                <a:ea typeface="Open Sans"/>
                <a:cs typeface="Open Sans"/>
                <a:sym typeface="Open Sans"/>
              </a:rPr>
              <a:t> lays out five inter-connected and equally critical principles:</a:t>
            </a:r>
            <a:endParaRPr sz="1000">
              <a:solidFill>
                <a:srgbClr val="333333"/>
              </a:solidFill>
              <a:highlight>
                <a:srgbClr val="FFFFFF"/>
              </a:highlight>
              <a:latin typeface="Open Sans"/>
              <a:ea typeface="Open Sans"/>
              <a:cs typeface="Open Sans"/>
              <a:sym typeface="Open Sans"/>
            </a:endParaRPr>
          </a:p>
          <a:p>
            <a:pPr indent="0" lvl="0" marL="228600" rtl="0" algn="l">
              <a:lnSpc>
                <a:spcPct val="90000"/>
              </a:lnSpc>
              <a:spcBef>
                <a:spcPts val="800"/>
              </a:spcBef>
              <a:spcAft>
                <a:spcPts val="0"/>
              </a:spcAft>
              <a:buNone/>
            </a:pPr>
            <a:r>
              <a:t/>
            </a:r>
            <a:endParaRPr sz="1100">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engages in a cohesive, flexible, and responsive career preparation ecosystem </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feels welcome in, is supported by, and has the means to succeed in the career preparation ecosystem</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skillfully navigates their own career journey</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learner’s skills are counted, valued, and portable</a:t>
            </a:r>
            <a:endParaRPr sz="1000">
              <a:solidFill>
                <a:srgbClr val="333333"/>
              </a:solidFill>
              <a:highlight>
                <a:srgbClr val="FFFFFF"/>
              </a:highlight>
              <a:latin typeface="Open Sans"/>
              <a:ea typeface="Open Sans"/>
              <a:cs typeface="Open Sans"/>
              <a:sym typeface="Open Sans"/>
            </a:endParaRPr>
          </a:p>
          <a:p>
            <a:pPr indent="-177800" lvl="0" marL="228600" rtl="0" algn="l">
              <a:lnSpc>
                <a:spcPct val="115000"/>
              </a:lnSpc>
              <a:spcBef>
                <a:spcPts val="0"/>
              </a:spcBef>
              <a:spcAft>
                <a:spcPts val="0"/>
              </a:spcAft>
              <a:buClr>
                <a:srgbClr val="333333"/>
              </a:buClr>
              <a:buSzPts val="1000"/>
              <a:buFont typeface="Open Sans"/>
              <a:buChar char="•"/>
            </a:pPr>
            <a:r>
              <a:rPr lang="en" sz="1000">
                <a:solidFill>
                  <a:srgbClr val="333333"/>
                </a:solidFill>
                <a:highlight>
                  <a:srgbClr val="FFFFFF"/>
                </a:highlight>
                <a:latin typeface="Open Sans"/>
                <a:ea typeface="Open Sans"/>
                <a:cs typeface="Open Sans"/>
                <a:sym typeface="Open Sans"/>
              </a:rPr>
              <a:t>Each learner can access CTE without borders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b="1" lang="en" sz="1000">
                <a:solidFill>
                  <a:srgbClr val="333333"/>
                </a:solidFill>
                <a:highlight>
                  <a:srgbClr val="FFFFFF"/>
                </a:highlight>
                <a:latin typeface="Open Sans"/>
                <a:ea typeface="Open Sans"/>
                <a:cs typeface="Open Sans"/>
                <a:sym typeface="Open Sans"/>
              </a:rPr>
              <a:t>CTE Without Limits is ambitious and forward looking. It puts equity at the center and recognizes that our country needs a CTE system that works for each learner, wherever they are in their career journey and whatever their background. </a:t>
            </a:r>
            <a:endParaRPr b="1"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This vision is not just calling for updates to our CTE, education and workforce systems. Rather, it is calling for a more cohesive, flexible and responsive career preparation ecosystem, with CTE at its nexus, that draws on the capacity of each existing system; leverages these systems’ greatest assets; and pushes for new models of collaboration, learner-centric design and delivery, funding and accountability that create the right incentives and supports.</a:t>
            </a:r>
            <a:endParaRPr sz="1000">
              <a:solidFill>
                <a:srgbClr val="333333"/>
              </a:solidFill>
              <a:highlight>
                <a:srgbClr val="FFFFFF"/>
              </a:highlight>
              <a:latin typeface="Open Sans"/>
              <a:ea typeface="Open Sans"/>
              <a:cs typeface="Open Sans"/>
              <a:sym typeface="Open Sans"/>
            </a:endParaRPr>
          </a:p>
          <a:p>
            <a:pPr indent="0" lvl="0" marL="0" rtl="0" algn="l">
              <a:lnSpc>
                <a:spcPct val="115000"/>
              </a:lnSpc>
              <a:spcBef>
                <a:spcPts val="800"/>
              </a:spcBef>
              <a:spcAft>
                <a:spcPts val="0"/>
              </a:spcAft>
              <a:buNone/>
            </a:pPr>
            <a:r>
              <a:rPr lang="en" sz="1000">
                <a:solidFill>
                  <a:srgbClr val="333333"/>
                </a:solidFill>
                <a:highlight>
                  <a:srgbClr val="FFFFFF"/>
                </a:highlight>
                <a:latin typeface="Open Sans"/>
                <a:ea typeface="Open Sans"/>
                <a:cs typeface="Open Sans"/>
                <a:sym typeface="Open Sans"/>
              </a:rPr>
              <a:t>Only through shared commitment and shared ownership among leaders and practitioners at all levels can we realize the possibility and aspiration of a new career preparation ecosystem that provides each learner with limitless opportunity.</a:t>
            </a:r>
            <a:endParaRPr sz="1000">
              <a:solidFill>
                <a:srgbClr val="333333"/>
              </a:solidFill>
              <a:highlight>
                <a:srgbClr val="FFFFFF"/>
              </a:highlight>
              <a:latin typeface="Open Sans"/>
              <a:ea typeface="Open Sans"/>
              <a:cs typeface="Open Sans"/>
              <a:sym typeface="Open Sans"/>
            </a:endParaRPr>
          </a:p>
          <a:p>
            <a:pPr indent="0" lvl="0" marL="0" rtl="0" algn="l">
              <a:lnSpc>
                <a:spcPct val="90000"/>
              </a:lnSpc>
              <a:spcBef>
                <a:spcPts val="800"/>
              </a:spcBef>
              <a:spcAft>
                <a:spcPts val="0"/>
              </a:spcAft>
              <a:buNone/>
            </a:pPr>
            <a:r>
              <a:t/>
            </a:r>
            <a:endParaRPr sz="1100">
              <a:latin typeface="Open Sans"/>
              <a:ea typeface="Open Sans"/>
              <a:cs typeface="Open Sans"/>
              <a:sym typeface="Open Sans"/>
            </a:endParaRPr>
          </a:p>
          <a:p>
            <a:pPr indent="0" lvl="0" marL="0" rtl="0" algn="l">
              <a:lnSpc>
                <a:spcPct val="90000"/>
              </a:lnSpc>
              <a:spcBef>
                <a:spcPts val="0"/>
              </a:spcBef>
              <a:spcAft>
                <a:spcPts val="0"/>
              </a:spcAft>
              <a:buNone/>
            </a:pPr>
            <a:r>
              <a:rPr lang="en" sz="1100">
                <a:latin typeface="Open Sans"/>
                <a:ea typeface="Open Sans"/>
                <a:cs typeface="Open Sans"/>
                <a:sym typeface="Open Sans"/>
              </a:rPr>
              <a:t>Each learner must have access to and the means to be successful in the career of their choice and will require: </a:t>
            </a:r>
            <a:endParaRPr sz="1100">
              <a:latin typeface="Open Sans"/>
              <a:ea typeface="Open Sans"/>
              <a:cs typeface="Open Sans"/>
              <a:sym typeface="Open Sans"/>
            </a:endParaRPr>
          </a:p>
          <a:p>
            <a:pPr indent="-146050" lvl="1" marL="685800" rtl="0" algn="l">
              <a:lnSpc>
                <a:spcPct val="90000"/>
              </a:lnSpc>
              <a:spcBef>
                <a:spcPts val="500"/>
              </a:spcBef>
              <a:spcAft>
                <a:spcPts val="0"/>
              </a:spcAft>
              <a:buClr>
                <a:schemeClr val="dk1"/>
              </a:buClr>
              <a:buSzPts val="1100"/>
              <a:buChar char="•"/>
            </a:pPr>
            <a:r>
              <a:rPr lang="en" sz="1100">
                <a:latin typeface="Open Sans"/>
                <a:ea typeface="Open Sans"/>
                <a:cs typeface="Open Sans"/>
                <a:sym typeface="Open Sans"/>
              </a:rPr>
              <a:t>All systems working in concert </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A commitment to tearing down the barriers that limit opportunity</a:t>
            </a:r>
            <a:endParaRPr sz="1100">
              <a:latin typeface="Open Sans"/>
              <a:ea typeface="Open Sans"/>
              <a:cs typeface="Open Sans"/>
              <a:sym typeface="Open Sans"/>
            </a:endParaRPr>
          </a:p>
          <a:p>
            <a:pPr indent="-146050" lvl="1" marL="685800" rtl="0" algn="l">
              <a:lnSpc>
                <a:spcPct val="90000"/>
              </a:lnSpc>
              <a:spcBef>
                <a:spcPts val="0"/>
              </a:spcBef>
              <a:spcAft>
                <a:spcPts val="0"/>
              </a:spcAft>
              <a:buClr>
                <a:schemeClr val="dk1"/>
              </a:buClr>
              <a:buSzPts val="1100"/>
              <a:buChar char="•"/>
            </a:pPr>
            <a:r>
              <a:rPr lang="en" sz="1100">
                <a:latin typeface="Open Sans"/>
                <a:ea typeface="Open Sans"/>
                <a:cs typeface="Open Sans"/>
                <a:sym typeface="Open Sans"/>
              </a:rPr>
              <a:t>CTE to serve as the catalyst to make this vision a reality</a:t>
            </a:r>
            <a:endParaRPr sz="1100"/>
          </a:p>
        </p:txBody>
      </p:sp>
      <p:sp>
        <p:nvSpPr>
          <p:cNvPr id="196" name="Google Shape;196;g134a45dad47_0_700:notes"/>
          <p:cNvSpPr/>
          <p:nvPr>
            <p:ph idx="2" type="sldImg"/>
          </p:nvPr>
        </p:nvSpPr>
        <p:spPr>
          <a:xfrm>
            <a:off x="685807"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2981e29952_0_12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Take a moment to reiterate the 5 principles of the CTE Without Limits vision.</a:t>
            </a:r>
            <a:endParaRPr/>
          </a:p>
          <a:p>
            <a:pPr indent="0" lvl="0" marL="0" rtl="0" algn="l">
              <a:spcBef>
                <a:spcPts val="0"/>
              </a:spcBef>
              <a:spcAft>
                <a:spcPts val="0"/>
              </a:spcAft>
              <a:buNone/>
            </a:pPr>
            <a:r>
              <a:rPr lang="en"/>
              <a:t>If applicable to your audience, ask which principle stands out to them the most, which one seems the easiest/hardest, which one(s) are they already doing, etc….</a:t>
            </a:r>
            <a:endParaRPr/>
          </a:p>
        </p:txBody>
      </p:sp>
      <p:sp>
        <p:nvSpPr>
          <p:cNvPr id="200" name="Google Shape;200;g12981e29952_0_125:notes"/>
          <p:cNvSpPr/>
          <p:nvPr>
            <p:ph idx="2" type="sldImg"/>
          </p:nvPr>
        </p:nvSpPr>
        <p:spPr>
          <a:xfrm>
            <a:off x="701954" y="1143000"/>
            <a:ext cx="5454000" cy="30855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8" name="Shape 18"/>
        <p:cNvGrpSpPr/>
        <p:nvPr/>
      </p:nvGrpSpPr>
      <p:grpSpPr>
        <a:xfrm>
          <a:off x="0" y="0"/>
          <a:ext cx="0" cy="0"/>
          <a:chOff x="0" y="0"/>
          <a:chExt cx="0" cy="0"/>
        </a:xfrm>
      </p:grpSpPr>
      <p:sp>
        <p:nvSpPr>
          <p:cNvPr id="19" name="Google Shape;19;p2"/>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20" name="Google Shape;20;p2"/>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21" name="Google Shape;21;p2"/>
          <p:cNvGrpSpPr/>
          <p:nvPr/>
        </p:nvGrpSpPr>
        <p:grpSpPr>
          <a:xfrm flipH="1">
            <a:off x="5363176" y="0"/>
            <a:ext cx="3778250" cy="5143500"/>
            <a:chOff x="203200" y="0"/>
            <a:chExt cx="3778250" cy="6858000"/>
          </a:xfrm>
        </p:grpSpPr>
        <p:sp>
          <p:nvSpPr>
            <p:cNvPr id="22" name="Google Shape;22;p2"/>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23" name="Google Shape;23;p2"/>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24" name="Google Shape;24;p2"/>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25" name="Google Shape;25;p2"/>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26" name="Google Shape;26;p2"/>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27" name="Google Shape;27;p2"/>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28" name="Google Shape;28;p2"/>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29" name="Google Shape;29;p2"/>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68" name="Shape 68"/>
        <p:cNvGrpSpPr/>
        <p:nvPr/>
      </p:nvGrpSpPr>
      <p:grpSpPr>
        <a:xfrm>
          <a:off x="0" y="0"/>
          <a:ext cx="0" cy="0"/>
          <a:chOff x="0" y="0"/>
          <a:chExt cx="0" cy="0"/>
        </a:xfrm>
      </p:grpSpPr>
      <p:sp>
        <p:nvSpPr>
          <p:cNvPr id="69" name="Google Shape;69;p11"/>
          <p:cNvSpPr txBox="1"/>
          <p:nvPr>
            <p:ph type="ctrTitle"/>
          </p:nvPr>
        </p:nvSpPr>
        <p:spPr>
          <a:xfrm>
            <a:off x="676273" y="1487232"/>
            <a:ext cx="7772400" cy="179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 type="subTitle"/>
          </p:nvPr>
        </p:nvSpPr>
        <p:spPr>
          <a:xfrm>
            <a:off x="1133473" y="3360383"/>
            <a:ext cx="6858000" cy="1241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1" name="Google Shape;71;p11"/>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2" name="Shape 72"/>
        <p:cNvGrpSpPr/>
        <p:nvPr/>
      </p:nvGrpSpPr>
      <p:grpSpPr>
        <a:xfrm>
          <a:off x="0" y="0"/>
          <a:ext cx="0" cy="0"/>
          <a:chOff x="0" y="0"/>
          <a:chExt cx="0" cy="0"/>
        </a:xfrm>
      </p:grpSpPr>
      <p:sp>
        <p:nvSpPr>
          <p:cNvPr id="73" name="Google Shape;73;p12"/>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2"/>
          <p:cNvSpPr txBox="1"/>
          <p:nvPr>
            <p:ph idx="1" type="body"/>
          </p:nvPr>
        </p:nvSpPr>
        <p:spPr>
          <a:xfrm>
            <a:off x="3887391" y="740569"/>
            <a:ext cx="4629300" cy="36552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SzPts val="2400"/>
              <a:buChar char="•"/>
              <a:defRPr sz="2400"/>
            </a:lvl1pPr>
            <a:lvl2pPr indent="-361950" lvl="1" marL="914400" algn="l">
              <a:lnSpc>
                <a:spcPct val="90000"/>
              </a:lnSpc>
              <a:spcBef>
                <a:spcPts val="500"/>
              </a:spcBef>
              <a:spcAft>
                <a:spcPts val="0"/>
              </a:spcAft>
              <a:buSzPts val="2100"/>
              <a:buChar char="•"/>
              <a:defRPr sz="2100"/>
            </a:lvl2pPr>
            <a:lvl3pPr indent="-342900" lvl="2" marL="1371600" algn="l">
              <a:lnSpc>
                <a:spcPct val="90000"/>
              </a:lnSpc>
              <a:spcBef>
                <a:spcPts val="500"/>
              </a:spcBef>
              <a:spcAft>
                <a:spcPts val="0"/>
              </a:spcAft>
              <a:buSzPts val="1800"/>
              <a:buChar char="•"/>
              <a:defRPr sz="1800"/>
            </a:lvl3pPr>
            <a:lvl4pPr indent="-323850" lvl="3" marL="1828800" algn="l">
              <a:lnSpc>
                <a:spcPct val="90000"/>
              </a:lnSpc>
              <a:spcBef>
                <a:spcPts val="500"/>
              </a:spcBef>
              <a:spcAft>
                <a:spcPts val="0"/>
              </a:spcAft>
              <a:buSzPts val="1500"/>
              <a:buChar char="•"/>
              <a:defRPr sz="1500"/>
            </a:lvl4pPr>
            <a:lvl5pPr indent="-323850" lvl="4" marL="2286000" algn="l">
              <a:lnSpc>
                <a:spcPct val="90000"/>
              </a:lnSpc>
              <a:spcBef>
                <a:spcPts val="500"/>
              </a:spcBef>
              <a:spcAft>
                <a:spcPts val="0"/>
              </a:spcAft>
              <a:buSzPts val="1500"/>
              <a:buChar char="•"/>
              <a:defRPr sz="1500"/>
            </a:lvl5pPr>
            <a:lvl6pPr indent="-323850" lvl="5" marL="2743200" algn="l">
              <a:lnSpc>
                <a:spcPct val="90000"/>
              </a:lnSpc>
              <a:spcBef>
                <a:spcPts val="500"/>
              </a:spcBef>
              <a:spcAft>
                <a:spcPts val="0"/>
              </a:spcAft>
              <a:buClr>
                <a:schemeClr val="dk1"/>
              </a:buClr>
              <a:buSzPts val="1500"/>
              <a:buChar char="•"/>
              <a:defRPr sz="1500"/>
            </a:lvl6pPr>
            <a:lvl7pPr indent="-323850" lvl="6" marL="3200400" algn="l">
              <a:lnSpc>
                <a:spcPct val="90000"/>
              </a:lnSpc>
              <a:spcBef>
                <a:spcPts val="500"/>
              </a:spcBef>
              <a:spcAft>
                <a:spcPts val="0"/>
              </a:spcAft>
              <a:buClr>
                <a:schemeClr val="dk1"/>
              </a:buClr>
              <a:buSzPts val="1500"/>
              <a:buChar char="•"/>
              <a:defRPr sz="1500"/>
            </a:lvl7pPr>
            <a:lvl8pPr indent="-323850" lvl="7" marL="3657600" algn="l">
              <a:lnSpc>
                <a:spcPct val="90000"/>
              </a:lnSpc>
              <a:spcBef>
                <a:spcPts val="500"/>
              </a:spcBef>
              <a:spcAft>
                <a:spcPts val="0"/>
              </a:spcAft>
              <a:buClr>
                <a:schemeClr val="dk1"/>
              </a:buClr>
              <a:buSzPts val="1500"/>
              <a:buChar char="•"/>
              <a:defRPr sz="1500"/>
            </a:lvl8pPr>
            <a:lvl9pPr indent="-323850" lvl="8" marL="4114800" algn="l">
              <a:lnSpc>
                <a:spcPct val="90000"/>
              </a:lnSpc>
              <a:spcBef>
                <a:spcPts val="500"/>
              </a:spcBef>
              <a:spcAft>
                <a:spcPts val="0"/>
              </a:spcAft>
              <a:buClr>
                <a:schemeClr val="dk1"/>
              </a:buClr>
              <a:buSzPts val="1500"/>
              <a:buChar char="•"/>
              <a:defRPr sz="1500"/>
            </a:lvl9pPr>
          </a:lstStyle>
          <a:p/>
        </p:txBody>
      </p:sp>
      <p:sp>
        <p:nvSpPr>
          <p:cNvPr id="75" name="Google Shape;75;p12"/>
          <p:cNvSpPr txBox="1"/>
          <p:nvPr>
            <p:ph idx="2"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76" name="Google Shape;76;p12"/>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7" name="Google Shape;77;p12"/>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78" name="Google Shape;78;p12"/>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79" name="Shape 79"/>
        <p:cNvGrpSpPr/>
        <p:nvPr/>
      </p:nvGrpSpPr>
      <p:grpSpPr>
        <a:xfrm>
          <a:off x="0" y="0"/>
          <a:ext cx="0" cy="0"/>
          <a:chOff x="0" y="0"/>
          <a:chExt cx="0" cy="0"/>
        </a:xfrm>
      </p:grpSpPr>
      <p:sp>
        <p:nvSpPr>
          <p:cNvPr id="80" name="Google Shape;80;p13"/>
          <p:cNvSpPr txBox="1"/>
          <p:nvPr>
            <p:ph type="title"/>
          </p:nvPr>
        </p:nvSpPr>
        <p:spPr>
          <a:xfrm>
            <a:off x="629841"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a:off x="629841" y="1454514"/>
            <a:ext cx="38682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2" name="Google Shape;82;p13"/>
          <p:cNvSpPr txBox="1"/>
          <p:nvPr>
            <p:ph idx="2" type="body"/>
          </p:nvPr>
        </p:nvSpPr>
        <p:spPr>
          <a:xfrm>
            <a:off x="629842" y="2072448"/>
            <a:ext cx="38682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13"/>
          <p:cNvSpPr txBox="1"/>
          <p:nvPr>
            <p:ph idx="3" type="body"/>
          </p:nvPr>
        </p:nvSpPr>
        <p:spPr>
          <a:xfrm>
            <a:off x="4629150" y="1454514"/>
            <a:ext cx="3887400" cy="6180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SzPts val="2400"/>
              <a:buNone/>
              <a:defRPr b="1" sz="2400"/>
            </a:lvl1pPr>
            <a:lvl2pPr indent="-228600" lvl="1" marL="914400" algn="l">
              <a:lnSpc>
                <a:spcPct val="90000"/>
              </a:lnSpc>
              <a:spcBef>
                <a:spcPts val="500"/>
              </a:spcBef>
              <a:spcAft>
                <a:spcPts val="0"/>
              </a:spcAft>
              <a:buSzPts val="2000"/>
              <a:buNone/>
              <a:defRPr b="1" sz="2000"/>
            </a:lvl2pPr>
            <a:lvl3pPr indent="-228600" lvl="2" marL="1371600" algn="l">
              <a:lnSpc>
                <a:spcPct val="90000"/>
              </a:lnSpc>
              <a:spcBef>
                <a:spcPts val="500"/>
              </a:spcBef>
              <a:spcAft>
                <a:spcPts val="0"/>
              </a:spcAft>
              <a:buSzPts val="1800"/>
              <a:buNone/>
              <a:defRPr b="1" sz="1800"/>
            </a:lvl3pPr>
            <a:lvl4pPr indent="-228600" lvl="3" marL="1828800" algn="l">
              <a:lnSpc>
                <a:spcPct val="90000"/>
              </a:lnSpc>
              <a:spcBef>
                <a:spcPts val="500"/>
              </a:spcBef>
              <a:spcAft>
                <a:spcPts val="0"/>
              </a:spcAft>
              <a:buSzPts val="1600"/>
              <a:buNone/>
              <a:defRPr b="1" sz="1600"/>
            </a:lvl4pPr>
            <a:lvl5pPr indent="-228600" lvl="4" marL="2286000" algn="l">
              <a:lnSpc>
                <a:spcPct val="90000"/>
              </a:lnSpc>
              <a:spcBef>
                <a:spcPts val="500"/>
              </a:spcBef>
              <a:spcAft>
                <a:spcPts val="0"/>
              </a:spcAft>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84" name="Google Shape;84;p13"/>
          <p:cNvSpPr txBox="1"/>
          <p:nvPr>
            <p:ph idx="4" type="body"/>
          </p:nvPr>
        </p:nvSpPr>
        <p:spPr>
          <a:xfrm>
            <a:off x="4629150" y="2072448"/>
            <a:ext cx="3887400" cy="2763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1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vider B">
  <p:cSld name="1_Divider B">
    <p:bg>
      <p:bgPr>
        <a:blipFill>
          <a:blip r:embed="rId2">
            <a:alphaModFix/>
          </a:blip>
          <a:stretch>
            <a:fillRect/>
          </a:stretch>
        </a:blipFill>
      </p:bgPr>
    </p:bg>
    <p:spTree>
      <p:nvGrpSpPr>
        <p:cNvPr id="86" name="Shape 8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showMasterSp="0">
  <p:cSld name="2_Title Slide">
    <p:spTree>
      <p:nvGrpSpPr>
        <p:cNvPr id="87" name="Shape 87"/>
        <p:cNvGrpSpPr/>
        <p:nvPr/>
      </p:nvGrpSpPr>
      <p:grpSpPr>
        <a:xfrm>
          <a:off x="0" y="0"/>
          <a:ext cx="0" cy="0"/>
          <a:chOff x="0" y="0"/>
          <a:chExt cx="0" cy="0"/>
        </a:xfrm>
      </p:grpSpPr>
      <p:sp>
        <p:nvSpPr>
          <p:cNvPr id="88" name="Google Shape;88;p15"/>
          <p:cNvSpPr/>
          <p:nvPr/>
        </p:nvSpPr>
        <p:spPr>
          <a:xfrm>
            <a:off x="203200" y="2828925"/>
            <a:ext cx="361950" cy="67866"/>
          </a:xfrm>
          <a:custGeom>
            <a:rect b="b" l="l" r="r" t="t"/>
            <a:pathLst>
              <a:path extrusionOk="0" h="57" w="228">
                <a:moveTo>
                  <a:pt x="228" y="57"/>
                </a:moveTo>
                <a:lnTo>
                  <a:pt x="0" y="0"/>
                </a:lnTo>
                <a:lnTo>
                  <a:pt x="222" y="54"/>
                </a:lnTo>
                <a:lnTo>
                  <a:pt x="228" y="57"/>
                </a:lnTo>
                <a:close/>
              </a:path>
            </a:pathLst>
          </a:custGeom>
          <a:solidFill>
            <a:srgbClr val="29ABE2"/>
          </a:solidFill>
          <a:ln>
            <a:noFill/>
          </a:ln>
        </p:spPr>
      </p:sp>
      <p:sp>
        <p:nvSpPr>
          <p:cNvPr id="89" name="Google Shape;89;p15"/>
          <p:cNvSpPr/>
          <p:nvPr/>
        </p:nvSpPr>
        <p:spPr>
          <a:xfrm>
            <a:off x="560388" y="2900363"/>
            <a:ext cx="61913" cy="60722"/>
          </a:xfrm>
          <a:custGeom>
            <a:rect b="b" l="l" r="r" t="t"/>
            <a:pathLst>
              <a:path extrusionOk="0" h="51" w="39">
                <a:moveTo>
                  <a:pt x="0" y="0"/>
                </a:moveTo>
                <a:lnTo>
                  <a:pt x="39" y="51"/>
                </a:lnTo>
                <a:lnTo>
                  <a:pt x="3" y="0"/>
                </a:lnTo>
                <a:lnTo>
                  <a:pt x="0" y="0"/>
                </a:lnTo>
                <a:close/>
              </a:path>
            </a:pathLst>
          </a:custGeom>
          <a:solidFill>
            <a:srgbClr val="29ABE2"/>
          </a:solidFill>
          <a:ln>
            <a:noFill/>
          </a:ln>
        </p:spPr>
      </p:sp>
      <p:grpSp>
        <p:nvGrpSpPr>
          <p:cNvPr id="90" name="Google Shape;90;p15"/>
          <p:cNvGrpSpPr/>
          <p:nvPr/>
        </p:nvGrpSpPr>
        <p:grpSpPr>
          <a:xfrm flipH="1">
            <a:off x="5363176" y="0"/>
            <a:ext cx="3778250" cy="5143500"/>
            <a:chOff x="203200" y="0"/>
            <a:chExt cx="3778250" cy="6858000"/>
          </a:xfrm>
        </p:grpSpPr>
        <p:sp>
          <p:nvSpPr>
            <p:cNvPr id="91" name="Google Shape;91;p15"/>
            <p:cNvSpPr/>
            <p:nvPr/>
          </p:nvSpPr>
          <p:spPr>
            <a:xfrm>
              <a:off x="641350" y="0"/>
              <a:ext cx="1365250" cy="3971925"/>
            </a:xfrm>
            <a:custGeom>
              <a:rect b="b" l="l" r="r" t="t"/>
              <a:pathLst>
                <a:path extrusionOk="0" h="2502" w="860">
                  <a:moveTo>
                    <a:pt x="0" y="2445"/>
                  </a:moveTo>
                  <a:lnTo>
                    <a:pt x="228" y="2502"/>
                  </a:lnTo>
                  <a:lnTo>
                    <a:pt x="860" y="0"/>
                  </a:lnTo>
                  <a:lnTo>
                    <a:pt x="620" y="0"/>
                  </a:lnTo>
                  <a:lnTo>
                    <a:pt x="0" y="2445"/>
                  </a:lnTo>
                  <a:close/>
                </a:path>
              </a:pathLst>
            </a:custGeom>
            <a:solidFill>
              <a:srgbClr val="7AB800"/>
            </a:solidFill>
            <a:ln>
              <a:noFill/>
            </a:ln>
          </p:spPr>
        </p:sp>
        <p:sp>
          <p:nvSpPr>
            <p:cNvPr id="92" name="Google Shape;92;p15"/>
            <p:cNvSpPr/>
            <p:nvPr/>
          </p:nvSpPr>
          <p:spPr>
            <a:xfrm>
              <a:off x="203200" y="0"/>
              <a:ext cx="1336675" cy="3862388"/>
            </a:xfrm>
            <a:custGeom>
              <a:rect b="b" l="l" r="r" t="t"/>
              <a:pathLst>
                <a:path extrusionOk="0" h="2433" w="842">
                  <a:moveTo>
                    <a:pt x="842" y="0"/>
                  </a:moveTo>
                  <a:lnTo>
                    <a:pt x="602" y="0"/>
                  </a:lnTo>
                  <a:lnTo>
                    <a:pt x="0" y="2376"/>
                  </a:lnTo>
                  <a:lnTo>
                    <a:pt x="228" y="2433"/>
                  </a:lnTo>
                  <a:lnTo>
                    <a:pt x="842" y="0"/>
                  </a:lnTo>
                  <a:close/>
                </a:path>
              </a:pathLst>
            </a:custGeom>
            <a:solidFill>
              <a:srgbClr val="009AA6"/>
            </a:solidFill>
            <a:ln>
              <a:noFill/>
            </a:ln>
          </p:spPr>
        </p:sp>
        <p:sp>
          <p:nvSpPr>
            <p:cNvPr id="93" name="Google Shape;93;p15"/>
            <p:cNvSpPr/>
            <p:nvPr/>
          </p:nvSpPr>
          <p:spPr>
            <a:xfrm>
              <a:off x="207963" y="3776663"/>
              <a:ext cx="1936750" cy="3081338"/>
            </a:xfrm>
            <a:custGeom>
              <a:rect b="b" l="l" r="r" t="t"/>
              <a:pathLst>
                <a:path extrusionOk="0" h="1941" w="1220">
                  <a:moveTo>
                    <a:pt x="0" y="0"/>
                  </a:moveTo>
                  <a:lnTo>
                    <a:pt x="1166" y="1941"/>
                  </a:lnTo>
                  <a:lnTo>
                    <a:pt x="1220" y="1941"/>
                  </a:lnTo>
                  <a:lnTo>
                    <a:pt x="0" y="0"/>
                  </a:lnTo>
                  <a:close/>
                </a:path>
              </a:pathLst>
            </a:custGeom>
            <a:solidFill>
              <a:srgbClr val="262626"/>
            </a:solidFill>
            <a:ln>
              <a:noFill/>
            </a:ln>
          </p:spPr>
        </p:sp>
        <p:sp>
          <p:nvSpPr>
            <p:cNvPr id="94" name="Google Shape;94;p15"/>
            <p:cNvSpPr/>
            <p:nvPr/>
          </p:nvSpPr>
          <p:spPr>
            <a:xfrm>
              <a:off x="646113" y="3886200"/>
              <a:ext cx="2373313" cy="2971800"/>
            </a:xfrm>
            <a:custGeom>
              <a:rect b="b" l="l" r="r" t="t"/>
              <a:pathLst>
                <a:path extrusionOk="0" h="1872" w="1495">
                  <a:moveTo>
                    <a:pt x="1495" y="1872"/>
                  </a:moveTo>
                  <a:lnTo>
                    <a:pt x="0" y="0"/>
                  </a:lnTo>
                  <a:lnTo>
                    <a:pt x="1442" y="1872"/>
                  </a:lnTo>
                  <a:lnTo>
                    <a:pt x="1495" y="1872"/>
                  </a:lnTo>
                  <a:close/>
                </a:path>
              </a:pathLst>
            </a:custGeom>
            <a:solidFill>
              <a:srgbClr val="1E4E79"/>
            </a:solidFill>
            <a:ln>
              <a:noFill/>
            </a:ln>
          </p:spPr>
        </p:sp>
        <p:sp>
          <p:nvSpPr>
            <p:cNvPr id="95" name="Google Shape;95;p15"/>
            <p:cNvSpPr/>
            <p:nvPr/>
          </p:nvSpPr>
          <p:spPr>
            <a:xfrm>
              <a:off x="641350" y="3871913"/>
              <a:ext cx="3340100" cy="2976563"/>
            </a:xfrm>
            <a:custGeom>
              <a:rect b="b" l="l" r="r" t="t"/>
              <a:pathLst>
                <a:path extrusionOk="0" h="1875" w="2104">
                  <a:moveTo>
                    <a:pt x="0" y="0"/>
                  </a:moveTo>
                  <a:lnTo>
                    <a:pt x="3" y="3"/>
                  </a:lnTo>
                  <a:lnTo>
                    <a:pt x="1498" y="1875"/>
                  </a:lnTo>
                  <a:lnTo>
                    <a:pt x="2104" y="1875"/>
                  </a:lnTo>
                  <a:lnTo>
                    <a:pt x="228" y="57"/>
                  </a:lnTo>
                  <a:lnTo>
                    <a:pt x="0" y="0"/>
                  </a:lnTo>
                  <a:close/>
                </a:path>
              </a:pathLst>
            </a:custGeom>
            <a:solidFill>
              <a:srgbClr val="7AB800"/>
            </a:solidFill>
            <a:ln>
              <a:noFill/>
            </a:ln>
          </p:spPr>
        </p:sp>
        <p:sp>
          <p:nvSpPr>
            <p:cNvPr id="96" name="Google Shape;96;p15"/>
            <p:cNvSpPr/>
            <p:nvPr/>
          </p:nvSpPr>
          <p:spPr>
            <a:xfrm>
              <a:off x="203200" y="3762375"/>
              <a:ext cx="2660650" cy="3086100"/>
            </a:xfrm>
            <a:custGeom>
              <a:rect b="b" l="l" r="r" t="t"/>
              <a:pathLst>
                <a:path extrusionOk="0" h="1944" w="1676">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rgbClr val="009AA6"/>
            </a:solidFill>
            <a:ln>
              <a:noFill/>
            </a:ln>
          </p:spPr>
        </p:sp>
      </p:grpSp>
      <p:sp>
        <p:nvSpPr>
          <p:cNvPr id="97" name="Google Shape;97;p15"/>
          <p:cNvSpPr/>
          <p:nvPr/>
        </p:nvSpPr>
        <p:spPr>
          <a:xfrm flipH="1">
            <a:off x="6829230" y="-7105"/>
            <a:ext cx="1431874" cy="3081636"/>
          </a:xfrm>
          <a:custGeom>
            <a:rect b="b" l="l" r="r" t="t"/>
            <a:pathLst>
              <a:path extrusionOk="0" h="9908" w="10488">
                <a:moveTo>
                  <a:pt x="0" y="9657"/>
                </a:moveTo>
                <a:lnTo>
                  <a:pt x="3139" y="9908"/>
                </a:lnTo>
                <a:lnTo>
                  <a:pt x="10488" y="23"/>
                </a:lnTo>
                <a:lnTo>
                  <a:pt x="7557" y="0"/>
                </a:lnTo>
                <a:lnTo>
                  <a:pt x="0" y="9657"/>
                </a:lnTo>
                <a:close/>
              </a:path>
            </a:pathLst>
          </a:custGeom>
          <a:solidFill>
            <a:srgbClr val="FF6D14"/>
          </a:solidFill>
          <a:ln>
            <a:noFill/>
          </a:ln>
        </p:spPr>
      </p:sp>
      <p:sp>
        <p:nvSpPr>
          <p:cNvPr id="98" name="Google Shape;98;p15"/>
          <p:cNvSpPr/>
          <p:nvPr/>
        </p:nvSpPr>
        <p:spPr>
          <a:xfrm flipH="1">
            <a:off x="4456640" y="2986049"/>
            <a:ext cx="3804464" cy="2162819"/>
          </a:xfrm>
          <a:custGeom>
            <a:rect b="b" l="l" r="r" t="t"/>
            <a:pathLst>
              <a:path extrusionOk="0" h="10169" w="10234">
                <a:moveTo>
                  <a:pt x="0" y="0"/>
                </a:moveTo>
                <a:cubicBezTo>
                  <a:pt x="5" y="5"/>
                  <a:pt x="34" y="45"/>
                  <a:pt x="39" y="50"/>
                </a:cubicBezTo>
                <a:lnTo>
                  <a:pt x="8229" y="10138"/>
                </a:lnTo>
                <a:lnTo>
                  <a:pt x="10234" y="10169"/>
                </a:lnTo>
                <a:lnTo>
                  <a:pt x="1032" y="238"/>
                </a:lnTo>
                <a:lnTo>
                  <a:pt x="0" y="0"/>
                </a:lnTo>
                <a:close/>
              </a:path>
            </a:pathLst>
          </a:cu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5"/>
          <p:cNvSpPr/>
          <p:nvPr/>
        </p:nvSpPr>
        <p:spPr>
          <a:xfrm>
            <a:off x="226246" y="4636046"/>
            <a:ext cx="2264700" cy="3636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5"/>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Open Sans"/>
              <a:buNone/>
              <a:defRPr b="1">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ree Form Content">
  <p:cSld name="Title and Free Form Content">
    <p:bg>
      <p:bgPr>
        <a:solidFill>
          <a:schemeClr val="lt1"/>
        </a:solidFill>
      </p:bgPr>
    </p:bg>
    <p:spTree>
      <p:nvGrpSpPr>
        <p:cNvPr id="101" name="Shape 101"/>
        <p:cNvGrpSpPr/>
        <p:nvPr/>
      </p:nvGrpSpPr>
      <p:grpSpPr>
        <a:xfrm>
          <a:off x="0" y="0"/>
          <a:ext cx="0" cy="0"/>
          <a:chOff x="0" y="0"/>
          <a:chExt cx="0" cy="0"/>
        </a:xfrm>
      </p:grpSpPr>
      <p:sp>
        <p:nvSpPr>
          <p:cNvPr id="102" name="Google Shape;102;p16"/>
          <p:cNvSpPr txBox="1"/>
          <p:nvPr>
            <p:ph type="title"/>
          </p:nvPr>
        </p:nvSpPr>
        <p:spPr>
          <a:xfrm>
            <a:off x="504826" y="0"/>
            <a:ext cx="7164300" cy="724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accent1"/>
              </a:buClr>
              <a:buSzPts val="4400"/>
              <a:buFont typeface="Arial"/>
              <a:buNone/>
              <a:defRPr>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6"/>
          <p:cNvSpPr txBox="1"/>
          <p:nvPr>
            <p:ph idx="12" type="sldNum"/>
          </p:nvPr>
        </p:nvSpPr>
        <p:spPr>
          <a:xfrm>
            <a:off x="8291125" y="4707923"/>
            <a:ext cx="6726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400"/>
              <a:buFont typeface="Arial"/>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16"/>
          <p:cNvSpPr txBox="1"/>
          <p:nvPr>
            <p:ph idx="1" type="body"/>
          </p:nvPr>
        </p:nvSpPr>
        <p:spPr>
          <a:xfrm>
            <a:off x="503238" y="724515"/>
            <a:ext cx="7886700" cy="6447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0"/>
              </a:spcBef>
              <a:spcAft>
                <a:spcPts val="0"/>
              </a:spcAft>
              <a:buClr>
                <a:schemeClr val="accent5"/>
              </a:buClr>
              <a:buSzPts val="1800"/>
              <a:buFont typeface="Arial"/>
              <a:buChar char="•"/>
              <a:defRPr sz="1800"/>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5" name="Google Shape;105;p16"/>
          <p:cNvPicPr preferRelativeResize="0"/>
          <p:nvPr/>
        </p:nvPicPr>
        <p:blipFill rotWithShape="1">
          <a:blip r:embed="rId2">
            <a:alphaModFix/>
          </a:blip>
          <a:srcRect b="0" l="0" r="0" t="0"/>
          <a:stretch/>
        </p:blipFill>
        <p:spPr>
          <a:xfrm>
            <a:off x="7815377" y="179952"/>
            <a:ext cx="861364" cy="364609"/>
          </a:xfrm>
          <a:prstGeom prst="rect">
            <a:avLst/>
          </a:prstGeom>
          <a:noFill/>
          <a:ln>
            <a:noFill/>
          </a:ln>
        </p:spPr>
      </p:pic>
      <p:pic>
        <p:nvPicPr>
          <p:cNvPr id="106" name="Google Shape;106;p16"/>
          <p:cNvPicPr preferRelativeResize="0"/>
          <p:nvPr/>
        </p:nvPicPr>
        <p:blipFill rotWithShape="1">
          <a:blip r:embed="rId3">
            <a:alphaModFix/>
          </a:blip>
          <a:srcRect b="88172" l="91338" r="7742" t="215"/>
          <a:stretch/>
        </p:blipFill>
        <p:spPr>
          <a:xfrm>
            <a:off x="8347587" y="4546190"/>
            <a:ext cx="84065" cy="59731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107" name="Shape 107"/>
        <p:cNvGrpSpPr/>
        <p:nvPr/>
      </p:nvGrpSpPr>
      <p:grpSpPr>
        <a:xfrm>
          <a:off x="0" y="0"/>
          <a:ext cx="0" cy="0"/>
          <a:chOff x="0" y="0"/>
          <a:chExt cx="0" cy="0"/>
        </a:xfrm>
      </p:grpSpPr>
      <p:sp>
        <p:nvSpPr>
          <p:cNvPr id="108" name="Google Shape;108;p17"/>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7"/>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0" name="Google Shape;110;p1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2">
    <p:spTree>
      <p:nvGrpSpPr>
        <p:cNvPr id="111" name="Shape 111"/>
        <p:cNvGrpSpPr/>
        <p:nvPr/>
      </p:nvGrpSpPr>
      <p:grpSpPr>
        <a:xfrm>
          <a:off x="0" y="0"/>
          <a:ext cx="0" cy="0"/>
          <a:chOff x="0" y="0"/>
          <a:chExt cx="0" cy="0"/>
        </a:xfrm>
      </p:grpSpPr>
      <p:sp>
        <p:nvSpPr>
          <p:cNvPr id="112" name="Google Shape;112;p18"/>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3" name="Google Shape;113;p18"/>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14" name="Google Shape;114;p1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showMasterSp="0">
  <p:cSld name="Title Slide">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9"/>
          <p:cNvSpPr txBox="1"/>
          <p:nvPr>
            <p:ph idx="1" type="subTitle"/>
          </p:nvPr>
        </p:nvSpPr>
        <p:spPr>
          <a:xfrm>
            <a:off x="1143000" y="3799285"/>
            <a:ext cx="6858000" cy="502500"/>
          </a:xfrm>
          <a:prstGeom prst="rect">
            <a:avLst/>
          </a:prstGeom>
          <a:noFill/>
          <a:ln>
            <a:noFill/>
          </a:ln>
        </p:spPr>
        <p:txBody>
          <a:bodyPr anchorCtr="0" anchor="t" bIns="34275" lIns="68575" spcFirstLastPara="1" rIns="68575" wrap="square" tIns="34275">
            <a:normAutofit/>
          </a:bodyPr>
          <a:lstStyle>
            <a:lvl1pPr lvl="0" rtl="0" algn="ctr">
              <a:lnSpc>
                <a:spcPct val="90000"/>
              </a:lnSpc>
              <a:spcBef>
                <a:spcPts val="800"/>
              </a:spcBef>
              <a:spcAft>
                <a:spcPts val="0"/>
              </a:spcAft>
              <a:buClr>
                <a:schemeClr val="lt1"/>
              </a:buClr>
              <a:buSzPts val="1800"/>
              <a:buNone/>
              <a:defRPr b="1" sz="1800">
                <a:solidFill>
                  <a:schemeClr val="lt1"/>
                </a:solidFill>
              </a:defRPr>
            </a:lvl1pPr>
            <a:lvl2pPr lvl="1" rtl="0" algn="ctr">
              <a:lnSpc>
                <a:spcPct val="90000"/>
              </a:lnSpc>
              <a:spcBef>
                <a:spcPts val="400"/>
              </a:spcBef>
              <a:spcAft>
                <a:spcPts val="0"/>
              </a:spcAft>
              <a:buClr>
                <a:schemeClr val="dk1"/>
              </a:buClr>
              <a:buSzPts val="1500"/>
              <a:buNone/>
              <a:defRPr sz="1500"/>
            </a:lvl2pPr>
            <a:lvl3pPr lvl="2" rtl="0" algn="ctr">
              <a:lnSpc>
                <a:spcPct val="90000"/>
              </a:lnSpc>
              <a:spcBef>
                <a:spcPts val="400"/>
              </a:spcBef>
              <a:spcAft>
                <a:spcPts val="0"/>
              </a:spcAft>
              <a:buClr>
                <a:schemeClr val="dk1"/>
              </a:buClr>
              <a:buSzPts val="1400"/>
              <a:buNone/>
              <a:defRPr sz="1400"/>
            </a:lvl3pPr>
            <a:lvl4pPr lvl="3" rtl="0" algn="ctr">
              <a:lnSpc>
                <a:spcPct val="90000"/>
              </a:lnSpc>
              <a:spcBef>
                <a:spcPts val="400"/>
              </a:spcBef>
              <a:spcAft>
                <a:spcPts val="0"/>
              </a:spcAft>
              <a:buClr>
                <a:schemeClr val="dk1"/>
              </a:buClr>
              <a:buSzPts val="1200"/>
              <a:buNone/>
              <a:defRPr sz="1200"/>
            </a:lvl4pPr>
            <a:lvl5pPr lvl="4" rtl="0" algn="ctr">
              <a:lnSpc>
                <a:spcPct val="90000"/>
              </a:lnSpc>
              <a:spcBef>
                <a:spcPts val="400"/>
              </a:spcBef>
              <a:spcAft>
                <a:spcPts val="0"/>
              </a:spcAft>
              <a:buClr>
                <a:schemeClr val="dk1"/>
              </a:buClr>
              <a:buSzPts val="1200"/>
              <a:buNone/>
              <a:defRPr sz="1200"/>
            </a:lvl5pPr>
            <a:lvl6pPr lvl="5" rtl="0" algn="ctr">
              <a:lnSpc>
                <a:spcPct val="90000"/>
              </a:lnSpc>
              <a:spcBef>
                <a:spcPts val="400"/>
              </a:spcBef>
              <a:spcAft>
                <a:spcPts val="0"/>
              </a:spcAft>
              <a:buClr>
                <a:schemeClr val="dk1"/>
              </a:buClr>
              <a:buSzPts val="1200"/>
              <a:buNone/>
              <a:defRPr sz="1200"/>
            </a:lvl6pPr>
            <a:lvl7pPr lvl="6" rtl="0" algn="ctr">
              <a:lnSpc>
                <a:spcPct val="90000"/>
              </a:lnSpc>
              <a:spcBef>
                <a:spcPts val="400"/>
              </a:spcBef>
              <a:spcAft>
                <a:spcPts val="0"/>
              </a:spcAft>
              <a:buClr>
                <a:schemeClr val="dk1"/>
              </a:buClr>
              <a:buSzPts val="1200"/>
              <a:buNone/>
              <a:defRPr sz="1200"/>
            </a:lvl7pPr>
            <a:lvl8pPr lvl="7" rtl="0" algn="ctr">
              <a:lnSpc>
                <a:spcPct val="90000"/>
              </a:lnSpc>
              <a:spcBef>
                <a:spcPts val="400"/>
              </a:spcBef>
              <a:spcAft>
                <a:spcPts val="0"/>
              </a:spcAft>
              <a:buClr>
                <a:schemeClr val="dk1"/>
              </a:buClr>
              <a:buSzPts val="1200"/>
              <a:buNone/>
              <a:defRPr sz="1200"/>
            </a:lvl8pPr>
            <a:lvl9pPr lvl="8" rtl="0" algn="ctr">
              <a:lnSpc>
                <a:spcPct val="90000"/>
              </a:lnSpc>
              <a:spcBef>
                <a:spcPts val="400"/>
              </a:spcBef>
              <a:spcAft>
                <a:spcPts val="0"/>
              </a:spcAft>
              <a:buClr>
                <a:schemeClr val="dk1"/>
              </a:buClr>
              <a:buSzPts val="1200"/>
              <a:buNone/>
              <a:defRPr sz="12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117" name="Shape 117"/>
        <p:cNvGrpSpPr/>
        <p:nvPr/>
      </p:nvGrpSpPr>
      <p:grpSpPr>
        <a:xfrm>
          <a:off x="0" y="0"/>
          <a:ext cx="0" cy="0"/>
          <a:chOff x="0" y="0"/>
          <a:chExt cx="0" cy="0"/>
        </a:xfrm>
      </p:grpSpPr>
      <p:sp>
        <p:nvSpPr>
          <p:cNvPr id="118" name="Google Shape;118;p20"/>
          <p:cNvSpPr txBox="1"/>
          <p:nvPr>
            <p:ph type="title"/>
          </p:nvPr>
        </p:nvSpPr>
        <p:spPr>
          <a:xfrm>
            <a:off x="628650" y="273846"/>
            <a:ext cx="7886700" cy="994200"/>
          </a:xfrm>
          <a:prstGeom prst="rect">
            <a:avLst/>
          </a:prstGeom>
          <a:noFill/>
          <a:ln>
            <a:noFill/>
          </a:ln>
        </p:spPr>
        <p:txBody>
          <a:bodyPr anchorCtr="0" anchor="ctr" bIns="45700" lIns="91425" spcFirstLastPara="1" rIns="91425" wrap="square" tIns="45700">
            <a:normAutofit/>
          </a:bodyPr>
          <a:lstStyle>
            <a:lvl1pPr lvl="0" rtl="0" algn="ctr">
              <a:lnSpc>
                <a:spcPct val="90000"/>
              </a:lnSpc>
              <a:spcBef>
                <a:spcPts val="0"/>
              </a:spcBef>
              <a:spcAft>
                <a:spcPts val="0"/>
              </a:spcAft>
              <a:buClr>
                <a:schemeClr val="dk1"/>
              </a:buClr>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9" name="Google Shape;119;p20"/>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rtl="0" algn="l">
              <a:lnSpc>
                <a:spcPct val="90000"/>
              </a:lnSpc>
              <a:spcBef>
                <a:spcPts val="750"/>
              </a:spcBef>
              <a:spcAft>
                <a:spcPts val="0"/>
              </a:spcAft>
              <a:buSzPts val="1800"/>
              <a:buChar char="•"/>
              <a:defRPr/>
            </a:lvl1pPr>
            <a:lvl2pPr indent="-342900" lvl="1" marL="914400" rtl="0" algn="l">
              <a:lnSpc>
                <a:spcPct val="90000"/>
              </a:lnSpc>
              <a:spcBef>
                <a:spcPts val="375"/>
              </a:spcBef>
              <a:spcAft>
                <a:spcPts val="0"/>
              </a:spcAft>
              <a:buSzPts val="1800"/>
              <a:buChar char="•"/>
              <a:defRPr/>
            </a:lvl2pPr>
            <a:lvl3pPr indent="-342900" lvl="2" marL="1371600" rtl="0" algn="l">
              <a:lnSpc>
                <a:spcPct val="90000"/>
              </a:lnSpc>
              <a:spcBef>
                <a:spcPts val="375"/>
              </a:spcBef>
              <a:spcAft>
                <a:spcPts val="0"/>
              </a:spcAft>
              <a:buSzPts val="1800"/>
              <a:buChar char="•"/>
              <a:defRPr/>
            </a:lvl3pPr>
            <a:lvl4pPr indent="-342900" lvl="3" marL="1828800" rtl="0" algn="l">
              <a:lnSpc>
                <a:spcPct val="90000"/>
              </a:lnSpc>
              <a:spcBef>
                <a:spcPts val="375"/>
              </a:spcBef>
              <a:spcAft>
                <a:spcPts val="0"/>
              </a:spcAft>
              <a:buSzPts val="1800"/>
              <a:buChar char="•"/>
              <a:defRPr/>
            </a:lvl4pPr>
            <a:lvl5pPr indent="-342900" lvl="4" marL="2286000" rtl="0" algn="l">
              <a:lnSpc>
                <a:spcPct val="90000"/>
              </a:lnSpc>
              <a:spcBef>
                <a:spcPts val="375"/>
              </a:spcBef>
              <a:spcAft>
                <a:spcPts val="0"/>
              </a:spcAft>
              <a:buSzPts val="1800"/>
              <a:buChar char="•"/>
              <a:defRPr/>
            </a:lvl5pPr>
            <a:lvl6pPr indent="-342900" lvl="5" marL="2743200" rtl="0" algn="l">
              <a:lnSpc>
                <a:spcPct val="90000"/>
              </a:lnSpc>
              <a:spcBef>
                <a:spcPts val="375"/>
              </a:spcBef>
              <a:spcAft>
                <a:spcPts val="0"/>
              </a:spcAft>
              <a:buClr>
                <a:schemeClr val="dk1"/>
              </a:buClr>
              <a:buSzPts val="1800"/>
              <a:buChar char="•"/>
              <a:defRPr/>
            </a:lvl6pPr>
            <a:lvl7pPr indent="-342900" lvl="6" marL="3200400" rtl="0" algn="l">
              <a:lnSpc>
                <a:spcPct val="90000"/>
              </a:lnSpc>
              <a:spcBef>
                <a:spcPts val="375"/>
              </a:spcBef>
              <a:spcAft>
                <a:spcPts val="0"/>
              </a:spcAft>
              <a:buClr>
                <a:schemeClr val="dk1"/>
              </a:buClr>
              <a:buSzPts val="1800"/>
              <a:buChar char="•"/>
              <a:defRPr/>
            </a:lvl7pPr>
            <a:lvl8pPr indent="-342900" lvl="7" marL="3657600" rtl="0" algn="l">
              <a:lnSpc>
                <a:spcPct val="90000"/>
              </a:lnSpc>
              <a:spcBef>
                <a:spcPts val="375"/>
              </a:spcBef>
              <a:spcAft>
                <a:spcPts val="0"/>
              </a:spcAft>
              <a:buClr>
                <a:schemeClr val="dk1"/>
              </a:buClr>
              <a:buSzPts val="1800"/>
              <a:buChar char="•"/>
              <a:defRPr/>
            </a:lvl8pPr>
            <a:lvl9pPr indent="-342900" lvl="8" marL="4114800" rtl="0" algn="l">
              <a:lnSpc>
                <a:spcPct val="90000"/>
              </a:lnSpc>
              <a:spcBef>
                <a:spcPts val="375"/>
              </a:spcBef>
              <a:spcAft>
                <a:spcPts val="0"/>
              </a:spcAft>
              <a:buClr>
                <a:schemeClr val="dk1"/>
              </a:buClr>
              <a:buSzPts val="1800"/>
              <a:buChar char="•"/>
              <a:defRPr/>
            </a:lvl9pPr>
          </a:lstStyle>
          <a:p/>
        </p:txBody>
      </p:sp>
      <p:sp>
        <p:nvSpPr>
          <p:cNvPr id="120" name="Google Shape;120;p20"/>
          <p:cNvSpPr txBox="1"/>
          <p:nvPr>
            <p:ph idx="12" type="sldNum"/>
          </p:nvPr>
        </p:nvSpPr>
        <p:spPr>
          <a:xfrm>
            <a:off x="7086600" y="480322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975"/>
              <a:buFont typeface="Arial"/>
              <a:buNone/>
              <a:defRPr b="0" i="0" sz="975"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3"/>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
          <p:cNvSpPr txBox="1"/>
          <p:nvPr>
            <p:ph idx="1" type="body"/>
          </p:nvPr>
        </p:nvSpPr>
        <p:spPr>
          <a:xfrm>
            <a:off x="623888" y="3442098"/>
            <a:ext cx="7886700" cy="1125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400"/>
              <a:buNone/>
              <a:defRPr sz="2400">
                <a:solidFill>
                  <a:schemeClr val="dk1"/>
                </a:solidFill>
              </a:defRPr>
            </a:lvl1pPr>
            <a:lvl2pPr indent="-228600" lvl="1" marL="914400" algn="l">
              <a:lnSpc>
                <a:spcPct val="90000"/>
              </a:lnSpc>
              <a:spcBef>
                <a:spcPts val="500"/>
              </a:spcBef>
              <a:spcAft>
                <a:spcPts val="0"/>
              </a:spcAft>
              <a:buSzPts val="2000"/>
              <a:buNone/>
              <a:defRPr sz="2000">
                <a:solidFill>
                  <a:srgbClr val="888888"/>
                </a:solidFill>
              </a:defRPr>
            </a:lvl2pPr>
            <a:lvl3pPr indent="-228600" lvl="2" marL="1371600" algn="l">
              <a:lnSpc>
                <a:spcPct val="90000"/>
              </a:lnSpc>
              <a:spcBef>
                <a:spcPts val="500"/>
              </a:spcBef>
              <a:spcAft>
                <a:spcPts val="0"/>
              </a:spcAft>
              <a:buSzPts val="1800"/>
              <a:buNone/>
              <a:defRPr sz="1800">
                <a:solidFill>
                  <a:srgbClr val="888888"/>
                </a:solidFill>
              </a:defRPr>
            </a:lvl3pPr>
            <a:lvl4pPr indent="-228600" lvl="3" marL="1828800" algn="l">
              <a:lnSpc>
                <a:spcPct val="90000"/>
              </a:lnSpc>
              <a:spcBef>
                <a:spcPts val="500"/>
              </a:spcBef>
              <a:spcAft>
                <a:spcPts val="0"/>
              </a:spcAft>
              <a:buSzPts val="1600"/>
              <a:buNone/>
              <a:defRPr sz="1600">
                <a:solidFill>
                  <a:srgbClr val="888888"/>
                </a:solidFill>
              </a:defRPr>
            </a:lvl4pPr>
            <a:lvl5pPr indent="-228600" lvl="4" marL="2286000" algn="l">
              <a:lnSpc>
                <a:spcPct val="90000"/>
              </a:lnSpc>
              <a:spcBef>
                <a:spcPts val="500"/>
              </a:spcBef>
              <a:spcAft>
                <a:spcPts val="0"/>
              </a:spcAft>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3"/>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3">
    <p:spTree>
      <p:nvGrpSpPr>
        <p:cNvPr id="121" name="Shape 121"/>
        <p:cNvGrpSpPr/>
        <p:nvPr/>
      </p:nvGrpSpPr>
      <p:grpSpPr>
        <a:xfrm>
          <a:off x="0" y="0"/>
          <a:ext cx="0" cy="0"/>
          <a:chOff x="0" y="0"/>
          <a:chExt cx="0" cy="0"/>
        </a:xfrm>
      </p:grpSpPr>
      <p:sp>
        <p:nvSpPr>
          <p:cNvPr id="122" name="Google Shape;122;p21"/>
          <p:cNvSpPr txBox="1"/>
          <p:nvPr>
            <p:ph type="title"/>
          </p:nvPr>
        </p:nvSpPr>
        <p:spPr>
          <a:xfrm>
            <a:off x="623888" y="1541033"/>
            <a:ext cx="7886700" cy="1880700"/>
          </a:xfrm>
          <a:prstGeom prst="rect">
            <a:avLst/>
          </a:prstGeom>
          <a:noFill/>
          <a:ln>
            <a:noFill/>
          </a:ln>
        </p:spPr>
        <p:txBody>
          <a:bodyPr anchorCtr="0" anchor="b" bIns="45700" lIns="91425" spcFirstLastPara="1" rIns="91425" wrap="square" tIns="45700">
            <a:normAutofit/>
          </a:bodyPr>
          <a:lstStyle>
            <a:lvl1pPr lvl="0" rtl="0" algn="ctr">
              <a:lnSpc>
                <a:spcPct val="90000"/>
              </a:lnSpc>
              <a:spcBef>
                <a:spcPts val="0"/>
              </a:spcBef>
              <a:spcAft>
                <a:spcPts val="0"/>
              </a:spcAft>
              <a:buClr>
                <a:schemeClr val="dk1"/>
              </a:buClr>
              <a:buSzPts val="6000"/>
              <a:buFont typeface="Open Sans"/>
              <a:buNone/>
              <a:defRPr sz="60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1"/>
          <p:cNvSpPr txBox="1"/>
          <p:nvPr>
            <p:ph idx="1" type="body"/>
          </p:nvPr>
        </p:nvSpPr>
        <p:spPr>
          <a:xfrm>
            <a:off x="623888" y="3442098"/>
            <a:ext cx="7886700" cy="11253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000"/>
              </a:spcBef>
              <a:spcAft>
                <a:spcPts val="0"/>
              </a:spcAft>
              <a:buSzPts val="2400"/>
              <a:buNone/>
              <a:defRPr sz="2400">
                <a:solidFill>
                  <a:schemeClr val="dk1"/>
                </a:solidFill>
              </a:defRPr>
            </a:lvl1pPr>
            <a:lvl2pPr indent="-228600" lvl="1" marL="914400" rtl="0" algn="l">
              <a:lnSpc>
                <a:spcPct val="90000"/>
              </a:lnSpc>
              <a:spcBef>
                <a:spcPts val="500"/>
              </a:spcBef>
              <a:spcAft>
                <a:spcPts val="0"/>
              </a:spcAft>
              <a:buSzPts val="2000"/>
              <a:buNone/>
              <a:defRPr sz="2000">
                <a:solidFill>
                  <a:srgbClr val="888888"/>
                </a:solidFill>
              </a:defRPr>
            </a:lvl2pPr>
            <a:lvl3pPr indent="-228600" lvl="2" marL="1371600" rtl="0" algn="l">
              <a:lnSpc>
                <a:spcPct val="90000"/>
              </a:lnSpc>
              <a:spcBef>
                <a:spcPts val="500"/>
              </a:spcBef>
              <a:spcAft>
                <a:spcPts val="0"/>
              </a:spcAft>
              <a:buSzPts val="1800"/>
              <a:buNone/>
              <a:defRPr sz="1800">
                <a:solidFill>
                  <a:srgbClr val="888888"/>
                </a:solidFill>
              </a:defRPr>
            </a:lvl3pPr>
            <a:lvl4pPr indent="-228600" lvl="3" marL="1828800" rtl="0" algn="l">
              <a:lnSpc>
                <a:spcPct val="90000"/>
              </a:lnSpc>
              <a:spcBef>
                <a:spcPts val="500"/>
              </a:spcBef>
              <a:spcAft>
                <a:spcPts val="0"/>
              </a:spcAft>
              <a:buSzPts val="1600"/>
              <a:buNone/>
              <a:defRPr sz="1600">
                <a:solidFill>
                  <a:srgbClr val="888888"/>
                </a:solidFill>
              </a:defRPr>
            </a:lvl4pPr>
            <a:lvl5pPr indent="-228600" lvl="4" marL="2286000" rtl="0" algn="l">
              <a:lnSpc>
                <a:spcPct val="90000"/>
              </a:lnSpc>
              <a:spcBef>
                <a:spcPts val="500"/>
              </a:spcBef>
              <a:spcAft>
                <a:spcPts val="0"/>
              </a:spcAft>
              <a:buSzPts val="1600"/>
              <a:buNone/>
              <a:defRPr sz="1600">
                <a:solidFill>
                  <a:srgbClr val="888888"/>
                </a:solidFill>
              </a:defRPr>
            </a:lvl5pPr>
            <a:lvl6pPr indent="-228600" lvl="5" marL="2743200" rtl="0" algn="l">
              <a:lnSpc>
                <a:spcPct val="90000"/>
              </a:lnSpc>
              <a:spcBef>
                <a:spcPts val="500"/>
              </a:spcBef>
              <a:spcAft>
                <a:spcPts val="0"/>
              </a:spcAft>
              <a:buClr>
                <a:srgbClr val="888888"/>
              </a:buClr>
              <a:buSzPts val="1600"/>
              <a:buNone/>
              <a:defRPr sz="1600">
                <a:solidFill>
                  <a:srgbClr val="888888"/>
                </a:solidFill>
              </a:defRPr>
            </a:lvl6pPr>
            <a:lvl7pPr indent="-228600" lvl="6" marL="3200400" rtl="0" algn="l">
              <a:lnSpc>
                <a:spcPct val="90000"/>
              </a:lnSpc>
              <a:spcBef>
                <a:spcPts val="500"/>
              </a:spcBef>
              <a:spcAft>
                <a:spcPts val="0"/>
              </a:spcAft>
              <a:buClr>
                <a:srgbClr val="888888"/>
              </a:buClr>
              <a:buSzPts val="1600"/>
              <a:buNone/>
              <a:defRPr sz="1600">
                <a:solidFill>
                  <a:srgbClr val="888888"/>
                </a:solidFill>
              </a:defRPr>
            </a:lvl7pPr>
            <a:lvl8pPr indent="-228600" lvl="7" marL="3657600" rtl="0" algn="l">
              <a:lnSpc>
                <a:spcPct val="90000"/>
              </a:lnSpc>
              <a:spcBef>
                <a:spcPts val="500"/>
              </a:spcBef>
              <a:spcAft>
                <a:spcPts val="0"/>
              </a:spcAft>
              <a:buClr>
                <a:srgbClr val="888888"/>
              </a:buClr>
              <a:buSzPts val="1600"/>
              <a:buNone/>
              <a:defRPr sz="1600">
                <a:solidFill>
                  <a:srgbClr val="888888"/>
                </a:solidFill>
              </a:defRPr>
            </a:lvl8pPr>
            <a:lvl9pPr indent="-228600" lvl="8" marL="4114800" rtl="0" algn="l">
              <a:lnSpc>
                <a:spcPct val="90000"/>
              </a:lnSpc>
              <a:spcBef>
                <a:spcPts val="500"/>
              </a:spcBef>
              <a:spcAft>
                <a:spcPts val="0"/>
              </a:spcAft>
              <a:buClr>
                <a:srgbClr val="888888"/>
              </a:buClr>
              <a:buSzPts val="1600"/>
              <a:buNone/>
              <a:defRPr sz="1600">
                <a:solidFill>
                  <a:srgbClr val="888888"/>
                </a:solidFill>
              </a:defRPr>
            </a:lvl9pPr>
          </a:lstStyle>
          <a:p/>
        </p:txBody>
      </p:sp>
      <p:sp>
        <p:nvSpPr>
          <p:cNvPr id="124" name="Google Shape;124;p21"/>
          <p:cNvSpPr txBox="1"/>
          <p:nvPr>
            <p:ph idx="12" type="sldNum"/>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888888"/>
              </a:buClr>
              <a:buSzPts val="1300"/>
              <a:buFont typeface="Open Sans"/>
              <a:buNone/>
              <a:defRPr b="0" i="0" sz="1300" u="non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4"/>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40" name="Google Shape;40;p4"/>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OBJECT 2">
    <p:spTree>
      <p:nvGrpSpPr>
        <p:cNvPr id="41" name="Shape 41"/>
        <p:cNvGrpSpPr/>
        <p:nvPr/>
      </p:nvGrpSpPr>
      <p:grpSpPr>
        <a:xfrm>
          <a:off x="0" y="0"/>
          <a:ext cx="0" cy="0"/>
          <a:chOff x="0" y="0"/>
          <a:chExt cx="0" cy="0"/>
        </a:xfrm>
      </p:grpSpPr>
      <p:sp>
        <p:nvSpPr>
          <p:cNvPr id="42" name="Google Shape;42;p5"/>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b="0" i="0">
                <a:latin typeface="Open Sans Light"/>
                <a:ea typeface="Open Sans Light"/>
                <a:cs typeface="Open Sans Light"/>
                <a:sym typeface="Open Sans Ligh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5"/>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6"/>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8" name="Shape 48"/>
        <p:cNvGrpSpPr/>
        <p:nvPr/>
      </p:nvGrpSpPr>
      <p:grpSpPr>
        <a:xfrm>
          <a:off x="0" y="0"/>
          <a:ext cx="0" cy="0"/>
          <a:chOff x="0" y="0"/>
          <a:chExt cx="0" cy="0"/>
        </a:xfrm>
      </p:grpSpPr>
      <p:sp>
        <p:nvSpPr>
          <p:cNvPr id="49" name="Google Shape;49;p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7"/>
          <p:cNvSpPr txBox="1"/>
          <p:nvPr>
            <p:ph idx="1" type="body"/>
          </p:nvPr>
        </p:nvSpPr>
        <p:spPr>
          <a:xfrm>
            <a:off x="6286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7"/>
          <p:cNvSpPr txBox="1"/>
          <p:nvPr>
            <p:ph idx="2" type="body"/>
          </p:nvPr>
        </p:nvSpPr>
        <p:spPr>
          <a:xfrm>
            <a:off x="4629150" y="1506381"/>
            <a:ext cx="3886200" cy="32634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55" name="Shape 55"/>
        <p:cNvGrpSpPr/>
        <p:nvPr/>
      </p:nvGrpSpPr>
      <p:grpSpPr>
        <a:xfrm>
          <a:off x="0" y="0"/>
          <a:ext cx="0" cy="0"/>
          <a:chOff x="0" y="0"/>
          <a:chExt cx="0" cy="0"/>
        </a:xfrm>
      </p:grpSpPr>
      <p:sp>
        <p:nvSpPr>
          <p:cNvPr id="56" name="Google Shape;56;p9"/>
          <p:cNvSpPr txBox="1"/>
          <p:nvPr>
            <p:ph type="title"/>
          </p:nvPr>
        </p:nvSpPr>
        <p:spPr>
          <a:xfrm>
            <a:off x="628650" y="132211"/>
            <a:ext cx="7886700" cy="994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 type="body"/>
          </p:nvPr>
        </p:nvSpPr>
        <p:spPr>
          <a:xfrm>
            <a:off x="628650" y="1492624"/>
            <a:ext cx="7886700" cy="31401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SzPts val="1800"/>
              <a:buChar char="•"/>
              <a:defRPr/>
            </a:lvl1pPr>
            <a:lvl2pPr indent="-342900" lvl="1" marL="914400" algn="l">
              <a:lnSpc>
                <a:spcPct val="90000"/>
              </a:lnSpc>
              <a:spcBef>
                <a:spcPts val="500"/>
              </a:spcBef>
              <a:spcAft>
                <a:spcPts val="0"/>
              </a:spcAft>
              <a:buSzPts val="1800"/>
              <a:buChar char="•"/>
              <a:defRPr/>
            </a:lvl2pPr>
            <a:lvl3pPr indent="-342900" lvl="2" marL="1371600" algn="l">
              <a:lnSpc>
                <a:spcPct val="90000"/>
              </a:lnSpc>
              <a:spcBef>
                <a:spcPts val="500"/>
              </a:spcBef>
              <a:spcAft>
                <a:spcPts val="0"/>
              </a:spcAft>
              <a:buSzPts val="18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9"/>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9"/>
          <p:cNvSpPr/>
          <p:nvPr/>
        </p:nvSpPr>
        <p:spPr>
          <a:xfrm>
            <a:off x="1" y="1163655"/>
            <a:ext cx="9144000" cy="267600"/>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0" name="Google Shape;60;p9"/>
          <p:cNvPicPr preferRelativeResize="0"/>
          <p:nvPr/>
        </p:nvPicPr>
        <p:blipFill rotWithShape="1">
          <a:blip r:embed="rId2">
            <a:alphaModFix/>
          </a:blip>
          <a:srcRect b="0" l="0" r="0" t="0"/>
          <a:stretch/>
        </p:blipFill>
        <p:spPr>
          <a:xfrm>
            <a:off x="6350" y="0"/>
            <a:ext cx="6848474"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629841" y="342900"/>
            <a:ext cx="2949300" cy="12000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400"/>
              <a:buFont typeface="Open Sans"/>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p:nvPr>
            <p:ph idx="2" type="pic"/>
          </p:nvPr>
        </p:nvSpPr>
        <p:spPr>
          <a:xfrm>
            <a:off x="3887391" y="740569"/>
            <a:ext cx="4629300" cy="3655200"/>
          </a:xfrm>
          <a:prstGeom prst="rect">
            <a:avLst/>
          </a:prstGeom>
          <a:noFill/>
          <a:ln>
            <a:noFill/>
          </a:ln>
        </p:spPr>
      </p:sp>
      <p:sp>
        <p:nvSpPr>
          <p:cNvPr id="64" name="Google Shape;64;p10"/>
          <p:cNvSpPr txBox="1"/>
          <p:nvPr>
            <p:ph idx="1" type="body"/>
          </p:nvPr>
        </p:nvSpPr>
        <p:spPr>
          <a:xfrm>
            <a:off x="629841" y="1543050"/>
            <a:ext cx="2949300" cy="28587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1200"/>
              <a:buNone/>
              <a:defRPr sz="1200"/>
            </a:lvl1pPr>
            <a:lvl2pPr indent="-228600" lvl="1" marL="914400" algn="l">
              <a:lnSpc>
                <a:spcPct val="90000"/>
              </a:lnSpc>
              <a:spcBef>
                <a:spcPts val="500"/>
              </a:spcBef>
              <a:spcAft>
                <a:spcPts val="0"/>
              </a:spcAft>
              <a:buSzPts val="1050"/>
              <a:buNone/>
              <a:defRPr sz="1050"/>
            </a:lvl2pPr>
            <a:lvl3pPr indent="-228600" lvl="2" marL="1371600" algn="l">
              <a:lnSpc>
                <a:spcPct val="90000"/>
              </a:lnSpc>
              <a:spcBef>
                <a:spcPts val="500"/>
              </a:spcBef>
              <a:spcAft>
                <a:spcPts val="0"/>
              </a:spcAft>
              <a:buSzPts val="900"/>
              <a:buNone/>
              <a:defRPr sz="900"/>
            </a:lvl3pPr>
            <a:lvl4pPr indent="-228600" lvl="3" marL="1828800" algn="l">
              <a:lnSpc>
                <a:spcPct val="90000"/>
              </a:lnSpc>
              <a:spcBef>
                <a:spcPts val="500"/>
              </a:spcBef>
              <a:spcAft>
                <a:spcPts val="0"/>
              </a:spcAft>
              <a:buSzPts val="750"/>
              <a:buNone/>
              <a:defRPr sz="750"/>
            </a:lvl4pPr>
            <a:lvl5pPr indent="-228600" lvl="4" marL="2286000" algn="l">
              <a:lnSpc>
                <a:spcPct val="90000"/>
              </a:lnSpc>
              <a:spcBef>
                <a:spcPts val="500"/>
              </a:spcBef>
              <a:spcAft>
                <a:spcPts val="0"/>
              </a:spcAft>
              <a:buSzPts val="750"/>
              <a:buNone/>
              <a:defRPr sz="750"/>
            </a:lvl5pPr>
            <a:lvl6pPr indent="-228600" lvl="5" marL="2743200" algn="l">
              <a:lnSpc>
                <a:spcPct val="90000"/>
              </a:lnSpc>
              <a:spcBef>
                <a:spcPts val="500"/>
              </a:spcBef>
              <a:spcAft>
                <a:spcPts val="0"/>
              </a:spcAft>
              <a:buClr>
                <a:schemeClr val="dk1"/>
              </a:buClr>
              <a:buSzPts val="750"/>
              <a:buNone/>
              <a:defRPr sz="750"/>
            </a:lvl6pPr>
            <a:lvl7pPr indent="-228600" lvl="6" marL="3200400" algn="l">
              <a:lnSpc>
                <a:spcPct val="90000"/>
              </a:lnSpc>
              <a:spcBef>
                <a:spcPts val="500"/>
              </a:spcBef>
              <a:spcAft>
                <a:spcPts val="0"/>
              </a:spcAft>
              <a:buClr>
                <a:schemeClr val="dk1"/>
              </a:buClr>
              <a:buSzPts val="750"/>
              <a:buNone/>
              <a:defRPr sz="750"/>
            </a:lvl7pPr>
            <a:lvl8pPr indent="-228600" lvl="7" marL="3657600" algn="l">
              <a:lnSpc>
                <a:spcPct val="90000"/>
              </a:lnSpc>
              <a:spcBef>
                <a:spcPts val="500"/>
              </a:spcBef>
              <a:spcAft>
                <a:spcPts val="0"/>
              </a:spcAft>
              <a:buClr>
                <a:schemeClr val="dk1"/>
              </a:buClr>
              <a:buSzPts val="750"/>
              <a:buNone/>
              <a:defRPr sz="750"/>
            </a:lvl8pPr>
            <a:lvl9pPr indent="-228600" lvl="8" marL="4114800" algn="l">
              <a:lnSpc>
                <a:spcPct val="90000"/>
              </a:lnSpc>
              <a:spcBef>
                <a:spcPts val="500"/>
              </a:spcBef>
              <a:spcAft>
                <a:spcPts val="0"/>
              </a:spcAft>
              <a:buClr>
                <a:schemeClr val="dk1"/>
              </a:buClr>
              <a:buSzPts val="750"/>
              <a:buNone/>
              <a:defRPr sz="750"/>
            </a:lvl9pPr>
          </a:lstStyle>
          <a:p/>
        </p:txBody>
      </p:sp>
      <p:sp>
        <p:nvSpPr>
          <p:cNvPr id="65" name="Google Shape;65;p10"/>
          <p:cNvSpPr txBox="1"/>
          <p:nvPr>
            <p:ph idx="10" type="dt"/>
          </p:nvPr>
        </p:nvSpPr>
        <p:spPr>
          <a:xfrm>
            <a:off x="628650" y="4767263"/>
            <a:ext cx="20574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6" name="Google Shape;66;p10"/>
          <p:cNvSpPr txBox="1"/>
          <p:nvPr>
            <p:ph idx="11" type="ftr"/>
          </p:nvPr>
        </p:nvSpPr>
        <p:spPr>
          <a:xfrm>
            <a:off x="3028950" y="4767263"/>
            <a:ext cx="3086100" cy="2739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67" name="Google Shape;67;p10"/>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1"/>
          <p:cNvGrpSpPr/>
          <p:nvPr/>
        </p:nvGrpSpPr>
        <p:grpSpPr>
          <a:xfrm>
            <a:off x="-13274" y="1197338"/>
            <a:ext cx="3108725" cy="137186"/>
            <a:chOff x="4018" y="0"/>
            <a:chExt cx="3474600" cy="326400"/>
          </a:xfrm>
        </p:grpSpPr>
        <p:sp>
          <p:nvSpPr>
            <p:cNvPr id="7" name="Google Shape;7;p1"/>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 name="Google Shape;8;p1"/>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9" name="Google Shape;9;p1"/>
          <p:cNvGrpSpPr/>
          <p:nvPr/>
        </p:nvGrpSpPr>
        <p:grpSpPr>
          <a:xfrm>
            <a:off x="3011725" y="1197338"/>
            <a:ext cx="3109099" cy="137186"/>
            <a:chOff x="2815083" y="0"/>
            <a:chExt cx="3513900" cy="326400"/>
          </a:xfrm>
        </p:grpSpPr>
        <p:sp>
          <p:nvSpPr>
            <p:cNvPr id="10" name="Google Shape;10;p1"/>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1"/>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2" name="Google Shape;12;p1"/>
          <p:cNvGrpSpPr/>
          <p:nvPr/>
        </p:nvGrpSpPr>
        <p:grpSpPr>
          <a:xfrm>
            <a:off x="6035166" y="1198127"/>
            <a:ext cx="3109099" cy="137186"/>
            <a:chOff x="5626149" y="0"/>
            <a:chExt cx="3513900" cy="326400"/>
          </a:xfrm>
        </p:grpSpPr>
        <p:sp>
          <p:nvSpPr>
            <p:cNvPr id="13" name="Google Shape;13;p1"/>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sp>
        <p:nvSpPr>
          <p:cNvPr id="15" name="Google Shape;15;p1"/>
          <p:cNvSpPr txBox="1"/>
          <p:nvPr>
            <p:ph type="title"/>
          </p:nvPr>
        </p:nvSpPr>
        <p:spPr>
          <a:xfrm>
            <a:off x="628650" y="134869"/>
            <a:ext cx="7886700" cy="994200"/>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400"/>
              <a:buFont typeface="Open Sans"/>
              <a:buNone/>
              <a:defRPr b="0" i="0" sz="4400" u="none" cap="none" strike="noStrike">
                <a:solidFill>
                  <a:schemeClr val="dk1"/>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 name="Google Shape;16;p1"/>
          <p:cNvSpPr txBox="1"/>
          <p:nvPr>
            <p:ph idx="1" type="body"/>
          </p:nvPr>
        </p:nvSpPr>
        <p:spPr>
          <a:xfrm>
            <a:off x="628650" y="1508760"/>
            <a:ext cx="7886700" cy="31239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009AA6"/>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7AB8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7AB8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7AB8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 name="Google Shape;17;p1"/>
          <p:cNvSpPr txBox="1"/>
          <p:nvPr>
            <p:ph idx="12" type="sldNum"/>
          </p:nvPr>
        </p:nvSpPr>
        <p:spPr>
          <a:xfrm>
            <a:off x="8509299" y="4838178"/>
            <a:ext cx="6348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rgbClr val="888888"/>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hyperlink" Target="https://careertech.org/resource/communicating-CTE-recruitmen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hyperlink" Target="https://questionthequo.org/media/3954/qtq-survey-5-digital-report.pdf"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9.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image" Target="../media/image3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hyperlink" Target="https://careertech.org/recruitmentstrategies" TargetMode="External"/><Relationship Id="rId4" Type="http://schemas.openxmlformats.org/officeDocument/2006/relationships/hyperlink" Target="https://www.youtube.com/watch?v=nmmYOAUeoUM&amp;t=1s"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9.jpg"/><Relationship Id="rId4" Type="http://schemas.openxmlformats.org/officeDocument/2006/relationships/hyperlink" Target="https://youtu.be/nmmYOAUeoUM" TargetMode="External"/><Relationship Id="rId5"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4.pn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1.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1.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hyperlink" Target="https://www.careertech.org/resource-center" TargetMode="External"/><Relationship Id="rId4" Type="http://schemas.openxmlformats.org/officeDocument/2006/relationships/image" Target="../media/image33.png"/><Relationship Id="rId5"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 Id="rId3" Type="http://schemas.openxmlformats.org/officeDocument/2006/relationships/image" Target="../media/image1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10.pn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3.jpg"/><Relationship Id="rId4" Type="http://schemas.openxmlformats.org/officeDocument/2006/relationships/image" Target="../media/image12.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image" Target="../media/image9.jpg"/><Relationship Id="rId4" Type="http://schemas.openxmlformats.org/officeDocument/2006/relationships/hyperlink" Target="https://careertech.org/without-limit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263038" y="1000869"/>
            <a:ext cx="7236000" cy="148590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SzPct val="111110"/>
              <a:buNone/>
            </a:pPr>
            <a:r>
              <a:rPr lang="en"/>
              <a:t>Effectively Communicating </a:t>
            </a:r>
            <a:endParaRPr/>
          </a:p>
          <a:p>
            <a:pPr indent="0" lvl="0" marL="0" rtl="0" algn="l">
              <a:lnSpc>
                <a:spcPct val="90000"/>
              </a:lnSpc>
              <a:spcBef>
                <a:spcPts val="0"/>
              </a:spcBef>
              <a:spcAft>
                <a:spcPts val="0"/>
              </a:spcAft>
              <a:buSzPct val="99772"/>
              <a:buNone/>
            </a:pPr>
            <a:r>
              <a:rPr lang="en"/>
              <a:t>of CTE to Families and Learners</a:t>
            </a:r>
            <a:endParaRPr b="0" sz="4900">
              <a:solidFill>
                <a:srgbClr val="FF6D13"/>
              </a:solidFill>
            </a:endParaRPr>
          </a:p>
        </p:txBody>
      </p:sp>
      <p:sp>
        <p:nvSpPr>
          <p:cNvPr id="131" name="Google Shape;131;p22"/>
          <p:cNvSpPr txBox="1"/>
          <p:nvPr>
            <p:ph idx="4294967295" type="subTitle"/>
          </p:nvPr>
        </p:nvSpPr>
        <p:spPr>
          <a:xfrm>
            <a:off x="531174" y="3350500"/>
            <a:ext cx="6858000" cy="1110900"/>
          </a:xfrm>
          <a:prstGeom prst="rect">
            <a:avLst/>
          </a:prstGeom>
          <a:noFill/>
          <a:ln>
            <a:noFill/>
          </a:ln>
        </p:spPr>
        <p:txBody>
          <a:bodyPr anchorCtr="0" anchor="t" bIns="45700" lIns="91425" spcFirstLastPara="1" rIns="91425" wrap="square" tIns="45700">
            <a:normAutofit lnSpcReduction="20000"/>
          </a:bodyPr>
          <a:lstStyle/>
          <a:p>
            <a:pPr indent="0" lvl="0" marL="0" marR="0" rtl="0" algn="l">
              <a:lnSpc>
                <a:spcPct val="90000"/>
              </a:lnSpc>
              <a:spcBef>
                <a:spcPts val="0"/>
              </a:spcBef>
              <a:spcAft>
                <a:spcPts val="0"/>
              </a:spcAft>
              <a:buClr>
                <a:srgbClr val="009AA6"/>
              </a:buClr>
              <a:buSzPts val="2800"/>
              <a:buFont typeface="Arial"/>
              <a:buNone/>
            </a:pPr>
            <a:r>
              <a:rPr b="0" i="0" lang="en" sz="2200" u="none" cap="none" strike="noStrike">
                <a:solidFill>
                  <a:srgbClr val="009BA5"/>
                </a:solidFill>
                <a:latin typeface="Open Sans"/>
                <a:ea typeface="Open Sans"/>
                <a:cs typeface="Open Sans"/>
                <a:sym typeface="Open Sans"/>
              </a:rPr>
              <a:t>[ Somewhere - insert state name/location ]</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 Sometime- insert date]</a:t>
            </a:r>
            <a:endParaRPr b="0" i="0" sz="2200" u="none" cap="none" strike="noStrike">
              <a:solidFill>
                <a:srgbClr val="009BA5"/>
              </a:solidFill>
              <a:latin typeface="Open Sans"/>
              <a:ea typeface="Open Sans"/>
              <a:cs typeface="Open Sans"/>
              <a:sym typeface="Open Sans"/>
            </a:endParaRPr>
          </a:p>
          <a:p>
            <a:pPr indent="0" lvl="0" marL="0" marR="0" rtl="0" algn="l">
              <a:lnSpc>
                <a:spcPct val="90000"/>
              </a:lnSpc>
              <a:spcBef>
                <a:spcPts val="1000"/>
              </a:spcBef>
              <a:spcAft>
                <a:spcPts val="0"/>
              </a:spcAft>
              <a:buClr>
                <a:srgbClr val="009AA6"/>
              </a:buClr>
              <a:buSzPts val="2400"/>
              <a:buFont typeface="Arial"/>
              <a:buNone/>
            </a:pPr>
            <a:r>
              <a:rPr b="0" i="0" lang="en" sz="2200" u="none" cap="none" strike="noStrike">
                <a:solidFill>
                  <a:srgbClr val="009BA5"/>
                </a:solidFill>
                <a:latin typeface="Open Sans"/>
                <a:ea typeface="Open Sans"/>
                <a:cs typeface="Open Sans"/>
                <a:sym typeface="Open Sans"/>
              </a:rPr>
              <a:t>[Someone - insert Facilitator Name]</a:t>
            </a:r>
            <a:endParaRPr b="0" i="0" sz="2200" u="none" cap="none" strike="noStrike">
              <a:solidFill>
                <a:srgbClr val="009BA5"/>
              </a:solidFill>
              <a:latin typeface="Open Sans"/>
              <a:ea typeface="Open Sans"/>
              <a:cs typeface="Open Sans"/>
              <a:sym typeface="Open Sans"/>
            </a:endParaRPr>
          </a:p>
        </p:txBody>
      </p:sp>
      <p:sp>
        <p:nvSpPr>
          <p:cNvPr id="132" name="Google Shape;132;p22"/>
          <p:cNvSpPr/>
          <p:nvPr/>
        </p:nvSpPr>
        <p:spPr>
          <a:xfrm>
            <a:off x="263038" y="2486765"/>
            <a:ext cx="2109900" cy="450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300"/>
              <a:buFont typeface="Arial"/>
              <a:buNone/>
            </a:pPr>
            <a:r>
              <a:rPr b="1" lang="en" sz="3300">
                <a:solidFill>
                  <a:srgbClr val="FF6D13"/>
                </a:solidFill>
                <a:latin typeface="Open Sans"/>
                <a:ea typeface="Open Sans"/>
                <a:cs typeface="Open Sans"/>
                <a:sym typeface="Open Sans"/>
              </a:rPr>
              <a:t>Module</a:t>
            </a:r>
            <a:r>
              <a:rPr b="1" i="0" lang="en" sz="3300" u="none" cap="none" strike="noStrike">
                <a:solidFill>
                  <a:srgbClr val="FF6D13"/>
                </a:solidFill>
                <a:latin typeface="Open Sans"/>
                <a:ea typeface="Open Sans"/>
                <a:cs typeface="Open Sans"/>
                <a:sym typeface="Open Sans"/>
              </a:rPr>
              <a:t> </a:t>
            </a:r>
            <a:r>
              <a:rPr b="1" lang="en" sz="3300">
                <a:solidFill>
                  <a:srgbClr val="FF6D13"/>
                </a:solidFill>
                <a:latin typeface="Open Sans"/>
                <a:ea typeface="Open Sans"/>
                <a:cs typeface="Open Sans"/>
                <a:sym typeface="Open Sans"/>
              </a:rPr>
              <a:t>6</a:t>
            </a:r>
            <a:endParaRPr b="1" i="0" sz="3300" u="none" cap="none" strike="noStrike">
              <a:solidFill>
                <a:srgbClr val="000000"/>
              </a:solidFill>
              <a:latin typeface="Open Sans"/>
              <a:ea typeface="Open Sans"/>
              <a:cs typeface="Open Sans"/>
              <a:sym typeface="Open Sans"/>
            </a:endParaRPr>
          </a:p>
        </p:txBody>
      </p:sp>
      <p:sp>
        <p:nvSpPr>
          <p:cNvPr id="133" name="Google Shape;133;p22"/>
          <p:cNvSpPr txBox="1"/>
          <p:nvPr/>
        </p:nvSpPr>
        <p:spPr>
          <a:xfrm>
            <a:off x="342200" y="296525"/>
            <a:ext cx="81771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i="1" lang="en" sz="1500">
                <a:solidFill>
                  <a:srgbClr val="000000"/>
                </a:solidFill>
                <a:latin typeface="Open Sans"/>
                <a:ea typeface="Open Sans"/>
                <a:cs typeface="Open Sans"/>
                <a:sym typeface="Open Sans"/>
              </a:rPr>
              <a:t>Empowering Students through Career Technical Education &amp; Career Advising</a:t>
            </a:r>
            <a:endParaRPr sz="1500">
              <a:latin typeface="Open Sans"/>
              <a:ea typeface="Open Sans"/>
              <a:cs typeface="Open Sans"/>
              <a:sym typeface="Open Sans"/>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1"/>
          <p:cNvSpPr txBox="1"/>
          <p:nvPr>
            <p:ph type="title"/>
          </p:nvPr>
        </p:nvSpPr>
        <p:spPr>
          <a:xfrm>
            <a:off x="601662" y="171450"/>
            <a:ext cx="7940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School Counselors </a:t>
            </a:r>
            <a:br>
              <a:rPr i="0" lang="en" sz="4400" u="none">
                <a:solidFill>
                  <a:srgbClr val="000000"/>
                </a:solidFill>
                <a:latin typeface="Open Sans Light"/>
                <a:ea typeface="Open Sans Light"/>
                <a:cs typeface="Open Sans Light"/>
                <a:sym typeface="Open Sans Light"/>
              </a:rPr>
            </a:br>
            <a:r>
              <a:rPr i="0" lang="en" sz="3300" u="none">
                <a:solidFill>
                  <a:srgbClr val="000000"/>
                </a:solidFill>
                <a:latin typeface="Open Sans Light"/>
                <a:ea typeface="Open Sans Light"/>
                <a:cs typeface="Open Sans Light"/>
                <a:sym typeface="Open Sans Light"/>
              </a:rPr>
              <a:t>Top Source for Information</a:t>
            </a:r>
            <a:endParaRPr>
              <a:latin typeface="Open Sans Light"/>
              <a:ea typeface="Open Sans Light"/>
              <a:cs typeface="Open Sans Light"/>
              <a:sym typeface="Open Sans Light"/>
            </a:endParaRPr>
          </a:p>
        </p:txBody>
      </p:sp>
      <p:pic>
        <p:nvPicPr>
          <p:cNvPr id="211" name="Google Shape;211;p31" title="Chart"/>
          <p:cNvPicPr preferRelativeResize="0"/>
          <p:nvPr/>
        </p:nvPicPr>
        <p:blipFill rotWithShape="1">
          <a:blip r:embed="rId3">
            <a:alphaModFix/>
          </a:blip>
          <a:srcRect b="2325" l="0" r="0" t="2743"/>
          <a:stretch/>
        </p:blipFill>
        <p:spPr>
          <a:xfrm>
            <a:off x="1377800" y="1490425"/>
            <a:ext cx="6388398" cy="3653076"/>
          </a:xfrm>
          <a:prstGeom prst="rect">
            <a:avLst/>
          </a:prstGeom>
          <a:noFill/>
          <a:ln>
            <a:noFill/>
          </a:ln>
        </p:spPr>
      </p:pic>
      <p:sp>
        <p:nvSpPr>
          <p:cNvPr id="212" name="Google Shape;212;p31"/>
          <p:cNvSpPr txBox="1"/>
          <p:nvPr/>
        </p:nvSpPr>
        <p:spPr>
          <a:xfrm>
            <a:off x="6828425" y="1747363"/>
            <a:ext cx="1784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67% - #1 Learners</a:t>
            </a:r>
            <a:endParaRPr b="1">
              <a:latin typeface="Open Sans"/>
              <a:ea typeface="Open Sans"/>
              <a:cs typeface="Open Sans"/>
              <a:sym typeface="Open Sans"/>
            </a:endParaRPr>
          </a:p>
        </p:txBody>
      </p:sp>
      <p:sp>
        <p:nvSpPr>
          <p:cNvPr id="213" name="Google Shape;213;p31"/>
          <p:cNvSpPr txBox="1"/>
          <p:nvPr/>
        </p:nvSpPr>
        <p:spPr>
          <a:xfrm>
            <a:off x="7359900" y="2514950"/>
            <a:ext cx="1784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latin typeface="Open Sans"/>
                <a:ea typeface="Open Sans"/>
                <a:cs typeface="Open Sans"/>
                <a:sym typeface="Open Sans"/>
              </a:rPr>
              <a:t>76% - #1 Parent/Guardian</a:t>
            </a:r>
            <a:endParaRPr b="1">
              <a:latin typeface="Open Sans"/>
              <a:ea typeface="Open Sans"/>
              <a:cs typeface="Open Sans"/>
              <a:sym typeface="Open Sans"/>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descr="A picture containing shape&#10;&#10;Description automatically generated" id="219" name="Google Shape;219;p32"/>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220" name="Google Shape;220;p32"/>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Our Role </a:t>
            </a:r>
            <a:endParaRPr b="1" sz="3000">
              <a:solidFill>
                <a:srgbClr val="009BA5"/>
              </a:solidFill>
            </a:endParaRPr>
          </a:p>
        </p:txBody>
      </p:sp>
      <p:sp>
        <p:nvSpPr>
          <p:cNvPr id="221" name="Google Shape;221;p3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
        <p:nvSpPr>
          <p:cNvPr id="222" name="Google Shape;222;p32"/>
          <p:cNvSpPr txBox="1"/>
          <p:nvPr/>
        </p:nvSpPr>
        <p:spPr>
          <a:xfrm>
            <a:off x="241350" y="1669879"/>
            <a:ext cx="8661300" cy="3273900"/>
          </a:xfrm>
          <a:prstGeom prst="rect">
            <a:avLst/>
          </a:prstGeom>
          <a:solidFill>
            <a:schemeClr val="lt1"/>
          </a:solidFill>
          <a:ln cap="flat" cmpd="sng" w="76200">
            <a:solidFill>
              <a:srgbClr val="7AB800"/>
            </a:solidFill>
            <a:prstDash val="solid"/>
            <a:round/>
            <a:headEnd len="sm" w="sm" type="none"/>
            <a:tailEnd len="sm" w="sm" type="none"/>
          </a:ln>
        </p:spPr>
        <p:txBody>
          <a:bodyPr anchorCtr="0" anchor="t" bIns="91425" lIns="91425" spcFirstLastPara="1" rIns="91425" wrap="square" tIns="91425">
            <a:spAutoFit/>
          </a:bodyPr>
          <a:lstStyle/>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FF6D13"/>
                </a:solidFill>
                <a:latin typeface="Open Sans"/>
                <a:ea typeface="Open Sans"/>
                <a:cs typeface="Open Sans"/>
                <a:sym typeface="Open Sans"/>
              </a:rPr>
              <a:t>Personal interests/aspirations/aptitudes</a:t>
            </a:r>
            <a:r>
              <a:rPr b="1" i="0" lang="en" sz="2700" u="none">
                <a:solidFill>
                  <a:srgbClr val="000000"/>
                </a:solidFill>
                <a:latin typeface="Open Sans"/>
                <a:ea typeface="Open Sans"/>
                <a:cs typeface="Open Sans"/>
                <a:sym typeface="Open Sans"/>
              </a:rPr>
              <a:t> </a:t>
            </a:r>
            <a:r>
              <a:rPr b="1" i="0" lang="en" sz="3400" u="none">
                <a:solidFill>
                  <a:srgbClr val="000000"/>
                </a:solidFill>
                <a:latin typeface="Open Sans"/>
                <a:ea typeface="Open Sans"/>
                <a:cs typeface="Open Sans"/>
                <a:sym typeface="Open Sans"/>
              </a:rPr>
              <a:t>+ </a:t>
            </a:r>
            <a:r>
              <a:rPr b="1" i="0" lang="en" sz="2700" u="none">
                <a:solidFill>
                  <a:srgbClr val="7AB800"/>
                </a:solidFill>
                <a:latin typeface="Open Sans"/>
                <a:ea typeface="Open Sans"/>
                <a:cs typeface="Open Sans"/>
                <a:sym typeface="Open Sans"/>
              </a:rPr>
              <a:t>Competencies/Skills</a:t>
            </a:r>
            <a:r>
              <a:rPr b="1" i="0" lang="en" sz="3300" u="none">
                <a:solidFill>
                  <a:srgbClr val="000000"/>
                </a:solidFill>
                <a:latin typeface="Open Sans"/>
                <a:ea typeface="Open Sans"/>
                <a:cs typeface="Open Sans"/>
                <a:sym typeface="Open Sans"/>
              </a:rPr>
              <a:t> +</a:t>
            </a:r>
            <a:r>
              <a:rPr b="1" i="0" lang="en" sz="2700" u="none">
                <a:solidFill>
                  <a:srgbClr val="000000"/>
                </a:solidFill>
                <a:latin typeface="Open Sans"/>
                <a:ea typeface="Open Sans"/>
                <a:cs typeface="Open Sans"/>
                <a:sym typeface="Open Sans"/>
              </a:rPr>
              <a:t> </a:t>
            </a:r>
            <a:endParaRPr b="1" i="0" sz="2700" u="none">
              <a:solidFill>
                <a:srgbClr val="000000"/>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rPr b="1" i="0" lang="en" sz="2700" u="none">
                <a:solidFill>
                  <a:srgbClr val="009AA6"/>
                </a:solidFill>
                <a:latin typeface="Open Sans"/>
                <a:ea typeface="Open Sans"/>
                <a:cs typeface="Open Sans"/>
                <a:sym typeface="Open Sans"/>
              </a:rPr>
              <a:t>Being informed on where</a:t>
            </a:r>
            <a:r>
              <a:rPr b="1" lang="en" sz="2700">
                <a:solidFill>
                  <a:srgbClr val="009AA6"/>
                </a:solidFill>
                <a:latin typeface="Open Sans"/>
                <a:ea typeface="Open Sans"/>
                <a:cs typeface="Open Sans"/>
                <a:sym typeface="Open Sans"/>
              </a:rPr>
              <a:t>/what</a:t>
            </a:r>
            <a:endParaRPr b="1" sz="2700">
              <a:solidFill>
                <a:srgbClr val="009AA6"/>
              </a:solidFill>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400"/>
              <a:buFont typeface="Open Sans"/>
              <a:buNone/>
            </a:pPr>
            <a:r>
              <a:t/>
            </a:r>
            <a:endParaRPr b="1" sz="2700">
              <a:latin typeface="Open Sans"/>
              <a:ea typeface="Open Sans"/>
              <a:cs typeface="Open Sans"/>
              <a:sym typeface="Open Sans"/>
            </a:endParaRPr>
          </a:p>
          <a:p>
            <a:pPr indent="0" lvl="0" marL="457200" marR="0" rtl="0" algn="ctr">
              <a:lnSpc>
                <a:spcPct val="110000"/>
              </a:lnSpc>
              <a:spcBef>
                <a:spcPts val="0"/>
              </a:spcBef>
              <a:spcAft>
                <a:spcPts val="0"/>
              </a:spcAft>
              <a:buClr>
                <a:srgbClr val="000000"/>
              </a:buClr>
              <a:buSzPts val="2800"/>
              <a:buFont typeface="Open Sans"/>
              <a:buNone/>
            </a:pPr>
            <a:r>
              <a:rPr b="1" i="0" lang="en" sz="3600" u="none">
                <a:solidFill>
                  <a:srgbClr val="000000"/>
                </a:solidFill>
                <a:latin typeface="Open Sans"/>
                <a:ea typeface="Open Sans"/>
                <a:cs typeface="Open Sans"/>
                <a:sym typeface="Open Sans"/>
              </a:rPr>
              <a:t>=</a:t>
            </a:r>
            <a:r>
              <a:rPr b="1" i="0" lang="en" sz="3100" u="none">
                <a:solidFill>
                  <a:srgbClr val="000000"/>
                </a:solidFill>
                <a:latin typeface="Open Sans"/>
                <a:ea typeface="Open Sans"/>
                <a:cs typeface="Open Sans"/>
                <a:sym typeface="Open Sans"/>
              </a:rPr>
              <a:t> CTE Champion! </a:t>
            </a:r>
            <a:endParaRPr b="1" i="0" sz="3100" u="none">
              <a:solidFill>
                <a:srgbClr val="000000"/>
              </a:solidFill>
              <a:latin typeface="Open Sans"/>
              <a:ea typeface="Open Sans"/>
              <a:cs typeface="Open Sans"/>
              <a:sym typeface="Open Sans"/>
            </a:endParaRPr>
          </a:p>
          <a:p>
            <a:pPr indent="0" lvl="0" marL="0" marR="0" rtl="0" algn="l">
              <a:lnSpc>
                <a:spcPct val="110000"/>
              </a:lnSpc>
              <a:spcBef>
                <a:spcPts val="0"/>
              </a:spcBef>
              <a:spcAft>
                <a:spcPts val="0"/>
              </a:spcAft>
              <a:buClr>
                <a:srgbClr val="000000"/>
              </a:buClr>
              <a:buSzPts val="2800"/>
              <a:buFont typeface="Open Sans"/>
              <a:buNone/>
            </a:pPr>
            <a:r>
              <a:t/>
            </a:r>
            <a:endParaRPr b="1" sz="2800">
              <a:latin typeface="Open Sans"/>
              <a:ea typeface="Open Sans"/>
              <a:cs typeface="Open Sans"/>
              <a:sym typeface="Open Sans"/>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3"/>
          <p:cNvSpPr txBox="1"/>
          <p:nvPr>
            <p:ph type="title"/>
          </p:nvPr>
        </p:nvSpPr>
        <p:spPr>
          <a:xfrm>
            <a:off x="1254125" y="89369"/>
            <a:ext cx="6937500" cy="6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CTE: From Past to Present</a:t>
            </a:r>
            <a:endParaRPr>
              <a:latin typeface="Open Sans Light"/>
              <a:ea typeface="Open Sans Light"/>
              <a:cs typeface="Open Sans Light"/>
              <a:sym typeface="Open Sans Light"/>
            </a:endParaRPr>
          </a:p>
        </p:txBody>
      </p:sp>
      <p:pic>
        <p:nvPicPr>
          <p:cNvPr id="229" name="Google Shape;229;p33"/>
          <p:cNvPicPr preferRelativeResize="0"/>
          <p:nvPr/>
        </p:nvPicPr>
        <p:blipFill rotWithShape="1">
          <a:blip r:embed="rId3">
            <a:alphaModFix/>
          </a:blip>
          <a:srcRect b="40482" l="0" r="0" t="11364"/>
          <a:stretch/>
        </p:blipFill>
        <p:spPr>
          <a:xfrm>
            <a:off x="2417075" y="732575"/>
            <a:ext cx="4309850" cy="4269425"/>
          </a:xfrm>
          <a:prstGeom prst="rect">
            <a:avLst/>
          </a:prstGeom>
          <a:noFill/>
          <a:ln>
            <a:noFill/>
          </a:ln>
        </p:spPr>
      </p:pic>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4"/>
          <p:cNvSpPr txBox="1"/>
          <p:nvPr>
            <p:ph type="title"/>
          </p:nvPr>
        </p:nvSpPr>
        <p:spPr>
          <a:xfrm>
            <a:off x="1223975" y="69269"/>
            <a:ext cx="6937500" cy="643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4400" u="none">
                <a:solidFill>
                  <a:srgbClr val="000000"/>
                </a:solidFill>
                <a:latin typeface="Open Sans Light"/>
                <a:ea typeface="Open Sans Light"/>
                <a:cs typeface="Open Sans Light"/>
                <a:sym typeface="Open Sans Light"/>
              </a:rPr>
              <a:t>CTE: From Past to Present</a:t>
            </a:r>
            <a:endParaRPr>
              <a:latin typeface="Open Sans Light"/>
              <a:ea typeface="Open Sans Light"/>
              <a:cs typeface="Open Sans Light"/>
              <a:sym typeface="Open Sans Light"/>
            </a:endParaRPr>
          </a:p>
        </p:txBody>
      </p:sp>
      <p:pic>
        <p:nvPicPr>
          <p:cNvPr id="236" name="Google Shape;236;p34"/>
          <p:cNvPicPr preferRelativeResize="0"/>
          <p:nvPr/>
        </p:nvPicPr>
        <p:blipFill rotWithShape="1">
          <a:blip r:embed="rId3">
            <a:alphaModFix/>
          </a:blip>
          <a:srcRect b="80614" l="0" r="0" t="10754"/>
          <a:stretch/>
        </p:blipFill>
        <p:spPr>
          <a:xfrm>
            <a:off x="2527300" y="793630"/>
            <a:ext cx="4089399" cy="763500"/>
          </a:xfrm>
          <a:prstGeom prst="rect">
            <a:avLst/>
          </a:prstGeom>
          <a:noFill/>
          <a:ln>
            <a:noFill/>
          </a:ln>
        </p:spPr>
      </p:pic>
      <p:pic>
        <p:nvPicPr>
          <p:cNvPr id="237" name="Google Shape;237;p34"/>
          <p:cNvPicPr preferRelativeResize="0"/>
          <p:nvPr/>
        </p:nvPicPr>
        <p:blipFill rotWithShape="1">
          <a:blip r:embed="rId3">
            <a:alphaModFix/>
          </a:blip>
          <a:srcRect b="0" l="0" r="0" t="60466"/>
          <a:stretch/>
        </p:blipFill>
        <p:spPr>
          <a:xfrm>
            <a:off x="2527300" y="1516926"/>
            <a:ext cx="4089399" cy="3538473"/>
          </a:xfrm>
          <a:prstGeom prst="rect">
            <a:avLst/>
          </a:prstGeom>
          <a:noFill/>
          <a:ln>
            <a:noFill/>
          </a:ln>
        </p:spPr>
      </p:pic>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5"/>
          <p:cNvSpPr txBox="1"/>
          <p:nvPr>
            <p:ph type="title"/>
          </p:nvPr>
        </p:nvSpPr>
        <p:spPr>
          <a:xfrm>
            <a:off x="628650" y="148828"/>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CTE Prepares Students for Careers of Their Choice</a:t>
            </a:r>
            <a:endParaRPr/>
          </a:p>
        </p:txBody>
      </p:sp>
      <p:sp>
        <p:nvSpPr>
          <p:cNvPr id="244" name="Google Shape;244;p35"/>
          <p:cNvSpPr txBox="1"/>
          <p:nvPr>
            <p:ph idx="1" type="body"/>
          </p:nvPr>
        </p:nvSpPr>
        <p:spPr>
          <a:xfrm>
            <a:off x="463550" y="1606150"/>
            <a:ext cx="7886700" cy="3311700"/>
          </a:xfrm>
          <a:prstGeom prst="rect">
            <a:avLst/>
          </a:prstGeom>
          <a:noFill/>
          <a:ln>
            <a:noFill/>
          </a:ln>
        </p:spPr>
        <p:txBody>
          <a:bodyPr anchorCtr="0" anchor="t" bIns="45700" lIns="91425" spcFirstLastPara="1" rIns="91425" wrap="square" tIns="45700">
            <a:normAutofit lnSpcReduction="10000"/>
          </a:bodyPr>
          <a:lstStyle/>
          <a:p>
            <a:pPr indent="-215900" lvl="0" marL="228600" rtl="0" algn="l">
              <a:lnSpc>
                <a:spcPct val="100000"/>
              </a:lnSpc>
              <a:spcBef>
                <a:spcPts val="0"/>
              </a:spcBef>
              <a:spcAft>
                <a:spcPts val="0"/>
              </a:spcAft>
              <a:buClr>
                <a:srgbClr val="009AA6"/>
              </a:buClr>
              <a:buSzPts val="1600"/>
              <a:buFont typeface="Arial"/>
              <a:buChar char="•"/>
            </a:pPr>
            <a:r>
              <a:rPr b="0" i="0" lang="en" sz="2200" u="none">
                <a:solidFill>
                  <a:srgbClr val="000000"/>
                </a:solidFill>
                <a:latin typeface="Open Sans"/>
                <a:ea typeface="Open Sans"/>
                <a:cs typeface="Open Sans"/>
                <a:sym typeface="Open Sans"/>
              </a:rPr>
              <a:t>Career Technical Education is an educational option that provides learners with the knowledge, experiences and skills they need to be prepared for college and career </a:t>
            </a:r>
            <a:endParaRPr sz="2600"/>
          </a:p>
          <a:p>
            <a:pPr indent="-215900" lvl="0" marL="228600" rtl="0" algn="l">
              <a:lnSpc>
                <a:spcPct val="100000"/>
              </a:lnSpc>
              <a:spcBef>
                <a:spcPts val="800"/>
              </a:spcBef>
              <a:spcAft>
                <a:spcPts val="0"/>
              </a:spcAft>
              <a:buClr>
                <a:srgbClr val="009AA6"/>
              </a:buClr>
              <a:buSzPts val="1600"/>
              <a:buFont typeface="Arial"/>
              <a:buChar char="•"/>
            </a:pPr>
            <a:r>
              <a:rPr b="0" i="0" lang="en" sz="2200" u="none">
                <a:solidFill>
                  <a:srgbClr val="000000"/>
                </a:solidFill>
                <a:latin typeface="Open Sans"/>
                <a:ea typeface="Open Sans"/>
                <a:cs typeface="Open Sans"/>
                <a:sym typeface="Open Sans"/>
              </a:rPr>
              <a:t>CTE gives </a:t>
            </a:r>
            <a:r>
              <a:rPr b="1" i="0" lang="en" sz="2200" u="none">
                <a:solidFill>
                  <a:srgbClr val="000000"/>
                </a:solidFill>
                <a:latin typeface="Open Sans"/>
                <a:ea typeface="Open Sans"/>
                <a:cs typeface="Open Sans"/>
                <a:sym typeface="Open Sans"/>
              </a:rPr>
              <a:t>purpose</a:t>
            </a:r>
            <a:r>
              <a:rPr b="0" i="0" lang="en" sz="2200" u="none">
                <a:solidFill>
                  <a:srgbClr val="000000"/>
                </a:solidFill>
                <a:latin typeface="Open Sans"/>
                <a:ea typeface="Open Sans"/>
                <a:cs typeface="Open Sans"/>
                <a:sym typeface="Open Sans"/>
              </a:rPr>
              <a:t> to learning by emphasizing </a:t>
            </a:r>
            <a:r>
              <a:rPr b="1" i="0" lang="en" sz="2200" u="none">
                <a:solidFill>
                  <a:srgbClr val="000000"/>
                </a:solidFill>
                <a:latin typeface="Open Sans"/>
                <a:ea typeface="Open Sans"/>
                <a:cs typeface="Open Sans"/>
                <a:sym typeface="Open Sans"/>
              </a:rPr>
              <a:t>real-world skills </a:t>
            </a:r>
            <a:r>
              <a:rPr b="0" i="0" lang="en" sz="2200" u="none">
                <a:solidFill>
                  <a:srgbClr val="000000"/>
                </a:solidFill>
                <a:latin typeface="Open Sans"/>
                <a:ea typeface="Open Sans"/>
                <a:cs typeface="Open Sans"/>
                <a:sym typeface="Open Sans"/>
              </a:rPr>
              <a:t>and practical knowledge within a selected </a:t>
            </a:r>
            <a:r>
              <a:rPr b="1" i="0" lang="en" sz="2200" u="none">
                <a:solidFill>
                  <a:srgbClr val="000000"/>
                </a:solidFill>
                <a:latin typeface="Open Sans"/>
                <a:ea typeface="Open Sans"/>
                <a:cs typeface="Open Sans"/>
                <a:sym typeface="Open Sans"/>
              </a:rPr>
              <a:t>career focus</a:t>
            </a:r>
            <a:endParaRPr b="0" i="0" sz="2200" u="none">
              <a:solidFill>
                <a:srgbClr val="000000"/>
              </a:solidFill>
              <a:latin typeface="Open Sans"/>
              <a:ea typeface="Open Sans"/>
              <a:cs typeface="Open Sans"/>
              <a:sym typeface="Open Sans"/>
            </a:endParaRPr>
          </a:p>
          <a:p>
            <a:pPr indent="-215900" lvl="0" marL="228600" rtl="0" algn="l">
              <a:lnSpc>
                <a:spcPct val="100000"/>
              </a:lnSpc>
              <a:spcBef>
                <a:spcPts val="800"/>
              </a:spcBef>
              <a:spcAft>
                <a:spcPts val="800"/>
              </a:spcAft>
              <a:buClr>
                <a:srgbClr val="009AA6"/>
              </a:buClr>
              <a:buSzPts val="2584"/>
              <a:buFont typeface="Arial"/>
              <a:buChar char="•"/>
            </a:pPr>
            <a:r>
              <a:rPr b="0" i="0" lang="en" sz="2200" u="none">
                <a:solidFill>
                  <a:srgbClr val="000000"/>
                </a:solidFill>
                <a:latin typeface="Open Sans"/>
                <a:ea typeface="Open Sans"/>
                <a:cs typeface="Open Sans"/>
                <a:sym typeface="Open Sans"/>
              </a:rPr>
              <a:t>Students in CTE pathways take specialized courses, in addition to required core courses, at the secondary and postsecondary/adult levels</a:t>
            </a:r>
            <a:endParaRPr sz="2600"/>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pic>
        <p:nvPicPr>
          <p:cNvPr id="250" name="Google Shape;250;p36"/>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251" name="Google Shape;251;p36"/>
          <p:cNvGrpSpPr/>
          <p:nvPr/>
        </p:nvGrpSpPr>
        <p:grpSpPr>
          <a:xfrm>
            <a:off x="-13274" y="2503170"/>
            <a:ext cx="9157539" cy="137976"/>
            <a:chOff x="-13274" y="3337560"/>
            <a:chExt cx="9157539" cy="183968"/>
          </a:xfrm>
        </p:grpSpPr>
        <p:grpSp>
          <p:nvGrpSpPr>
            <p:cNvPr id="252" name="Google Shape;252;p36"/>
            <p:cNvGrpSpPr/>
            <p:nvPr/>
          </p:nvGrpSpPr>
          <p:grpSpPr>
            <a:xfrm>
              <a:off x="-13274" y="3337560"/>
              <a:ext cx="3108725" cy="182915"/>
              <a:chOff x="4018" y="0"/>
              <a:chExt cx="3474600" cy="326400"/>
            </a:xfrm>
          </p:grpSpPr>
          <p:sp>
            <p:nvSpPr>
              <p:cNvPr id="253" name="Google Shape;253;p36"/>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36"/>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55" name="Google Shape;255;p36"/>
            <p:cNvGrpSpPr/>
            <p:nvPr/>
          </p:nvGrpSpPr>
          <p:grpSpPr>
            <a:xfrm>
              <a:off x="3011725" y="3337560"/>
              <a:ext cx="3109099" cy="182915"/>
              <a:chOff x="2815083" y="0"/>
              <a:chExt cx="3513900" cy="326400"/>
            </a:xfrm>
          </p:grpSpPr>
          <p:sp>
            <p:nvSpPr>
              <p:cNvPr id="256" name="Google Shape;256;p36"/>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36"/>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258" name="Google Shape;258;p36"/>
            <p:cNvGrpSpPr/>
            <p:nvPr/>
          </p:nvGrpSpPr>
          <p:grpSpPr>
            <a:xfrm>
              <a:off x="6035166" y="3338613"/>
              <a:ext cx="3109099" cy="182915"/>
              <a:chOff x="5626149" y="0"/>
              <a:chExt cx="3513900" cy="326400"/>
            </a:xfrm>
          </p:grpSpPr>
          <p:sp>
            <p:nvSpPr>
              <p:cNvPr id="259" name="Google Shape;259;p36"/>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6"/>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261" name="Google Shape;261;p36"/>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262" name="Google Shape;262;p36"/>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263" name="Google Shape;263;p36"/>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500"/>
                                        <p:tgtEl>
                                          <p:spTgt spid="25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750"/>
                                        <p:tgtEl>
                                          <p:spTgt spid="26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750"/>
                                        <p:tgtEl>
                                          <p:spTgt spid="2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37"/>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Discussion #1: </a:t>
            </a:r>
            <a:endParaRPr/>
          </a:p>
        </p:txBody>
      </p:sp>
      <p:sp>
        <p:nvSpPr>
          <p:cNvPr id="269" name="Google Shape;269;p37"/>
          <p:cNvSpPr txBox="1"/>
          <p:nvPr>
            <p:ph idx="1" type="body"/>
          </p:nvPr>
        </p:nvSpPr>
        <p:spPr>
          <a:xfrm>
            <a:off x="628650" y="1492624"/>
            <a:ext cx="7886700" cy="3140100"/>
          </a:xfrm>
          <a:prstGeom prst="rect">
            <a:avLst/>
          </a:prstGeom>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1100"/>
              <a:buFont typeface="Arial"/>
              <a:buNone/>
            </a:pPr>
            <a:r>
              <a:rPr lang="en" sz="2400">
                <a:solidFill>
                  <a:srgbClr val="FF6E15"/>
                </a:solidFill>
              </a:rPr>
              <a:t>What current tools do you currently use to recruit </a:t>
            </a:r>
            <a:r>
              <a:rPr lang="en" sz="2400">
                <a:solidFill>
                  <a:srgbClr val="FF6E15"/>
                </a:solidFill>
              </a:rPr>
              <a:t>learners</a:t>
            </a:r>
            <a:r>
              <a:rPr lang="en" sz="2400">
                <a:solidFill>
                  <a:srgbClr val="FF6E15"/>
                </a:solidFill>
              </a:rPr>
              <a:t> into CTE programs? </a:t>
            </a:r>
            <a:endParaRPr sz="2400">
              <a:solidFill>
                <a:srgbClr val="FF6E15"/>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rgbClr val="FF6E15"/>
              </a:solidFill>
            </a:endParaRPr>
          </a:p>
          <a:p>
            <a:pPr indent="0" lvl="0" marL="0" rtl="0" algn="l">
              <a:lnSpc>
                <a:spcPct val="100000"/>
              </a:lnSpc>
              <a:spcBef>
                <a:spcPts val="0"/>
              </a:spcBef>
              <a:spcAft>
                <a:spcPts val="0"/>
              </a:spcAft>
              <a:buClr>
                <a:schemeClr val="dk1"/>
              </a:buClr>
              <a:buSzPts val="1100"/>
              <a:buFont typeface="Arial"/>
              <a:buNone/>
            </a:pPr>
            <a:r>
              <a:rPr lang="en" sz="2400">
                <a:solidFill>
                  <a:srgbClr val="FF6E15"/>
                </a:solidFill>
              </a:rPr>
              <a:t>What is your biggest challenge communicating CTE to learners? </a:t>
            </a:r>
            <a:endParaRPr sz="2400">
              <a:solidFill>
                <a:srgbClr val="FF6E15"/>
              </a:solidFill>
            </a:endParaRPr>
          </a:p>
          <a:p>
            <a:pPr indent="0" lvl="0" marL="0" rtl="0" algn="l">
              <a:lnSpc>
                <a:spcPct val="100000"/>
              </a:lnSpc>
              <a:spcBef>
                <a:spcPts val="0"/>
              </a:spcBef>
              <a:spcAft>
                <a:spcPts val="0"/>
              </a:spcAft>
              <a:buClr>
                <a:schemeClr val="dk1"/>
              </a:buClr>
              <a:buSzPts val="1100"/>
              <a:buFont typeface="Arial"/>
              <a:buNone/>
            </a:pPr>
            <a:r>
              <a:t/>
            </a:r>
            <a:endParaRPr sz="2400">
              <a:solidFill>
                <a:srgbClr val="FF6E15"/>
              </a:solidFill>
            </a:endParaRPr>
          </a:p>
          <a:p>
            <a:pPr indent="0" lvl="0" marL="0" rtl="0" algn="l">
              <a:lnSpc>
                <a:spcPct val="100000"/>
              </a:lnSpc>
              <a:spcBef>
                <a:spcPts val="0"/>
              </a:spcBef>
              <a:spcAft>
                <a:spcPts val="0"/>
              </a:spcAft>
              <a:buClr>
                <a:schemeClr val="dk1"/>
              </a:buClr>
              <a:buSzPts val="1100"/>
              <a:buFont typeface="Arial"/>
              <a:buNone/>
            </a:pPr>
            <a:r>
              <a:rPr lang="en" sz="2400">
                <a:solidFill>
                  <a:srgbClr val="FF6E15"/>
                </a:solidFill>
              </a:rPr>
              <a:t>What messages do you currently use to ‘sell’ CTE? </a:t>
            </a:r>
            <a:endParaRPr sz="2400">
              <a:solidFill>
                <a:srgbClr val="FF6E15"/>
              </a:solidFill>
            </a:endParaRPr>
          </a:p>
        </p:txBody>
      </p:sp>
      <p:pic>
        <p:nvPicPr>
          <p:cNvPr descr="Question Icon" id="270" name="Google Shape;270;p37"/>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8"/>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93617"/>
              <a:buNone/>
            </a:pPr>
            <a:r>
              <a:rPr lang="en" sz="4700"/>
              <a:t>National Messaging Research </a:t>
            </a:r>
            <a:endParaRPr sz="47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39"/>
          <p:cNvSpPr txBox="1"/>
          <p:nvPr>
            <p:ph type="title"/>
          </p:nvPr>
        </p:nvSpPr>
        <p:spPr>
          <a:xfrm>
            <a:off x="628650" y="205383"/>
            <a:ext cx="7886700" cy="745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
                <a:latin typeface="Open Sans Light"/>
                <a:ea typeface="Open Sans Light"/>
                <a:cs typeface="Open Sans Light"/>
                <a:sym typeface="Open Sans Light"/>
              </a:rPr>
              <a:t>Background </a:t>
            </a:r>
            <a:endParaRPr i="0" sz="4400" u="none" cap="none" strike="noStrike">
              <a:solidFill>
                <a:schemeClr val="dk1"/>
              </a:solidFill>
              <a:latin typeface="Open Sans Light"/>
              <a:ea typeface="Open Sans Light"/>
              <a:cs typeface="Open Sans Light"/>
              <a:sym typeface="Open Sans Light"/>
            </a:endParaRPr>
          </a:p>
        </p:txBody>
      </p:sp>
      <p:sp>
        <p:nvSpPr>
          <p:cNvPr id="282" name="Google Shape;282;p39"/>
          <p:cNvSpPr txBox="1"/>
          <p:nvPr/>
        </p:nvSpPr>
        <p:spPr>
          <a:xfrm>
            <a:off x="246900" y="1495500"/>
            <a:ext cx="8714700" cy="3396600"/>
          </a:xfrm>
          <a:prstGeom prst="rect">
            <a:avLst/>
          </a:prstGeom>
          <a:noFill/>
          <a:ln>
            <a:noFill/>
          </a:ln>
        </p:spPr>
        <p:txBody>
          <a:bodyPr anchorCtr="0" anchor="t" bIns="91425" lIns="91425" spcFirstLastPara="1" rIns="91425" wrap="square" tIns="91425">
            <a:spAutoFit/>
          </a:bodyPr>
          <a:lstStyle/>
          <a:p>
            <a:pPr indent="-311150" lvl="0" marL="457200" marR="0" rtl="0" algn="l">
              <a:lnSpc>
                <a:spcPct val="100000"/>
              </a:lnSpc>
              <a:spcBef>
                <a:spcPts val="0"/>
              </a:spcBef>
              <a:spcAft>
                <a:spcPts val="0"/>
              </a:spcAft>
              <a:buClr>
                <a:srgbClr val="000000"/>
              </a:buClr>
              <a:buSzPts val="1300"/>
              <a:buFont typeface="Open Sans"/>
              <a:buChar char="●"/>
            </a:pPr>
            <a:r>
              <a:rPr i="0" lang="en" sz="2400" u="none" cap="none" strike="noStrike">
                <a:solidFill>
                  <a:srgbClr val="000000"/>
                </a:solidFill>
                <a:latin typeface="Open Sans"/>
                <a:ea typeface="Open Sans"/>
                <a:cs typeface="Open Sans"/>
                <a:sym typeface="Open Sans"/>
              </a:rPr>
              <a:t>Partnership with Siemens Foundation to address stagnant recruitment into Career Technical Education (CTE) programs that are vital to a skilled workforce. </a:t>
            </a:r>
            <a:endParaRPr i="0" sz="2400" u="none" cap="none" strike="noStrike">
              <a:solidFill>
                <a:srgbClr val="000000"/>
              </a:solidFill>
              <a:latin typeface="Open Sans"/>
              <a:ea typeface="Open Sans"/>
              <a:cs typeface="Open Sans"/>
              <a:sym typeface="Open Sans"/>
            </a:endParaRPr>
          </a:p>
          <a:p>
            <a:pPr indent="-311150" lvl="0" marL="457200" marR="0" rtl="0" algn="l">
              <a:lnSpc>
                <a:spcPct val="100000"/>
              </a:lnSpc>
              <a:spcBef>
                <a:spcPts val="1000"/>
              </a:spcBef>
              <a:spcAft>
                <a:spcPts val="0"/>
              </a:spcAft>
              <a:buSzPts val="1300"/>
              <a:buFont typeface="Open Sans"/>
              <a:buChar char="●"/>
            </a:pPr>
            <a:r>
              <a:rPr i="0" lang="en" sz="2400" u="none" cap="none" strike="noStrike">
                <a:solidFill>
                  <a:srgbClr val="FF6D14"/>
                </a:solidFill>
                <a:latin typeface="Open Sans"/>
                <a:ea typeface="Open Sans"/>
                <a:cs typeface="Open Sans"/>
                <a:sym typeface="Open Sans"/>
              </a:rPr>
              <a:t>Goals: </a:t>
            </a:r>
            <a:r>
              <a:rPr i="0" lang="en" sz="2400" u="none" cap="none" strike="noStrike">
                <a:solidFill>
                  <a:srgbClr val="000000"/>
                </a:solidFill>
                <a:latin typeface="Open Sans"/>
                <a:ea typeface="Open Sans"/>
                <a:cs typeface="Open Sans"/>
                <a:sym typeface="Open Sans"/>
              </a:rPr>
              <a:t>Develop effective, equitable recruitment practices that frame CTE as meeting the needs and goals of families and empower stakeholders to put research into action. </a:t>
            </a:r>
            <a:endParaRPr i="0" sz="2400" u="none" cap="none" strike="noStrike">
              <a:solidFill>
                <a:srgbClr val="000000"/>
              </a:solidFill>
              <a:latin typeface="Open Sans"/>
              <a:ea typeface="Open Sans"/>
              <a:cs typeface="Open Sans"/>
              <a:sym typeface="Open Sans"/>
            </a:endParaRPr>
          </a:p>
          <a:p>
            <a:pPr indent="-311150" lvl="0" marL="457200" marR="0" rtl="0" algn="l">
              <a:lnSpc>
                <a:spcPct val="100000"/>
              </a:lnSpc>
              <a:spcBef>
                <a:spcPts val="1000"/>
              </a:spcBef>
              <a:spcAft>
                <a:spcPts val="1000"/>
              </a:spcAft>
              <a:buSzPts val="1300"/>
              <a:buFont typeface="Open Sans"/>
              <a:buChar char="●"/>
            </a:pPr>
            <a:r>
              <a:rPr i="0" lang="en" sz="2400" u="none" cap="none" strike="noStrike">
                <a:solidFill>
                  <a:srgbClr val="FF6D14"/>
                </a:solidFill>
                <a:latin typeface="Open Sans"/>
                <a:ea typeface="Open Sans"/>
                <a:cs typeface="Open Sans"/>
                <a:sym typeface="Open Sans"/>
              </a:rPr>
              <a:t>2 rounds of research: </a:t>
            </a:r>
            <a:r>
              <a:rPr i="0" lang="en" sz="2400" u="none" cap="none" strike="noStrike">
                <a:solidFill>
                  <a:srgbClr val="000000"/>
                </a:solidFill>
                <a:latin typeface="Open Sans"/>
                <a:ea typeface="Open Sans"/>
                <a:cs typeface="Open Sans"/>
                <a:sym typeface="Open Sans"/>
              </a:rPr>
              <a:t>2017 and 2020</a:t>
            </a:r>
            <a:endParaRPr i="0" sz="2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0"/>
          <p:cNvSpPr txBox="1"/>
          <p:nvPr>
            <p:ph type="title"/>
          </p:nvPr>
        </p:nvSpPr>
        <p:spPr>
          <a:xfrm>
            <a:off x="628650" y="205383"/>
            <a:ext cx="7886700" cy="745800"/>
          </a:xfrm>
          <a:prstGeom prst="rect">
            <a:avLst/>
          </a:prstGeom>
          <a:noFill/>
          <a:ln>
            <a:noFill/>
          </a:ln>
        </p:spPr>
        <p:txBody>
          <a:bodyPr anchorCtr="0" anchor="ctr" bIns="45700" lIns="91425" spcFirstLastPara="1" rIns="91425" wrap="square" tIns="45700">
            <a:noAutofit/>
          </a:bodyPr>
          <a:lstStyle/>
          <a:p>
            <a:pPr indent="0" lvl="0" marL="0" marR="0" rtl="0" algn="ctr">
              <a:lnSpc>
                <a:spcPct val="90000"/>
              </a:lnSpc>
              <a:spcBef>
                <a:spcPts val="0"/>
              </a:spcBef>
              <a:spcAft>
                <a:spcPts val="0"/>
              </a:spcAft>
              <a:buClr>
                <a:schemeClr val="dk1"/>
              </a:buClr>
              <a:buSzPts val="1400"/>
              <a:buFont typeface="Arial"/>
              <a:buNone/>
            </a:pPr>
            <a:r>
              <a:rPr lang="en">
                <a:latin typeface="Open Sans Light"/>
                <a:ea typeface="Open Sans Light"/>
                <a:cs typeface="Open Sans Light"/>
                <a:sym typeface="Open Sans Light"/>
              </a:rPr>
              <a:t>Research Terminology</a:t>
            </a:r>
            <a:endParaRPr i="0" sz="4400" u="none" cap="none" strike="noStrike">
              <a:solidFill>
                <a:schemeClr val="dk1"/>
              </a:solidFill>
              <a:latin typeface="Open Sans Light"/>
              <a:ea typeface="Open Sans Light"/>
              <a:cs typeface="Open Sans Light"/>
              <a:sym typeface="Open Sans Light"/>
            </a:endParaRPr>
          </a:p>
        </p:txBody>
      </p:sp>
      <p:sp>
        <p:nvSpPr>
          <p:cNvPr id="288" name="Google Shape;288;p40"/>
          <p:cNvSpPr txBox="1"/>
          <p:nvPr/>
        </p:nvSpPr>
        <p:spPr>
          <a:xfrm>
            <a:off x="214650" y="1608150"/>
            <a:ext cx="8714700" cy="335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2800"/>
              <a:buFont typeface="Arial"/>
              <a:buNone/>
            </a:pPr>
            <a:r>
              <a:rPr lang="en" sz="2000">
                <a:solidFill>
                  <a:schemeClr val="dk1"/>
                </a:solidFill>
                <a:latin typeface="Open Sans"/>
                <a:ea typeface="Open Sans"/>
                <a:cs typeface="Open Sans"/>
                <a:sym typeface="Open Sans"/>
              </a:rPr>
              <a:t>This research explored what middle and high school families are looking for in their education and what messages resonates with them about CTE.</a:t>
            </a:r>
            <a:endParaRPr sz="2000">
              <a:solidFill>
                <a:schemeClr val="dk1"/>
              </a:solidFill>
              <a:latin typeface="Open Sans"/>
              <a:ea typeface="Open Sans"/>
              <a:cs typeface="Open Sans"/>
              <a:sym typeface="Open Sans"/>
            </a:endParaRPr>
          </a:p>
          <a:p>
            <a:pPr indent="-177800" lvl="0" marL="228600" rtl="0" algn="l">
              <a:lnSpc>
                <a:spcPct val="115000"/>
              </a:lnSpc>
              <a:spcBef>
                <a:spcPts val="1000"/>
              </a:spcBef>
              <a:spcAft>
                <a:spcPts val="0"/>
              </a:spcAft>
              <a:buClr>
                <a:schemeClr val="dk1"/>
              </a:buClr>
              <a:buSzPts val="2000"/>
              <a:buChar char="•"/>
            </a:pPr>
            <a:r>
              <a:rPr b="1" lang="en" sz="2000" u="sng">
                <a:solidFill>
                  <a:srgbClr val="FF6D14"/>
                </a:solidFill>
                <a:latin typeface="Open Sans"/>
                <a:ea typeface="Open Sans"/>
                <a:cs typeface="Open Sans"/>
                <a:sym typeface="Open Sans"/>
              </a:rPr>
              <a:t>Prospective Families</a:t>
            </a:r>
            <a:r>
              <a:rPr b="1" lang="en" sz="2000">
                <a:solidFill>
                  <a:srgbClr val="FF6D14"/>
                </a:solidFill>
                <a:latin typeface="Open Sans"/>
                <a:ea typeface="Open Sans"/>
                <a:cs typeface="Open Sans"/>
                <a:sym typeface="Open Sans"/>
              </a:rPr>
              <a:t>:</a:t>
            </a:r>
            <a:r>
              <a:rPr lang="en" sz="2000">
                <a:solidFill>
                  <a:srgbClr val="FF6D14"/>
                </a:solidFill>
                <a:latin typeface="Open Sans"/>
                <a:ea typeface="Open Sans"/>
                <a:cs typeface="Open Sans"/>
                <a:sym typeface="Open Sans"/>
              </a:rPr>
              <a:t> </a:t>
            </a:r>
            <a:r>
              <a:rPr lang="en" sz="2000">
                <a:solidFill>
                  <a:schemeClr val="dk1"/>
                </a:solidFill>
                <a:latin typeface="Open Sans"/>
                <a:ea typeface="Open Sans"/>
                <a:cs typeface="Open Sans"/>
                <a:sym typeface="Open Sans"/>
              </a:rPr>
              <a:t>Learners and parents/guardians interested in but not currently participating in CTE </a:t>
            </a:r>
            <a:endParaRPr sz="2000">
              <a:solidFill>
                <a:schemeClr val="dk1"/>
              </a:solidFill>
              <a:latin typeface="Open Sans"/>
              <a:ea typeface="Open Sans"/>
              <a:cs typeface="Open Sans"/>
              <a:sym typeface="Open Sans"/>
            </a:endParaRPr>
          </a:p>
          <a:p>
            <a:pPr indent="-177800" lvl="0" marL="228600" rtl="0" algn="l">
              <a:lnSpc>
                <a:spcPct val="115000"/>
              </a:lnSpc>
              <a:spcBef>
                <a:spcPts val="1000"/>
              </a:spcBef>
              <a:spcAft>
                <a:spcPts val="0"/>
              </a:spcAft>
              <a:buClr>
                <a:schemeClr val="dk1"/>
              </a:buClr>
              <a:buSzPts val="2000"/>
              <a:buChar char="•"/>
            </a:pPr>
            <a:r>
              <a:rPr b="1" lang="en" sz="2000" u="sng">
                <a:solidFill>
                  <a:srgbClr val="009AA6"/>
                </a:solidFill>
                <a:latin typeface="Open Sans"/>
                <a:ea typeface="Open Sans"/>
                <a:cs typeface="Open Sans"/>
                <a:sym typeface="Open Sans"/>
              </a:rPr>
              <a:t>Current Families</a:t>
            </a:r>
            <a:r>
              <a:rPr b="1" lang="en" sz="2000">
                <a:solidFill>
                  <a:srgbClr val="009AA6"/>
                </a:solidFill>
                <a:latin typeface="Open Sans"/>
                <a:ea typeface="Open Sans"/>
                <a:cs typeface="Open Sans"/>
                <a:sym typeface="Open Sans"/>
              </a:rPr>
              <a:t>:</a:t>
            </a:r>
            <a:r>
              <a:rPr b="1" lang="en" sz="2000">
                <a:solidFill>
                  <a:schemeClr val="dk1"/>
                </a:solidFill>
                <a:latin typeface="Open Sans"/>
                <a:ea typeface="Open Sans"/>
                <a:cs typeface="Open Sans"/>
                <a:sym typeface="Open Sans"/>
              </a:rPr>
              <a:t> </a:t>
            </a:r>
            <a:r>
              <a:rPr lang="en" sz="2000">
                <a:solidFill>
                  <a:schemeClr val="dk1"/>
                </a:solidFill>
                <a:latin typeface="Open Sans"/>
                <a:ea typeface="Open Sans"/>
                <a:cs typeface="Open Sans"/>
                <a:sym typeface="Open Sans"/>
              </a:rPr>
              <a:t>Learners and parents/guardians who’s learner is participating in one or more classes in a CTE program of study </a:t>
            </a:r>
            <a:endParaRPr sz="2000">
              <a:solidFill>
                <a:schemeClr val="dk1"/>
              </a:solidFill>
              <a:latin typeface="Open Sans"/>
              <a:ea typeface="Open Sans"/>
              <a:cs typeface="Open Sans"/>
              <a:sym typeface="Open Sans"/>
            </a:endParaRPr>
          </a:p>
          <a:p>
            <a:pPr indent="0" lvl="0" marL="0" marR="0" rtl="0" algn="l">
              <a:lnSpc>
                <a:spcPct val="100000"/>
              </a:lnSpc>
              <a:spcBef>
                <a:spcPts val="1000"/>
              </a:spcBef>
              <a:spcAft>
                <a:spcPts val="1000"/>
              </a:spcAft>
              <a:buClr>
                <a:srgbClr val="000000"/>
              </a:buClr>
              <a:buSzPts val="2000"/>
              <a:buFont typeface="Arial"/>
              <a:buNone/>
            </a:pPr>
            <a:r>
              <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ph type="title"/>
          </p:nvPr>
        </p:nvSpPr>
        <p:spPr>
          <a:xfrm>
            <a:off x="972608" y="1421607"/>
            <a:ext cx="5647200" cy="1485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lang="en" sz="4700"/>
              <a:t>Welcome</a:t>
            </a:r>
            <a:endParaRPr sz="47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idx="4294967295" type="title"/>
          </p:nvPr>
        </p:nvSpPr>
        <p:spPr>
          <a:xfrm>
            <a:off x="782637" y="325040"/>
            <a:ext cx="7886700" cy="7455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400"/>
              <a:buNone/>
            </a:pPr>
            <a:r>
              <a:rPr i="0" lang="en" sz="4400" u="none">
                <a:solidFill>
                  <a:srgbClr val="000000"/>
                </a:solidFill>
                <a:latin typeface="Open Sans Light"/>
                <a:ea typeface="Open Sans Light"/>
                <a:cs typeface="Open Sans Light"/>
                <a:sym typeface="Open Sans Light"/>
              </a:rPr>
              <a:t>CTE </a:t>
            </a:r>
            <a:r>
              <a:rPr i="1" lang="en" sz="4400" u="none">
                <a:solidFill>
                  <a:srgbClr val="000000"/>
                </a:solidFill>
                <a:latin typeface="Open Sans Light"/>
                <a:ea typeface="Open Sans Light"/>
                <a:cs typeface="Open Sans Light"/>
                <a:sym typeface="Open Sans Light"/>
              </a:rPr>
              <a:t>Still </a:t>
            </a:r>
            <a:r>
              <a:rPr i="0" lang="en" sz="4400" u="none">
                <a:solidFill>
                  <a:srgbClr val="000000"/>
                </a:solidFill>
                <a:latin typeface="Open Sans Light"/>
                <a:ea typeface="Open Sans Light"/>
                <a:cs typeface="Open Sans Light"/>
                <a:sym typeface="Open Sans Light"/>
              </a:rPr>
              <a:t>Delivers for Families </a:t>
            </a:r>
            <a:endParaRPr>
              <a:latin typeface="Open Sans Light"/>
              <a:ea typeface="Open Sans Light"/>
              <a:cs typeface="Open Sans Light"/>
              <a:sym typeface="Open Sans Light"/>
            </a:endParaRPr>
          </a:p>
        </p:txBody>
      </p:sp>
      <p:sp>
        <p:nvSpPr>
          <p:cNvPr id="294" name="Google Shape;294;p41"/>
          <p:cNvSpPr/>
          <p:nvPr/>
        </p:nvSpPr>
        <p:spPr>
          <a:xfrm>
            <a:off x="36500" y="1687700"/>
            <a:ext cx="8502600" cy="1318800"/>
          </a:xfrm>
          <a:prstGeom prst="homePlate">
            <a:avLst>
              <a:gd fmla="val 19461" name="adj"/>
            </a:avLst>
          </a:prstGeom>
          <a:solidFill>
            <a:srgbClr val="7AB8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SzPts val="5500"/>
              <a:buFont typeface="Arial"/>
              <a:buNone/>
            </a:pPr>
            <a:r>
              <a:rPr b="1" i="0" lang="en" sz="5500" u="none">
                <a:solidFill>
                  <a:srgbClr val="FFFFFF"/>
                </a:solidFill>
                <a:latin typeface="Arial"/>
                <a:ea typeface="Arial"/>
                <a:cs typeface="Arial"/>
                <a:sym typeface="Arial"/>
              </a:rPr>
              <a:t>53%</a:t>
            </a:r>
            <a:r>
              <a:rPr b="1" i="0" lang="en" sz="4000" u="none">
                <a:solidFill>
                  <a:srgbClr val="FFFFFF"/>
                </a:solidFill>
                <a:latin typeface="Arial"/>
                <a:ea typeface="Arial"/>
                <a:cs typeface="Arial"/>
                <a:sym typeface="Arial"/>
              </a:rPr>
              <a:t> </a:t>
            </a:r>
            <a:r>
              <a:rPr b="0" i="0" lang="en" sz="1800" u="none">
                <a:solidFill>
                  <a:srgbClr val="FFFFFF"/>
                </a:solidFill>
                <a:latin typeface="Arial"/>
                <a:ea typeface="Arial"/>
                <a:cs typeface="Arial"/>
                <a:sym typeface="Arial"/>
              </a:rPr>
              <a:t>of </a:t>
            </a:r>
            <a:r>
              <a:rPr b="1" i="0" lang="en" sz="1800" u="none">
                <a:solidFill>
                  <a:srgbClr val="FFFFFF"/>
                </a:solidFill>
                <a:latin typeface="Arial"/>
                <a:ea typeface="Arial"/>
                <a:cs typeface="Arial"/>
                <a:sym typeface="Arial"/>
              </a:rPr>
              <a:t>Current </a:t>
            </a:r>
            <a:r>
              <a:rPr b="0" i="0" lang="en" sz="1800" u="none">
                <a:solidFill>
                  <a:srgbClr val="FFFFFF"/>
                </a:solidFill>
                <a:latin typeface="Arial"/>
                <a:ea typeface="Arial"/>
                <a:cs typeface="Arial"/>
                <a:sym typeface="Arial"/>
              </a:rPr>
              <a:t>CTE </a:t>
            </a:r>
            <a:r>
              <a:rPr lang="en" sz="1800">
                <a:solidFill>
                  <a:srgbClr val="FFFFFF"/>
                </a:solidFill>
              </a:rPr>
              <a:t>Families</a:t>
            </a:r>
            <a:r>
              <a:rPr b="0" i="0" lang="en" sz="1800" u="none">
                <a:solidFill>
                  <a:srgbClr val="FFFFFF"/>
                </a:solidFill>
                <a:latin typeface="Arial"/>
                <a:ea typeface="Arial"/>
                <a:cs typeface="Arial"/>
                <a:sym typeface="Arial"/>
              </a:rPr>
              <a:t>/</a:t>
            </a:r>
            <a:r>
              <a:rPr lang="en" sz="1800">
                <a:solidFill>
                  <a:srgbClr val="FFFFFF"/>
                </a:solidFill>
              </a:rPr>
              <a:t>Learners</a:t>
            </a:r>
            <a:r>
              <a:rPr b="0" i="0" lang="en" sz="1800" u="none">
                <a:solidFill>
                  <a:srgbClr val="FFFFFF"/>
                </a:solidFill>
                <a:latin typeface="Arial"/>
                <a:ea typeface="Arial"/>
                <a:cs typeface="Arial"/>
                <a:sym typeface="Arial"/>
              </a:rPr>
              <a:t> </a:t>
            </a:r>
            <a:r>
              <a:rPr b="0" i="1" lang="en" sz="1800" u="none">
                <a:solidFill>
                  <a:srgbClr val="FFFFFF"/>
                </a:solidFill>
                <a:latin typeface="Arial"/>
                <a:ea typeface="Arial"/>
                <a:cs typeface="Arial"/>
                <a:sym typeface="Arial"/>
              </a:rPr>
              <a:t>Very Satisfied </a:t>
            </a:r>
            <a:endParaRPr/>
          </a:p>
          <a:p>
            <a:pPr indent="0" lvl="0" marL="0" marR="0" rtl="0" algn="ctr">
              <a:lnSpc>
                <a:spcPct val="100000"/>
              </a:lnSpc>
              <a:spcBef>
                <a:spcPts val="0"/>
              </a:spcBef>
              <a:spcAft>
                <a:spcPts val="0"/>
              </a:spcAft>
              <a:buClr>
                <a:srgbClr val="FFFFFF"/>
              </a:buClr>
              <a:buSzPts val="1800"/>
              <a:buFont typeface="Arial"/>
              <a:buNone/>
            </a:pPr>
            <a:r>
              <a:rPr b="0" i="0" lang="en" sz="1800" u="none">
                <a:solidFill>
                  <a:srgbClr val="FFFFFF"/>
                </a:solidFill>
                <a:latin typeface="Arial"/>
                <a:ea typeface="Arial"/>
                <a:cs typeface="Arial"/>
                <a:sym typeface="Arial"/>
              </a:rPr>
              <a:t>with overall school experience</a:t>
            </a:r>
            <a:endParaRPr/>
          </a:p>
          <a:p>
            <a:pPr indent="0" lvl="0" marL="0" marR="0" rtl="0" algn="ctr">
              <a:lnSpc>
                <a:spcPct val="100000"/>
              </a:lnSpc>
              <a:spcBef>
                <a:spcPts val="0"/>
              </a:spcBef>
              <a:spcAft>
                <a:spcPts val="0"/>
              </a:spcAft>
              <a:buClr>
                <a:srgbClr val="FFFFFF"/>
              </a:buClr>
              <a:buSzPts val="1800"/>
              <a:buFont typeface="Arial"/>
              <a:buNone/>
            </a:pPr>
            <a:r>
              <a:rPr b="0" i="1" lang="en" sz="1800" u="none">
                <a:solidFill>
                  <a:srgbClr val="FFFFFF"/>
                </a:solidFill>
                <a:latin typeface="Arial"/>
                <a:ea typeface="Arial"/>
                <a:cs typeface="Arial"/>
                <a:sym typeface="Arial"/>
              </a:rPr>
              <a:t>(</a:t>
            </a:r>
            <a:r>
              <a:rPr b="1" i="1" lang="en" sz="1800" u="none">
                <a:solidFill>
                  <a:srgbClr val="FFFFFF"/>
                </a:solidFill>
                <a:latin typeface="Arial"/>
                <a:ea typeface="Arial"/>
                <a:cs typeface="Arial"/>
                <a:sym typeface="Arial"/>
              </a:rPr>
              <a:t>88% </a:t>
            </a:r>
            <a:r>
              <a:rPr b="0" i="1" lang="en" sz="1800" u="none">
                <a:solidFill>
                  <a:srgbClr val="FFFFFF"/>
                </a:solidFill>
                <a:latin typeface="Arial"/>
                <a:ea typeface="Arial"/>
                <a:cs typeface="Arial"/>
                <a:sym typeface="Arial"/>
              </a:rPr>
              <a:t>satisfied)</a:t>
            </a:r>
            <a:endParaRPr/>
          </a:p>
        </p:txBody>
      </p:sp>
      <p:sp>
        <p:nvSpPr>
          <p:cNvPr id="295" name="Google Shape;295;p41"/>
          <p:cNvSpPr/>
          <p:nvPr/>
        </p:nvSpPr>
        <p:spPr>
          <a:xfrm>
            <a:off x="36500" y="3036438"/>
            <a:ext cx="6071700" cy="1625400"/>
          </a:xfrm>
          <a:prstGeom prst="homePlate">
            <a:avLst>
              <a:gd fmla="val 18592" name="adj"/>
            </a:avLst>
          </a:prstGeom>
          <a:solidFill>
            <a:srgbClr val="009AA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2800"/>
              <a:buFont typeface="Arial"/>
              <a:buNone/>
            </a:pPr>
            <a:r>
              <a:t/>
            </a:r>
            <a:endParaRPr b="1" i="0" sz="2800" u="non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FFFFFF"/>
              </a:buClr>
              <a:buSzPts val="5500"/>
              <a:buFont typeface="Arial"/>
              <a:buNone/>
            </a:pPr>
            <a:r>
              <a:rPr b="1" i="0" lang="en" sz="5500" u="none">
                <a:solidFill>
                  <a:srgbClr val="FFFFFF"/>
                </a:solidFill>
                <a:latin typeface="Arial"/>
                <a:ea typeface="Arial"/>
                <a:cs typeface="Arial"/>
                <a:sym typeface="Arial"/>
              </a:rPr>
              <a:t>28% </a:t>
            </a:r>
            <a:r>
              <a:rPr b="1" i="0" lang="en" sz="1800" u="none">
                <a:solidFill>
                  <a:srgbClr val="FFFFFF"/>
                </a:solidFill>
                <a:latin typeface="Arial"/>
                <a:ea typeface="Arial"/>
                <a:cs typeface="Arial"/>
                <a:sym typeface="Arial"/>
              </a:rPr>
              <a:t>Prospective</a:t>
            </a:r>
            <a:r>
              <a:rPr b="0" i="0" lang="en" sz="1800" u="none">
                <a:solidFill>
                  <a:srgbClr val="FFFFFF"/>
                </a:solidFill>
                <a:latin typeface="Arial"/>
                <a:ea typeface="Arial"/>
                <a:cs typeface="Arial"/>
                <a:sym typeface="Arial"/>
              </a:rPr>
              <a:t> </a:t>
            </a:r>
            <a:r>
              <a:rPr lang="en" sz="1800">
                <a:solidFill>
                  <a:schemeClr val="lt1"/>
                </a:solidFill>
              </a:rPr>
              <a:t>Families/Learners</a:t>
            </a:r>
            <a:r>
              <a:rPr b="0" i="0" lang="en" sz="1800" u="none">
                <a:solidFill>
                  <a:srgbClr val="FFFFFF"/>
                </a:solidFill>
                <a:latin typeface="Arial"/>
                <a:ea typeface="Arial"/>
                <a:cs typeface="Arial"/>
                <a:sym typeface="Arial"/>
              </a:rPr>
              <a:t> </a:t>
            </a:r>
            <a:r>
              <a:rPr b="0" i="1" lang="en" sz="1800" u="none">
                <a:solidFill>
                  <a:srgbClr val="FFFFFF"/>
                </a:solidFill>
                <a:latin typeface="Arial"/>
                <a:ea typeface="Arial"/>
                <a:cs typeface="Arial"/>
                <a:sym typeface="Arial"/>
              </a:rPr>
              <a:t>Very Satisfied </a:t>
            </a:r>
            <a:r>
              <a:rPr b="0" i="0" lang="en" sz="1800" u="none">
                <a:solidFill>
                  <a:srgbClr val="FFFFFF"/>
                </a:solidFill>
                <a:latin typeface="Arial"/>
                <a:ea typeface="Arial"/>
                <a:cs typeface="Arial"/>
                <a:sym typeface="Arial"/>
              </a:rPr>
              <a:t>with overall school experience</a:t>
            </a:r>
            <a:endParaRPr/>
          </a:p>
          <a:p>
            <a:pPr indent="0" lvl="0" marL="0" marR="0" rtl="0" algn="ctr">
              <a:lnSpc>
                <a:spcPct val="100000"/>
              </a:lnSpc>
              <a:spcBef>
                <a:spcPts val="0"/>
              </a:spcBef>
              <a:spcAft>
                <a:spcPts val="0"/>
              </a:spcAft>
              <a:buClr>
                <a:srgbClr val="FFFFFF"/>
              </a:buClr>
              <a:buSzPts val="1800"/>
              <a:buFont typeface="Arial"/>
              <a:buNone/>
            </a:pPr>
            <a:r>
              <a:rPr b="0" i="1" lang="en" sz="1800" u="none">
                <a:solidFill>
                  <a:srgbClr val="FFFFFF"/>
                </a:solidFill>
                <a:latin typeface="Arial"/>
                <a:ea typeface="Arial"/>
                <a:cs typeface="Arial"/>
                <a:sym typeface="Arial"/>
              </a:rPr>
              <a:t>(75% satisfied)</a:t>
            </a:r>
            <a:endParaRPr/>
          </a:p>
          <a:p>
            <a:pPr indent="0" lvl="0" marL="0" marR="0" rtl="0" algn="l">
              <a:lnSpc>
                <a:spcPct val="100000"/>
              </a:lnSpc>
              <a:spcBef>
                <a:spcPts val="0"/>
              </a:spcBef>
              <a:spcAft>
                <a:spcPts val="0"/>
              </a:spcAft>
              <a:buNone/>
            </a:pPr>
            <a:r>
              <a:t/>
            </a:r>
            <a:endParaRPr b="0" i="1" sz="1800" u="none">
              <a:solidFill>
                <a:srgbClr val="FFFFFF"/>
              </a:solidFill>
              <a:latin typeface="Arial"/>
              <a:ea typeface="Arial"/>
              <a:cs typeface="Arial"/>
              <a:sym typeface="Arial"/>
            </a:endParaRPr>
          </a:p>
        </p:txBody>
      </p:sp>
      <p:sp>
        <p:nvSpPr>
          <p:cNvPr id="296" name="Google Shape;296;p41"/>
          <p:cNvSpPr txBox="1"/>
          <p:nvPr/>
        </p:nvSpPr>
        <p:spPr>
          <a:xfrm>
            <a:off x="108925" y="4661969"/>
            <a:ext cx="73326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PT Sans"/>
              <a:buNone/>
            </a:pPr>
            <a:r>
              <a:rPr b="0" i="0" lang="en" sz="1400" u="none">
                <a:solidFill>
                  <a:srgbClr val="000000"/>
                </a:solidFill>
                <a:latin typeface="PT Sans"/>
                <a:ea typeface="PT Sans"/>
                <a:cs typeface="PT Sans"/>
                <a:sym typeface="PT Sans"/>
              </a:rPr>
              <a:t>Source: </a:t>
            </a:r>
            <a:r>
              <a:rPr b="0" i="0" lang="en" sz="1400" u="sng">
                <a:solidFill>
                  <a:schemeClr val="hlink"/>
                </a:solidFill>
                <a:latin typeface="PT Sans"/>
                <a:ea typeface="PT Sans"/>
                <a:cs typeface="PT Sans"/>
                <a:sym typeface="PT Sans"/>
                <a:hlinkClick r:id="rId3"/>
              </a:rPr>
              <a:t>https://careertech.org/resource/communicating-CTE-recruitment</a:t>
            </a:r>
            <a:r>
              <a:rPr b="0" i="0" lang="en" sz="1400" u="none">
                <a:solidFill>
                  <a:srgbClr val="000000"/>
                </a:solidFill>
                <a:latin typeface="PT Sans"/>
                <a:ea typeface="PT Sans"/>
                <a:cs typeface="PT Sans"/>
                <a:sym typeface="PT Sans"/>
              </a:rPr>
              <a:t> </a:t>
            </a:r>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pic>
        <p:nvPicPr>
          <p:cNvPr id="301" name="Google Shape;301;p42"/>
          <p:cNvPicPr preferRelativeResize="0"/>
          <p:nvPr/>
        </p:nvPicPr>
        <p:blipFill rotWithShape="1">
          <a:blip r:embed="rId3">
            <a:alphaModFix/>
          </a:blip>
          <a:srcRect b="5997" l="0" r="0" t="0"/>
          <a:stretch/>
        </p:blipFill>
        <p:spPr>
          <a:xfrm>
            <a:off x="403225" y="2203850"/>
            <a:ext cx="7974000" cy="2939650"/>
          </a:xfrm>
          <a:prstGeom prst="rect">
            <a:avLst/>
          </a:prstGeom>
          <a:noFill/>
          <a:ln>
            <a:noFill/>
          </a:ln>
        </p:spPr>
      </p:pic>
      <p:sp>
        <p:nvSpPr>
          <p:cNvPr id="302" name="Google Shape;302;p42"/>
          <p:cNvSpPr txBox="1"/>
          <p:nvPr>
            <p:ph idx="4294967295" type="title"/>
          </p:nvPr>
        </p:nvSpPr>
        <p:spPr>
          <a:xfrm>
            <a:off x="0" y="273844"/>
            <a:ext cx="9144000" cy="74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i="0" lang="en" sz="3300" u="none">
                <a:solidFill>
                  <a:srgbClr val="000000"/>
                </a:solidFill>
                <a:latin typeface="Open Sans Light"/>
                <a:ea typeface="Open Sans Light"/>
                <a:cs typeface="Open Sans Light"/>
                <a:sym typeface="Open Sans Light"/>
              </a:rPr>
              <a:t>CTE Families More Satisfied with Education Quality and Opportunities  </a:t>
            </a:r>
            <a:endParaRPr>
              <a:latin typeface="Open Sans Light"/>
              <a:ea typeface="Open Sans Light"/>
              <a:cs typeface="Open Sans Light"/>
              <a:sym typeface="Open Sans Light"/>
            </a:endParaRPr>
          </a:p>
        </p:txBody>
      </p:sp>
      <p:sp>
        <p:nvSpPr>
          <p:cNvPr id="303" name="Google Shape;303;p42"/>
          <p:cNvSpPr txBox="1"/>
          <p:nvPr/>
        </p:nvSpPr>
        <p:spPr>
          <a:xfrm>
            <a:off x="239712" y="1522809"/>
            <a:ext cx="8664600" cy="738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FF6D14"/>
              </a:buClr>
              <a:buSzPts val="1800"/>
              <a:buFont typeface="Arial"/>
              <a:buNone/>
            </a:pPr>
            <a:r>
              <a:rPr b="0" i="0" lang="en" sz="1800" u="none">
                <a:solidFill>
                  <a:srgbClr val="FF6D14"/>
                </a:solidFill>
                <a:latin typeface="Arial"/>
                <a:ea typeface="Arial"/>
                <a:cs typeface="Arial"/>
                <a:sym typeface="Arial"/>
              </a:rPr>
              <a:t>Those participating in CTE and their parent/guardian are </a:t>
            </a:r>
            <a:r>
              <a:rPr b="1" i="0" lang="en" sz="1800" u="none">
                <a:solidFill>
                  <a:srgbClr val="FF6D14"/>
                </a:solidFill>
                <a:latin typeface="Arial"/>
                <a:ea typeface="Arial"/>
                <a:cs typeface="Arial"/>
                <a:sym typeface="Arial"/>
              </a:rPr>
              <a:t>more satisfied </a:t>
            </a:r>
            <a:r>
              <a:rPr b="0" i="0" lang="en" sz="1800" u="none">
                <a:solidFill>
                  <a:srgbClr val="FF6D14"/>
                </a:solidFill>
                <a:latin typeface="Arial"/>
                <a:ea typeface="Arial"/>
                <a:cs typeface="Arial"/>
                <a:sym typeface="Arial"/>
              </a:rPr>
              <a:t>than those not involved in CTE in regards to: </a:t>
            </a:r>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ph idx="4294967295" type="title"/>
          </p:nvPr>
        </p:nvSpPr>
        <p:spPr>
          <a:xfrm>
            <a:off x="438450" y="353625"/>
            <a:ext cx="8267100" cy="74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i="0" lang="en" sz="4000" u="none">
                <a:solidFill>
                  <a:srgbClr val="000000"/>
                </a:solidFill>
                <a:latin typeface="Open Sans Light"/>
                <a:ea typeface="Open Sans Light"/>
                <a:cs typeface="Open Sans Light"/>
                <a:sym typeface="Open Sans Light"/>
              </a:rPr>
              <a:t>Families Desire Key Aspects of CTE </a:t>
            </a:r>
            <a:br>
              <a:rPr i="0" lang="en" sz="4000" u="none">
                <a:solidFill>
                  <a:srgbClr val="000000"/>
                </a:solidFill>
                <a:latin typeface="Open Sans Light"/>
                <a:ea typeface="Open Sans Light"/>
                <a:cs typeface="Open Sans Light"/>
                <a:sym typeface="Open Sans Light"/>
              </a:rPr>
            </a:br>
            <a:r>
              <a:rPr i="0" lang="en" sz="4000" u="none">
                <a:solidFill>
                  <a:srgbClr val="000000"/>
                </a:solidFill>
                <a:latin typeface="Open Sans Light"/>
                <a:ea typeface="Open Sans Light"/>
                <a:cs typeface="Open Sans Light"/>
                <a:sym typeface="Open Sans Light"/>
              </a:rPr>
              <a:t>in Education  </a:t>
            </a:r>
            <a:endParaRPr sz="4000">
              <a:latin typeface="Open Sans Light"/>
              <a:ea typeface="Open Sans Light"/>
              <a:cs typeface="Open Sans Light"/>
              <a:sym typeface="Open Sans Light"/>
            </a:endParaRPr>
          </a:p>
        </p:txBody>
      </p:sp>
      <p:graphicFrame>
        <p:nvGraphicFramePr>
          <p:cNvPr id="309" name="Google Shape;309;p43"/>
          <p:cNvGraphicFramePr/>
          <p:nvPr/>
        </p:nvGraphicFramePr>
        <p:xfrm>
          <a:off x="141287" y="1734740"/>
          <a:ext cx="3000000" cy="3000000"/>
        </p:xfrm>
        <a:graphic>
          <a:graphicData uri="http://schemas.openxmlformats.org/drawingml/2006/table">
            <a:tbl>
              <a:tblPr>
                <a:noFill/>
                <a:tableStyleId>{36EF3942-A178-4719-B0BB-82965D9FC9F7}</a:tableStyleId>
              </a:tblPr>
              <a:tblGrid>
                <a:gridCol w="4642200"/>
                <a:gridCol w="2178700"/>
                <a:gridCol w="2085300"/>
              </a:tblGrid>
              <a:tr h="451300">
                <a:tc>
                  <a:txBody>
                    <a:bodyPr/>
                    <a:lstStyle/>
                    <a:p>
                      <a:pPr indent="0" lvl="0" marL="0" marR="0" rtl="0" algn="ctr">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en Sans"/>
                          <a:ea typeface="Open Sans"/>
                          <a:cs typeface="Open Sans"/>
                          <a:sym typeface="Open Sans"/>
                        </a:rPr>
                        <a:t>Top Aspect </a:t>
                      </a:r>
                      <a:endParaRPr sz="11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en Sans"/>
                          <a:ea typeface="Open Sans"/>
                          <a:cs typeface="Open Sans"/>
                          <a:sym typeface="Open Sans"/>
                        </a:rPr>
                        <a:t>% Ranked Top 2 CURRENT </a:t>
                      </a:r>
                      <a:endParaRPr sz="11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c>
                  <a:txBody>
                    <a:bodyPr/>
                    <a:lstStyle/>
                    <a:p>
                      <a:pPr indent="0" lvl="0" marL="0" marR="0" rtl="0" algn="l">
                        <a:lnSpc>
                          <a:spcPct val="100000"/>
                        </a:lnSpc>
                        <a:spcBef>
                          <a:spcPts val="0"/>
                        </a:spcBef>
                        <a:spcAft>
                          <a:spcPts val="0"/>
                        </a:spcAft>
                        <a:buClr>
                          <a:srgbClr val="000000"/>
                        </a:buClr>
                        <a:buSzPts val="900"/>
                        <a:buFont typeface="Arial"/>
                        <a:buNone/>
                      </a:pPr>
                      <a:r>
                        <a:rPr b="1" i="0" lang="en" sz="900" u="none" cap="none" strike="noStrike">
                          <a:solidFill>
                            <a:srgbClr val="000000"/>
                          </a:solidFill>
                          <a:latin typeface="Open Sans"/>
                          <a:ea typeface="Open Sans"/>
                          <a:cs typeface="Open Sans"/>
                          <a:sym typeface="Open Sans"/>
                        </a:rPr>
                        <a:t>% Ranked Top 2 PROSPECTIVE </a:t>
                      </a:r>
                      <a:endParaRPr sz="11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38100">
                      <a:solidFill>
                        <a:srgbClr val="009AA6"/>
                      </a:solidFill>
                      <a:prstDash val="solid"/>
                      <a:round/>
                      <a:headEnd len="sm" w="sm" type="none"/>
                      <a:tailEnd len="sm" w="sm" type="none"/>
                    </a:lnB>
                    <a:solidFill>
                      <a:srgbClr val="BFBFBF"/>
                    </a:solidFill>
                  </a:tcPr>
                </a:tc>
              </a:tr>
              <a:tr h="425550">
                <a:tc>
                  <a:txBody>
                    <a:bodyPr/>
                    <a:lstStyle/>
                    <a:p>
                      <a:pPr indent="0" lvl="0" marL="0" marR="0" rtl="0" algn="l">
                        <a:lnSpc>
                          <a:spcPct val="100000"/>
                        </a:lnSpc>
                        <a:spcBef>
                          <a:spcPts val="0"/>
                        </a:spcBef>
                        <a:spcAft>
                          <a:spcPts val="0"/>
                        </a:spcAft>
                        <a:buNone/>
                      </a:pPr>
                      <a:r>
                        <a:rPr b="1" i="0" lang="en" sz="1200" u="none" cap="none" strike="noStrike">
                          <a:solidFill>
                            <a:srgbClr val="000000"/>
                          </a:solidFill>
                          <a:latin typeface="Open Sans"/>
                          <a:ea typeface="Open Sans"/>
                          <a:cs typeface="Open Sans"/>
                          <a:sym typeface="Open Sans"/>
                        </a:rPr>
                        <a:t>Opportunities to take classes that focus on gaining skills in a specific field </a:t>
                      </a:r>
                      <a:endParaRPr sz="1200">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u="none" cap="none" strike="noStrike">
                          <a:solidFill>
                            <a:srgbClr val="009AA6"/>
                          </a:solidFill>
                          <a:latin typeface="Open Sans"/>
                          <a:ea typeface="Open Sans"/>
                          <a:cs typeface="Open Sans"/>
                          <a:sym typeface="Open Sans"/>
                        </a:rPr>
                        <a:t>51%</a:t>
                      </a:r>
                      <a:endParaRPr>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u="none" cap="none" strike="noStrike">
                          <a:solidFill>
                            <a:srgbClr val="009AA6"/>
                          </a:solidFill>
                          <a:latin typeface="Open Sans"/>
                          <a:ea typeface="Open Sans"/>
                          <a:cs typeface="Open Sans"/>
                          <a:sym typeface="Open Sans"/>
                        </a:rPr>
                        <a:t>46%</a:t>
                      </a:r>
                      <a:endParaRPr>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r>
              <a:tr h="362750">
                <a:tc>
                  <a:txBody>
                    <a:bodyPr/>
                    <a:lstStyle/>
                    <a:p>
                      <a:pPr indent="0" lvl="0" marL="0" marR="0" rtl="0" algn="l">
                        <a:lnSpc>
                          <a:spcPct val="100000"/>
                        </a:lnSpc>
                        <a:spcBef>
                          <a:spcPts val="0"/>
                        </a:spcBef>
                        <a:spcAft>
                          <a:spcPts val="0"/>
                        </a:spcAft>
                        <a:buClr>
                          <a:srgbClr val="000000"/>
                        </a:buClr>
                        <a:buSzPts val="800"/>
                        <a:buFont typeface="Arial"/>
                        <a:buNone/>
                      </a:pPr>
                      <a:r>
                        <a:rPr b="1" i="0" lang="en" sz="1200" u="none" cap="none" strike="noStrike">
                          <a:solidFill>
                            <a:srgbClr val="000000"/>
                          </a:solidFill>
                          <a:latin typeface="Open Sans"/>
                          <a:ea typeface="Open Sans"/>
                          <a:cs typeface="Open Sans"/>
                          <a:sym typeface="Open Sans"/>
                        </a:rPr>
                        <a:t>Opportunities to take classes for career exploration </a:t>
                      </a:r>
                      <a:endParaRPr sz="1200">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u="none" cap="none" strike="noStrike">
                          <a:solidFill>
                            <a:srgbClr val="009AA6"/>
                          </a:solidFill>
                          <a:latin typeface="Open Sans"/>
                          <a:ea typeface="Open Sans"/>
                          <a:cs typeface="Open Sans"/>
                          <a:sym typeface="Open Sans"/>
                        </a:rPr>
                        <a:t>40%</a:t>
                      </a:r>
                      <a:endParaRPr>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b="1" i="0" lang="en" u="none" cap="none" strike="noStrike">
                          <a:solidFill>
                            <a:srgbClr val="009AA6"/>
                          </a:solidFill>
                          <a:latin typeface="Open Sans"/>
                          <a:ea typeface="Open Sans"/>
                          <a:cs typeface="Open Sans"/>
                          <a:sym typeface="Open Sans"/>
                        </a:rPr>
                        <a:t>50%</a:t>
                      </a:r>
                      <a:endParaRPr>
                        <a:latin typeface="Open Sans"/>
                        <a:ea typeface="Open Sans"/>
                        <a:cs typeface="Open Sans"/>
                        <a:sym typeface="Open Sans"/>
                      </a:endParaRPr>
                    </a:p>
                  </a:txBody>
                  <a:tcPr marT="51425" marB="51425" marR="91425" marL="91425">
                    <a:lnL cap="flat" cmpd="sng" w="38100">
                      <a:solidFill>
                        <a:srgbClr val="009AA6"/>
                      </a:solidFill>
                      <a:prstDash val="solid"/>
                      <a:round/>
                      <a:headEnd len="sm" w="sm" type="none"/>
                      <a:tailEnd len="sm" w="sm" type="none"/>
                    </a:lnL>
                    <a:lnR cap="flat" cmpd="sng" w="38100">
                      <a:solidFill>
                        <a:srgbClr val="009AA6"/>
                      </a:solidFill>
                      <a:prstDash val="solid"/>
                      <a:round/>
                      <a:headEnd len="sm" w="sm" type="none"/>
                      <a:tailEnd len="sm" w="sm" type="none"/>
                    </a:lnR>
                    <a:lnT cap="flat" cmpd="sng" w="38100">
                      <a:solidFill>
                        <a:srgbClr val="009AA6"/>
                      </a:solidFill>
                      <a:prstDash val="solid"/>
                      <a:round/>
                      <a:headEnd len="sm" w="sm" type="none"/>
                      <a:tailEnd len="sm" w="sm" type="none"/>
                    </a:lnT>
                    <a:lnB cap="flat" cmpd="sng" w="38100">
                      <a:solidFill>
                        <a:srgbClr val="009AA6"/>
                      </a:solidFill>
                      <a:prstDash val="solid"/>
                      <a:round/>
                      <a:headEnd len="sm" w="sm" type="none"/>
                      <a:tailEnd len="sm" w="sm" type="none"/>
                    </a:lnB>
                  </a:tcPr>
                </a:tc>
              </a:tr>
              <a:tr h="334175">
                <a:tc>
                  <a:txBody>
                    <a:bodyPr/>
                    <a:lstStyle/>
                    <a:p>
                      <a:pPr indent="0" lvl="0" marL="0" marR="0" rtl="0" algn="l">
                        <a:lnSpc>
                          <a:spcPct val="100000"/>
                        </a:lnSpc>
                        <a:spcBef>
                          <a:spcPts val="0"/>
                        </a:spcBef>
                        <a:spcAft>
                          <a:spcPts val="0"/>
                        </a:spcAft>
                        <a:buClr>
                          <a:srgbClr val="000000"/>
                        </a:buClr>
                        <a:buSzPts val="800"/>
                        <a:buFont typeface="Arial"/>
                        <a:buNone/>
                      </a:pPr>
                      <a:r>
                        <a:rPr i="0" lang="en" sz="1200" u="none" cap="none" strike="noStrike">
                          <a:solidFill>
                            <a:srgbClr val="000000"/>
                          </a:solidFill>
                          <a:latin typeface="Open Sans"/>
                          <a:ea typeface="Open Sans"/>
                          <a:cs typeface="Open Sans"/>
                          <a:sym typeface="Open Sans"/>
                        </a:rPr>
                        <a:t>Opportunities to take AP, IB, &amp; other advanced classes</a:t>
                      </a:r>
                      <a:endParaRPr sz="12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36%</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36%</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38100">
                      <a:solidFill>
                        <a:srgbClr val="009AA6"/>
                      </a:solidFill>
                      <a:prstDash val="solid"/>
                      <a:round/>
                      <a:headEnd len="sm" w="sm" type="none"/>
                      <a:tailEnd len="sm" w="sm" type="none"/>
                    </a:lnT>
                    <a:lnB cap="flat" cmpd="sng" w="9525">
                      <a:solidFill>
                        <a:schemeClr val="dk1"/>
                      </a:solidFill>
                      <a:prstDash val="solid"/>
                      <a:round/>
                      <a:headEnd len="sm" w="sm" type="none"/>
                      <a:tailEnd len="sm" w="sm" type="none"/>
                    </a:lnB>
                  </a:tcPr>
                </a:tc>
              </a:tr>
              <a:tr h="324425">
                <a:tc>
                  <a:txBody>
                    <a:bodyPr/>
                    <a:lstStyle/>
                    <a:p>
                      <a:pPr indent="0" lvl="0" marL="0" marR="0" rtl="0" algn="l">
                        <a:lnSpc>
                          <a:spcPct val="100000"/>
                        </a:lnSpc>
                        <a:spcBef>
                          <a:spcPts val="0"/>
                        </a:spcBef>
                        <a:spcAft>
                          <a:spcPts val="0"/>
                        </a:spcAft>
                        <a:buClr>
                          <a:srgbClr val="000000"/>
                        </a:buClr>
                        <a:buSzPts val="800"/>
                        <a:buFont typeface="Arial"/>
                        <a:buNone/>
                      </a:pPr>
                      <a:r>
                        <a:rPr i="0" lang="en" sz="1200" u="none" cap="none" strike="noStrike">
                          <a:solidFill>
                            <a:srgbClr val="000000"/>
                          </a:solidFill>
                          <a:latin typeface="Open Sans"/>
                          <a:ea typeface="Open Sans"/>
                          <a:cs typeface="Open Sans"/>
                          <a:sym typeface="Open Sans"/>
                        </a:rPr>
                        <a:t>Opportunities for an internship </a:t>
                      </a:r>
                      <a:endParaRPr sz="12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28%</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20%</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24425">
                <a:tc>
                  <a:txBody>
                    <a:bodyPr/>
                    <a:lstStyle/>
                    <a:p>
                      <a:pPr indent="0" lvl="0" marL="0" marR="0" rtl="0" algn="l">
                        <a:lnSpc>
                          <a:spcPct val="100000"/>
                        </a:lnSpc>
                        <a:spcBef>
                          <a:spcPts val="0"/>
                        </a:spcBef>
                        <a:spcAft>
                          <a:spcPts val="0"/>
                        </a:spcAft>
                        <a:buClr>
                          <a:srgbClr val="000000"/>
                        </a:buClr>
                        <a:buSzPts val="800"/>
                        <a:buFont typeface="Arial"/>
                        <a:buNone/>
                      </a:pPr>
                      <a:r>
                        <a:rPr i="0" lang="en" sz="1200" u="none" cap="none" strike="noStrike">
                          <a:solidFill>
                            <a:srgbClr val="000000"/>
                          </a:solidFill>
                          <a:latin typeface="Open Sans"/>
                          <a:ea typeface="Open Sans"/>
                          <a:cs typeface="Open Sans"/>
                          <a:sym typeface="Open Sans"/>
                        </a:rPr>
                        <a:t>Opportunities to participate on clubs and extracurriculars </a:t>
                      </a:r>
                      <a:endParaRPr sz="12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16%</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16%</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411300">
                <a:tc>
                  <a:txBody>
                    <a:bodyPr/>
                    <a:lstStyle/>
                    <a:p>
                      <a:pPr indent="0" lvl="0" marL="0" marR="0" rtl="0" algn="l">
                        <a:lnSpc>
                          <a:spcPct val="100000"/>
                        </a:lnSpc>
                        <a:spcBef>
                          <a:spcPts val="0"/>
                        </a:spcBef>
                        <a:spcAft>
                          <a:spcPts val="0"/>
                        </a:spcAft>
                        <a:buClr>
                          <a:srgbClr val="000000"/>
                        </a:buClr>
                        <a:buSzPts val="800"/>
                        <a:buFont typeface="Arial"/>
                        <a:buNone/>
                      </a:pPr>
                      <a:r>
                        <a:rPr i="0" lang="en" sz="1200" u="none" cap="none" strike="noStrike">
                          <a:solidFill>
                            <a:srgbClr val="000000"/>
                          </a:solidFill>
                          <a:latin typeface="Open Sans"/>
                          <a:ea typeface="Open Sans"/>
                          <a:cs typeface="Open Sans"/>
                          <a:sym typeface="Open Sans"/>
                        </a:rPr>
                        <a:t>Opportunities to take classes in the arts (visual, performance, etc.) </a:t>
                      </a:r>
                      <a:endParaRPr sz="12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15%</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17%</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24425">
                <a:tc>
                  <a:txBody>
                    <a:bodyPr/>
                    <a:lstStyle/>
                    <a:p>
                      <a:pPr indent="0" lvl="0" marL="0" marR="0" rtl="0" algn="l">
                        <a:lnSpc>
                          <a:spcPct val="100000"/>
                        </a:lnSpc>
                        <a:spcBef>
                          <a:spcPts val="0"/>
                        </a:spcBef>
                        <a:spcAft>
                          <a:spcPts val="0"/>
                        </a:spcAft>
                        <a:buClr>
                          <a:srgbClr val="000000"/>
                        </a:buClr>
                        <a:buSzPts val="800"/>
                        <a:buFont typeface="Arial"/>
                        <a:buNone/>
                      </a:pPr>
                      <a:r>
                        <a:rPr i="0" lang="en" sz="1200" u="none" cap="none" strike="noStrike">
                          <a:solidFill>
                            <a:srgbClr val="000000"/>
                          </a:solidFill>
                          <a:latin typeface="Open Sans"/>
                          <a:ea typeface="Open Sans"/>
                          <a:cs typeface="Open Sans"/>
                          <a:sym typeface="Open Sans"/>
                        </a:rPr>
                        <a:t>Opportunities to participate in sports </a:t>
                      </a:r>
                      <a:endParaRPr sz="1200">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15%</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100"/>
                        <a:buFont typeface="Arial"/>
                        <a:buNone/>
                      </a:pPr>
                      <a:r>
                        <a:rPr i="0" lang="en" u="none" cap="none" strike="noStrike">
                          <a:solidFill>
                            <a:srgbClr val="000000"/>
                          </a:solidFill>
                          <a:latin typeface="Open Sans"/>
                          <a:ea typeface="Open Sans"/>
                          <a:cs typeface="Open Sans"/>
                          <a:sym typeface="Open Sans"/>
                        </a:rPr>
                        <a:t>15%</a:t>
                      </a:r>
                      <a:endParaRPr>
                        <a:latin typeface="Open Sans"/>
                        <a:ea typeface="Open Sans"/>
                        <a:cs typeface="Open Sans"/>
                        <a:sym typeface="Open Sans"/>
                      </a:endParaRPr>
                    </a:p>
                  </a:txBody>
                  <a:tcPr marT="51425" marB="5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cxnSp>
        <p:nvCxnSpPr>
          <p:cNvPr id="310" name="Google Shape;310;p43"/>
          <p:cNvCxnSpPr/>
          <p:nvPr/>
        </p:nvCxnSpPr>
        <p:spPr>
          <a:xfrm>
            <a:off x="157212" y="3351569"/>
            <a:ext cx="8829600" cy="7200"/>
          </a:xfrm>
          <a:prstGeom prst="straightConnector1">
            <a:avLst/>
          </a:prstGeom>
          <a:noFill/>
          <a:ln cap="flat" cmpd="sng" w="38100">
            <a:solidFill>
              <a:srgbClr val="FF6D14"/>
            </a:solidFill>
            <a:prstDash val="solid"/>
            <a:miter lim="800000"/>
            <a:headEnd len="med" w="med" type="none"/>
            <a:tailEnd len="med" w="med" type="none"/>
          </a:ln>
        </p:spPr>
      </p:cxn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5" name="Shape 315"/>
        <p:cNvGrpSpPr/>
        <p:nvPr/>
      </p:nvGrpSpPr>
      <p:grpSpPr>
        <a:xfrm>
          <a:off x="0" y="0"/>
          <a:ext cx="0" cy="0"/>
          <a:chOff x="0" y="0"/>
          <a:chExt cx="0" cy="0"/>
        </a:xfrm>
      </p:grpSpPr>
      <p:sp>
        <p:nvSpPr>
          <p:cNvPr id="316" name="Google Shape;316;p44"/>
          <p:cNvSpPr txBox="1"/>
          <p:nvPr>
            <p:ph type="title"/>
          </p:nvPr>
        </p:nvSpPr>
        <p:spPr>
          <a:xfrm>
            <a:off x="628650" y="11559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i="0" lang="en" sz="3300" u="none">
                <a:solidFill>
                  <a:srgbClr val="000000"/>
                </a:solidFill>
              </a:rPr>
              <a:t>Most Effective Message: </a:t>
            </a:r>
            <a:br>
              <a:rPr i="0" lang="en" sz="3300" u="none">
                <a:solidFill>
                  <a:srgbClr val="000000"/>
                </a:solidFill>
              </a:rPr>
            </a:br>
            <a:r>
              <a:rPr b="1" i="0" lang="en" sz="3800" u="none">
                <a:solidFill>
                  <a:srgbClr val="009BA6"/>
                </a:solidFill>
                <a:latin typeface="Open Sans"/>
                <a:ea typeface="Open Sans"/>
                <a:cs typeface="Open Sans"/>
                <a:sym typeface="Open Sans"/>
              </a:rPr>
              <a:t>Preparation for the Real World</a:t>
            </a:r>
            <a:endParaRPr b="1">
              <a:solidFill>
                <a:srgbClr val="009BA6"/>
              </a:solidFill>
              <a:latin typeface="Open Sans"/>
              <a:ea typeface="Open Sans"/>
              <a:cs typeface="Open Sans"/>
              <a:sym typeface="Open Sans"/>
            </a:endParaRPr>
          </a:p>
        </p:txBody>
      </p:sp>
      <p:sp>
        <p:nvSpPr>
          <p:cNvPr id="317" name="Google Shape;317;p44"/>
          <p:cNvSpPr txBox="1"/>
          <p:nvPr/>
        </p:nvSpPr>
        <p:spPr>
          <a:xfrm>
            <a:off x="296875" y="1366950"/>
            <a:ext cx="8174400" cy="1403700"/>
          </a:xfrm>
          <a:prstGeom prst="rect">
            <a:avLst/>
          </a:prstGeom>
          <a:noFill/>
          <a:ln>
            <a:noFill/>
          </a:ln>
        </p:spPr>
        <p:txBody>
          <a:bodyPr anchorCtr="0" anchor="t" bIns="91425" lIns="91425" spcFirstLastPara="1" rIns="91425" wrap="square" tIns="91425">
            <a:spAutoFit/>
          </a:bodyPr>
          <a:lstStyle/>
          <a:p>
            <a:pPr indent="-381000" lvl="0" marL="457200" marR="0" rtl="0" algn="l">
              <a:lnSpc>
                <a:spcPct val="115000"/>
              </a:lnSpc>
              <a:spcBef>
                <a:spcPts val="1200"/>
              </a:spcBef>
              <a:spcAft>
                <a:spcPts val="0"/>
              </a:spcAft>
              <a:buClr>
                <a:srgbClr val="FF6D14"/>
              </a:buClr>
              <a:buSzPts val="2400"/>
              <a:buFont typeface="Arial"/>
              <a:buChar char="✓"/>
            </a:pPr>
            <a:r>
              <a:rPr b="0" i="0" lang="en" sz="2400" u="none" cap="none" strike="noStrike">
                <a:solidFill>
                  <a:srgbClr val="FF6D14"/>
                </a:solidFill>
                <a:latin typeface="Arial"/>
                <a:ea typeface="Arial"/>
                <a:cs typeface="Arial"/>
                <a:sym typeface="Arial"/>
              </a:rPr>
              <a:t>Continues top message from 2017 research </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 sz="2400" u="none" cap="none" strike="noStrike">
                <a:solidFill>
                  <a:srgbClr val="FF6D14"/>
                </a:solidFill>
                <a:latin typeface="Arial"/>
                <a:ea typeface="Arial"/>
                <a:cs typeface="Arial"/>
                <a:sym typeface="Arial"/>
              </a:rPr>
              <a:t>Top message across participation, race, and income </a:t>
            </a:r>
            <a:endParaRPr b="0" i="0" sz="2400" u="none" cap="none" strike="noStrike">
              <a:solidFill>
                <a:srgbClr val="FF6D14"/>
              </a:solidFill>
              <a:latin typeface="Arial"/>
              <a:ea typeface="Arial"/>
              <a:cs typeface="Arial"/>
              <a:sym typeface="Arial"/>
            </a:endParaRPr>
          </a:p>
          <a:p>
            <a:pPr indent="-381000" lvl="0" marL="457200" marR="0" rtl="0" algn="l">
              <a:lnSpc>
                <a:spcPct val="115000"/>
              </a:lnSpc>
              <a:spcBef>
                <a:spcPts val="0"/>
              </a:spcBef>
              <a:spcAft>
                <a:spcPts val="0"/>
              </a:spcAft>
              <a:buClr>
                <a:srgbClr val="FF6D14"/>
              </a:buClr>
              <a:buSzPts val="2400"/>
              <a:buFont typeface="Arial"/>
              <a:buChar char="✓"/>
            </a:pPr>
            <a:r>
              <a:rPr b="0" i="0" lang="en" sz="2400" u="none" cap="none" strike="noStrike">
                <a:solidFill>
                  <a:srgbClr val="FF6D14"/>
                </a:solidFill>
                <a:latin typeface="Arial"/>
                <a:ea typeface="Arial"/>
                <a:cs typeface="Arial"/>
                <a:sym typeface="Arial"/>
              </a:rPr>
              <a:t>Reinforces top outcomes/benefits desired from CTE </a:t>
            </a:r>
            <a:endParaRPr b="0" i="0" sz="2400" u="none" cap="none" strike="noStrike">
              <a:solidFill>
                <a:srgbClr val="FF6D14"/>
              </a:solidFill>
              <a:latin typeface="Arial"/>
              <a:ea typeface="Arial"/>
              <a:cs typeface="Arial"/>
              <a:sym typeface="Arial"/>
            </a:endParaRPr>
          </a:p>
        </p:txBody>
      </p:sp>
      <p:sp>
        <p:nvSpPr>
          <p:cNvPr id="318" name="Google Shape;318;p44"/>
          <p:cNvSpPr/>
          <p:nvPr/>
        </p:nvSpPr>
        <p:spPr>
          <a:xfrm>
            <a:off x="296875" y="3027800"/>
            <a:ext cx="2358600" cy="1890000"/>
          </a:xfrm>
          <a:prstGeom prst="rect">
            <a:avLst/>
          </a:prstGeom>
          <a:solidFill>
            <a:srgbClr val="009AA6"/>
          </a:solidFill>
          <a:ln cap="flat" cmpd="sng" w="9525">
            <a:solidFill>
              <a:srgbClr val="009A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a:ea typeface="Arial"/>
                <a:cs typeface="Arial"/>
                <a:sym typeface="Arial"/>
              </a:rPr>
              <a:t>Gives purpose to learning by emphasizing real‐world skills and practical knowledge</a:t>
            </a:r>
            <a:endParaRPr b="0" i="0" sz="1800" u="none" cap="none" strike="noStrike">
              <a:solidFill>
                <a:srgbClr val="FFFFFF"/>
              </a:solidFill>
              <a:latin typeface="Arial"/>
              <a:ea typeface="Arial"/>
              <a:cs typeface="Arial"/>
              <a:sym typeface="Arial"/>
            </a:endParaRPr>
          </a:p>
        </p:txBody>
      </p:sp>
      <p:sp>
        <p:nvSpPr>
          <p:cNvPr id="319" name="Google Shape;319;p44"/>
          <p:cNvSpPr/>
          <p:nvPr/>
        </p:nvSpPr>
        <p:spPr>
          <a:xfrm>
            <a:off x="3204775" y="3027800"/>
            <a:ext cx="2358600" cy="1890000"/>
          </a:xfrm>
          <a:prstGeom prst="rect">
            <a:avLst/>
          </a:prstGeom>
          <a:solidFill>
            <a:srgbClr val="FF6D1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a:ea typeface="Arial"/>
                <a:cs typeface="Arial"/>
                <a:sym typeface="Arial"/>
              </a:rPr>
              <a:t>Students receive hands‐on training, mentoring, and internships from employers in their community. </a:t>
            </a:r>
            <a:endParaRPr b="0" i="0" sz="1800" u="none" cap="none" strike="noStrike">
              <a:solidFill>
                <a:srgbClr val="FFFFFF"/>
              </a:solidFill>
              <a:latin typeface="Arial"/>
              <a:ea typeface="Arial"/>
              <a:cs typeface="Arial"/>
              <a:sym typeface="Arial"/>
            </a:endParaRPr>
          </a:p>
        </p:txBody>
      </p:sp>
      <p:sp>
        <p:nvSpPr>
          <p:cNvPr id="320" name="Google Shape;320;p44"/>
          <p:cNvSpPr/>
          <p:nvPr/>
        </p:nvSpPr>
        <p:spPr>
          <a:xfrm>
            <a:off x="5913150" y="3027800"/>
            <a:ext cx="2602200" cy="1890000"/>
          </a:xfrm>
          <a:prstGeom prst="rect">
            <a:avLst/>
          </a:prstGeom>
          <a:solidFill>
            <a:srgbClr val="009AA6"/>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Arial"/>
                <a:ea typeface="Arial"/>
                <a:cs typeface="Arial"/>
                <a:sym typeface="Arial"/>
              </a:rPr>
              <a:t>help students explore different options before they start college or a career, and get them ready for the real world.</a:t>
            </a:r>
            <a:endParaRPr b="0" i="0" sz="1800" u="none" cap="none" strike="noStrike">
              <a:solidFill>
                <a:srgbClr val="FFFFFF"/>
              </a:solidFill>
              <a:latin typeface="Arial"/>
              <a:ea typeface="Arial"/>
              <a:cs typeface="Arial"/>
              <a:sym typeface="Arial"/>
            </a:endParaRPr>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45"/>
          <p:cNvSpPr txBox="1"/>
          <p:nvPr>
            <p:ph idx="4294967295" type="title"/>
          </p:nvPr>
        </p:nvSpPr>
        <p:spPr>
          <a:xfrm>
            <a:off x="628650" y="353615"/>
            <a:ext cx="7886700" cy="74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 sz="4000">
                <a:solidFill>
                  <a:srgbClr val="000000"/>
                </a:solidFill>
                <a:latin typeface="Open Sans Light"/>
                <a:ea typeface="Open Sans Light"/>
                <a:cs typeface="Open Sans Light"/>
                <a:sym typeface="Open Sans Light"/>
              </a:rPr>
              <a:t>Message Testing </a:t>
            </a:r>
            <a:endParaRPr sz="4000">
              <a:latin typeface="Open Sans Light"/>
              <a:ea typeface="Open Sans Light"/>
              <a:cs typeface="Open Sans Light"/>
              <a:sym typeface="Open Sans Light"/>
            </a:endParaRPr>
          </a:p>
        </p:txBody>
      </p:sp>
      <p:pic>
        <p:nvPicPr>
          <p:cNvPr id="326" name="Google Shape;326;p45"/>
          <p:cNvPicPr preferRelativeResize="0"/>
          <p:nvPr/>
        </p:nvPicPr>
        <p:blipFill rotWithShape="1">
          <a:blip r:embed="rId3">
            <a:alphaModFix/>
          </a:blip>
          <a:srcRect b="0" l="0" r="0" t="0"/>
          <a:stretch/>
        </p:blipFill>
        <p:spPr>
          <a:xfrm>
            <a:off x="1714246" y="1351500"/>
            <a:ext cx="5715516" cy="3792000"/>
          </a:xfrm>
          <a:prstGeom prst="rect">
            <a:avLst/>
          </a:prstGeom>
          <a:noFill/>
          <a:ln>
            <a:noFill/>
          </a:ln>
        </p:spPr>
      </p:pic>
      <p:sp>
        <p:nvSpPr>
          <p:cNvPr id="327" name="Google Shape;327;p45"/>
          <p:cNvSpPr/>
          <p:nvPr/>
        </p:nvSpPr>
        <p:spPr>
          <a:xfrm>
            <a:off x="5607725" y="3020188"/>
            <a:ext cx="1971600" cy="857400"/>
          </a:xfrm>
          <a:prstGeom prst="ellipse">
            <a:avLst/>
          </a:prstGeom>
          <a:noFill/>
          <a:ln cap="flat" cmpd="sng" w="28575">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6"/>
          <p:cNvSpPr txBox="1"/>
          <p:nvPr>
            <p:ph idx="4294967295" type="title"/>
          </p:nvPr>
        </p:nvSpPr>
        <p:spPr>
          <a:xfrm>
            <a:off x="0" y="263944"/>
            <a:ext cx="9144000" cy="74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 sz="4000">
                <a:solidFill>
                  <a:srgbClr val="000000"/>
                </a:solidFill>
                <a:latin typeface="Open Sans Light"/>
                <a:ea typeface="Open Sans Light"/>
                <a:cs typeface="Open Sans Light"/>
                <a:sym typeface="Open Sans Light"/>
              </a:rPr>
              <a:t>Equitable Message Impact</a:t>
            </a:r>
            <a:endParaRPr sz="4000">
              <a:latin typeface="Open Sans Light"/>
              <a:ea typeface="Open Sans Light"/>
              <a:cs typeface="Open Sans Light"/>
              <a:sym typeface="Open Sans Light"/>
            </a:endParaRPr>
          </a:p>
        </p:txBody>
      </p:sp>
      <p:pic>
        <p:nvPicPr>
          <p:cNvPr id="333" name="Google Shape;333;p46"/>
          <p:cNvPicPr preferRelativeResize="0"/>
          <p:nvPr/>
        </p:nvPicPr>
        <p:blipFill>
          <a:blip r:embed="rId3">
            <a:alphaModFix/>
          </a:blip>
          <a:stretch>
            <a:fillRect/>
          </a:stretch>
        </p:blipFill>
        <p:spPr>
          <a:xfrm>
            <a:off x="1807189" y="1164176"/>
            <a:ext cx="5529624" cy="3979325"/>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47"/>
          <p:cNvSpPr txBox="1"/>
          <p:nvPr>
            <p:ph idx="4294967295" type="title"/>
          </p:nvPr>
        </p:nvSpPr>
        <p:spPr>
          <a:xfrm>
            <a:off x="219075" y="239315"/>
            <a:ext cx="8705700" cy="745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i="0" lang="en" sz="4000" u="none">
                <a:solidFill>
                  <a:srgbClr val="000000"/>
                </a:solidFill>
                <a:latin typeface="Open Sans Light"/>
                <a:ea typeface="Open Sans Light"/>
                <a:cs typeface="Open Sans Light"/>
                <a:sym typeface="Open Sans Light"/>
              </a:rPr>
              <a:t>CTE Benefits and Outcomes: </a:t>
            </a:r>
            <a:br>
              <a:rPr i="0" lang="en" sz="4000" u="none">
                <a:solidFill>
                  <a:srgbClr val="000000"/>
                </a:solidFill>
                <a:latin typeface="Open Sans Light"/>
                <a:ea typeface="Open Sans Light"/>
                <a:cs typeface="Open Sans Light"/>
                <a:sym typeface="Open Sans Light"/>
              </a:rPr>
            </a:br>
            <a:r>
              <a:rPr i="0" lang="en" sz="4000" u="none">
                <a:solidFill>
                  <a:srgbClr val="000000"/>
                </a:solidFill>
                <a:latin typeface="Open Sans Light"/>
                <a:ea typeface="Open Sans Light"/>
                <a:cs typeface="Open Sans Light"/>
                <a:sym typeface="Open Sans Light"/>
              </a:rPr>
              <a:t>Finding Passion A Top Priority</a:t>
            </a:r>
            <a:endParaRPr sz="4000">
              <a:latin typeface="Open Sans Light"/>
              <a:ea typeface="Open Sans Light"/>
              <a:cs typeface="Open Sans Light"/>
              <a:sym typeface="Open Sans Light"/>
            </a:endParaRPr>
          </a:p>
        </p:txBody>
      </p:sp>
      <p:sp>
        <p:nvSpPr>
          <p:cNvPr id="339" name="Google Shape;339;p47"/>
          <p:cNvSpPr txBox="1"/>
          <p:nvPr/>
        </p:nvSpPr>
        <p:spPr>
          <a:xfrm>
            <a:off x="84012" y="1523619"/>
            <a:ext cx="9060000" cy="2339700"/>
          </a:xfrm>
          <a:prstGeom prst="rect">
            <a:avLst/>
          </a:prstGeom>
          <a:noFill/>
          <a:ln>
            <a:noFill/>
          </a:ln>
        </p:spPr>
        <p:txBody>
          <a:bodyPr anchorCtr="0" anchor="t" bIns="91425" lIns="91425" spcFirstLastPara="1" rIns="91425" wrap="square" tIns="91425">
            <a:spAutoFit/>
          </a:bodyPr>
          <a:lstStyle/>
          <a:p>
            <a:pPr indent="-355600" lvl="0" marL="457200" marR="0" rtl="0" algn="l">
              <a:lnSpc>
                <a:spcPct val="100000"/>
              </a:lnSpc>
              <a:spcBef>
                <a:spcPts val="0"/>
              </a:spcBef>
              <a:spcAft>
                <a:spcPts val="0"/>
              </a:spcAft>
              <a:buClr>
                <a:srgbClr val="000000"/>
              </a:buClr>
              <a:buSzPts val="200"/>
              <a:buFont typeface="Arial"/>
              <a:buChar char="●"/>
            </a:pPr>
            <a:r>
              <a:rPr b="0" i="0" lang="en" sz="2000" u="none">
                <a:solidFill>
                  <a:srgbClr val="000000"/>
                </a:solidFill>
                <a:latin typeface="Open Sans"/>
                <a:ea typeface="Open Sans"/>
                <a:cs typeface="Open Sans"/>
                <a:sym typeface="Open Sans"/>
              </a:rPr>
              <a:t>Prospective and current parent/guardians and learner placed </a:t>
            </a:r>
            <a:r>
              <a:rPr b="1" i="0" lang="en" sz="2000" u="none">
                <a:solidFill>
                  <a:srgbClr val="000000"/>
                </a:solidFill>
                <a:latin typeface="Open Sans"/>
                <a:ea typeface="Open Sans"/>
                <a:cs typeface="Open Sans"/>
                <a:sym typeface="Open Sans"/>
              </a:rPr>
              <a:t>finding a career passion in their top two</a:t>
            </a:r>
            <a:r>
              <a:rPr b="0" i="0" lang="en" sz="2000" u="none">
                <a:solidFill>
                  <a:srgbClr val="000000"/>
                </a:solidFill>
                <a:latin typeface="Open Sans"/>
                <a:ea typeface="Open Sans"/>
                <a:cs typeface="Open Sans"/>
                <a:sym typeface="Open Sans"/>
              </a:rPr>
              <a:t> outcomes and benefits of CTE out of 22 options. </a:t>
            </a:r>
            <a:endParaRPr/>
          </a:p>
          <a:p>
            <a:pPr indent="-355600" lvl="0" marL="457200" marR="0" rtl="0" algn="l">
              <a:lnSpc>
                <a:spcPct val="100000"/>
              </a:lnSpc>
              <a:spcBef>
                <a:spcPts val="0"/>
              </a:spcBef>
              <a:spcAft>
                <a:spcPts val="0"/>
              </a:spcAft>
              <a:buClr>
                <a:srgbClr val="000000"/>
              </a:buClr>
              <a:buSzPts val="2000"/>
              <a:buFont typeface="Arial"/>
              <a:buNone/>
            </a:pPr>
            <a:r>
              <a:t/>
            </a:r>
            <a:endParaRPr b="0" i="0" sz="2000" u="none">
              <a:solidFill>
                <a:srgbClr val="000000"/>
              </a:solidFill>
              <a:latin typeface="Open Sans"/>
              <a:ea typeface="Open Sans"/>
              <a:cs typeface="Open Sans"/>
              <a:sym typeface="Open Sans"/>
            </a:endParaRPr>
          </a:p>
          <a:p>
            <a:pPr indent="-355600" lvl="0" marL="457200" marR="0" rtl="0" algn="l">
              <a:lnSpc>
                <a:spcPct val="100000"/>
              </a:lnSpc>
              <a:spcBef>
                <a:spcPts val="0"/>
              </a:spcBef>
              <a:spcAft>
                <a:spcPts val="0"/>
              </a:spcAft>
              <a:buClr>
                <a:srgbClr val="000000"/>
              </a:buClr>
              <a:buSzPts val="200"/>
              <a:buFont typeface="Arial"/>
              <a:buChar char="●"/>
            </a:pPr>
            <a:r>
              <a:rPr b="0" i="0" lang="en" sz="2000" u="none">
                <a:solidFill>
                  <a:srgbClr val="000000"/>
                </a:solidFill>
                <a:latin typeface="Open Sans"/>
                <a:ea typeface="Open Sans"/>
                <a:cs typeface="Open Sans"/>
                <a:sym typeface="Open Sans"/>
              </a:rPr>
              <a:t>Finding a career passion was ranked </a:t>
            </a:r>
            <a:r>
              <a:rPr b="1" i="0" lang="en" sz="2000" u="none">
                <a:solidFill>
                  <a:srgbClr val="000000"/>
                </a:solidFill>
                <a:latin typeface="Open Sans"/>
                <a:ea typeface="Open Sans"/>
                <a:cs typeface="Open Sans"/>
                <a:sym typeface="Open Sans"/>
              </a:rPr>
              <a:t>above </a:t>
            </a:r>
            <a:r>
              <a:rPr b="0" i="0" lang="en" sz="2000" u="none">
                <a:solidFill>
                  <a:srgbClr val="000000"/>
                </a:solidFill>
                <a:latin typeface="Open Sans"/>
                <a:ea typeface="Open Sans"/>
                <a:cs typeface="Open Sans"/>
                <a:sym typeface="Open Sans"/>
              </a:rPr>
              <a:t>finding a well-paying job, earning college credit, and having experiences that stand out on college and job applications</a:t>
            </a:r>
            <a:endParaRPr/>
          </a:p>
        </p:txBody>
      </p:sp>
      <p:sp>
        <p:nvSpPr>
          <p:cNvPr id="340" name="Google Shape;340;p47"/>
          <p:cNvSpPr/>
          <p:nvPr/>
        </p:nvSpPr>
        <p:spPr>
          <a:xfrm>
            <a:off x="508050" y="4030284"/>
            <a:ext cx="8127900" cy="1038000"/>
          </a:xfrm>
          <a:prstGeom prst="roundRect">
            <a:avLst>
              <a:gd fmla="val 16667" name="adj"/>
            </a:avLst>
          </a:prstGeom>
          <a:noFill/>
          <a:ln cap="flat" cmpd="sng" w="38100">
            <a:solidFill>
              <a:srgbClr val="0099A6"/>
            </a:solidFill>
            <a:prstDash val="solid"/>
            <a:miter lim="800000"/>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graphicFrame>
        <p:nvGraphicFramePr>
          <p:cNvPr id="341" name="Google Shape;341;p47"/>
          <p:cNvGraphicFramePr/>
          <p:nvPr/>
        </p:nvGraphicFramePr>
        <p:xfrm>
          <a:off x="3012900" y="4074965"/>
          <a:ext cx="3000000" cy="3000000"/>
        </p:xfrm>
        <a:graphic>
          <a:graphicData uri="http://schemas.openxmlformats.org/drawingml/2006/table">
            <a:tbl>
              <a:tblPr>
                <a:noFill/>
                <a:tableStyleId>{36EF3942-A178-4719-B0BB-82965D9FC9F7}</a:tableStyleId>
              </a:tblPr>
              <a:tblGrid>
                <a:gridCol w="3095625"/>
                <a:gridCol w="2644775"/>
              </a:tblGrid>
              <a:tr h="228600">
                <a:tc>
                  <a:txBody>
                    <a:bodyPr/>
                    <a:lstStyle/>
                    <a:p>
                      <a:pPr indent="-203200" lvl="0" marL="254000" marR="0" rtl="0" algn="l">
                        <a:lnSpc>
                          <a:spcPct val="100000"/>
                        </a:lnSpc>
                        <a:spcBef>
                          <a:spcPts val="0"/>
                        </a:spcBef>
                        <a:spcAft>
                          <a:spcPts val="0"/>
                        </a:spcAft>
                        <a:buClr>
                          <a:srgbClr val="FF6D14"/>
                        </a:buClr>
                        <a:buSzPts val="600"/>
                        <a:buFont typeface="Arial"/>
                        <a:buChar char="✓"/>
                      </a:pPr>
                      <a:r>
                        <a:rPr b="1" i="0" lang="en" sz="1300" u="none" cap="none" strike="noStrike">
                          <a:solidFill>
                            <a:srgbClr val="FF6D14"/>
                          </a:solidFill>
                          <a:latin typeface="Arial"/>
                          <a:ea typeface="Arial"/>
                          <a:cs typeface="Arial"/>
                          <a:sym typeface="Arial"/>
                        </a:rPr>
                        <a:t>Preparing for the Real World </a:t>
                      </a:r>
                      <a:endParaRPr b="1" sz="1600"/>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03200" lvl="0" marL="254000" marR="0" rtl="0" algn="l">
                        <a:lnSpc>
                          <a:spcPct val="100000"/>
                        </a:lnSpc>
                        <a:spcBef>
                          <a:spcPts val="0"/>
                        </a:spcBef>
                        <a:spcAft>
                          <a:spcPts val="0"/>
                        </a:spcAft>
                        <a:buClr>
                          <a:srgbClr val="FF6D14"/>
                        </a:buClr>
                        <a:buSzPts val="600"/>
                        <a:buFont typeface="Arial"/>
                        <a:buChar char="✓"/>
                      </a:pPr>
                      <a:r>
                        <a:rPr b="1" i="0" lang="en" sz="1300" u="none" cap="none" strike="noStrike">
                          <a:solidFill>
                            <a:srgbClr val="FF6D14"/>
                          </a:solidFill>
                          <a:latin typeface="Arial"/>
                          <a:ea typeface="Arial"/>
                          <a:cs typeface="Arial"/>
                          <a:sym typeface="Arial"/>
                        </a:rPr>
                        <a:t>Finding career passion </a:t>
                      </a:r>
                      <a:endParaRPr b="1" sz="1600"/>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28600">
                <a:tc>
                  <a:txBody>
                    <a:bodyPr/>
                    <a:lstStyle/>
                    <a:p>
                      <a:pPr indent="-203200" lvl="0" marL="254000" marR="0" rtl="0" algn="l">
                        <a:lnSpc>
                          <a:spcPct val="100000"/>
                        </a:lnSpc>
                        <a:spcBef>
                          <a:spcPts val="0"/>
                        </a:spcBef>
                        <a:spcAft>
                          <a:spcPts val="0"/>
                        </a:spcAft>
                        <a:buClr>
                          <a:srgbClr val="FF6D14"/>
                        </a:buClr>
                        <a:buSzPts val="600"/>
                        <a:buFont typeface="Arial"/>
                        <a:buChar char="✓"/>
                      </a:pPr>
                      <a:r>
                        <a:rPr b="1" i="0" lang="en" sz="1300" u="none" cap="none" strike="noStrike">
                          <a:solidFill>
                            <a:srgbClr val="FF6D14"/>
                          </a:solidFill>
                          <a:latin typeface="Arial"/>
                          <a:ea typeface="Arial"/>
                          <a:cs typeface="Arial"/>
                          <a:sym typeface="Arial"/>
                        </a:rPr>
                        <a:t>Getting hands-on experience </a:t>
                      </a:r>
                      <a:endParaRPr b="1" sz="1600"/>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203200" lvl="0" marL="254000" marR="0" rtl="0" algn="l">
                        <a:lnSpc>
                          <a:spcPct val="100000"/>
                        </a:lnSpc>
                        <a:spcBef>
                          <a:spcPts val="0"/>
                        </a:spcBef>
                        <a:spcAft>
                          <a:spcPts val="0"/>
                        </a:spcAft>
                        <a:buClr>
                          <a:srgbClr val="FF6D14"/>
                        </a:buClr>
                        <a:buSzPts val="600"/>
                        <a:buFont typeface="Arial"/>
                        <a:buChar char="✓"/>
                      </a:pPr>
                      <a:r>
                        <a:rPr b="1" i="0" lang="en" sz="1300" u="none" cap="none" strike="noStrike">
                          <a:solidFill>
                            <a:srgbClr val="FF6D14"/>
                          </a:solidFill>
                          <a:latin typeface="Arial"/>
                          <a:ea typeface="Arial"/>
                          <a:cs typeface="Arial"/>
                          <a:sym typeface="Arial"/>
                        </a:rPr>
                        <a:t>Learning life skills </a:t>
                      </a:r>
                      <a:endParaRPr b="1" sz="1600"/>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228600">
                <a:tc>
                  <a:txBody>
                    <a:bodyPr/>
                    <a:lstStyle/>
                    <a:p>
                      <a:pPr indent="-203200" lvl="0" marL="254000" marR="0" rtl="0" algn="l">
                        <a:lnSpc>
                          <a:spcPct val="100000"/>
                        </a:lnSpc>
                        <a:spcBef>
                          <a:spcPts val="0"/>
                        </a:spcBef>
                        <a:spcAft>
                          <a:spcPts val="0"/>
                        </a:spcAft>
                        <a:buClr>
                          <a:srgbClr val="FF6D14"/>
                        </a:buClr>
                        <a:buSzPts val="600"/>
                        <a:buFont typeface="Arial"/>
                        <a:buChar char="✓"/>
                      </a:pPr>
                      <a:r>
                        <a:rPr b="1" i="0" lang="en" sz="1300" u="none" cap="none" strike="noStrike">
                          <a:solidFill>
                            <a:srgbClr val="FF6D14"/>
                          </a:solidFill>
                          <a:latin typeface="Arial"/>
                          <a:ea typeface="Arial"/>
                          <a:cs typeface="Arial"/>
                          <a:sym typeface="Arial"/>
                        </a:rPr>
                        <a:t>Discovering “right fit” for career </a:t>
                      </a:r>
                      <a:endParaRPr b="1" sz="1600"/>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t/>
                      </a:r>
                      <a:endParaRPr b="1" i="0" sz="1600" u="none" cap="none" strike="noStrike">
                        <a:solidFill>
                          <a:srgbClr val="000000"/>
                        </a:solidFill>
                      </a:endParaRPr>
                    </a:p>
                  </a:txBody>
                  <a:tcPr marT="51425" marB="5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
        <p:nvSpPr>
          <p:cNvPr id="342" name="Google Shape;342;p47"/>
          <p:cNvSpPr txBox="1"/>
          <p:nvPr/>
        </p:nvSpPr>
        <p:spPr>
          <a:xfrm>
            <a:off x="568825" y="4030273"/>
            <a:ext cx="2584500" cy="1293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6D14"/>
              </a:buClr>
              <a:buSzPts val="1800"/>
              <a:buFont typeface="Arial"/>
              <a:buNone/>
            </a:pPr>
            <a:r>
              <a:rPr b="1" i="0" lang="en" sz="1800" u="none">
                <a:solidFill>
                  <a:schemeClr val="accent6"/>
                </a:solidFill>
                <a:latin typeface="Arial"/>
                <a:ea typeface="Arial"/>
                <a:cs typeface="Arial"/>
                <a:sym typeface="Arial"/>
              </a:rPr>
              <a:t>Top CTE Benefits </a:t>
            </a:r>
            <a:endParaRPr>
              <a:solidFill>
                <a:schemeClr val="accent6"/>
              </a:solidFill>
            </a:endParaRPr>
          </a:p>
          <a:p>
            <a:pPr indent="0" lvl="0" marL="0" marR="0" rtl="0" algn="ctr">
              <a:lnSpc>
                <a:spcPct val="100000"/>
              </a:lnSpc>
              <a:spcBef>
                <a:spcPts val="0"/>
              </a:spcBef>
              <a:spcAft>
                <a:spcPts val="0"/>
              </a:spcAft>
              <a:buClr>
                <a:srgbClr val="FF6D14"/>
              </a:buClr>
              <a:buSzPts val="1800"/>
              <a:buFont typeface="Arial"/>
              <a:buNone/>
            </a:pPr>
            <a:r>
              <a:rPr b="1" i="0" lang="en" sz="1800" u="none">
                <a:solidFill>
                  <a:schemeClr val="accent6"/>
                </a:solidFill>
                <a:latin typeface="Arial"/>
                <a:ea typeface="Arial"/>
                <a:cs typeface="Arial"/>
                <a:sym typeface="Arial"/>
              </a:rPr>
              <a:t>and Outcomes for Prospective Families</a:t>
            </a:r>
            <a:r>
              <a:rPr b="1" i="0" lang="en" sz="1800" u="none">
                <a:solidFill>
                  <a:srgbClr val="FF6D14"/>
                </a:solidFill>
                <a:latin typeface="Arial"/>
                <a:ea typeface="Arial"/>
                <a:cs typeface="Arial"/>
                <a:sym typeface="Arial"/>
              </a:rPr>
              <a:t> </a:t>
            </a:r>
            <a:endParaRPr/>
          </a:p>
          <a:p>
            <a:pPr indent="0" lvl="0" marL="0" marR="0" rtl="0" algn="l">
              <a:lnSpc>
                <a:spcPct val="100000"/>
              </a:lnSpc>
              <a:spcBef>
                <a:spcPts val="0"/>
              </a:spcBef>
              <a:spcAft>
                <a:spcPts val="0"/>
              </a:spcAft>
              <a:buNone/>
            </a:pPr>
            <a:r>
              <a:t/>
            </a:r>
            <a:endParaRPr b="1" i="0" sz="1800" u="none">
              <a:solidFill>
                <a:srgbClr val="FF6D14"/>
              </a:solidFill>
              <a:latin typeface="Arial"/>
              <a:ea typeface="Arial"/>
              <a:cs typeface="Arial"/>
              <a:sym typeface="Arial"/>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0"/>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342"/>
                                        </p:tgtEl>
                                        <p:attrNameLst>
                                          <p:attrName>style.visibility</p:attrName>
                                        </p:attrNameLst>
                                      </p:cBhvr>
                                      <p:to>
                                        <p:strVal val="visible"/>
                                      </p:to>
                                    </p:set>
                                    <p:animEffect filter="fade" transition="in">
                                      <p:cBhvr>
                                        <p:cTn dur="1000"/>
                                        <p:tgtEl>
                                          <p:spTgt spid="3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ph type="title"/>
          </p:nvPr>
        </p:nvSpPr>
        <p:spPr>
          <a:xfrm>
            <a:off x="500062" y="56388"/>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100" u="none">
                <a:solidFill>
                  <a:srgbClr val="000000"/>
                </a:solidFill>
                <a:latin typeface="Open Sans Light"/>
                <a:ea typeface="Open Sans Light"/>
                <a:cs typeface="Open Sans Light"/>
                <a:sym typeface="Open Sans Light"/>
              </a:rPr>
              <a:t>CTE Has Grown, But</a:t>
            </a:r>
            <a:br>
              <a:rPr b="0" i="0" lang="en" sz="4100" u="none">
                <a:solidFill>
                  <a:srgbClr val="000000"/>
                </a:solidFill>
                <a:latin typeface="Open Sans Light"/>
                <a:ea typeface="Open Sans Light"/>
                <a:cs typeface="Open Sans Light"/>
                <a:sym typeface="Open Sans Light"/>
              </a:rPr>
            </a:br>
            <a:r>
              <a:rPr b="0" i="0" lang="en" sz="4100" u="none">
                <a:solidFill>
                  <a:srgbClr val="000000"/>
                </a:solidFill>
                <a:latin typeface="Open Sans Light"/>
                <a:ea typeface="Open Sans Light"/>
                <a:cs typeface="Open Sans Light"/>
                <a:sym typeface="Open Sans Light"/>
              </a:rPr>
              <a:t> Awareness Struggles Remain</a:t>
            </a:r>
            <a:r>
              <a:rPr b="0" i="0" lang="en" sz="4400" u="none">
                <a:solidFill>
                  <a:srgbClr val="000000"/>
                </a:solidFill>
                <a:latin typeface="Open Sans Light"/>
                <a:ea typeface="Open Sans Light"/>
                <a:cs typeface="Open Sans Light"/>
                <a:sym typeface="Open Sans Light"/>
              </a:rPr>
              <a:t> </a:t>
            </a:r>
            <a:endParaRPr/>
          </a:p>
        </p:txBody>
      </p:sp>
      <p:sp>
        <p:nvSpPr>
          <p:cNvPr id="349" name="Google Shape;349;p48"/>
          <p:cNvSpPr txBox="1"/>
          <p:nvPr>
            <p:ph idx="1" type="body"/>
          </p:nvPr>
        </p:nvSpPr>
        <p:spPr>
          <a:xfrm>
            <a:off x="658812" y="1579959"/>
            <a:ext cx="7826400" cy="3048000"/>
          </a:xfrm>
          <a:prstGeom prst="rect">
            <a:avLst/>
          </a:prstGeom>
          <a:noFill/>
          <a:ln>
            <a:noFill/>
          </a:ln>
        </p:spPr>
        <p:txBody>
          <a:bodyPr anchorCtr="0" anchor="t" bIns="45700" lIns="91425" spcFirstLastPara="1" rIns="91425" wrap="square" tIns="45700">
            <a:normAutofit fontScale="85000" lnSpcReduction="20000"/>
          </a:bodyPr>
          <a:lstStyle/>
          <a:p>
            <a:pPr indent="-201625" lvl="0" marL="228600" rtl="0" algn="l">
              <a:lnSpc>
                <a:spcPct val="130000"/>
              </a:lnSpc>
              <a:spcBef>
                <a:spcPts val="0"/>
              </a:spcBef>
              <a:spcAft>
                <a:spcPts val="0"/>
              </a:spcAft>
              <a:buClr>
                <a:srgbClr val="000000"/>
              </a:buClr>
              <a:buSzPct val="117999"/>
              <a:buFont typeface="Arial"/>
              <a:buChar char="•"/>
            </a:pPr>
            <a:r>
              <a:rPr lang="en" sz="2400">
                <a:solidFill>
                  <a:srgbClr val="000000"/>
                </a:solidFill>
              </a:rPr>
              <a:t>2020: </a:t>
            </a:r>
            <a:r>
              <a:rPr b="0" i="0" lang="en" sz="2400" u="none">
                <a:solidFill>
                  <a:srgbClr val="000000"/>
                </a:solidFill>
                <a:latin typeface="Open Sans"/>
                <a:ea typeface="Open Sans"/>
                <a:cs typeface="Open Sans"/>
                <a:sym typeface="Open Sans"/>
              </a:rPr>
              <a:t>Over </a:t>
            </a:r>
            <a:r>
              <a:rPr b="1" lang="en" sz="2400">
                <a:solidFill>
                  <a:srgbClr val="000000"/>
                </a:solidFill>
              </a:rPr>
              <a:t>11</a:t>
            </a:r>
            <a:r>
              <a:rPr b="1" i="0" lang="en" sz="2400" u="none">
                <a:solidFill>
                  <a:srgbClr val="000000"/>
                </a:solidFill>
                <a:latin typeface="Open Sans"/>
                <a:ea typeface="Open Sans"/>
                <a:cs typeface="Open Sans"/>
                <a:sym typeface="Open Sans"/>
              </a:rPr>
              <a:t> million </a:t>
            </a:r>
            <a:r>
              <a:rPr b="0" i="0" lang="en" sz="2400" u="none">
                <a:solidFill>
                  <a:srgbClr val="000000"/>
                </a:solidFill>
                <a:latin typeface="Open Sans"/>
                <a:ea typeface="Open Sans"/>
                <a:cs typeface="Open Sans"/>
                <a:sym typeface="Open Sans"/>
              </a:rPr>
              <a:t>learners are enrolled in CTE programs nationwide</a:t>
            </a:r>
            <a:endParaRPr/>
          </a:p>
          <a:p>
            <a:pPr indent="-201625" lvl="0" marL="228600" rtl="0" algn="l">
              <a:lnSpc>
                <a:spcPct val="130000"/>
              </a:lnSpc>
              <a:spcBef>
                <a:spcPts val="1200"/>
              </a:spcBef>
              <a:spcAft>
                <a:spcPts val="0"/>
              </a:spcAft>
              <a:buClr>
                <a:srgbClr val="000000"/>
              </a:buClr>
              <a:buSzPct val="117999"/>
              <a:buFont typeface="Arial"/>
              <a:buChar char="•"/>
            </a:pPr>
            <a:r>
              <a:rPr lang="en" sz="2400">
                <a:solidFill>
                  <a:srgbClr val="000000"/>
                </a:solidFill>
              </a:rPr>
              <a:t>2017: </a:t>
            </a:r>
            <a:r>
              <a:rPr b="0" i="0" lang="en" sz="2400" u="none">
                <a:solidFill>
                  <a:srgbClr val="000000"/>
                </a:solidFill>
                <a:latin typeface="Open Sans"/>
                <a:ea typeface="Open Sans"/>
                <a:cs typeface="Open Sans"/>
                <a:sym typeface="Open Sans"/>
              </a:rPr>
              <a:t>Just</a:t>
            </a:r>
            <a:r>
              <a:rPr b="1" i="0" lang="en" sz="2400" u="none">
                <a:solidFill>
                  <a:srgbClr val="000000"/>
                </a:solidFill>
                <a:latin typeface="Open Sans"/>
                <a:ea typeface="Open Sans"/>
                <a:cs typeface="Open Sans"/>
                <a:sym typeface="Open Sans"/>
              </a:rPr>
              <a:t> </a:t>
            </a:r>
            <a:r>
              <a:rPr b="1" i="0" lang="en" sz="2600" u="none">
                <a:solidFill>
                  <a:srgbClr val="000000"/>
                </a:solidFill>
                <a:latin typeface="Open Sans"/>
                <a:ea typeface="Open Sans"/>
                <a:cs typeface="Open Sans"/>
                <a:sym typeface="Open Sans"/>
              </a:rPr>
              <a:t>29% </a:t>
            </a:r>
            <a:r>
              <a:rPr b="0" i="0" lang="en" sz="2400" u="none">
                <a:solidFill>
                  <a:srgbClr val="000000"/>
                </a:solidFill>
                <a:latin typeface="Open Sans"/>
                <a:ea typeface="Open Sans"/>
                <a:cs typeface="Open Sans"/>
                <a:sym typeface="Open Sans"/>
              </a:rPr>
              <a:t>of prospective parents and learners have heard of “Career Technical Education”</a:t>
            </a:r>
            <a:endParaRPr/>
          </a:p>
          <a:p>
            <a:pPr indent="-201625" lvl="0" marL="228600" rtl="0" algn="l">
              <a:lnSpc>
                <a:spcPct val="130000"/>
              </a:lnSpc>
              <a:spcBef>
                <a:spcPts val="1200"/>
              </a:spcBef>
              <a:spcAft>
                <a:spcPts val="1200"/>
              </a:spcAft>
              <a:buClr>
                <a:srgbClr val="000000"/>
              </a:buClr>
              <a:buSzPct val="117999"/>
              <a:buFont typeface="Arial"/>
              <a:buChar char="•"/>
            </a:pPr>
            <a:r>
              <a:rPr b="0" i="0" lang="en" sz="2400" u="none">
                <a:solidFill>
                  <a:srgbClr val="000000"/>
                </a:solidFill>
                <a:latin typeface="Open Sans"/>
                <a:ea typeface="Open Sans"/>
                <a:cs typeface="Open Sans"/>
                <a:sym typeface="Open Sans"/>
              </a:rPr>
              <a:t>While over 30% of White and Black prospective parents had heard of CTE, only </a:t>
            </a:r>
            <a:r>
              <a:rPr b="1" i="0" lang="en" sz="2400" u="none">
                <a:solidFill>
                  <a:srgbClr val="000000"/>
                </a:solidFill>
                <a:latin typeface="Open Sans"/>
                <a:ea typeface="Open Sans"/>
                <a:cs typeface="Open Sans"/>
                <a:sym typeface="Open Sans"/>
              </a:rPr>
              <a:t>7% </a:t>
            </a:r>
            <a:r>
              <a:rPr b="0" i="0" lang="en" sz="2400" u="none">
                <a:solidFill>
                  <a:srgbClr val="000000"/>
                </a:solidFill>
                <a:latin typeface="Open Sans"/>
                <a:ea typeface="Open Sans"/>
                <a:cs typeface="Open Sans"/>
                <a:sym typeface="Open Sans"/>
              </a:rPr>
              <a:t>of Latinx parents were familiar with the term </a:t>
            </a:r>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49"/>
          <p:cNvSpPr txBox="1"/>
          <p:nvPr>
            <p:ph type="title"/>
          </p:nvPr>
        </p:nvSpPr>
        <p:spPr>
          <a:xfrm>
            <a:off x="676200" y="141256"/>
            <a:ext cx="7791600" cy="8916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lang="en">
                <a:solidFill>
                  <a:srgbClr val="000000"/>
                </a:solidFill>
              </a:rPr>
              <a:t>2022</a:t>
            </a:r>
            <a:r>
              <a:rPr b="0" i="0" lang="en" sz="4400" u="none">
                <a:solidFill>
                  <a:srgbClr val="000000"/>
                </a:solidFill>
                <a:latin typeface="Open Sans Light"/>
                <a:ea typeface="Open Sans Light"/>
                <a:cs typeface="Open Sans Light"/>
                <a:sym typeface="Open Sans Light"/>
              </a:rPr>
              <a:t> ECMC Question the Quo Poll </a:t>
            </a:r>
            <a:endParaRPr/>
          </a:p>
        </p:txBody>
      </p:sp>
      <p:sp>
        <p:nvSpPr>
          <p:cNvPr id="356" name="Google Shape;356;p49"/>
          <p:cNvSpPr txBox="1"/>
          <p:nvPr>
            <p:ph idx="1" type="body"/>
          </p:nvPr>
        </p:nvSpPr>
        <p:spPr>
          <a:xfrm>
            <a:off x="628650" y="1493044"/>
            <a:ext cx="7886700" cy="3298200"/>
          </a:xfrm>
          <a:prstGeom prst="rect">
            <a:avLst/>
          </a:prstGeom>
          <a:noFill/>
          <a:ln>
            <a:noFill/>
          </a:ln>
        </p:spPr>
        <p:txBody>
          <a:bodyPr anchorCtr="0" anchor="t" bIns="45700" lIns="91425" spcFirstLastPara="1" rIns="91425" wrap="square" tIns="45700">
            <a:noAutofit/>
          </a:bodyPr>
          <a:lstStyle/>
          <a:p>
            <a:pPr indent="-209550" lvl="0" marL="228600" rtl="0" algn="l">
              <a:lnSpc>
                <a:spcPct val="100000"/>
              </a:lnSpc>
              <a:spcBef>
                <a:spcPts val="0"/>
              </a:spcBef>
              <a:spcAft>
                <a:spcPts val="0"/>
              </a:spcAft>
              <a:buClr>
                <a:srgbClr val="009AA6"/>
              </a:buClr>
              <a:buSzPts val="1800"/>
              <a:buFont typeface="Arial"/>
              <a:buChar char="•"/>
            </a:pPr>
            <a:r>
              <a:rPr b="1" lang="en" sz="1800">
                <a:solidFill>
                  <a:srgbClr val="000000"/>
                </a:solidFill>
              </a:rPr>
              <a:t>50 percent </a:t>
            </a:r>
            <a:r>
              <a:rPr b="0" i="0" lang="en" sz="1800" u="none">
                <a:solidFill>
                  <a:srgbClr val="000000"/>
                </a:solidFill>
                <a:latin typeface="Open Sans"/>
                <a:ea typeface="Open Sans"/>
                <a:cs typeface="Open Sans"/>
                <a:sym typeface="Open Sans"/>
              </a:rPr>
              <a:t>of high school students surveyed believe they can achieve career success without obtaining a four-degree.  </a:t>
            </a:r>
            <a:endParaRPr sz="1800">
              <a:solidFill>
                <a:srgbClr val="000000"/>
              </a:solidFill>
            </a:endParaRPr>
          </a:p>
          <a:p>
            <a:pPr indent="-209550" lvl="0" marL="228600" rtl="0" algn="l">
              <a:lnSpc>
                <a:spcPct val="100000"/>
              </a:lnSpc>
              <a:spcBef>
                <a:spcPts val="1000"/>
              </a:spcBef>
              <a:spcAft>
                <a:spcPts val="0"/>
              </a:spcAft>
              <a:buClr>
                <a:srgbClr val="009AA6"/>
              </a:buClr>
              <a:buSzPts val="1800"/>
              <a:buFont typeface="Arial"/>
              <a:buChar char="•"/>
            </a:pPr>
            <a:r>
              <a:rPr b="1" lang="en" sz="1800">
                <a:solidFill>
                  <a:srgbClr val="000000"/>
                </a:solidFill>
              </a:rPr>
              <a:t>20 point drop (71% to 51%) </a:t>
            </a:r>
            <a:r>
              <a:rPr lang="en" sz="1800">
                <a:solidFill>
                  <a:srgbClr val="000000"/>
                </a:solidFill>
              </a:rPr>
              <a:t>in the percentage of student planning to obtain a four-year degree between May 2020 and May 2022 </a:t>
            </a:r>
            <a:endParaRPr sz="1800">
              <a:solidFill>
                <a:srgbClr val="000000"/>
              </a:solidFill>
            </a:endParaRPr>
          </a:p>
          <a:p>
            <a:pPr indent="-209550" lvl="0" marL="228600" rtl="0" algn="l">
              <a:lnSpc>
                <a:spcPct val="100000"/>
              </a:lnSpc>
              <a:spcBef>
                <a:spcPts val="1000"/>
              </a:spcBef>
              <a:spcAft>
                <a:spcPts val="0"/>
              </a:spcAft>
              <a:buClr>
                <a:srgbClr val="009AA6"/>
              </a:buClr>
              <a:buSzPts val="1800"/>
              <a:buFont typeface="Arial"/>
              <a:buChar char="•"/>
            </a:pPr>
            <a:r>
              <a:rPr b="1" i="0" lang="en" sz="1800" u="none">
                <a:solidFill>
                  <a:srgbClr val="000000"/>
                </a:solidFill>
                <a:latin typeface="Open Sans"/>
                <a:ea typeface="Open Sans"/>
                <a:cs typeface="Open Sans"/>
                <a:sym typeface="Open Sans"/>
              </a:rPr>
              <a:t>8</a:t>
            </a:r>
            <a:r>
              <a:rPr b="1" lang="en" sz="1800">
                <a:solidFill>
                  <a:srgbClr val="000000"/>
                </a:solidFill>
              </a:rPr>
              <a:t>1</a:t>
            </a:r>
            <a:r>
              <a:rPr b="1" i="0" lang="en" sz="1800" u="none">
                <a:solidFill>
                  <a:srgbClr val="000000"/>
                </a:solidFill>
                <a:latin typeface="Open Sans"/>
                <a:ea typeface="Open Sans"/>
                <a:cs typeface="Open Sans"/>
                <a:sym typeface="Open Sans"/>
              </a:rPr>
              <a:t>% </a:t>
            </a:r>
            <a:r>
              <a:rPr lang="en" sz="1800">
                <a:solidFill>
                  <a:srgbClr val="000000"/>
                </a:solidFill>
              </a:rPr>
              <a:t>named learning skills to be successful in the real world a top criteria when choosing a path beyond high school. </a:t>
            </a:r>
            <a:endParaRPr sz="1800">
              <a:solidFill>
                <a:srgbClr val="000000"/>
              </a:solidFill>
            </a:endParaRPr>
          </a:p>
          <a:p>
            <a:pPr indent="-209550" lvl="0" marL="228600" rtl="0" algn="l">
              <a:lnSpc>
                <a:spcPct val="100000"/>
              </a:lnSpc>
              <a:spcBef>
                <a:spcPts val="1000"/>
              </a:spcBef>
              <a:spcAft>
                <a:spcPts val="0"/>
              </a:spcAft>
              <a:buClr>
                <a:srgbClr val="009AA6"/>
              </a:buClr>
              <a:buSzPts val="1800"/>
              <a:buFont typeface="Arial"/>
              <a:buChar char="•"/>
            </a:pPr>
            <a:r>
              <a:rPr b="1" i="0" lang="en" sz="1800" u="none">
                <a:solidFill>
                  <a:srgbClr val="000000"/>
                </a:solidFill>
                <a:latin typeface="Open Sans"/>
                <a:ea typeface="Open Sans"/>
                <a:cs typeface="Open Sans"/>
                <a:sym typeface="Open Sans"/>
              </a:rPr>
              <a:t>4 out of 10</a:t>
            </a:r>
            <a:r>
              <a:rPr b="0" i="0" lang="en" sz="1800" u="none">
                <a:solidFill>
                  <a:srgbClr val="000000"/>
                </a:solidFill>
                <a:latin typeface="Open Sans"/>
                <a:ea typeface="Open Sans"/>
                <a:cs typeface="Open Sans"/>
                <a:sym typeface="Open Sans"/>
              </a:rPr>
              <a:t> high school students surveyed </a:t>
            </a:r>
            <a:r>
              <a:rPr b="0" i="0" lang="en" sz="1800" u="none">
                <a:solidFill>
                  <a:srgbClr val="000000"/>
                </a:solidFill>
                <a:latin typeface="Open Sans"/>
                <a:ea typeface="Open Sans"/>
                <a:cs typeface="Open Sans"/>
                <a:sym typeface="Open Sans"/>
              </a:rPr>
              <a:t>are concerned about not being prepared for a job after college  </a:t>
            </a:r>
            <a:endParaRPr sz="1800"/>
          </a:p>
          <a:p>
            <a:pPr indent="0" lvl="0" marL="0" rtl="0" algn="l">
              <a:lnSpc>
                <a:spcPct val="100000"/>
              </a:lnSpc>
              <a:spcBef>
                <a:spcPts val="1000"/>
              </a:spcBef>
              <a:spcAft>
                <a:spcPts val="1000"/>
              </a:spcAft>
              <a:buNone/>
            </a:pPr>
            <a:r>
              <a:rPr lang="en" sz="1100" u="sng">
                <a:solidFill>
                  <a:schemeClr val="hlink"/>
                </a:solidFill>
                <a:hlinkClick r:id="rId3"/>
              </a:rPr>
              <a:t>https://questionthequo.org/media/3954/qtq-survey-5-digital-report.pdf</a:t>
            </a:r>
            <a:r>
              <a:rPr lang="en" sz="1100"/>
              <a:t> </a:t>
            </a:r>
            <a:endParaRPr sz="1100"/>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pic>
        <p:nvPicPr>
          <p:cNvPr id="362" name="Google Shape;362;p50"/>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363" name="Google Shape;363;p50"/>
          <p:cNvGrpSpPr/>
          <p:nvPr/>
        </p:nvGrpSpPr>
        <p:grpSpPr>
          <a:xfrm>
            <a:off x="-13274" y="2503170"/>
            <a:ext cx="9157539" cy="137976"/>
            <a:chOff x="-13274" y="3337560"/>
            <a:chExt cx="9157539" cy="183968"/>
          </a:xfrm>
        </p:grpSpPr>
        <p:grpSp>
          <p:nvGrpSpPr>
            <p:cNvPr id="364" name="Google Shape;364;p50"/>
            <p:cNvGrpSpPr/>
            <p:nvPr/>
          </p:nvGrpSpPr>
          <p:grpSpPr>
            <a:xfrm>
              <a:off x="-13274" y="3337560"/>
              <a:ext cx="3108725" cy="182915"/>
              <a:chOff x="4018" y="0"/>
              <a:chExt cx="3474600" cy="326400"/>
            </a:xfrm>
          </p:grpSpPr>
          <p:sp>
            <p:nvSpPr>
              <p:cNvPr id="365" name="Google Shape;365;p50"/>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50"/>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367" name="Google Shape;367;p50"/>
            <p:cNvGrpSpPr/>
            <p:nvPr/>
          </p:nvGrpSpPr>
          <p:grpSpPr>
            <a:xfrm>
              <a:off x="3011725" y="3337560"/>
              <a:ext cx="3109099" cy="182915"/>
              <a:chOff x="2815083" y="0"/>
              <a:chExt cx="3513900" cy="326400"/>
            </a:xfrm>
          </p:grpSpPr>
          <p:sp>
            <p:nvSpPr>
              <p:cNvPr id="368" name="Google Shape;368;p50"/>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50"/>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370" name="Google Shape;370;p50"/>
            <p:cNvGrpSpPr/>
            <p:nvPr/>
          </p:nvGrpSpPr>
          <p:grpSpPr>
            <a:xfrm>
              <a:off x="6035166" y="3338613"/>
              <a:ext cx="3109099" cy="182915"/>
              <a:chOff x="5626149" y="0"/>
              <a:chExt cx="3513900" cy="326400"/>
            </a:xfrm>
          </p:grpSpPr>
          <p:sp>
            <p:nvSpPr>
              <p:cNvPr id="371" name="Google Shape;371;p50"/>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50"/>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373" name="Google Shape;373;p50"/>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374" name="Google Shape;374;p50"/>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375" name="Google Shape;375;p50"/>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750"/>
                                        <p:tgtEl>
                                          <p:spTgt spid="374"/>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375"/>
                                        </p:tgtEl>
                                        <p:attrNameLst>
                                          <p:attrName>style.visibility</p:attrName>
                                        </p:attrNameLst>
                                      </p:cBhvr>
                                      <p:to>
                                        <p:strVal val="visible"/>
                                      </p:to>
                                    </p:set>
                                    <p:animEffect filter="fade" transition="in">
                                      <p:cBhvr>
                                        <p:cTn dur="750"/>
                                        <p:tgtEl>
                                          <p:spTgt spid="3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pic>
        <p:nvPicPr>
          <p:cNvPr descr="A picture containing shape&#10;&#10;Description automatically generated" id="145" name="Google Shape;145;p24"/>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146" name="Google Shape;146;p24"/>
          <p:cNvSpPr txBox="1"/>
          <p:nvPr/>
        </p:nvSpPr>
        <p:spPr>
          <a:xfrm>
            <a:off x="655951" y="1995055"/>
            <a:ext cx="7886700" cy="9093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ctr">
              <a:lnSpc>
                <a:spcPct val="90000"/>
              </a:lnSpc>
              <a:spcBef>
                <a:spcPts val="0"/>
              </a:spcBef>
              <a:spcAft>
                <a:spcPts val="0"/>
              </a:spcAft>
              <a:buNone/>
            </a:pPr>
            <a:r>
              <a:rPr b="1" lang="en" sz="5000">
                <a:solidFill>
                  <a:srgbClr val="009BA5"/>
                </a:solidFill>
                <a:latin typeface="Open Sans"/>
                <a:ea typeface="Open Sans"/>
                <a:cs typeface="Open Sans"/>
                <a:sym typeface="Open Sans"/>
              </a:rPr>
              <a:t>Pre-Workshop Survey</a:t>
            </a:r>
            <a:endParaRPr b="1" sz="500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3555">
                <a:solidFill>
                  <a:srgbClr val="009BA5"/>
                </a:solidFill>
                <a:latin typeface="Open Sans"/>
                <a:ea typeface="Open Sans"/>
                <a:cs typeface="Open Sans"/>
                <a:sym typeface="Open Sans"/>
              </a:rPr>
              <a:t>(add link or QR code)</a:t>
            </a:r>
            <a:endParaRPr b="1" sz="5000">
              <a:solidFill>
                <a:srgbClr val="009BA5"/>
              </a:solidFill>
              <a:latin typeface="Open Sans"/>
              <a:ea typeface="Open Sans"/>
              <a:cs typeface="Open Sans"/>
              <a:sym typeface="Open Sans"/>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1"/>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Discussion 2: </a:t>
            </a:r>
            <a:endParaRPr/>
          </a:p>
        </p:txBody>
      </p:sp>
      <p:sp>
        <p:nvSpPr>
          <p:cNvPr id="381" name="Google Shape;381;p51"/>
          <p:cNvSpPr txBox="1"/>
          <p:nvPr>
            <p:ph idx="1" type="body"/>
          </p:nvPr>
        </p:nvSpPr>
        <p:spPr>
          <a:xfrm>
            <a:off x="628650" y="1710225"/>
            <a:ext cx="8006700" cy="3087600"/>
          </a:xfrm>
          <a:prstGeom prst="rect">
            <a:avLst/>
          </a:prstGeom>
        </p:spPr>
        <p:txBody>
          <a:bodyPr anchorCtr="0" anchor="t" bIns="45700" lIns="91425" spcFirstLastPara="1" rIns="91425" wrap="square" tIns="45700">
            <a:normAutofit lnSpcReduction="10000"/>
          </a:bodyPr>
          <a:lstStyle/>
          <a:p>
            <a:pPr indent="0" lvl="0" marL="0" rtl="0" algn="ctr">
              <a:lnSpc>
                <a:spcPct val="115000"/>
              </a:lnSpc>
              <a:spcBef>
                <a:spcPts val="0"/>
              </a:spcBef>
              <a:spcAft>
                <a:spcPts val="0"/>
              </a:spcAft>
              <a:buClr>
                <a:schemeClr val="dk1"/>
              </a:buClr>
              <a:buSzPts val="1100"/>
              <a:buFont typeface="Arial"/>
              <a:buNone/>
            </a:pPr>
            <a:r>
              <a:rPr lang="en" sz="3000">
                <a:solidFill>
                  <a:srgbClr val="FF6E15"/>
                </a:solidFill>
              </a:rPr>
              <a:t>What finding do you think would resonate most with your students/families? </a:t>
            </a:r>
            <a:endParaRPr sz="3000">
              <a:solidFill>
                <a:srgbClr val="FF6E15"/>
              </a:solidFill>
            </a:endParaRPr>
          </a:p>
          <a:p>
            <a:pPr indent="0" lvl="0" marL="0" rtl="0" algn="ctr">
              <a:lnSpc>
                <a:spcPct val="115000"/>
              </a:lnSpc>
              <a:spcBef>
                <a:spcPts val="0"/>
              </a:spcBef>
              <a:spcAft>
                <a:spcPts val="0"/>
              </a:spcAft>
              <a:buClr>
                <a:schemeClr val="dk1"/>
              </a:buClr>
              <a:buSzPts val="1100"/>
              <a:buFont typeface="Arial"/>
              <a:buNone/>
            </a:pPr>
            <a:r>
              <a:t/>
            </a:r>
            <a:endParaRPr sz="3000">
              <a:solidFill>
                <a:srgbClr val="FF6E15"/>
              </a:solidFill>
            </a:endParaRPr>
          </a:p>
          <a:p>
            <a:pPr indent="0" lvl="0" marL="0" rtl="0" algn="ctr">
              <a:lnSpc>
                <a:spcPct val="115000"/>
              </a:lnSpc>
              <a:spcBef>
                <a:spcPts val="0"/>
              </a:spcBef>
              <a:spcAft>
                <a:spcPts val="0"/>
              </a:spcAft>
              <a:buClr>
                <a:schemeClr val="dk1"/>
              </a:buClr>
              <a:buSzPts val="1100"/>
              <a:buFont typeface="Arial"/>
              <a:buNone/>
            </a:pPr>
            <a:r>
              <a:t/>
            </a:r>
            <a:endParaRPr sz="3000">
              <a:solidFill>
                <a:srgbClr val="FF6E15"/>
              </a:solidFill>
            </a:endParaRPr>
          </a:p>
          <a:p>
            <a:pPr indent="0" lvl="0" marL="0" rtl="0" algn="ctr">
              <a:lnSpc>
                <a:spcPct val="115000"/>
              </a:lnSpc>
              <a:spcBef>
                <a:spcPts val="0"/>
              </a:spcBef>
              <a:spcAft>
                <a:spcPts val="0"/>
              </a:spcAft>
              <a:buClr>
                <a:schemeClr val="dk1"/>
              </a:buClr>
              <a:buSzPts val="1100"/>
              <a:buFont typeface="Arial"/>
              <a:buNone/>
            </a:pPr>
            <a:r>
              <a:rPr lang="en" sz="3000">
                <a:solidFill>
                  <a:srgbClr val="FF6E15"/>
                </a:solidFill>
              </a:rPr>
              <a:t>How do these findings impact your current messaging? </a:t>
            </a:r>
            <a:endParaRPr sz="3000">
              <a:solidFill>
                <a:srgbClr val="FF6E15"/>
              </a:solidFill>
            </a:endParaRPr>
          </a:p>
        </p:txBody>
      </p:sp>
      <p:pic>
        <p:nvPicPr>
          <p:cNvPr descr="Question Icon" id="382" name="Google Shape;382;p51"/>
          <p:cNvPicPr preferRelativeResize="0"/>
          <p:nvPr/>
        </p:nvPicPr>
        <p:blipFill>
          <a:blip r:embed="rId3">
            <a:alphaModFix/>
          </a:blip>
          <a:stretch>
            <a:fillRect/>
          </a:stretch>
        </p:blipFill>
        <p:spPr>
          <a:xfrm>
            <a:off x="8113850" y="4125925"/>
            <a:ext cx="820950" cy="8209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52"/>
          <p:cNvSpPr txBox="1"/>
          <p:nvPr>
            <p:ph type="title"/>
          </p:nvPr>
        </p:nvSpPr>
        <p:spPr>
          <a:xfrm>
            <a:off x="972608" y="1421607"/>
            <a:ext cx="5647200" cy="14859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b="1" i="0" lang="en" sz="4800" u="none">
                <a:latin typeface="Open Sans"/>
                <a:ea typeface="Open Sans"/>
                <a:cs typeface="Open Sans"/>
                <a:sym typeface="Open Sans"/>
              </a:rPr>
              <a:t>Core Messages for</a:t>
            </a:r>
            <a:r>
              <a:rPr lang="en" sz="4800"/>
              <a:t> Learners and Families</a:t>
            </a:r>
            <a:endParaRPr/>
          </a:p>
        </p:txBody>
      </p:sp>
    </p:spTree>
  </p:cSld>
  <p:clrMapOvr>
    <a:masterClrMapping/>
  </p:clrMapOvr>
  <p:transition spd="slow">
    <p:fade/>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53"/>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Message Implementation </a:t>
            </a:r>
            <a:endParaRPr/>
          </a:p>
        </p:txBody>
      </p:sp>
      <p:sp>
        <p:nvSpPr>
          <p:cNvPr id="395" name="Google Shape;395;p53"/>
          <p:cNvSpPr txBox="1"/>
          <p:nvPr>
            <p:ph idx="1" type="body"/>
          </p:nvPr>
        </p:nvSpPr>
        <p:spPr>
          <a:xfrm>
            <a:off x="420687" y="1590675"/>
            <a:ext cx="8302500" cy="3139500"/>
          </a:xfrm>
          <a:prstGeom prst="rect">
            <a:avLst/>
          </a:prstGeom>
          <a:noFill/>
          <a:ln>
            <a:noFill/>
          </a:ln>
        </p:spPr>
        <p:txBody>
          <a:bodyPr anchorCtr="0" anchor="t" bIns="45700" lIns="91425" spcFirstLastPara="1" rIns="91425" wrap="square" tIns="45700">
            <a:normAutofit fontScale="85000" lnSpcReduction="20000"/>
          </a:bodyPr>
          <a:lstStyle/>
          <a:p>
            <a:pPr indent="-185978" lvl="0" marL="228600" rtl="0" algn="l">
              <a:lnSpc>
                <a:spcPct val="130000"/>
              </a:lnSpc>
              <a:spcBef>
                <a:spcPts val="0"/>
              </a:spcBef>
              <a:spcAft>
                <a:spcPts val="0"/>
              </a:spcAft>
              <a:buClr>
                <a:srgbClr val="20ABBE"/>
              </a:buClr>
              <a:buSzPct val="108000"/>
              <a:buFont typeface="Arial"/>
              <a:buChar char="•"/>
            </a:pPr>
            <a:r>
              <a:rPr b="0" i="0" lang="en" sz="2600" u="none">
                <a:solidFill>
                  <a:srgbClr val="20ABBE"/>
                </a:solidFill>
                <a:latin typeface="Open Sans"/>
                <a:ea typeface="Open Sans"/>
                <a:cs typeface="Open Sans"/>
                <a:sym typeface="Open Sans"/>
              </a:rPr>
              <a:t>CTE needs messengers to address awareness and perception challenges</a:t>
            </a:r>
            <a:endParaRPr/>
          </a:p>
          <a:p>
            <a:pPr indent="-185978" lvl="0" marL="228600" rtl="0" algn="l">
              <a:lnSpc>
                <a:spcPct val="130000"/>
              </a:lnSpc>
              <a:spcBef>
                <a:spcPts val="1000"/>
              </a:spcBef>
              <a:spcAft>
                <a:spcPts val="0"/>
              </a:spcAft>
              <a:buClr>
                <a:srgbClr val="70AD47"/>
              </a:buClr>
              <a:buSzPct val="108000"/>
              <a:buFont typeface="Arial"/>
              <a:buChar char="•"/>
            </a:pPr>
            <a:r>
              <a:rPr b="0" i="0" lang="en" sz="2600" u="none">
                <a:solidFill>
                  <a:srgbClr val="70AD47"/>
                </a:solidFill>
                <a:latin typeface="Open Sans"/>
                <a:ea typeface="Open Sans"/>
                <a:cs typeface="Open Sans"/>
                <a:sym typeface="Open Sans"/>
              </a:rPr>
              <a:t>Look for opportunities to incorporate CTE messaging into career advisement for learners and parents</a:t>
            </a:r>
            <a:endParaRPr/>
          </a:p>
          <a:p>
            <a:pPr indent="-185978" lvl="0" marL="228600" rtl="0" algn="l">
              <a:lnSpc>
                <a:spcPct val="130000"/>
              </a:lnSpc>
              <a:spcBef>
                <a:spcPts val="1000"/>
              </a:spcBef>
              <a:spcAft>
                <a:spcPts val="0"/>
              </a:spcAft>
              <a:buClr>
                <a:srgbClr val="FF6D14"/>
              </a:buClr>
              <a:buSzPct val="108000"/>
              <a:buFont typeface="Arial"/>
              <a:buChar char="•"/>
            </a:pPr>
            <a:r>
              <a:rPr b="0" i="0" lang="en" sz="2600" u="none">
                <a:solidFill>
                  <a:srgbClr val="FF6D14"/>
                </a:solidFill>
                <a:latin typeface="Open Sans"/>
                <a:ea typeface="Open Sans"/>
                <a:cs typeface="Open Sans"/>
                <a:sym typeface="Open Sans"/>
              </a:rPr>
              <a:t>Consider how to build trust to place learner needs at the center of your conversations about CTE </a:t>
            </a:r>
            <a:endParaRPr/>
          </a:p>
          <a:p>
            <a:pPr indent="-228600" lvl="0" marL="457200" rtl="0" algn="l">
              <a:lnSpc>
                <a:spcPct val="90000"/>
              </a:lnSpc>
              <a:spcBef>
                <a:spcPts val="1000"/>
              </a:spcBef>
              <a:spcAft>
                <a:spcPts val="0"/>
              </a:spcAft>
              <a:buSzPct val="69230"/>
              <a:buNone/>
            </a:pPr>
            <a:r>
              <a:t/>
            </a:r>
            <a:endParaRPr b="0" i="0" sz="2600" u="none">
              <a:solidFill>
                <a:srgbClr val="FF6D14"/>
              </a:solidFill>
              <a:latin typeface="Open Sans"/>
              <a:ea typeface="Open Sans"/>
              <a:cs typeface="Open Sans"/>
              <a:sym typeface="Open Sans"/>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54"/>
          <p:cNvSpPr txBox="1"/>
          <p:nvPr>
            <p:ph idx="4294967295" type="title"/>
          </p:nvPr>
        </p:nvSpPr>
        <p:spPr>
          <a:xfrm>
            <a:off x="271225" y="229925"/>
            <a:ext cx="8562000" cy="745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
                <a:solidFill>
                  <a:srgbClr val="000000"/>
                </a:solidFill>
                <a:latin typeface="Open Sans Light"/>
                <a:ea typeface="Open Sans Light"/>
                <a:cs typeface="Open Sans Light"/>
                <a:sym typeface="Open Sans Light"/>
              </a:rPr>
              <a:t>Core Messages and Motivators</a:t>
            </a:r>
            <a:endParaRPr>
              <a:latin typeface="Open Sans Light"/>
              <a:ea typeface="Open Sans Light"/>
              <a:cs typeface="Open Sans Light"/>
              <a:sym typeface="Open Sans Light"/>
            </a:endParaRPr>
          </a:p>
        </p:txBody>
      </p:sp>
      <p:pic>
        <p:nvPicPr>
          <p:cNvPr id="401" name="Google Shape;401;p54"/>
          <p:cNvPicPr preferRelativeResize="0"/>
          <p:nvPr/>
        </p:nvPicPr>
        <p:blipFill rotWithShape="1">
          <a:blip r:embed="rId3">
            <a:alphaModFix/>
          </a:blip>
          <a:srcRect b="0" l="0" r="0" t="0"/>
          <a:stretch/>
        </p:blipFill>
        <p:spPr>
          <a:xfrm>
            <a:off x="3040824" y="2385065"/>
            <a:ext cx="3228975" cy="2000250"/>
          </a:xfrm>
          <a:prstGeom prst="rect">
            <a:avLst/>
          </a:prstGeom>
          <a:noFill/>
          <a:ln>
            <a:noFill/>
          </a:ln>
        </p:spPr>
      </p:pic>
      <p:sp>
        <p:nvSpPr>
          <p:cNvPr id="402" name="Google Shape;402;p54"/>
          <p:cNvSpPr txBox="1"/>
          <p:nvPr/>
        </p:nvSpPr>
        <p:spPr>
          <a:xfrm>
            <a:off x="3594100" y="3087290"/>
            <a:ext cx="212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000"/>
              <a:buFont typeface="PT Sans"/>
              <a:buNone/>
            </a:pPr>
            <a:r>
              <a:rPr b="1" i="0" lang="en" sz="3000" u="none">
                <a:solidFill>
                  <a:srgbClr val="FFFFFF"/>
                </a:solidFill>
                <a:latin typeface="PT Sans"/>
                <a:ea typeface="PT Sans"/>
                <a:cs typeface="PT Sans"/>
                <a:sym typeface="PT Sans"/>
              </a:rPr>
              <a:t>CTE Learners...</a:t>
            </a:r>
            <a:endParaRPr/>
          </a:p>
        </p:txBody>
      </p:sp>
      <p:sp>
        <p:nvSpPr>
          <p:cNvPr id="403" name="Google Shape;403;p54"/>
          <p:cNvSpPr txBox="1"/>
          <p:nvPr/>
        </p:nvSpPr>
        <p:spPr>
          <a:xfrm>
            <a:off x="2965450" y="1581150"/>
            <a:ext cx="33798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Explore careers to find their passion </a:t>
            </a:r>
            <a:endParaRPr/>
          </a:p>
        </p:txBody>
      </p:sp>
      <p:sp>
        <p:nvSpPr>
          <p:cNvPr id="404" name="Google Shape;404;p54"/>
          <p:cNvSpPr txBox="1"/>
          <p:nvPr/>
        </p:nvSpPr>
        <p:spPr>
          <a:xfrm>
            <a:off x="6220075" y="3335965"/>
            <a:ext cx="26544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Gain </a:t>
            </a:r>
            <a:br>
              <a:rPr b="0" i="0" lang="en" sz="2500" u="none">
                <a:solidFill>
                  <a:srgbClr val="000000"/>
                </a:solidFill>
                <a:latin typeface="Open Sans"/>
                <a:ea typeface="Open Sans"/>
                <a:cs typeface="Open Sans"/>
                <a:sym typeface="Open Sans"/>
              </a:rPr>
            </a:br>
            <a:r>
              <a:rPr b="0" i="0" lang="en" sz="2500" u="none">
                <a:solidFill>
                  <a:srgbClr val="000000"/>
                </a:solidFill>
                <a:latin typeface="Open Sans"/>
                <a:ea typeface="Open Sans"/>
                <a:cs typeface="Open Sans"/>
                <a:sym typeface="Open Sans"/>
              </a:rPr>
              <a:t>real-world skills </a:t>
            </a:r>
            <a:endParaRPr/>
          </a:p>
        </p:txBody>
      </p:sp>
      <p:sp>
        <p:nvSpPr>
          <p:cNvPr id="405" name="Google Shape;405;p54"/>
          <p:cNvSpPr txBox="1"/>
          <p:nvPr/>
        </p:nvSpPr>
        <p:spPr>
          <a:xfrm>
            <a:off x="271225" y="2779503"/>
            <a:ext cx="28209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Have more options for career and college success</a:t>
            </a:r>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1000"/>
                                        <p:tgtEl>
                                          <p:spTgt spid="4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1000"/>
                                        <p:tgtEl>
                                          <p:spTgt spid="4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4"/>
                                        </p:tgtEl>
                                        <p:attrNameLst>
                                          <p:attrName>style.visibility</p:attrName>
                                        </p:attrNameLst>
                                      </p:cBhvr>
                                      <p:to>
                                        <p:strVal val="visible"/>
                                      </p:to>
                                    </p:set>
                                    <p:animEffect filter="fade" transition="in">
                                      <p:cBhvr>
                                        <p:cTn dur="1000"/>
                                        <p:tgtEl>
                                          <p:spTgt spid="4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5"/>
                                        </p:tgtEl>
                                        <p:attrNameLst>
                                          <p:attrName>style.visibility</p:attrName>
                                        </p:attrNameLst>
                                      </p:cBhvr>
                                      <p:to>
                                        <p:strVal val="visible"/>
                                      </p:to>
                                    </p:set>
                                    <p:animEffect filter="fade" transition="in">
                                      <p:cBhvr>
                                        <p:cTn dur="1000"/>
                                        <p:tgtEl>
                                          <p:spTgt spid="4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5"/>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a:t>Messaging Do’s and Don’ts</a:t>
            </a:r>
            <a:endParaRPr/>
          </a:p>
        </p:txBody>
      </p:sp>
      <p:sp>
        <p:nvSpPr>
          <p:cNvPr id="411" name="Google Shape;411;p55"/>
          <p:cNvSpPr txBox="1"/>
          <p:nvPr/>
        </p:nvSpPr>
        <p:spPr>
          <a:xfrm>
            <a:off x="3594100" y="3087290"/>
            <a:ext cx="212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000"/>
              <a:buFont typeface="PT Sans"/>
              <a:buNone/>
            </a:pPr>
            <a:r>
              <a:rPr b="1" i="0" lang="en" sz="3000" u="none">
                <a:solidFill>
                  <a:srgbClr val="FFFFFF"/>
                </a:solidFill>
                <a:latin typeface="PT Sans"/>
                <a:ea typeface="PT Sans"/>
                <a:cs typeface="PT Sans"/>
                <a:sym typeface="PT Sans"/>
              </a:rPr>
              <a:t>CTE Learners...</a:t>
            </a:r>
            <a:endParaRPr/>
          </a:p>
        </p:txBody>
      </p:sp>
      <p:sp>
        <p:nvSpPr>
          <p:cNvPr id="412" name="Google Shape;412;p55"/>
          <p:cNvSpPr/>
          <p:nvPr/>
        </p:nvSpPr>
        <p:spPr>
          <a:xfrm>
            <a:off x="132525" y="1399575"/>
            <a:ext cx="4200000" cy="3744000"/>
          </a:xfrm>
          <a:prstGeom prst="roundRect">
            <a:avLst>
              <a:gd fmla="val 16667" name="adj"/>
            </a:avLst>
          </a:prstGeom>
          <a:noFill/>
          <a:ln cap="flat" cmpd="sng" w="38100">
            <a:solidFill>
              <a:srgbClr val="009AA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009AA6"/>
                </a:solidFill>
                <a:latin typeface="Arial"/>
                <a:ea typeface="Arial"/>
                <a:cs typeface="Arial"/>
                <a:sym typeface="Arial"/>
              </a:rPr>
              <a:t>Do....</a:t>
            </a:r>
            <a:endParaRPr b="1" i="0" sz="2200" u="none" cap="none" strike="noStrike">
              <a:solidFill>
                <a:srgbClr val="009AA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Be consistent and reinforce key messages </a:t>
            </a:r>
            <a:endParaRPr b="0" i="0" sz="15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Utilize learners to tell CTE success stories </a:t>
            </a:r>
            <a:endParaRPr b="0" i="0" sz="15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Be specific about how CTE works, particularly hands-on experiences  </a:t>
            </a:r>
            <a:endParaRPr b="0" i="0" sz="15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Engage and inform educators closest to learners about CTE </a:t>
            </a:r>
            <a:endParaRPr b="0" i="0" sz="15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Emphasize CTE learners are more satisfied with their education</a:t>
            </a:r>
            <a:endParaRPr b="0" i="0" sz="1500" u="none" cap="none" strike="noStrike">
              <a:solidFill>
                <a:srgbClr val="009AA6"/>
              </a:solidFill>
              <a:latin typeface="Arial"/>
              <a:ea typeface="Arial"/>
              <a:cs typeface="Arial"/>
              <a:sym typeface="Arial"/>
            </a:endParaRPr>
          </a:p>
          <a:p>
            <a:pPr indent="-323850" lvl="0" marL="457200" marR="0" rtl="0" algn="l">
              <a:lnSpc>
                <a:spcPct val="100000"/>
              </a:lnSpc>
              <a:spcBef>
                <a:spcPts val="0"/>
              </a:spcBef>
              <a:spcAft>
                <a:spcPts val="0"/>
              </a:spcAft>
              <a:buClr>
                <a:srgbClr val="009AA6"/>
              </a:buClr>
              <a:buSzPts val="1500"/>
              <a:buFont typeface="Arial"/>
              <a:buChar char="●"/>
            </a:pPr>
            <a:r>
              <a:rPr b="0" i="0" lang="en" sz="1500" u="none" cap="none" strike="noStrike">
                <a:solidFill>
                  <a:srgbClr val="009AA6"/>
                </a:solidFill>
                <a:latin typeface="Arial"/>
                <a:ea typeface="Arial"/>
                <a:cs typeface="Arial"/>
                <a:sym typeface="Arial"/>
              </a:rPr>
              <a:t>Emphasize CTE’s value in preparing for college </a:t>
            </a:r>
            <a:r>
              <a:rPr b="0" i="1" lang="en" sz="1500" u="none" cap="none" strike="noStrike">
                <a:solidFill>
                  <a:srgbClr val="009AA6"/>
                </a:solidFill>
                <a:latin typeface="Arial"/>
                <a:ea typeface="Arial"/>
                <a:cs typeface="Arial"/>
                <a:sym typeface="Arial"/>
              </a:rPr>
              <a:t>and </a:t>
            </a:r>
            <a:r>
              <a:rPr b="0" i="0" lang="en" sz="1500" u="none" cap="none" strike="noStrike">
                <a:solidFill>
                  <a:srgbClr val="009AA6"/>
                </a:solidFill>
                <a:latin typeface="Arial"/>
                <a:ea typeface="Arial"/>
                <a:cs typeface="Arial"/>
                <a:sym typeface="Arial"/>
              </a:rPr>
              <a:t>career success </a:t>
            </a:r>
            <a:endParaRPr b="0" i="0" sz="1500" u="none" cap="none" strike="noStrike">
              <a:solidFill>
                <a:srgbClr val="009AA6"/>
              </a:solidFill>
              <a:latin typeface="Arial"/>
              <a:ea typeface="Arial"/>
              <a:cs typeface="Arial"/>
              <a:sym typeface="Arial"/>
            </a:endParaRPr>
          </a:p>
        </p:txBody>
      </p:sp>
      <p:sp>
        <p:nvSpPr>
          <p:cNvPr id="413" name="Google Shape;413;p55"/>
          <p:cNvSpPr/>
          <p:nvPr/>
        </p:nvSpPr>
        <p:spPr>
          <a:xfrm>
            <a:off x="4688750" y="1399575"/>
            <a:ext cx="4282800" cy="3744000"/>
          </a:xfrm>
          <a:prstGeom prst="roundRect">
            <a:avLst>
              <a:gd fmla="val 16667" name="adj"/>
            </a:avLst>
          </a:prstGeom>
          <a:noFill/>
          <a:ln cap="flat" cmpd="sng" w="38100">
            <a:solidFill>
              <a:srgbClr val="FF6D1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F6D14"/>
                </a:solidFill>
                <a:latin typeface="Arial"/>
                <a:ea typeface="Arial"/>
                <a:cs typeface="Arial"/>
                <a:sym typeface="Arial"/>
              </a:rPr>
              <a:t>Don’t...</a:t>
            </a:r>
            <a:endParaRPr b="1" i="0" sz="2200" u="none" cap="none" strike="noStrike">
              <a:solidFill>
                <a:srgbClr val="FF6D14"/>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Position CTE and college as an “either/or”</a:t>
            </a:r>
            <a:endParaRPr b="0" i="0" sz="15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Position CTE as a ‘different’ high school experience </a:t>
            </a:r>
            <a:endParaRPr b="0" i="0" sz="15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Push financial benefits of CTE career pathways over finding passion </a:t>
            </a:r>
            <a:endParaRPr b="0" i="0" sz="15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Do all the talking - elevate the learner voice</a:t>
            </a:r>
            <a:endParaRPr b="0" i="0" sz="15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Neglect message tailoring </a:t>
            </a:r>
            <a:endParaRPr b="0" i="0" sz="1500" u="none" cap="none" strike="noStrike">
              <a:solidFill>
                <a:srgbClr val="FF6D14"/>
              </a:solidFill>
              <a:latin typeface="Arial"/>
              <a:ea typeface="Arial"/>
              <a:cs typeface="Arial"/>
              <a:sym typeface="Arial"/>
            </a:endParaRPr>
          </a:p>
          <a:p>
            <a:pPr indent="-323850" lvl="0" marL="457200" marR="0" rtl="0" algn="l">
              <a:lnSpc>
                <a:spcPct val="100000"/>
              </a:lnSpc>
              <a:spcBef>
                <a:spcPts val="0"/>
              </a:spcBef>
              <a:spcAft>
                <a:spcPts val="0"/>
              </a:spcAft>
              <a:buClr>
                <a:srgbClr val="FF6D14"/>
              </a:buClr>
              <a:buSzPts val="1500"/>
              <a:buFont typeface="Arial"/>
              <a:buChar char="●"/>
            </a:pPr>
            <a:r>
              <a:rPr b="0" i="0" lang="en" sz="1500" u="none" cap="none" strike="noStrike">
                <a:solidFill>
                  <a:srgbClr val="FF6D14"/>
                </a:solidFill>
                <a:latin typeface="Arial"/>
                <a:ea typeface="Arial"/>
                <a:cs typeface="Arial"/>
                <a:sym typeface="Arial"/>
              </a:rPr>
              <a:t>Forget about retention messages </a:t>
            </a:r>
            <a:endParaRPr b="0" i="0" sz="1500" u="none" cap="none" strike="noStrike">
              <a:solidFill>
                <a:srgbClr val="FF6D14"/>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1000"/>
                                        <p:tgtEl>
                                          <p:spTgt spid="4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6"/>
          <p:cNvSpPr txBox="1"/>
          <p:nvPr>
            <p:ph type="title"/>
          </p:nvPr>
        </p:nvSpPr>
        <p:spPr>
          <a:xfrm>
            <a:off x="0" y="176213"/>
            <a:ext cx="91440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Sample Supportive Statements</a:t>
            </a:r>
            <a:endParaRPr/>
          </a:p>
        </p:txBody>
      </p:sp>
      <p:sp>
        <p:nvSpPr>
          <p:cNvPr id="420" name="Google Shape;420;p56"/>
          <p:cNvSpPr txBox="1"/>
          <p:nvPr>
            <p:ph idx="1" type="body"/>
          </p:nvPr>
        </p:nvSpPr>
        <p:spPr>
          <a:xfrm>
            <a:off x="412750" y="1541849"/>
            <a:ext cx="8318400" cy="3501300"/>
          </a:xfrm>
          <a:prstGeom prst="rect">
            <a:avLst/>
          </a:prstGeom>
          <a:noFill/>
          <a:ln>
            <a:noFill/>
          </a:ln>
        </p:spPr>
        <p:txBody>
          <a:bodyPr anchorCtr="0" anchor="t" bIns="45700" lIns="91425" spcFirstLastPara="1" rIns="91425" wrap="square" tIns="45700">
            <a:noAutofit/>
          </a:bodyPr>
          <a:lstStyle/>
          <a:p>
            <a:pPr indent="-361950" lvl="0" marL="457200" rtl="0" algn="l">
              <a:lnSpc>
                <a:spcPct val="100000"/>
              </a:lnSpc>
              <a:spcBef>
                <a:spcPts val="0"/>
              </a:spcBef>
              <a:spcAft>
                <a:spcPts val="0"/>
              </a:spcAft>
              <a:buClr>
                <a:srgbClr val="70AD47"/>
              </a:buClr>
              <a:buSzPts val="2100"/>
              <a:buFont typeface="Open Sans"/>
              <a:buChar char="❏"/>
            </a:pPr>
            <a:r>
              <a:rPr b="0" i="0" lang="en" sz="2100" u="none">
                <a:solidFill>
                  <a:srgbClr val="70AD47"/>
                </a:solidFill>
                <a:latin typeface="Open Sans"/>
                <a:ea typeface="Open Sans"/>
                <a:cs typeface="Open Sans"/>
                <a:sym typeface="Open Sans"/>
              </a:rPr>
              <a:t>CTE programs allow students to </a:t>
            </a:r>
            <a:r>
              <a:rPr b="1" i="0" lang="en" sz="2100" u="none">
                <a:solidFill>
                  <a:srgbClr val="70AD47"/>
                </a:solidFill>
              </a:rPr>
              <a:t>explore a range of options</a:t>
            </a:r>
            <a:r>
              <a:rPr b="0" i="0" lang="en" sz="2100" u="none">
                <a:solidFill>
                  <a:srgbClr val="70AD47"/>
                </a:solidFill>
                <a:latin typeface="Open Sans"/>
                <a:ea typeface="Open Sans"/>
                <a:cs typeface="Open Sans"/>
                <a:sym typeface="Open Sans"/>
              </a:rPr>
              <a:t> for their future — inside and outside of the classroom</a:t>
            </a:r>
            <a:endParaRPr sz="2500"/>
          </a:p>
          <a:p>
            <a:pPr indent="-361950" lvl="0" marL="457200" rtl="0" algn="l">
              <a:lnSpc>
                <a:spcPct val="100000"/>
              </a:lnSpc>
              <a:spcBef>
                <a:spcPts val="1000"/>
              </a:spcBef>
              <a:spcAft>
                <a:spcPts val="0"/>
              </a:spcAft>
              <a:buClr>
                <a:srgbClr val="FF6D14"/>
              </a:buClr>
              <a:buSzPts val="2100"/>
              <a:buFont typeface="Open Sans"/>
              <a:buChar char="❏"/>
            </a:pPr>
            <a:r>
              <a:rPr b="0" i="0" lang="en" sz="2100" u="none">
                <a:solidFill>
                  <a:srgbClr val="FF6D14"/>
                </a:solidFill>
                <a:latin typeface="Open Sans"/>
                <a:ea typeface="Open Sans"/>
                <a:cs typeface="Open Sans"/>
                <a:sym typeface="Open Sans"/>
              </a:rPr>
              <a:t>CTE provides the </a:t>
            </a:r>
            <a:r>
              <a:rPr b="1" i="0" lang="en" sz="2100" u="none">
                <a:solidFill>
                  <a:srgbClr val="FF6D14"/>
                </a:solidFill>
              </a:rPr>
              <a:t>skills and confidence</a:t>
            </a:r>
            <a:r>
              <a:rPr b="0" i="0" lang="en" sz="2100" u="none">
                <a:solidFill>
                  <a:srgbClr val="FF6D14"/>
                </a:solidFill>
                <a:latin typeface="Open Sans"/>
                <a:ea typeface="Open Sans"/>
                <a:cs typeface="Open Sans"/>
                <a:sym typeface="Open Sans"/>
              </a:rPr>
              <a:t> students need to pursue career options, discover their passions, and get on a path to success</a:t>
            </a:r>
            <a:endParaRPr sz="2500"/>
          </a:p>
          <a:p>
            <a:pPr indent="-361950" lvl="0" marL="457200" rtl="0" algn="l">
              <a:lnSpc>
                <a:spcPct val="100000"/>
              </a:lnSpc>
              <a:spcBef>
                <a:spcPts val="1000"/>
              </a:spcBef>
              <a:spcAft>
                <a:spcPts val="1000"/>
              </a:spcAft>
              <a:buClr>
                <a:srgbClr val="0099A6"/>
              </a:buClr>
              <a:buSzPts val="2100"/>
              <a:buFont typeface="Open Sans"/>
              <a:buChar char="❏"/>
            </a:pPr>
            <a:r>
              <a:rPr b="0" i="0" lang="en" sz="2100" u="none">
                <a:solidFill>
                  <a:srgbClr val="0099A6"/>
                </a:solidFill>
                <a:latin typeface="Open Sans"/>
                <a:ea typeface="Open Sans"/>
                <a:cs typeface="Open Sans"/>
                <a:sym typeface="Open Sans"/>
              </a:rPr>
              <a:t>CTE takes students even further during their high school experience — providing opportunities to prepare for and excel in college and career through </a:t>
            </a:r>
            <a:r>
              <a:rPr b="1" i="0" lang="en" sz="2100" u="none">
                <a:solidFill>
                  <a:srgbClr val="0099A6"/>
                </a:solidFill>
              </a:rPr>
              <a:t>specialized classes, opportunities for college credit, and making connections</a:t>
            </a:r>
            <a:r>
              <a:rPr b="0" i="0" lang="en" sz="2100" u="none">
                <a:solidFill>
                  <a:srgbClr val="0099A6"/>
                </a:solidFill>
                <a:latin typeface="Open Sans"/>
                <a:ea typeface="Open Sans"/>
                <a:cs typeface="Open Sans"/>
                <a:sym typeface="Open Sans"/>
              </a:rPr>
              <a:t> with others with similar interests</a:t>
            </a:r>
            <a:endParaRPr sz="2500"/>
          </a:p>
        </p:txBody>
      </p:sp>
    </p:spTree>
  </p:cSld>
  <p:clrMapOvr>
    <a:masterClrMapping/>
  </p:clrMapOvr>
  <p:transition spd="slow">
    <p:fade/>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57"/>
          <p:cNvSpPr txBox="1"/>
          <p:nvPr>
            <p:ph type="title"/>
          </p:nvPr>
        </p:nvSpPr>
        <p:spPr>
          <a:xfrm>
            <a:off x="628650" y="2738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Words </a:t>
            </a:r>
            <a:r>
              <a:rPr i="0" lang="en" sz="4400" u="sng">
                <a:solidFill>
                  <a:srgbClr val="FF6E15"/>
                </a:solidFill>
                <a:latin typeface="Open Sans"/>
                <a:ea typeface="Open Sans"/>
                <a:cs typeface="Open Sans"/>
                <a:sym typeface="Open Sans"/>
              </a:rPr>
              <a:t>Not</a:t>
            </a:r>
            <a:r>
              <a:rPr b="0" i="0" lang="en" sz="4400" u="none">
                <a:solidFill>
                  <a:srgbClr val="000000"/>
                </a:solidFill>
                <a:latin typeface="Open Sans Light"/>
                <a:ea typeface="Open Sans Light"/>
                <a:cs typeface="Open Sans Light"/>
                <a:sym typeface="Open Sans Light"/>
              </a:rPr>
              <a:t> to Use</a:t>
            </a:r>
            <a:endParaRPr/>
          </a:p>
        </p:txBody>
      </p:sp>
      <p:sp>
        <p:nvSpPr>
          <p:cNvPr id="427" name="Google Shape;427;p57"/>
          <p:cNvSpPr txBox="1"/>
          <p:nvPr>
            <p:ph idx="1" type="body"/>
          </p:nvPr>
        </p:nvSpPr>
        <p:spPr>
          <a:xfrm>
            <a:off x="628650" y="1493044"/>
            <a:ext cx="7886700" cy="3139500"/>
          </a:xfrm>
          <a:prstGeom prst="rect">
            <a:avLst/>
          </a:prstGeom>
          <a:noFill/>
          <a:ln>
            <a:noFill/>
          </a:ln>
        </p:spPr>
        <p:txBody>
          <a:bodyPr anchorCtr="0" anchor="t" bIns="45700" lIns="91425" spcFirstLastPara="1" rIns="91425" wrap="square" tIns="45700">
            <a:noAutofit/>
          </a:bodyPr>
          <a:lstStyle/>
          <a:p>
            <a:pPr indent="-406400" lvl="0" marL="457200" rtl="0" algn="l">
              <a:lnSpc>
                <a:spcPct val="115000"/>
              </a:lnSpc>
              <a:spcBef>
                <a:spcPts val="0"/>
              </a:spcBef>
              <a:spcAft>
                <a:spcPts val="0"/>
              </a:spcAft>
              <a:buClr>
                <a:srgbClr val="009AA6"/>
              </a:buClr>
              <a:buSzPts val="2800"/>
              <a:buFont typeface="Open Sans"/>
              <a:buChar char="•"/>
            </a:pPr>
            <a:r>
              <a:rPr i="0" lang="en" sz="2800" u="none">
                <a:solidFill>
                  <a:srgbClr val="000000"/>
                </a:solidFill>
              </a:rPr>
              <a:t>High quality </a:t>
            </a:r>
            <a:endParaRPr/>
          </a:p>
          <a:p>
            <a:pPr indent="-406400" lvl="0" marL="457200" rtl="0" algn="l">
              <a:lnSpc>
                <a:spcPct val="115000"/>
              </a:lnSpc>
              <a:spcBef>
                <a:spcPts val="0"/>
              </a:spcBef>
              <a:spcAft>
                <a:spcPts val="0"/>
              </a:spcAft>
              <a:buClr>
                <a:srgbClr val="009AA6"/>
              </a:buClr>
              <a:buSzPts val="2800"/>
              <a:buFont typeface="Open Sans"/>
              <a:buChar char="•"/>
            </a:pPr>
            <a:r>
              <a:rPr i="0" lang="en" sz="2800" u="none">
                <a:solidFill>
                  <a:srgbClr val="000000"/>
                </a:solidFill>
              </a:rPr>
              <a:t>Workforce (students) </a:t>
            </a:r>
            <a:endParaRPr/>
          </a:p>
          <a:p>
            <a:pPr indent="-406400" lvl="0" marL="457200" rtl="0" algn="l">
              <a:lnSpc>
                <a:spcPct val="115000"/>
              </a:lnSpc>
              <a:spcBef>
                <a:spcPts val="0"/>
              </a:spcBef>
              <a:spcAft>
                <a:spcPts val="0"/>
              </a:spcAft>
              <a:buClr>
                <a:srgbClr val="009AA6"/>
              </a:buClr>
              <a:buSzPts val="2800"/>
              <a:buFont typeface="Open Sans"/>
              <a:buChar char="•"/>
            </a:pPr>
            <a:r>
              <a:rPr i="0" lang="en" sz="2800" u="none">
                <a:solidFill>
                  <a:srgbClr val="000000"/>
                </a:solidFill>
              </a:rPr>
              <a:t>In-demand fields, e.g., IT, STEM, manufacturing (students) </a:t>
            </a:r>
            <a:endParaRPr/>
          </a:p>
          <a:p>
            <a:pPr indent="-406400" lvl="0" marL="457200" rtl="0" algn="l">
              <a:lnSpc>
                <a:spcPct val="115000"/>
              </a:lnSpc>
              <a:spcBef>
                <a:spcPts val="0"/>
              </a:spcBef>
              <a:spcAft>
                <a:spcPts val="0"/>
              </a:spcAft>
              <a:buClr>
                <a:srgbClr val="009AA6"/>
              </a:buClr>
              <a:buSzPts val="2800"/>
              <a:buFont typeface="Open Sans"/>
              <a:buChar char="•"/>
            </a:pPr>
            <a:r>
              <a:rPr i="0" lang="en" sz="2800" u="none">
                <a:solidFill>
                  <a:srgbClr val="000000"/>
                </a:solidFill>
              </a:rPr>
              <a:t>Words that put down high school</a:t>
            </a:r>
            <a:endParaRPr>
              <a:solidFill>
                <a:srgbClr val="000000"/>
              </a:solidFill>
            </a:endParaRPr>
          </a:p>
          <a:p>
            <a:pPr indent="-406400" lvl="0" marL="457200" rtl="0" algn="l">
              <a:lnSpc>
                <a:spcPct val="115000"/>
              </a:lnSpc>
              <a:spcBef>
                <a:spcPts val="0"/>
              </a:spcBef>
              <a:spcAft>
                <a:spcPts val="0"/>
              </a:spcAft>
              <a:buClr>
                <a:srgbClr val="009AA6"/>
              </a:buClr>
              <a:buSzPts val="2800"/>
              <a:buFont typeface="Open Sans"/>
              <a:buChar char="•"/>
            </a:pPr>
            <a:r>
              <a:rPr i="0" lang="en" sz="2800" u="none">
                <a:solidFill>
                  <a:srgbClr val="000000"/>
                </a:solidFill>
              </a:rPr>
              <a:t>Investment </a:t>
            </a:r>
            <a:endParaRPr/>
          </a:p>
        </p:txBody>
      </p:sp>
      <p:sp>
        <p:nvSpPr>
          <p:cNvPr id="428" name="Google Shape;428;p57"/>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7"/>
                                        </p:tgtEl>
                                        <p:attrNameLst>
                                          <p:attrName>style.visibility</p:attrName>
                                        </p:attrNameLst>
                                      </p:cBhvr>
                                      <p:to>
                                        <p:strVal val="visible"/>
                                      </p:to>
                                    </p:set>
                                    <p:animEffect filter="fade" transition="in">
                                      <p:cBhvr>
                                        <p:cTn dur="1000"/>
                                        <p:tgtEl>
                                          <p:spTgt spid="4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8"/>
          <p:cNvSpPr txBox="1"/>
          <p:nvPr>
            <p:ph type="title"/>
          </p:nvPr>
        </p:nvSpPr>
        <p:spPr>
          <a:xfrm>
            <a:off x="0" y="67388"/>
            <a:ext cx="91440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Messaging Resources</a:t>
            </a:r>
            <a:endParaRPr b="0" i="0" sz="4400" u="none">
              <a:solidFill>
                <a:srgbClr val="000000"/>
              </a:solidFill>
              <a:latin typeface="Open Sans Light"/>
              <a:ea typeface="Open Sans Light"/>
              <a:cs typeface="Open Sans Light"/>
              <a:sym typeface="Open Sans Light"/>
            </a:endParaRPr>
          </a:p>
          <a:p>
            <a:pPr indent="0" lvl="0" marL="0" rtl="0" algn="ctr">
              <a:lnSpc>
                <a:spcPct val="90000"/>
              </a:lnSpc>
              <a:spcBef>
                <a:spcPts val="0"/>
              </a:spcBef>
              <a:spcAft>
                <a:spcPts val="0"/>
              </a:spcAft>
              <a:buSzPts val="1800"/>
              <a:buNone/>
            </a:pPr>
            <a:r>
              <a:rPr lang="en" sz="1800" u="sng">
                <a:solidFill>
                  <a:schemeClr val="hlink"/>
                </a:solidFill>
                <a:hlinkClick r:id="rId3"/>
              </a:rPr>
              <a:t>https://careertech.org/recruitmentstrategies</a:t>
            </a:r>
            <a:r>
              <a:rPr lang="en" sz="1800"/>
              <a:t> </a:t>
            </a:r>
            <a:r>
              <a:rPr i="0" lang="en" sz="1800" u="none">
                <a:solidFill>
                  <a:srgbClr val="000000"/>
                </a:solidFill>
              </a:rPr>
              <a:t> </a:t>
            </a:r>
            <a:endParaRPr sz="1800"/>
          </a:p>
        </p:txBody>
      </p:sp>
      <p:sp>
        <p:nvSpPr>
          <p:cNvPr id="435" name="Google Shape;435;p58"/>
          <p:cNvSpPr txBox="1"/>
          <p:nvPr/>
        </p:nvSpPr>
        <p:spPr>
          <a:xfrm>
            <a:off x="135600" y="1623675"/>
            <a:ext cx="8872800" cy="3319500"/>
          </a:xfrm>
          <a:prstGeom prst="rect">
            <a:avLst/>
          </a:prstGeom>
          <a:noFill/>
          <a:ln>
            <a:noFill/>
          </a:ln>
        </p:spPr>
        <p:txBody>
          <a:bodyPr anchorCtr="0" anchor="t" bIns="91425" lIns="91425" spcFirstLastPara="1" rIns="91425" wrap="square" tIns="91425">
            <a:spAutoFit/>
          </a:bodyPr>
          <a:lstStyle/>
          <a:p>
            <a:pPr indent="-292100" lvl="0" marL="457200" rtl="0" algn="l">
              <a:lnSpc>
                <a:spcPct val="100000"/>
              </a:lnSpc>
              <a:spcBef>
                <a:spcPts val="1200"/>
              </a:spcBef>
              <a:spcAft>
                <a:spcPts val="0"/>
              </a:spcAft>
              <a:buClr>
                <a:schemeClr val="dk1"/>
              </a:buClr>
              <a:buSzPts val="1000"/>
              <a:buChar char="●"/>
            </a:pPr>
            <a:r>
              <a:rPr b="1" lang="en" sz="1800">
                <a:solidFill>
                  <a:srgbClr val="FF6D14"/>
                </a:solidFill>
                <a:latin typeface="Open Sans"/>
                <a:ea typeface="Open Sans"/>
                <a:cs typeface="Open Sans"/>
                <a:sym typeface="Open Sans"/>
              </a:rPr>
              <a:t>Core Messages </a:t>
            </a:r>
            <a:r>
              <a:rPr lang="en" sz="1800">
                <a:solidFill>
                  <a:schemeClr val="dk1"/>
                </a:solidFill>
                <a:latin typeface="Open Sans"/>
                <a:ea typeface="Open Sans"/>
                <a:cs typeface="Open Sans"/>
                <a:sym typeface="Open Sans"/>
              </a:rPr>
              <a:t>resource with the messaging triangle and key supporting messages for historically marginalized populations </a:t>
            </a:r>
            <a:endParaRPr sz="1800">
              <a:solidFill>
                <a:schemeClr val="dk1"/>
              </a:solidFill>
              <a:latin typeface="Open Sans"/>
              <a:ea typeface="Open Sans"/>
              <a:cs typeface="Open Sans"/>
              <a:sym typeface="Open Sans"/>
            </a:endParaRPr>
          </a:p>
          <a:p>
            <a:pPr indent="-292100" lvl="0" marL="457200" rtl="0" algn="l">
              <a:lnSpc>
                <a:spcPct val="100000"/>
              </a:lnSpc>
              <a:spcBef>
                <a:spcPts val="1000"/>
              </a:spcBef>
              <a:spcAft>
                <a:spcPts val="0"/>
              </a:spcAft>
              <a:buClr>
                <a:schemeClr val="dk1"/>
              </a:buClr>
              <a:buSzPts val="1000"/>
              <a:buChar char="●"/>
            </a:pPr>
            <a:r>
              <a:rPr b="1" lang="en" sz="1800">
                <a:solidFill>
                  <a:srgbClr val="FF6D14"/>
                </a:solidFill>
                <a:latin typeface="Open Sans"/>
                <a:ea typeface="Open Sans"/>
                <a:cs typeface="Open Sans"/>
                <a:sym typeface="Open Sans"/>
              </a:rPr>
              <a:t>Dos and Don’ts</a:t>
            </a: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which detail how to use the messages and how not to use them</a:t>
            </a:r>
            <a:endParaRPr sz="1800">
              <a:solidFill>
                <a:schemeClr val="dk1"/>
              </a:solidFill>
              <a:latin typeface="Open Sans"/>
              <a:ea typeface="Open Sans"/>
              <a:cs typeface="Open Sans"/>
              <a:sym typeface="Open Sans"/>
            </a:endParaRPr>
          </a:p>
          <a:p>
            <a:pPr indent="-292100" lvl="0" marL="457200" rtl="0" algn="l">
              <a:lnSpc>
                <a:spcPct val="100000"/>
              </a:lnSpc>
              <a:spcBef>
                <a:spcPts val="1000"/>
              </a:spcBef>
              <a:spcAft>
                <a:spcPts val="0"/>
              </a:spcAft>
              <a:buClr>
                <a:schemeClr val="dk1"/>
              </a:buClr>
              <a:buSzPts val="1000"/>
              <a:buChar char="●"/>
            </a:pPr>
            <a:r>
              <a:rPr b="1" lang="en" sz="1800">
                <a:solidFill>
                  <a:srgbClr val="FF6D14"/>
                </a:solidFill>
                <a:latin typeface="Open Sans"/>
                <a:ea typeface="Open Sans"/>
                <a:cs typeface="Open Sans"/>
                <a:sym typeface="Open Sans"/>
              </a:rPr>
              <a:t>Fact Sheet</a:t>
            </a: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with key statistics that reinforce CTE’s value and benefits </a:t>
            </a:r>
            <a:endParaRPr sz="1800">
              <a:solidFill>
                <a:schemeClr val="dk1"/>
              </a:solidFill>
              <a:latin typeface="Open Sans"/>
              <a:ea typeface="Open Sans"/>
              <a:cs typeface="Open Sans"/>
              <a:sym typeface="Open Sans"/>
            </a:endParaRPr>
          </a:p>
          <a:p>
            <a:pPr indent="-292100" lvl="0" marL="457200" rtl="0" algn="l">
              <a:lnSpc>
                <a:spcPct val="100000"/>
              </a:lnSpc>
              <a:spcBef>
                <a:spcPts val="1000"/>
              </a:spcBef>
              <a:spcAft>
                <a:spcPts val="0"/>
              </a:spcAft>
              <a:buClr>
                <a:schemeClr val="dk1"/>
              </a:buClr>
              <a:buSzPts val="1000"/>
              <a:buChar char="●"/>
            </a:pPr>
            <a:r>
              <a:rPr lang="en" sz="1800">
                <a:solidFill>
                  <a:schemeClr val="dk1"/>
                </a:solidFill>
                <a:latin typeface="Open Sans"/>
                <a:ea typeface="Open Sans"/>
                <a:cs typeface="Open Sans"/>
                <a:sym typeface="Open Sans"/>
              </a:rPr>
              <a:t>Updated </a:t>
            </a:r>
            <a:r>
              <a:rPr b="1" lang="en" sz="1800">
                <a:solidFill>
                  <a:srgbClr val="FF6D14"/>
                </a:solidFill>
                <a:latin typeface="Open Sans"/>
                <a:ea typeface="Open Sans"/>
                <a:cs typeface="Open Sans"/>
                <a:sym typeface="Open Sans"/>
              </a:rPr>
              <a:t>message card</a:t>
            </a: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and other printed material templates,  </a:t>
            </a:r>
            <a:endParaRPr sz="1800">
              <a:solidFill>
                <a:schemeClr val="dk1"/>
              </a:solidFill>
              <a:latin typeface="Open Sans"/>
              <a:ea typeface="Open Sans"/>
              <a:cs typeface="Open Sans"/>
              <a:sym typeface="Open Sans"/>
            </a:endParaRPr>
          </a:p>
          <a:p>
            <a:pPr indent="-292100" lvl="0" marL="457200" rtl="0" algn="l">
              <a:lnSpc>
                <a:spcPct val="100000"/>
              </a:lnSpc>
              <a:spcBef>
                <a:spcPts val="1000"/>
              </a:spcBef>
              <a:spcAft>
                <a:spcPts val="0"/>
              </a:spcAft>
              <a:buClr>
                <a:schemeClr val="dk1"/>
              </a:buClr>
              <a:buSzPts val="1000"/>
              <a:buChar char="●"/>
            </a:pPr>
            <a:r>
              <a:rPr lang="en" sz="1800">
                <a:solidFill>
                  <a:schemeClr val="dk1"/>
                </a:solidFill>
                <a:latin typeface="Open Sans"/>
                <a:ea typeface="Open Sans"/>
                <a:cs typeface="Open Sans"/>
                <a:sym typeface="Open Sans"/>
              </a:rPr>
              <a:t>Updated </a:t>
            </a:r>
            <a:r>
              <a:rPr b="1" lang="en" sz="1800">
                <a:solidFill>
                  <a:srgbClr val="FF6D14"/>
                </a:solidFill>
                <a:latin typeface="Open Sans"/>
                <a:ea typeface="Open Sans"/>
                <a:cs typeface="Open Sans"/>
                <a:sym typeface="Open Sans"/>
              </a:rPr>
              <a:t>social media guide</a:t>
            </a:r>
            <a:r>
              <a:rPr b="1" lang="en" sz="1800">
                <a:solidFill>
                  <a:schemeClr val="dk1"/>
                </a:solidFill>
                <a:latin typeface="Open Sans"/>
                <a:ea typeface="Open Sans"/>
                <a:cs typeface="Open Sans"/>
                <a:sym typeface="Open Sans"/>
              </a:rPr>
              <a:t> </a:t>
            </a:r>
            <a:r>
              <a:rPr lang="en" sz="1800">
                <a:solidFill>
                  <a:schemeClr val="dk1"/>
                </a:solidFill>
                <a:latin typeface="Open Sans"/>
                <a:ea typeface="Open Sans"/>
                <a:cs typeface="Open Sans"/>
                <a:sym typeface="Open Sans"/>
              </a:rPr>
              <a:t>with tips and example on how to reach audiences effectively and equitably </a:t>
            </a:r>
            <a:endParaRPr sz="1800">
              <a:solidFill>
                <a:schemeClr val="dk1"/>
              </a:solidFill>
              <a:latin typeface="Open Sans"/>
              <a:ea typeface="Open Sans"/>
              <a:cs typeface="Open Sans"/>
              <a:sym typeface="Open Sans"/>
            </a:endParaRPr>
          </a:p>
          <a:p>
            <a:pPr indent="-292100" lvl="0" marL="457200" rtl="0" algn="l">
              <a:lnSpc>
                <a:spcPct val="100000"/>
              </a:lnSpc>
              <a:spcBef>
                <a:spcPts val="1000"/>
              </a:spcBef>
              <a:spcAft>
                <a:spcPts val="1000"/>
              </a:spcAft>
              <a:buClr>
                <a:schemeClr val="dk1"/>
              </a:buClr>
              <a:buSzPts val="1000"/>
              <a:buChar char="●"/>
            </a:pPr>
            <a:r>
              <a:rPr b="1" lang="en" sz="1800" u="sng">
                <a:solidFill>
                  <a:srgbClr val="FF6D14"/>
                </a:solidFill>
                <a:latin typeface="Open Sans"/>
                <a:ea typeface="Open Sans"/>
                <a:cs typeface="Open Sans"/>
                <a:sym typeface="Open Sans"/>
                <a:hlinkClick r:id="rId4">
                  <a:extLst>
                    <a:ext uri="{A12FA001-AC4F-418D-AE19-62706E023703}">
                      <ahyp:hlinkClr val="tx"/>
                    </a:ext>
                  </a:extLst>
                </a:hlinkClick>
              </a:rPr>
              <a:t>CTE 101 Video</a:t>
            </a:r>
            <a:r>
              <a:rPr lang="en" sz="1800">
                <a:solidFill>
                  <a:schemeClr val="dk1"/>
                </a:solidFill>
                <a:latin typeface="Open Sans"/>
                <a:ea typeface="Open Sans"/>
                <a:cs typeface="Open Sans"/>
                <a:sym typeface="Open Sans"/>
              </a:rPr>
              <a:t> - effective at improving perceptions of CTE</a:t>
            </a:r>
            <a:endParaRPr sz="1800">
              <a:latin typeface="Open Sans"/>
              <a:ea typeface="Open Sans"/>
              <a:cs typeface="Open Sans"/>
              <a:sym typeface="Open Sans"/>
            </a:endParaRPr>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Video Icon" id="440" name="Google Shape;440;p59"/>
          <p:cNvPicPr preferRelativeResize="0"/>
          <p:nvPr/>
        </p:nvPicPr>
        <p:blipFill>
          <a:blip r:embed="rId3">
            <a:alphaModFix/>
          </a:blip>
          <a:stretch>
            <a:fillRect/>
          </a:stretch>
        </p:blipFill>
        <p:spPr>
          <a:xfrm>
            <a:off x="7960825" y="4157150"/>
            <a:ext cx="766325" cy="766325"/>
          </a:xfrm>
          <a:prstGeom prst="rect">
            <a:avLst/>
          </a:prstGeom>
          <a:noFill/>
          <a:ln>
            <a:noFill/>
          </a:ln>
        </p:spPr>
      </p:pic>
      <p:sp>
        <p:nvSpPr>
          <p:cNvPr id="441" name="Google Shape;441;p59"/>
          <p:cNvSpPr/>
          <p:nvPr/>
        </p:nvSpPr>
        <p:spPr>
          <a:xfrm>
            <a:off x="0" y="0"/>
            <a:ext cx="9144000" cy="5356200"/>
          </a:xfrm>
          <a:prstGeom prst="rect">
            <a:avLst/>
          </a:prstGeom>
          <a:solidFill>
            <a:srgbClr val="009BA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Arial"/>
              <a:ea typeface="Arial"/>
              <a:cs typeface="Arial"/>
              <a:sym typeface="Arial"/>
            </a:endParaRPr>
          </a:p>
        </p:txBody>
      </p:sp>
      <p:pic>
        <p:nvPicPr>
          <p:cNvPr id="442" name="Google Shape;442;p59">
            <a:hlinkClick r:id="rId4"/>
          </p:cNvPr>
          <p:cNvPicPr preferRelativeResize="0"/>
          <p:nvPr/>
        </p:nvPicPr>
        <p:blipFill rotWithShape="1">
          <a:blip r:embed="rId5">
            <a:alphaModFix/>
          </a:blip>
          <a:srcRect b="0" l="0" r="0" t="0"/>
          <a:stretch/>
        </p:blipFill>
        <p:spPr>
          <a:xfrm>
            <a:off x="533400" y="675433"/>
            <a:ext cx="8077199" cy="379263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60"/>
          <p:cNvSpPr txBox="1"/>
          <p:nvPr>
            <p:ph idx="4294967295" type="title"/>
          </p:nvPr>
        </p:nvSpPr>
        <p:spPr>
          <a:xfrm>
            <a:off x="68425" y="229925"/>
            <a:ext cx="9075600" cy="7458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400"/>
              <a:buNone/>
            </a:pPr>
            <a:r>
              <a:rPr lang="en">
                <a:solidFill>
                  <a:srgbClr val="000000"/>
                </a:solidFill>
                <a:latin typeface="Open Sans Light"/>
                <a:ea typeface="Open Sans Light"/>
                <a:cs typeface="Open Sans Light"/>
                <a:sym typeface="Open Sans Light"/>
              </a:rPr>
              <a:t>Activity 1: Message Implementation</a:t>
            </a:r>
            <a:endParaRPr>
              <a:latin typeface="Open Sans Light"/>
              <a:ea typeface="Open Sans Light"/>
              <a:cs typeface="Open Sans Light"/>
              <a:sym typeface="Open Sans Light"/>
            </a:endParaRPr>
          </a:p>
        </p:txBody>
      </p:sp>
      <p:pic>
        <p:nvPicPr>
          <p:cNvPr id="448" name="Google Shape;448;p60"/>
          <p:cNvPicPr preferRelativeResize="0"/>
          <p:nvPr/>
        </p:nvPicPr>
        <p:blipFill rotWithShape="1">
          <a:blip r:embed="rId3">
            <a:alphaModFix/>
          </a:blip>
          <a:srcRect b="0" l="0" r="0" t="0"/>
          <a:stretch/>
        </p:blipFill>
        <p:spPr>
          <a:xfrm>
            <a:off x="3040824" y="2385065"/>
            <a:ext cx="3228975" cy="2000250"/>
          </a:xfrm>
          <a:prstGeom prst="rect">
            <a:avLst/>
          </a:prstGeom>
          <a:noFill/>
          <a:ln>
            <a:noFill/>
          </a:ln>
        </p:spPr>
      </p:pic>
      <p:sp>
        <p:nvSpPr>
          <p:cNvPr id="449" name="Google Shape;449;p60"/>
          <p:cNvSpPr txBox="1"/>
          <p:nvPr/>
        </p:nvSpPr>
        <p:spPr>
          <a:xfrm>
            <a:off x="3594100" y="3087290"/>
            <a:ext cx="2124000" cy="1108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FFFFFF"/>
              </a:buClr>
              <a:buSzPts val="3000"/>
              <a:buFont typeface="PT Sans"/>
              <a:buNone/>
            </a:pPr>
            <a:r>
              <a:rPr b="1" i="0" lang="en" sz="3000" u="none">
                <a:solidFill>
                  <a:srgbClr val="FFFFFF"/>
                </a:solidFill>
                <a:latin typeface="PT Sans"/>
                <a:ea typeface="PT Sans"/>
                <a:cs typeface="PT Sans"/>
                <a:sym typeface="PT Sans"/>
              </a:rPr>
              <a:t>CTE Learners...</a:t>
            </a:r>
            <a:endParaRPr/>
          </a:p>
        </p:txBody>
      </p:sp>
      <p:sp>
        <p:nvSpPr>
          <p:cNvPr id="450" name="Google Shape;450;p60"/>
          <p:cNvSpPr txBox="1"/>
          <p:nvPr/>
        </p:nvSpPr>
        <p:spPr>
          <a:xfrm>
            <a:off x="2965450" y="1581150"/>
            <a:ext cx="33798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Explore careers to find their passion </a:t>
            </a:r>
            <a:endParaRPr/>
          </a:p>
        </p:txBody>
      </p:sp>
      <p:sp>
        <p:nvSpPr>
          <p:cNvPr id="451" name="Google Shape;451;p60"/>
          <p:cNvSpPr txBox="1"/>
          <p:nvPr/>
        </p:nvSpPr>
        <p:spPr>
          <a:xfrm>
            <a:off x="6220075" y="3241190"/>
            <a:ext cx="26544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Gain </a:t>
            </a:r>
            <a:br>
              <a:rPr b="0" i="0" lang="en" sz="2500" u="none">
                <a:solidFill>
                  <a:srgbClr val="000000"/>
                </a:solidFill>
                <a:latin typeface="Open Sans"/>
                <a:ea typeface="Open Sans"/>
                <a:cs typeface="Open Sans"/>
                <a:sym typeface="Open Sans"/>
              </a:rPr>
            </a:br>
            <a:r>
              <a:rPr b="0" i="0" lang="en" sz="2500" u="none">
                <a:solidFill>
                  <a:srgbClr val="000000"/>
                </a:solidFill>
                <a:latin typeface="Open Sans"/>
                <a:ea typeface="Open Sans"/>
                <a:cs typeface="Open Sans"/>
                <a:sym typeface="Open Sans"/>
              </a:rPr>
              <a:t>real-world skills </a:t>
            </a:r>
            <a:endParaRPr/>
          </a:p>
        </p:txBody>
      </p:sp>
      <p:sp>
        <p:nvSpPr>
          <p:cNvPr id="452" name="Google Shape;452;p60"/>
          <p:cNvSpPr txBox="1"/>
          <p:nvPr/>
        </p:nvSpPr>
        <p:spPr>
          <a:xfrm>
            <a:off x="271225" y="2779503"/>
            <a:ext cx="2820900" cy="1723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Open Sans"/>
              <a:buNone/>
            </a:pPr>
            <a:r>
              <a:rPr b="0" i="0" lang="en" sz="2500" u="none">
                <a:solidFill>
                  <a:srgbClr val="000000"/>
                </a:solidFill>
                <a:latin typeface="Open Sans"/>
                <a:ea typeface="Open Sans"/>
                <a:cs typeface="Open Sans"/>
                <a:sym typeface="Open Sans"/>
              </a:rPr>
              <a:t>Have more options for career and college success</a:t>
            </a:r>
            <a:endParaRPr/>
          </a:p>
        </p:txBody>
      </p:sp>
      <p:pic>
        <p:nvPicPr>
          <p:cNvPr descr="Small Group Excercise Icon" id="453" name="Google Shape;453;p60"/>
          <p:cNvPicPr preferRelativeResize="0"/>
          <p:nvPr/>
        </p:nvPicPr>
        <p:blipFill>
          <a:blip r:embed="rId4">
            <a:alphaModFix/>
          </a:blip>
          <a:stretch>
            <a:fillRect/>
          </a:stretch>
        </p:blipFill>
        <p:spPr>
          <a:xfrm>
            <a:off x="8153025" y="4195496"/>
            <a:ext cx="909300" cy="909300"/>
          </a:xfrm>
          <a:prstGeom prst="rect">
            <a:avLst/>
          </a:prstGeom>
          <a:noFill/>
          <a:ln>
            <a:noFill/>
          </a:ln>
        </p:spPr>
      </p:pic>
    </p:spTree>
  </p:cSld>
  <p:clrMapOvr>
    <a:masterClrMapping/>
  </p:clrMapOvr>
  <p:transition spd="slow">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8"/>
                                        </p:tgtEl>
                                        <p:attrNameLst>
                                          <p:attrName>style.visibility</p:attrName>
                                        </p:attrNameLst>
                                      </p:cBhvr>
                                      <p:to>
                                        <p:strVal val="visible"/>
                                      </p:to>
                                    </p:set>
                                    <p:animEffect filter="fade" transition="in">
                                      <p:cBhvr>
                                        <p:cTn dur="1000"/>
                                        <p:tgtEl>
                                          <p:spTgt spid="44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gtEl>
                                        <p:attrNameLst>
                                          <p:attrName>style.visibility</p:attrName>
                                        </p:attrNameLst>
                                      </p:cBhvr>
                                      <p:to>
                                        <p:strVal val="visible"/>
                                      </p:to>
                                    </p:set>
                                    <p:animEffect filter="fade" transition="in">
                                      <p:cBhvr>
                                        <p:cTn dur="1000"/>
                                        <p:tgtEl>
                                          <p:spTgt spid="4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1"/>
                                        </p:tgtEl>
                                        <p:attrNameLst>
                                          <p:attrName>style.visibility</p:attrName>
                                        </p:attrNameLst>
                                      </p:cBhvr>
                                      <p:to>
                                        <p:strVal val="visible"/>
                                      </p:to>
                                    </p:set>
                                    <p:animEffect filter="fade" transition="in">
                                      <p:cBhvr>
                                        <p:cTn dur="1000"/>
                                        <p:tgtEl>
                                          <p:spTgt spid="45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2"/>
                                        </p:tgtEl>
                                        <p:attrNameLst>
                                          <p:attrName>style.visibility</p:attrName>
                                        </p:attrNameLst>
                                      </p:cBhvr>
                                      <p:to>
                                        <p:strVal val="visible"/>
                                      </p:to>
                                    </p:set>
                                    <p:animEffect filter="fade" transition="in">
                                      <p:cBhvr>
                                        <p:cTn dur="1000"/>
                                        <p:tgtEl>
                                          <p:spTgt spid="4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628651" y="2537530"/>
            <a:ext cx="7886700" cy="909300"/>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20000"/>
              <a:buFont typeface="Open Sans"/>
              <a:buNone/>
            </a:pPr>
            <a:r>
              <a:rPr b="1" lang="en" sz="5000">
                <a:solidFill>
                  <a:srgbClr val="009BA5"/>
                </a:solidFill>
              </a:rPr>
              <a:t>Community Agreements</a:t>
            </a:r>
            <a:endParaRPr b="1" sz="5000">
              <a:solidFill>
                <a:srgbClr val="009BA5"/>
              </a:solidFill>
            </a:endParaRPr>
          </a:p>
          <a:p>
            <a:pPr indent="0" lvl="0" marL="0" rtl="0" algn="ctr">
              <a:lnSpc>
                <a:spcPct val="90000"/>
              </a:lnSpc>
              <a:spcBef>
                <a:spcPts val="0"/>
              </a:spcBef>
              <a:spcAft>
                <a:spcPts val="0"/>
              </a:spcAft>
              <a:buClr>
                <a:schemeClr val="dk1"/>
              </a:buClr>
              <a:buSzPct val="180000"/>
              <a:buFont typeface="Open Sans"/>
              <a:buNone/>
            </a:pPr>
            <a:r>
              <a:rPr b="1" lang="en" sz="3333">
                <a:solidFill>
                  <a:srgbClr val="009BA5"/>
                </a:solidFill>
              </a:rPr>
              <a:t>(see module worksheet)</a:t>
            </a:r>
            <a:endParaRPr b="1" sz="3333">
              <a:solidFill>
                <a:srgbClr val="009BA5"/>
              </a:solidFill>
            </a:endParaRPr>
          </a:p>
          <a:p>
            <a:pPr indent="0" lvl="0" marL="0" rtl="0" algn="l">
              <a:lnSpc>
                <a:spcPct val="90000"/>
              </a:lnSpc>
              <a:spcBef>
                <a:spcPts val="0"/>
              </a:spcBef>
              <a:spcAft>
                <a:spcPts val="0"/>
              </a:spcAft>
              <a:buClr>
                <a:schemeClr val="dk1"/>
              </a:buClr>
              <a:buSzPct val="120000"/>
              <a:buFont typeface="Open Sans"/>
              <a:buNone/>
            </a:pPr>
            <a:r>
              <a:t/>
            </a:r>
            <a:endParaRPr b="1" sz="5000">
              <a:solidFill>
                <a:srgbClr val="009BA5"/>
              </a:solidFill>
            </a:endParaRPr>
          </a:p>
        </p:txBody>
      </p:sp>
      <p:pic>
        <p:nvPicPr>
          <p:cNvPr descr="A picture containing shape&#10;&#10;Description automatically generated" id="153" name="Google Shape;153;p25"/>
          <p:cNvPicPr preferRelativeResize="0"/>
          <p:nvPr/>
        </p:nvPicPr>
        <p:blipFill rotWithShape="1">
          <a:blip r:embed="rId3">
            <a:alphaModFix/>
          </a:blip>
          <a:srcRect b="0" l="0" r="0" t="0"/>
          <a:stretch/>
        </p:blipFill>
        <p:spPr>
          <a:xfrm>
            <a:off x="0" y="1"/>
            <a:ext cx="9143999" cy="1474470"/>
          </a:xfrm>
          <a:prstGeom prst="rect">
            <a:avLst/>
          </a:prstGeom>
          <a:noFill/>
          <a:ln>
            <a:noFill/>
          </a:ln>
        </p:spPr>
      </p:pic>
      <p:pic>
        <p:nvPicPr>
          <p:cNvPr descr="Small Group Excercise Icon" id="154" name="Google Shape;154;p25"/>
          <p:cNvPicPr preferRelativeResize="0"/>
          <p:nvPr/>
        </p:nvPicPr>
        <p:blipFill>
          <a:blip r:embed="rId4">
            <a:alphaModFix/>
          </a:blip>
          <a:stretch>
            <a:fillRect/>
          </a:stretch>
        </p:blipFill>
        <p:spPr>
          <a:xfrm>
            <a:off x="4117350" y="3197396"/>
            <a:ext cx="909300" cy="909300"/>
          </a:xfrm>
          <a:prstGeom prst="rect">
            <a:avLst/>
          </a:prstGeom>
          <a:noFill/>
          <a:ln>
            <a:noFill/>
          </a:ln>
        </p:spPr>
      </p:pic>
    </p:spTree>
  </p:cSld>
  <p:clrMapOvr>
    <a:masterClrMapping/>
  </p:clrMapOvr>
  <p:transition>
    <p:fade/>
  </p:transition>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sp>
        <p:nvSpPr>
          <p:cNvPr id="458" name="Google Shape;458;p61"/>
          <p:cNvSpPr txBox="1"/>
          <p:nvPr>
            <p:ph type="title"/>
          </p:nvPr>
        </p:nvSpPr>
        <p:spPr>
          <a:xfrm>
            <a:off x="57025" y="132200"/>
            <a:ext cx="9087000" cy="994200"/>
          </a:xfrm>
          <a:prstGeom prst="rect">
            <a:avLst/>
          </a:prstGeom>
        </p:spPr>
        <p:txBody>
          <a:bodyPr anchorCtr="0" anchor="ctr" bIns="45700" lIns="91425" spcFirstLastPara="1" rIns="91425" wrap="square" tIns="45700">
            <a:normAutofit fontScale="90000"/>
          </a:bodyPr>
          <a:lstStyle/>
          <a:p>
            <a:pPr indent="0" lvl="0" marL="0" rtl="0" algn="ctr">
              <a:spcBef>
                <a:spcPts val="0"/>
              </a:spcBef>
              <a:spcAft>
                <a:spcPts val="0"/>
              </a:spcAft>
              <a:buNone/>
            </a:pPr>
            <a:r>
              <a:t/>
            </a:r>
            <a:endParaRPr/>
          </a:p>
          <a:p>
            <a:pPr indent="0" lvl="0" marL="0" rtl="0" algn="ctr">
              <a:spcBef>
                <a:spcPts val="0"/>
              </a:spcBef>
              <a:spcAft>
                <a:spcPts val="0"/>
              </a:spcAft>
              <a:buClr>
                <a:schemeClr val="dk1"/>
              </a:buClr>
              <a:buSzPct val="31818"/>
              <a:buFont typeface="Arial"/>
              <a:buNone/>
            </a:pPr>
            <a:r>
              <a:rPr lang="en"/>
              <a:t>Activity 1: Message Implementation</a:t>
            </a:r>
            <a:endParaRPr/>
          </a:p>
          <a:p>
            <a:pPr indent="0" lvl="0" marL="0" rtl="0" algn="ctr">
              <a:spcBef>
                <a:spcPts val="0"/>
              </a:spcBef>
              <a:spcAft>
                <a:spcPts val="0"/>
              </a:spcAft>
              <a:buNone/>
            </a:pPr>
            <a:r>
              <a:t/>
            </a:r>
            <a:endParaRPr/>
          </a:p>
        </p:txBody>
      </p:sp>
      <p:sp>
        <p:nvSpPr>
          <p:cNvPr id="459" name="Google Shape;459;p61"/>
          <p:cNvSpPr txBox="1"/>
          <p:nvPr>
            <p:ph idx="1" type="body"/>
          </p:nvPr>
        </p:nvSpPr>
        <p:spPr>
          <a:xfrm>
            <a:off x="628650" y="1783374"/>
            <a:ext cx="78867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
                <a:solidFill>
                  <a:srgbClr val="009AA6"/>
                </a:solidFill>
              </a:rPr>
              <a:t>Let’s practice communicating CTE! </a:t>
            </a:r>
            <a:endParaRPr>
              <a:solidFill>
                <a:srgbClr val="009AA6"/>
              </a:solidFill>
            </a:endParaRPr>
          </a:p>
          <a:p>
            <a:pPr indent="0" lvl="0" marL="0" rtl="0" algn="l">
              <a:spcBef>
                <a:spcPts val="1000"/>
              </a:spcBef>
              <a:spcAft>
                <a:spcPts val="0"/>
              </a:spcAft>
              <a:buNone/>
            </a:pPr>
            <a:r>
              <a:t/>
            </a:r>
            <a:endParaRPr sz="1900"/>
          </a:p>
          <a:p>
            <a:pPr indent="-387350" lvl="0" marL="457200" rtl="0" algn="l">
              <a:lnSpc>
                <a:spcPct val="115000"/>
              </a:lnSpc>
              <a:spcBef>
                <a:spcPts val="1000"/>
              </a:spcBef>
              <a:spcAft>
                <a:spcPts val="0"/>
              </a:spcAft>
              <a:buClr>
                <a:srgbClr val="009AA6"/>
              </a:buClr>
              <a:buSzPts val="2500"/>
              <a:buChar char="•"/>
            </a:pPr>
            <a:r>
              <a:rPr lang="en" sz="2500">
                <a:solidFill>
                  <a:srgbClr val="009AA6"/>
                </a:solidFill>
              </a:rPr>
              <a:t>Elevator Pitch </a:t>
            </a:r>
            <a:endParaRPr sz="2500">
              <a:solidFill>
                <a:srgbClr val="009AA6"/>
              </a:solidFill>
            </a:endParaRPr>
          </a:p>
          <a:p>
            <a:pPr indent="-387350" lvl="0" marL="457200" rtl="0" algn="l">
              <a:lnSpc>
                <a:spcPct val="115000"/>
              </a:lnSpc>
              <a:spcBef>
                <a:spcPts val="0"/>
              </a:spcBef>
              <a:spcAft>
                <a:spcPts val="0"/>
              </a:spcAft>
              <a:buClr>
                <a:srgbClr val="009AA6"/>
              </a:buClr>
              <a:buSzPts val="2500"/>
              <a:buChar char="•"/>
            </a:pPr>
            <a:r>
              <a:rPr lang="en" sz="2500">
                <a:solidFill>
                  <a:srgbClr val="009AA6"/>
                </a:solidFill>
              </a:rPr>
              <a:t>Equipping your stakeholders </a:t>
            </a:r>
            <a:endParaRPr sz="2500">
              <a:solidFill>
                <a:srgbClr val="009AA6"/>
              </a:solidFill>
            </a:endParaRPr>
          </a:p>
          <a:p>
            <a:pPr indent="-387350" lvl="0" marL="457200" rtl="0" algn="l">
              <a:lnSpc>
                <a:spcPct val="115000"/>
              </a:lnSpc>
              <a:spcBef>
                <a:spcPts val="0"/>
              </a:spcBef>
              <a:spcAft>
                <a:spcPts val="0"/>
              </a:spcAft>
              <a:buClr>
                <a:srgbClr val="009AA6"/>
              </a:buClr>
              <a:buSzPts val="2500"/>
              <a:buChar char="•"/>
            </a:pPr>
            <a:r>
              <a:rPr lang="en" sz="2500">
                <a:solidFill>
                  <a:srgbClr val="009AA6"/>
                </a:solidFill>
              </a:rPr>
              <a:t>Updating your website </a:t>
            </a:r>
            <a:endParaRPr sz="2500">
              <a:solidFill>
                <a:srgbClr val="009AA6"/>
              </a:solidFill>
            </a:endParaRPr>
          </a:p>
          <a:p>
            <a:pPr indent="-387350" lvl="0" marL="457200" rtl="0" algn="l">
              <a:lnSpc>
                <a:spcPct val="115000"/>
              </a:lnSpc>
              <a:spcBef>
                <a:spcPts val="0"/>
              </a:spcBef>
              <a:spcAft>
                <a:spcPts val="0"/>
              </a:spcAft>
              <a:buClr>
                <a:srgbClr val="009AA6"/>
              </a:buClr>
              <a:buSzPts val="2500"/>
              <a:buChar char="•"/>
            </a:pPr>
            <a:r>
              <a:rPr lang="en" sz="2500">
                <a:solidFill>
                  <a:srgbClr val="009AA6"/>
                </a:solidFill>
              </a:rPr>
              <a:t>Updating your handouts </a:t>
            </a:r>
            <a:endParaRPr sz="2500">
              <a:solidFill>
                <a:srgbClr val="009AA6"/>
              </a:solidFill>
            </a:endParaRPr>
          </a:p>
        </p:txBody>
      </p:sp>
      <p:pic>
        <p:nvPicPr>
          <p:cNvPr descr="Small Group Excercise Icon" id="460" name="Google Shape;460;p61"/>
          <p:cNvPicPr preferRelativeResize="0"/>
          <p:nvPr/>
        </p:nvPicPr>
        <p:blipFill>
          <a:blip r:embed="rId3">
            <a:alphaModFix/>
          </a:blip>
          <a:stretch>
            <a:fillRect/>
          </a:stretch>
        </p:blipFill>
        <p:spPr>
          <a:xfrm>
            <a:off x="8034325" y="4136146"/>
            <a:ext cx="909300" cy="9093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pic>
        <p:nvPicPr>
          <p:cNvPr id="466" name="Google Shape;466;p62"/>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467" name="Google Shape;467;p62"/>
          <p:cNvGrpSpPr/>
          <p:nvPr/>
        </p:nvGrpSpPr>
        <p:grpSpPr>
          <a:xfrm>
            <a:off x="-13274" y="2503170"/>
            <a:ext cx="9157539" cy="137976"/>
            <a:chOff x="-13274" y="3337560"/>
            <a:chExt cx="9157539" cy="183968"/>
          </a:xfrm>
        </p:grpSpPr>
        <p:grpSp>
          <p:nvGrpSpPr>
            <p:cNvPr id="468" name="Google Shape;468;p62"/>
            <p:cNvGrpSpPr/>
            <p:nvPr/>
          </p:nvGrpSpPr>
          <p:grpSpPr>
            <a:xfrm>
              <a:off x="-13274" y="3337560"/>
              <a:ext cx="3108725" cy="182915"/>
              <a:chOff x="4018" y="0"/>
              <a:chExt cx="3474600" cy="326400"/>
            </a:xfrm>
          </p:grpSpPr>
          <p:sp>
            <p:nvSpPr>
              <p:cNvPr id="469" name="Google Shape;469;p62"/>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62"/>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71" name="Google Shape;471;p62"/>
            <p:cNvGrpSpPr/>
            <p:nvPr/>
          </p:nvGrpSpPr>
          <p:grpSpPr>
            <a:xfrm>
              <a:off x="3011725" y="3337560"/>
              <a:ext cx="3109099" cy="182915"/>
              <a:chOff x="2815083" y="0"/>
              <a:chExt cx="3513900" cy="326400"/>
            </a:xfrm>
          </p:grpSpPr>
          <p:sp>
            <p:nvSpPr>
              <p:cNvPr id="472" name="Google Shape;472;p62"/>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62"/>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474" name="Google Shape;474;p62"/>
            <p:cNvGrpSpPr/>
            <p:nvPr/>
          </p:nvGrpSpPr>
          <p:grpSpPr>
            <a:xfrm>
              <a:off x="6035166" y="3338613"/>
              <a:ext cx="3109099" cy="182915"/>
              <a:chOff x="5626149" y="0"/>
              <a:chExt cx="3513900" cy="326400"/>
            </a:xfrm>
          </p:grpSpPr>
          <p:sp>
            <p:nvSpPr>
              <p:cNvPr id="475" name="Google Shape;475;p62"/>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62"/>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477" name="Google Shape;477;p62"/>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478" name="Google Shape;478;p62"/>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479" name="Google Shape;479;p62"/>
          <p:cNvPicPr preferRelativeResize="0"/>
          <p:nvPr/>
        </p:nvPicPr>
        <p:blipFill rotWithShape="1">
          <a:blip r:embed="rId5">
            <a:alphaModFix/>
          </a:blip>
          <a:srcRect b="0" l="0" r="0" t="0"/>
          <a:stretch/>
        </p:blipFill>
        <p:spPr>
          <a:xfrm>
            <a:off x="1138098" y="1241575"/>
            <a:ext cx="7170674"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67"/>
                                        </p:tgtEl>
                                        <p:attrNameLst>
                                          <p:attrName>style.visibility</p:attrName>
                                        </p:attrNameLst>
                                      </p:cBhvr>
                                      <p:to>
                                        <p:strVal val="visible"/>
                                      </p:to>
                                    </p:set>
                                    <p:animEffect filter="fade" transition="in">
                                      <p:cBhvr>
                                        <p:cTn dur="500"/>
                                        <p:tgtEl>
                                          <p:spTgt spid="467"/>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78"/>
                                        </p:tgtEl>
                                        <p:attrNameLst>
                                          <p:attrName>style.visibility</p:attrName>
                                        </p:attrNameLst>
                                      </p:cBhvr>
                                      <p:to>
                                        <p:strVal val="visible"/>
                                      </p:to>
                                    </p:set>
                                    <p:animEffect filter="fade" transition="in">
                                      <p:cBhvr>
                                        <p:cTn dur="750"/>
                                        <p:tgtEl>
                                          <p:spTgt spid="478"/>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479"/>
                                        </p:tgtEl>
                                        <p:attrNameLst>
                                          <p:attrName>style.visibility</p:attrName>
                                        </p:attrNameLst>
                                      </p:cBhvr>
                                      <p:to>
                                        <p:strVal val="visible"/>
                                      </p:to>
                                    </p:set>
                                    <p:animEffect filter="fade" transition="in">
                                      <p:cBhvr>
                                        <p:cTn dur="750"/>
                                        <p:tgtEl>
                                          <p:spTgt spid="4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63"/>
          <p:cNvSpPr txBox="1"/>
          <p:nvPr>
            <p:ph type="title"/>
          </p:nvPr>
        </p:nvSpPr>
        <p:spPr>
          <a:xfrm>
            <a:off x="628650" y="159544"/>
            <a:ext cx="7886700" cy="994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0" i="0" lang="en" sz="4400" u="none">
                <a:solidFill>
                  <a:srgbClr val="000000"/>
                </a:solidFill>
                <a:latin typeface="Open Sans Light"/>
                <a:ea typeface="Open Sans Light"/>
                <a:cs typeface="Open Sans Light"/>
                <a:sym typeface="Open Sans Light"/>
              </a:rPr>
              <a:t>Learning That Works </a:t>
            </a:r>
            <a:br>
              <a:rPr b="0" i="0" lang="en" sz="4400" u="none">
                <a:solidFill>
                  <a:srgbClr val="000000"/>
                </a:solidFill>
                <a:latin typeface="Open Sans Light"/>
                <a:ea typeface="Open Sans Light"/>
                <a:cs typeface="Open Sans Light"/>
                <a:sym typeface="Open Sans Light"/>
              </a:rPr>
            </a:br>
            <a:r>
              <a:rPr b="0" i="0" lang="en" sz="4400" u="none">
                <a:solidFill>
                  <a:srgbClr val="000000"/>
                </a:solidFill>
                <a:latin typeface="Open Sans Light"/>
                <a:ea typeface="Open Sans Light"/>
                <a:cs typeface="Open Sans Light"/>
                <a:sym typeface="Open Sans Light"/>
              </a:rPr>
              <a:t>Resource Center</a:t>
            </a:r>
            <a:endParaRPr/>
          </a:p>
        </p:txBody>
      </p:sp>
      <p:sp>
        <p:nvSpPr>
          <p:cNvPr id="486" name="Google Shape;486;p63"/>
          <p:cNvSpPr txBox="1"/>
          <p:nvPr>
            <p:ph idx="1" type="body"/>
          </p:nvPr>
        </p:nvSpPr>
        <p:spPr>
          <a:xfrm>
            <a:off x="1085850" y="1663303"/>
            <a:ext cx="7886700" cy="31395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1800"/>
              <a:buNone/>
            </a:pPr>
            <a:r>
              <a:rPr b="0" i="0" lang="en" sz="2800" u="sng">
                <a:solidFill>
                  <a:schemeClr val="hlink"/>
                </a:solidFill>
                <a:hlinkClick r:id="rId3"/>
              </a:rPr>
              <a:t>https://www.careertech.org/resource-center</a:t>
            </a:r>
            <a:endParaRPr b="0" i="0" sz="2800" u="none">
              <a:solidFill>
                <a:srgbClr val="000000"/>
              </a:solidFill>
              <a:latin typeface="Open Sans"/>
              <a:ea typeface="Open Sans"/>
              <a:cs typeface="Open Sans"/>
              <a:sym typeface="Open Sans"/>
            </a:endParaRPr>
          </a:p>
          <a:p>
            <a:pPr indent="-228600" lvl="0" marL="457200" rtl="0" algn="l">
              <a:lnSpc>
                <a:spcPct val="90000"/>
              </a:lnSpc>
              <a:spcBef>
                <a:spcPts val="1000"/>
              </a:spcBef>
              <a:spcAft>
                <a:spcPts val="0"/>
              </a:spcAft>
              <a:buSzPts val="1800"/>
              <a:buNone/>
            </a:pPr>
            <a:r>
              <a:t/>
            </a:r>
            <a:endParaRPr b="0" i="0" sz="2800" u="none">
              <a:solidFill>
                <a:srgbClr val="000000"/>
              </a:solidFill>
              <a:latin typeface="Open Sans"/>
              <a:ea typeface="Open Sans"/>
              <a:cs typeface="Open Sans"/>
              <a:sym typeface="Open Sans"/>
            </a:endParaRPr>
          </a:p>
        </p:txBody>
      </p:sp>
      <p:sp>
        <p:nvSpPr>
          <p:cNvPr id="487" name="Google Shape;487;p63"/>
          <p:cNvSpPr txBox="1"/>
          <p:nvPr/>
        </p:nvSpPr>
        <p:spPr>
          <a:xfrm>
            <a:off x="7086600" y="4802981"/>
            <a:ext cx="2057400" cy="27390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300"/>
              <a:buFont typeface="Open Sans"/>
              <a:buNone/>
            </a:pPr>
            <a:fld id="{00000000-1234-1234-1234-123412341234}" type="slidenum">
              <a:rPr b="0" i="0" lang="en" sz="1300" u="none">
                <a:solidFill>
                  <a:srgbClr val="888888"/>
                </a:solidFill>
                <a:latin typeface="Open Sans"/>
                <a:ea typeface="Open Sans"/>
                <a:cs typeface="Open Sans"/>
                <a:sym typeface="Open Sans"/>
              </a:rPr>
              <a:t>‹#›</a:t>
            </a:fld>
            <a:endParaRPr/>
          </a:p>
        </p:txBody>
      </p:sp>
      <p:pic>
        <p:nvPicPr>
          <p:cNvPr descr="Text&#10;&#10;Description automatically generated with low confidence" id="488" name="Google Shape;488;p63"/>
          <p:cNvPicPr preferRelativeResize="0"/>
          <p:nvPr/>
        </p:nvPicPr>
        <p:blipFill rotWithShape="1">
          <a:blip r:embed="rId4">
            <a:alphaModFix/>
          </a:blip>
          <a:srcRect b="0" l="0" r="0" t="0"/>
          <a:stretch/>
        </p:blipFill>
        <p:spPr>
          <a:xfrm>
            <a:off x="2698750" y="2119313"/>
            <a:ext cx="4216399" cy="2750345"/>
          </a:xfrm>
          <a:prstGeom prst="rect">
            <a:avLst/>
          </a:prstGeom>
          <a:noFill/>
          <a:ln>
            <a:noFill/>
          </a:ln>
        </p:spPr>
      </p:pic>
      <p:pic>
        <p:nvPicPr>
          <p:cNvPr id="489" name="Google Shape;489;p63"/>
          <p:cNvPicPr preferRelativeResize="0"/>
          <p:nvPr/>
        </p:nvPicPr>
        <p:blipFill rotWithShape="1">
          <a:blip r:embed="rId5">
            <a:alphaModFix/>
          </a:blip>
          <a:srcRect b="0" l="0" r="0" t="0"/>
          <a:stretch/>
        </p:blipFill>
        <p:spPr>
          <a:xfrm>
            <a:off x="3060227" y="2331250"/>
            <a:ext cx="3469599" cy="1707200"/>
          </a:xfrm>
          <a:prstGeom prst="rect">
            <a:avLst/>
          </a:prstGeom>
          <a:noFill/>
          <a:ln>
            <a:noFill/>
          </a:ln>
        </p:spPr>
      </p:pic>
      <p:sp>
        <p:nvSpPr>
          <p:cNvPr id="490" name="Google Shape;490;p63"/>
          <p:cNvSpPr/>
          <p:nvPr/>
        </p:nvSpPr>
        <p:spPr>
          <a:xfrm>
            <a:off x="7294562" y="3780234"/>
            <a:ext cx="1677996" cy="994248"/>
          </a:xfrm>
          <a:custGeom>
            <a:rect b="b" l="l" r="r" t="t"/>
            <a:pathLst>
              <a:path extrusionOk="0" h="43200" w="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extrusionOk="0" fill="none" h="43200" w="43200">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a:solidFill>
                <a:srgbClr val="000000"/>
              </a:solidFill>
              <a:latin typeface="Arial"/>
              <a:ea typeface="Arial"/>
              <a:cs typeface="Arial"/>
              <a:sym typeface="Arial"/>
            </a:endParaRPr>
          </a:p>
        </p:txBody>
      </p:sp>
      <p:sp>
        <p:nvSpPr>
          <p:cNvPr id="491" name="Google Shape;491;p63"/>
          <p:cNvSpPr txBox="1"/>
          <p:nvPr/>
        </p:nvSpPr>
        <p:spPr>
          <a:xfrm>
            <a:off x="7535862" y="3925490"/>
            <a:ext cx="1163700" cy="708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700"/>
              <a:buFont typeface="Open Sans"/>
              <a:buNone/>
            </a:pPr>
            <a:r>
              <a:rPr b="1" i="0" lang="en" sz="1700" u="none">
                <a:solidFill>
                  <a:srgbClr val="000000"/>
                </a:solidFill>
                <a:latin typeface="Open Sans"/>
                <a:ea typeface="Open Sans"/>
                <a:cs typeface="Open Sans"/>
                <a:sym typeface="Open Sans"/>
              </a:rPr>
              <a:t>Handout Hub</a:t>
            </a:r>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descr="A picture containing shape&#10;&#10;Description automatically generated" id="497" name="Google Shape;497;p64"/>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498" name="Google Shape;498;p64"/>
          <p:cNvSpPr txBox="1"/>
          <p:nvPr/>
        </p:nvSpPr>
        <p:spPr>
          <a:xfrm>
            <a:off x="736325" y="1365642"/>
            <a:ext cx="7533000" cy="2520000"/>
          </a:xfrm>
          <a:prstGeom prst="rect">
            <a:avLst/>
          </a:prstGeom>
          <a:noFill/>
          <a:ln>
            <a:noFill/>
          </a:ln>
        </p:spPr>
        <p:txBody>
          <a:bodyPr anchorCtr="0" anchor="b" bIns="45700" lIns="91425" spcFirstLastPara="1" rIns="91425" wrap="square" tIns="45700">
            <a:normAutofit fontScale="40000"/>
          </a:bodyPr>
          <a:lstStyle/>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Post-Workshop Survey</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&amp;</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11250">
                <a:solidFill>
                  <a:srgbClr val="009BA5"/>
                </a:solidFill>
                <a:latin typeface="Open Sans"/>
                <a:ea typeface="Open Sans"/>
                <a:cs typeface="Open Sans"/>
                <a:sym typeface="Open Sans"/>
              </a:rPr>
              <a:t>Collective Commitment</a:t>
            </a:r>
            <a:endParaRPr b="1" sz="11250">
              <a:solidFill>
                <a:srgbClr val="009BA5"/>
              </a:solidFill>
              <a:latin typeface="Open Sans"/>
              <a:ea typeface="Open Sans"/>
              <a:cs typeface="Open Sans"/>
              <a:sym typeface="Open Sans"/>
            </a:endParaRPr>
          </a:p>
          <a:p>
            <a:pPr indent="0" lvl="0" marL="0" rtl="0" algn="ctr">
              <a:lnSpc>
                <a:spcPct val="90000"/>
              </a:lnSpc>
              <a:spcBef>
                <a:spcPts val="0"/>
              </a:spcBef>
              <a:spcAft>
                <a:spcPts val="0"/>
              </a:spcAft>
              <a:buNone/>
            </a:pPr>
            <a:r>
              <a:rPr b="1" lang="en" sz="8000">
                <a:solidFill>
                  <a:srgbClr val="009BA5"/>
                </a:solidFill>
                <a:latin typeface="Open Sans"/>
                <a:ea typeface="Open Sans"/>
                <a:cs typeface="Open Sans"/>
                <a:sym typeface="Open Sans"/>
              </a:rPr>
              <a:t>(add link or QR code)</a:t>
            </a:r>
            <a:endParaRPr b="1" sz="8000">
              <a:solidFill>
                <a:srgbClr val="009BA5"/>
              </a:solidFill>
              <a:latin typeface="Open Sans"/>
              <a:ea typeface="Open Sans"/>
              <a:cs typeface="Open Sans"/>
              <a:sym typeface="Open Sans"/>
            </a:endParaRP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65"/>
          <p:cNvSpPr txBox="1"/>
          <p:nvPr>
            <p:ph type="title"/>
          </p:nvPr>
        </p:nvSpPr>
        <p:spPr>
          <a:xfrm>
            <a:off x="628650" y="132211"/>
            <a:ext cx="7886700" cy="9942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 sz="4400"/>
              <a:t>Thank </a:t>
            </a:r>
            <a:r>
              <a:rPr lang="en"/>
              <a:t>Y</a:t>
            </a:r>
            <a:r>
              <a:rPr lang="en" sz="4400"/>
              <a:t>ou!</a:t>
            </a:r>
            <a:endParaRPr sz="4400"/>
          </a:p>
        </p:txBody>
      </p:sp>
      <p:pic>
        <p:nvPicPr>
          <p:cNvPr id="504" name="Google Shape;504;p65"/>
          <p:cNvPicPr preferRelativeResize="0"/>
          <p:nvPr/>
        </p:nvPicPr>
        <p:blipFill>
          <a:blip r:embed="rId3">
            <a:alphaModFix/>
          </a:blip>
          <a:stretch>
            <a:fillRect/>
          </a:stretch>
        </p:blipFill>
        <p:spPr>
          <a:xfrm>
            <a:off x="6959925" y="2853013"/>
            <a:ext cx="2095500" cy="2181225"/>
          </a:xfrm>
          <a:prstGeom prst="rect">
            <a:avLst/>
          </a:prstGeom>
          <a:noFill/>
          <a:ln>
            <a:noFill/>
          </a:ln>
        </p:spPr>
      </p:pic>
      <p:sp>
        <p:nvSpPr>
          <p:cNvPr id="505" name="Google Shape;505;p65"/>
          <p:cNvSpPr txBox="1"/>
          <p:nvPr>
            <p:ph idx="1" type="body"/>
          </p:nvPr>
        </p:nvSpPr>
        <p:spPr>
          <a:xfrm>
            <a:off x="80375" y="1412250"/>
            <a:ext cx="8234100" cy="31401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b="1" i="1" lang="en" sz="1800"/>
              <a:t>Congratulations on beginning to become a CTE Champion! </a:t>
            </a:r>
            <a:endParaRPr b="1" i="1" sz="1800"/>
          </a:p>
          <a:p>
            <a:pPr indent="0" lvl="0" marL="0" rtl="0" algn="l">
              <a:spcBef>
                <a:spcPts val="1000"/>
              </a:spcBef>
              <a:spcAft>
                <a:spcPts val="0"/>
              </a:spcAft>
              <a:buNone/>
            </a:pPr>
            <a:r>
              <a:t/>
            </a:r>
            <a:endParaRPr/>
          </a:p>
          <a:p>
            <a:pPr indent="0" lvl="0" marL="0" rtl="0" algn="l">
              <a:spcBef>
                <a:spcPts val="1000"/>
              </a:spcBef>
              <a:spcAft>
                <a:spcPts val="0"/>
              </a:spcAft>
              <a:buNone/>
            </a:pPr>
            <a:r>
              <a:rPr i="1" lang="en" sz="2700"/>
              <a:t>Insert contact info here:</a:t>
            </a:r>
            <a:endParaRPr i="1" sz="2700"/>
          </a:p>
          <a:p>
            <a:pPr indent="0" lvl="0" marL="0" rtl="0" algn="l">
              <a:spcBef>
                <a:spcPts val="1000"/>
              </a:spcBef>
              <a:spcAft>
                <a:spcPts val="0"/>
              </a:spcAft>
              <a:buNone/>
            </a:pPr>
            <a:r>
              <a:rPr i="1" lang="en" sz="2700"/>
              <a:t>Insert local resource links here: </a:t>
            </a:r>
            <a:endParaRPr i="1" sz="2700"/>
          </a:p>
          <a:p>
            <a:pPr indent="0" lvl="0" marL="0" rtl="0" algn="l">
              <a:spcBef>
                <a:spcPts val="1000"/>
              </a:spcBef>
              <a:spcAft>
                <a:spcPts val="0"/>
              </a:spcAft>
              <a:buNone/>
            </a:pPr>
            <a:r>
              <a:rPr i="1" lang="en" sz="2700"/>
              <a:t>Insert next steps or other last thoughts here:</a:t>
            </a:r>
            <a:endParaRPr i="1" sz="2700"/>
          </a:p>
          <a:p>
            <a:pPr indent="0" lvl="0" marL="0" rtl="0" algn="l">
              <a:spcBef>
                <a:spcPts val="1000"/>
              </a:spcBef>
              <a:spcAft>
                <a:spcPts val="0"/>
              </a:spcAft>
              <a:buNone/>
            </a:pPr>
            <a:r>
              <a:rPr i="1" lang="en" sz="2700"/>
              <a:t>Insert CEU option here: </a:t>
            </a:r>
            <a:endParaRPr i="1" sz="2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6"/>
          <p:cNvPicPr preferRelativeResize="0"/>
          <p:nvPr/>
        </p:nvPicPr>
        <p:blipFill rotWithShape="1">
          <a:blip r:embed="rId3">
            <a:alphaModFix/>
          </a:blip>
          <a:srcRect b="0" l="0" r="0" t="0"/>
          <a:stretch/>
        </p:blipFill>
        <p:spPr>
          <a:xfrm>
            <a:off x="6350" y="0"/>
            <a:ext cx="9131300" cy="5143500"/>
          </a:xfrm>
          <a:prstGeom prst="rect">
            <a:avLst/>
          </a:prstGeom>
          <a:noFill/>
          <a:ln>
            <a:noFill/>
          </a:ln>
        </p:spPr>
      </p:pic>
      <p:pic>
        <p:nvPicPr>
          <p:cNvPr descr="Shape&#10;&#10;Description automatically generated" id="161" name="Google Shape;161;p26"/>
          <p:cNvPicPr preferRelativeResize="0"/>
          <p:nvPr/>
        </p:nvPicPr>
        <p:blipFill rotWithShape="1">
          <a:blip r:embed="rId4">
            <a:alphaModFix/>
          </a:blip>
          <a:srcRect b="0" l="0" r="0" t="0"/>
          <a:stretch/>
        </p:blipFill>
        <p:spPr>
          <a:xfrm rot="5400000">
            <a:off x="2336086" y="-26298"/>
            <a:ext cx="4471827" cy="9131298"/>
          </a:xfrm>
          <a:prstGeom prst="rect">
            <a:avLst/>
          </a:prstGeom>
          <a:noFill/>
          <a:ln>
            <a:noFill/>
          </a:ln>
        </p:spPr>
      </p:pic>
      <p:sp>
        <p:nvSpPr>
          <p:cNvPr id="162" name="Google Shape;162;p26"/>
          <p:cNvSpPr txBox="1"/>
          <p:nvPr>
            <p:ph type="title"/>
          </p:nvPr>
        </p:nvSpPr>
        <p:spPr>
          <a:xfrm>
            <a:off x="628649" y="372330"/>
            <a:ext cx="7886700" cy="9942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1800"/>
              <a:buNone/>
            </a:pPr>
            <a:r>
              <a:rPr lang="en" sz="4400">
                <a:solidFill>
                  <a:schemeClr val="lt1"/>
                </a:solidFill>
                <a:latin typeface="Open Sans Light"/>
                <a:ea typeface="Open Sans Light"/>
                <a:cs typeface="Open Sans Light"/>
                <a:sym typeface="Open Sans Light"/>
              </a:rPr>
              <a:t>Introductions</a:t>
            </a:r>
            <a:endParaRPr sz="4400">
              <a:latin typeface="Open Sans Light"/>
              <a:ea typeface="Open Sans Light"/>
              <a:cs typeface="Open Sans Light"/>
              <a:sym typeface="Open Sans Light"/>
            </a:endParaRPr>
          </a:p>
        </p:txBody>
      </p:sp>
      <p:sp>
        <p:nvSpPr>
          <p:cNvPr id="163" name="Google Shape;163;p26"/>
          <p:cNvSpPr txBox="1"/>
          <p:nvPr>
            <p:ph idx="1" type="body"/>
          </p:nvPr>
        </p:nvSpPr>
        <p:spPr>
          <a:xfrm>
            <a:off x="307275" y="2472900"/>
            <a:ext cx="8625000" cy="3342000"/>
          </a:xfrm>
          <a:prstGeom prst="rect">
            <a:avLst/>
          </a:prstGeom>
          <a:noFill/>
          <a:ln>
            <a:noFill/>
          </a:ln>
        </p:spPr>
        <p:txBody>
          <a:bodyPr anchorCtr="0" anchor="t" bIns="45700" lIns="91425" spcFirstLastPara="1" rIns="91425" wrap="square" tIns="45700">
            <a:normAutofit/>
          </a:bodyPr>
          <a:lstStyle/>
          <a:p>
            <a:pPr indent="-228600" lvl="1" marL="914400" rtl="0" algn="l">
              <a:lnSpc>
                <a:spcPct val="90000"/>
              </a:lnSpc>
              <a:spcBef>
                <a:spcPts val="500"/>
              </a:spcBef>
              <a:spcAft>
                <a:spcPts val="0"/>
              </a:spcAft>
              <a:buSzPts val="1800"/>
              <a:buNone/>
            </a:pPr>
            <a:r>
              <a:t/>
            </a:r>
            <a:endParaRPr sz="3300">
              <a:solidFill>
                <a:srgbClr val="1B8D95"/>
              </a:solidFill>
            </a:endParaRPr>
          </a:p>
          <a:p>
            <a:pPr indent="0" lvl="1" marL="571500" rtl="0" algn="l">
              <a:lnSpc>
                <a:spcPct val="90000"/>
              </a:lnSpc>
              <a:spcBef>
                <a:spcPts val="500"/>
              </a:spcBef>
              <a:spcAft>
                <a:spcPts val="0"/>
              </a:spcAft>
              <a:buSzPts val="1800"/>
              <a:buNone/>
            </a:pPr>
            <a:r>
              <a:rPr lang="en" sz="3300">
                <a:solidFill>
                  <a:srgbClr val="1B8D95"/>
                </a:solidFill>
              </a:rPr>
              <a:t>One of my favorite mottos from TV </a:t>
            </a:r>
            <a:r>
              <a:rPr lang="en" sz="3300">
                <a:solidFill>
                  <a:srgbClr val="1B8D95"/>
                </a:solidFill>
              </a:rPr>
              <a:t>commercials</a:t>
            </a:r>
            <a:r>
              <a:rPr lang="en" sz="3300">
                <a:solidFill>
                  <a:srgbClr val="1B8D95"/>
                </a:solidFill>
              </a:rPr>
              <a:t>, podcasts or radio shows/ads is ________________ because _______________.</a:t>
            </a:r>
            <a:endParaRPr i="1">
              <a:solidFill>
                <a:srgbClr val="1B8D95"/>
              </a:solidFill>
            </a:endParaRPr>
          </a:p>
        </p:txBody>
      </p:sp>
      <p:sp>
        <p:nvSpPr>
          <p:cNvPr id="164" name="Google Shape;164;p26"/>
          <p:cNvSpPr/>
          <p:nvPr/>
        </p:nvSpPr>
        <p:spPr>
          <a:xfrm>
            <a:off x="365317" y="1428827"/>
            <a:ext cx="8508900" cy="531000"/>
          </a:xfrm>
          <a:prstGeom prst="rect">
            <a:avLst/>
          </a:prstGeom>
          <a:noFill/>
          <a:ln>
            <a:noFill/>
          </a:ln>
        </p:spPr>
        <p:txBody>
          <a:bodyPr anchorCtr="0" anchor="t" bIns="45700" lIns="91425" spcFirstLastPara="1" rIns="91425" wrap="square" tIns="45700">
            <a:noAutofit/>
          </a:bodyPr>
          <a:lstStyle/>
          <a:p>
            <a:pPr indent="0" lvl="0" marL="114300" marR="0" rtl="0" algn="l">
              <a:lnSpc>
                <a:spcPct val="100000"/>
              </a:lnSpc>
              <a:spcBef>
                <a:spcPts val="0"/>
              </a:spcBef>
              <a:spcAft>
                <a:spcPts val="0"/>
              </a:spcAft>
              <a:buClr>
                <a:srgbClr val="000000"/>
              </a:buClr>
              <a:buSzPts val="2000"/>
              <a:buFont typeface="Arial"/>
              <a:buNone/>
            </a:pPr>
            <a:r>
              <a:rPr b="1" i="0" lang="en" sz="2000" u="none" cap="none" strike="noStrike">
                <a:solidFill>
                  <a:schemeClr val="lt1"/>
                </a:solidFill>
                <a:latin typeface="Arial"/>
                <a:ea typeface="Arial"/>
                <a:cs typeface="Arial"/>
                <a:sym typeface="Arial"/>
              </a:rPr>
              <a:t>In the spirit of</a:t>
            </a:r>
            <a:r>
              <a:rPr b="1" lang="en" sz="2000">
                <a:solidFill>
                  <a:schemeClr val="lt1"/>
                </a:solidFill>
              </a:rPr>
              <a:t> being a messenger for Career &amp; Technical Education</a:t>
            </a:r>
            <a:r>
              <a:rPr b="1" i="0" lang="en" sz="2000" u="none" cap="none" strike="noStrike">
                <a:solidFill>
                  <a:schemeClr val="lt1"/>
                </a:solidFill>
                <a:latin typeface="Arial"/>
                <a:ea typeface="Arial"/>
                <a:cs typeface="Arial"/>
                <a:sym typeface="Arial"/>
              </a:rPr>
              <a:t>, </a:t>
            </a:r>
            <a:br>
              <a:rPr b="1" i="0" lang="en" sz="2000" u="none" cap="none" strike="noStrike">
                <a:solidFill>
                  <a:schemeClr val="lt1"/>
                </a:solidFill>
                <a:latin typeface="Arial"/>
                <a:ea typeface="Arial"/>
                <a:cs typeface="Arial"/>
                <a:sym typeface="Arial"/>
              </a:rPr>
            </a:br>
            <a:r>
              <a:rPr b="1" i="0" lang="en" sz="2000" u="none" cap="none" strike="noStrike">
                <a:solidFill>
                  <a:schemeClr val="lt1"/>
                </a:solidFill>
                <a:latin typeface="Arial"/>
                <a:ea typeface="Arial"/>
                <a:cs typeface="Arial"/>
                <a:sym typeface="Arial"/>
              </a:rPr>
              <a:t>finish this sentence in chat: </a:t>
            </a:r>
            <a:endParaRPr b="0" i="0" sz="1400" u="none" cap="none" strike="noStrike">
              <a:solidFill>
                <a:srgbClr val="000000"/>
              </a:solidFill>
              <a:latin typeface="Arial"/>
              <a:ea typeface="Arial"/>
              <a:cs typeface="Arial"/>
              <a:sym typeface="Arial"/>
            </a:endParaRPr>
          </a:p>
        </p:txBody>
      </p:sp>
      <p:pic>
        <p:nvPicPr>
          <p:cNvPr descr="Small Group Excercise Icon" id="165" name="Google Shape;165;p26"/>
          <p:cNvPicPr preferRelativeResize="0"/>
          <p:nvPr/>
        </p:nvPicPr>
        <p:blipFill>
          <a:blip r:embed="rId5">
            <a:alphaModFix/>
          </a:blip>
          <a:stretch>
            <a:fillRect/>
          </a:stretch>
        </p:blipFill>
        <p:spPr>
          <a:xfrm>
            <a:off x="8106175" y="4375450"/>
            <a:ext cx="768050" cy="768050"/>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descr="A picture containing shape&#10;&#10;Description automatically generated" id="171" name="Google Shape;171;p27"/>
          <p:cNvPicPr preferRelativeResize="0"/>
          <p:nvPr/>
        </p:nvPicPr>
        <p:blipFill rotWithShape="1">
          <a:blip r:embed="rId3">
            <a:alphaModFix/>
          </a:blip>
          <a:srcRect b="0" l="0" r="0" t="0"/>
          <a:stretch/>
        </p:blipFill>
        <p:spPr>
          <a:xfrm>
            <a:off x="0" y="1"/>
            <a:ext cx="9143999" cy="1474470"/>
          </a:xfrm>
          <a:prstGeom prst="rect">
            <a:avLst/>
          </a:prstGeom>
          <a:noFill/>
          <a:ln>
            <a:noFill/>
          </a:ln>
        </p:spPr>
      </p:pic>
      <p:sp>
        <p:nvSpPr>
          <p:cNvPr id="172" name="Google Shape;172;p27"/>
          <p:cNvSpPr txBox="1"/>
          <p:nvPr>
            <p:ph type="title"/>
          </p:nvPr>
        </p:nvSpPr>
        <p:spPr>
          <a:xfrm>
            <a:off x="585107" y="141513"/>
            <a:ext cx="7886700" cy="9942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b="1" lang="en" sz="3000">
                <a:solidFill>
                  <a:srgbClr val="009BA5"/>
                </a:solidFill>
              </a:rPr>
              <a:t>Learning Objectives</a:t>
            </a:r>
            <a:endParaRPr b="1" sz="3000">
              <a:solidFill>
                <a:srgbClr val="009BA5"/>
              </a:solidFill>
            </a:endParaRPr>
          </a:p>
        </p:txBody>
      </p:sp>
      <p:sp>
        <p:nvSpPr>
          <p:cNvPr id="173" name="Google Shape;173;p27"/>
          <p:cNvSpPr txBox="1"/>
          <p:nvPr>
            <p:ph idx="1" type="body"/>
          </p:nvPr>
        </p:nvSpPr>
        <p:spPr>
          <a:xfrm>
            <a:off x="476250" y="1474461"/>
            <a:ext cx="8191500" cy="2806200"/>
          </a:xfrm>
          <a:prstGeom prst="rect">
            <a:avLst/>
          </a:prstGeom>
          <a:noFill/>
          <a:ln>
            <a:noFill/>
          </a:ln>
        </p:spPr>
        <p:txBody>
          <a:bodyPr anchorCtr="0" anchor="t" bIns="45700" lIns="91425" spcFirstLastPara="1" rIns="91425" wrap="square" tIns="45700">
            <a:noAutofit/>
          </a:bodyPr>
          <a:lstStyle/>
          <a:p>
            <a:pPr indent="-355600" lvl="0" marL="457200" rtl="0" algn="l">
              <a:lnSpc>
                <a:spcPct val="100000"/>
              </a:lnSpc>
              <a:spcBef>
                <a:spcPts val="0"/>
              </a:spcBef>
              <a:spcAft>
                <a:spcPts val="0"/>
              </a:spcAft>
              <a:buClr>
                <a:srgbClr val="009BA5"/>
              </a:buClr>
              <a:buSzPts val="2000"/>
              <a:buFont typeface="Open Sans"/>
              <a:buChar char="•"/>
            </a:pPr>
            <a:r>
              <a:rPr lang="en" sz="2000">
                <a:highlight>
                  <a:srgbClr val="FFFFFF"/>
                </a:highlight>
              </a:rPr>
              <a:t>Gain an understanding of current perceptions and barriers that limit learner and family interest and participation in CTE; </a:t>
            </a:r>
            <a:endParaRPr sz="2000">
              <a:highlight>
                <a:srgbClr val="FFFFFF"/>
              </a:highlight>
            </a:endParaRPr>
          </a:p>
          <a:p>
            <a:pPr indent="-355600" lvl="0" marL="457200" rtl="0" algn="l">
              <a:lnSpc>
                <a:spcPct val="100000"/>
              </a:lnSpc>
              <a:spcBef>
                <a:spcPts val="1000"/>
              </a:spcBef>
              <a:spcAft>
                <a:spcPts val="0"/>
              </a:spcAft>
              <a:buClr>
                <a:srgbClr val="009BA5"/>
              </a:buClr>
              <a:buSzPts val="2000"/>
              <a:buFont typeface="Open Sans"/>
              <a:buChar char="•"/>
            </a:pPr>
            <a:r>
              <a:rPr lang="en" sz="2000">
                <a:highlight>
                  <a:srgbClr val="FFFFFF"/>
                </a:highlight>
              </a:rPr>
              <a:t>Understand findings on perceptions of CTE based on nationally representative research; </a:t>
            </a:r>
            <a:endParaRPr sz="2000">
              <a:highlight>
                <a:srgbClr val="FFFFFF"/>
              </a:highlight>
            </a:endParaRPr>
          </a:p>
          <a:p>
            <a:pPr indent="-355600" lvl="0" marL="457200" rtl="0" algn="l">
              <a:lnSpc>
                <a:spcPct val="100000"/>
              </a:lnSpc>
              <a:spcBef>
                <a:spcPts val="1000"/>
              </a:spcBef>
              <a:spcAft>
                <a:spcPts val="0"/>
              </a:spcAft>
              <a:buClr>
                <a:srgbClr val="009BA5"/>
              </a:buClr>
              <a:buSzPts val="2000"/>
              <a:buFont typeface="Open Sans"/>
              <a:buChar char="•"/>
            </a:pPr>
            <a:r>
              <a:rPr lang="en" sz="2000">
                <a:highlight>
                  <a:srgbClr val="FFFFFF"/>
                </a:highlight>
              </a:rPr>
              <a:t>Gain effective and equitable messages and tools to communicate the value of CTE to secondary learners and families; </a:t>
            </a:r>
            <a:endParaRPr sz="2000">
              <a:highlight>
                <a:srgbClr val="FFFFFF"/>
              </a:highlight>
            </a:endParaRPr>
          </a:p>
          <a:p>
            <a:pPr indent="-355600" lvl="0" marL="457200" rtl="0" algn="l">
              <a:lnSpc>
                <a:spcPct val="100000"/>
              </a:lnSpc>
              <a:spcBef>
                <a:spcPts val="1000"/>
              </a:spcBef>
              <a:spcAft>
                <a:spcPts val="1000"/>
              </a:spcAft>
              <a:buClr>
                <a:srgbClr val="009BA5"/>
              </a:buClr>
              <a:buSzPts val="2000"/>
              <a:buFont typeface="Open Sans"/>
              <a:buChar char="•"/>
            </a:pPr>
            <a:r>
              <a:rPr lang="en" sz="2000">
                <a:highlight>
                  <a:srgbClr val="FFFFFF"/>
                </a:highlight>
              </a:rPr>
              <a:t>Practice implementing these messages in oral and written recruitment practices. </a:t>
            </a:r>
            <a:endParaRPr sz="2000"/>
          </a:p>
        </p:txBody>
      </p:sp>
      <p:sp>
        <p:nvSpPr>
          <p:cNvPr id="174" name="Google Shape;174;p27"/>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pic>
        <p:nvPicPr>
          <p:cNvPr id="180" name="Google Shape;180;p28"/>
          <p:cNvPicPr preferRelativeResize="0"/>
          <p:nvPr/>
        </p:nvPicPr>
        <p:blipFill rotWithShape="1">
          <a:blip r:embed="rId3">
            <a:alphaModFix/>
          </a:blip>
          <a:srcRect b="0" l="18811" r="0" t="18929"/>
          <a:stretch/>
        </p:blipFill>
        <p:spPr>
          <a:xfrm>
            <a:off x="-13274" y="0"/>
            <a:ext cx="9327753" cy="5143500"/>
          </a:xfrm>
          <a:prstGeom prst="rect">
            <a:avLst/>
          </a:prstGeom>
          <a:noFill/>
          <a:ln>
            <a:noFill/>
          </a:ln>
        </p:spPr>
      </p:pic>
      <p:grpSp>
        <p:nvGrpSpPr>
          <p:cNvPr id="181" name="Google Shape;181;p28"/>
          <p:cNvGrpSpPr/>
          <p:nvPr/>
        </p:nvGrpSpPr>
        <p:grpSpPr>
          <a:xfrm>
            <a:off x="-13274" y="2503170"/>
            <a:ext cx="9157539" cy="137976"/>
            <a:chOff x="-13274" y="3337560"/>
            <a:chExt cx="9157539" cy="183968"/>
          </a:xfrm>
        </p:grpSpPr>
        <p:grpSp>
          <p:nvGrpSpPr>
            <p:cNvPr id="182" name="Google Shape;182;p28"/>
            <p:cNvGrpSpPr/>
            <p:nvPr/>
          </p:nvGrpSpPr>
          <p:grpSpPr>
            <a:xfrm>
              <a:off x="-13274" y="3337560"/>
              <a:ext cx="3108725" cy="182915"/>
              <a:chOff x="4018" y="0"/>
              <a:chExt cx="3474600" cy="326400"/>
            </a:xfrm>
          </p:grpSpPr>
          <p:sp>
            <p:nvSpPr>
              <p:cNvPr id="183" name="Google Shape;183;p28"/>
              <p:cNvSpPr/>
              <p:nvPr/>
            </p:nvSpPr>
            <p:spPr>
              <a:xfrm>
                <a:off x="4018" y="0"/>
                <a:ext cx="3474600" cy="326400"/>
              </a:xfrm>
              <a:prstGeom prst="homePlate">
                <a:avLst>
                  <a:gd fmla="val 50000" name="adj"/>
                </a:avLst>
              </a:prstGeom>
              <a:solidFill>
                <a:srgbClr val="009AA6"/>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28"/>
              <p:cNvSpPr/>
              <p:nvPr/>
            </p:nvSpPr>
            <p:spPr>
              <a:xfrm>
                <a:off x="4018" y="0"/>
                <a:ext cx="3432300" cy="326400"/>
              </a:xfrm>
              <a:prstGeom prst="rect">
                <a:avLst/>
              </a:prstGeom>
              <a:noFill/>
              <a:ln>
                <a:noFill/>
              </a:ln>
              <a:effectLst>
                <a:outerShdw blurRad="50800" rotWithShape="0" algn="tl" dir="2700000" dist="38100">
                  <a:srgbClr val="000000">
                    <a:alpha val="40000"/>
                  </a:srgbClr>
                </a:outerShdw>
              </a:effectLst>
            </p:spPr>
            <p:txBody>
              <a:bodyPr anchorCtr="0" anchor="ctr" bIns="42650" lIns="85325"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85" name="Google Shape;185;p28"/>
            <p:cNvGrpSpPr/>
            <p:nvPr/>
          </p:nvGrpSpPr>
          <p:grpSpPr>
            <a:xfrm>
              <a:off x="3011725" y="3337560"/>
              <a:ext cx="3109099" cy="182915"/>
              <a:chOff x="2815083" y="0"/>
              <a:chExt cx="3513900" cy="326400"/>
            </a:xfrm>
          </p:grpSpPr>
          <p:sp>
            <p:nvSpPr>
              <p:cNvPr id="186" name="Google Shape;186;p28"/>
              <p:cNvSpPr/>
              <p:nvPr/>
            </p:nvSpPr>
            <p:spPr>
              <a:xfrm>
                <a:off x="2815083" y="0"/>
                <a:ext cx="3513900" cy="326400"/>
              </a:xfrm>
              <a:prstGeom prst="chevron">
                <a:avLst>
                  <a:gd fmla="val 50000" name="adj"/>
                </a:avLst>
              </a:prstGeom>
              <a:solidFill>
                <a:srgbClr val="7AB800"/>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28"/>
              <p:cNvSpPr/>
              <p:nvPr/>
            </p:nvSpPr>
            <p:spPr>
              <a:xfrm>
                <a:off x="2978242"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nvGrpSpPr>
            <p:cNvPr id="188" name="Google Shape;188;p28"/>
            <p:cNvGrpSpPr/>
            <p:nvPr/>
          </p:nvGrpSpPr>
          <p:grpSpPr>
            <a:xfrm>
              <a:off x="6035166" y="3338613"/>
              <a:ext cx="3109099" cy="182915"/>
              <a:chOff x="5626149" y="0"/>
              <a:chExt cx="3513900" cy="326400"/>
            </a:xfrm>
          </p:grpSpPr>
          <p:sp>
            <p:nvSpPr>
              <p:cNvPr id="189" name="Google Shape;189;p28"/>
              <p:cNvSpPr/>
              <p:nvPr/>
            </p:nvSpPr>
            <p:spPr>
              <a:xfrm>
                <a:off x="5626149" y="0"/>
                <a:ext cx="3513900" cy="326400"/>
              </a:xfrm>
              <a:prstGeom prst="chevron">
                <a:avLst>
                  <a:gd fmla="val 50000" name="adj"/>
                </a:avLst>
              </a:prstGeom>
              <a:solidFill>
                <a:srgbClr val="FF6D14"/>
              </a:solidFill>
              <a:ln cap="flat" cmpd="sng" w="12700">
                <a:solidFill>
                  <a:schemeClr val="lt1"/>
                </a:solidFill>
                <a:prstDash val="solid"/>
                <a:miter lim="800000"/>
                <a:headEnd len="sm" w="sm" type="none"/>
                <a:tailEnd len="sm" w="sm" type="none"/>
              </a:ln>
              <a:effectLst>
                <a:outerShdw blurRad="50800" rotWithShape="0" algn="tl" dir="2700000" dist="38100">
                  <a:srgbClr val="000000">
                    <a:alpha val="4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28"/>
              <p:cNvSpPr/>
              <p:nvPr/>
            </p:nvSpPr>
            <p:spPr>
              <a:xfrm>
                <a:off x="5789308" y="0"/>
                <a:ext cx="3187500" cy="326400"/>
              </a:xfrm>
              <a:prstGeom prst="rect">
                <a:avLst/>
              </a:prstGeom>
              <a:noFill/>
              <a:ln>
                <a:noFill/>
              </a:ln>
              <a:effectLst>
                <a:outerShdw blurRad="50800" rotWithShape="0" algn="tl" dir="2700000" dist="38100">
                  <a:srgbClr val="000000">
                    <a:alpha val="40000"/>
                  </a:srgbClr>
                </a:outerShdw>
              </a:effectLst>
            </p:spPr>
            <p:txBody>
              <a:bodyPr anchorCtr="0" anchor="ctr" bIns="42650" lIns="64000" spcFirstLastPara="1" rIns="21325" wrap="square" tIns="42650">
                <a:noAutofit/>
              </a:bodyPr>
              <a:lstStyle/>
              <a:p>
                <a:pPr indent="0" lvl="0" marL="0" marR="0" rtl="0" algn="ctr">
                  <a:lnSpc>
                    <a:spcPct val="90000"/>
                  </a:lnSpc>
                  <a:spcBef>
                    <a:spcPts val="0"/>
                  </a:spcBef>
                  <a:spcAft>
                    <a:spcPts val="0"/>
                  </a:spcAft>
                  <a:buClr>
                    <a:srgbClr val="000000"/>
                  </a:buClr>
                  <a:buSzPts val="1600"/>
                  <a:buFont typeface="Arial"/>
                  <a:buNone/>
                </a:pPr>
                <a:r>
                  <a:t/>
                </a:r>
                <a:endParaRPr b="0" i="0" sz="1600" u="none" cap="none" strike="noStrike">
                  <a:solidFill>
                    <a:srgbClr val="FFFFFF"/>
                  </a:solidFill>
                  <a:latin typeface="Calibri"/>
                  <a:ea typeface="Calibri"/>
                  <a:cs typeface="Calibri"/>
                  <a:sym typeface="Calibri"/>
                </a:endParaRPr>
              </a:p>
            </p:txBody>
          </p:sp>
        </p:grpSp>
      </p:grpSp>
      <p:sp>
        <p:nvSpPr>
          <p:cNvPr id="191" name="Google Shape;191;p28"/>
          <p:cNvSpPr txBox="1"/>
          <p:nvPr>
            <p:ph idx="12" type="sldNum"/>
          </p:nvPr>
        </p:nvSpPr>
        <p:spPr>
          <a:xfrm>
            <a:off x="7086600" y="4803220"/>
            <a:ext cx="2057400" cy="2739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SzPts val="1300"/>
              <a:buFont typeface="Arial"/>
              <a:buNone/>
            </a:pPr>
            <a:fld id="{00000000-1234-1234-1234-123412341234}" type="slidenum">
              <a:rPr lang="en"/>
              <a:t>‹#›</a:t>
            </a:fld>
            <a:endParaRPr/>
          </a:p>
        </p:txBody>
      </p:sp>
      <p:pic>
        <p:nvPicPr>
          <p:cNvPr descr="A picture containing text, pool ball&#10;&#10;Description automatically generated" id="192" name="Google Shape;192;p28"/>
          <p:cNvPicPr preferRelativeResize="0"/>
          <p:nvPr/>
        </p:nvPicPr>
        <p:blipFill rotWithShape="1">
          <a:blip r:embed="rId4">
            <a:alphaModFix/>
          </a:blip>
          <a:srcRect b="23889" l="0" r="0" t="23340"/>
          <a:stretch/>
        </p:blipFill>
        <p:spPr>
          <a:xfrm>
            <a:off x="737930" y="1797609"/>
            <a:ext cx="7570843" cy="1685443"/>
          </a:xfrm>
          <a:prstGeom prst="rect">
            <a:avLst/>
          </a:prstGeom>
          <a:noFill/>
          <a:ln>
            <a:noFill/>
          </a:ln>
        </p:spPr>
      </p:pic>
      <p:pic>
        <p:nvPicPr>
          <p:cNvPr id="193" name="Google Shape;193;p28"/>
          <p:cNvPicPr preferRelativeResize="0"/>
          <p:nvPr/>
        </p:nvPicPr>
        <p:blipFill rotWithShape="1">
          <a:blip r:embed="rId5">
            <a:alphaModFix/>
          </a:blip>
          <a:srcRect b="0" l="0" r="0" t="0"/>
          <a:stretch/>
        </p:blipFill>
        <p:spPr>
          <a:xfrm>
            <a:off x="1138098" y="1241575"/>
            <a:ext cx="7290400" cy="590025"/>
          </a:xfrm>
          <a:prstGeom prst="rect">
            <a:avLst/>
          </a:prstGeom>
          <a:noFill/>
          <a:ln>
            <a:noFill/>
          </a:ln>
        </p:spPr>
      </p:pic>
    </p:spTree>
  </p:cSld>
  <p:clrMapOvr>
    <a:masterClrMapping/>
  </p:clrMapOvr>
  <p:transition>
    <p:fade/>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500"/>
                                        <p:tgtEl>
                                          <p:spTgt spid="18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750"/>
                                        <p:tgtEl>
                                          <p:spTgt spid="192"/>
                                        </p:tgtEl>
                                      </p:cBhvr>
                                    </p:animEffect>
                                  </p:childTnLst>
                                </p:cTn>
                              </p:par>
                            </p:childTnLst>
                          </p:cTn>
                        </p:par>
                        <p:par>
                          <p:cTn fill="hold">
                            <p:stCondLst>
                              <p:cond delay="1250"/>
                            </p:stCondLst>
                            <p:childTnLst>
                              <p:par>
                                <p:cTn fill="hold" nodeType="afterEffect" presetClass="entr" presetID="10" presetSubtype="0">
                                  <p:stCondLst>
                                    <p:cond delay="0"/>
                                  </p:stCondLst>
                                  <p:childTnLst>
                                    <p:set>
                                      <p:cBhvr>
                                        <p:cTn dur="1" fill="hold">
                                          <p:stCondLst>
                                            <p:cond delay="0"/>
                                          </p:stCondLst>
                                        </p:cTn>
                                        <p:tgtEl>
                                          <p:spTgt spid="193"/>
                                        </p:tgtEl>
                                        <p:attrNameLst>
                                          <p:attrName>style.visibility</p:attrName>
                                        </p:attrNameLst>
                                      </p:cBhvr>
                                      <p:to>
                                        <p:strVal val="visible"/>
                                      </p:to>
                                    </p:set>
                                    <p:animEffect filter="fade" transition="in">
                                      <p:cBhvr>
                                        <p:cTn dur="750"/>
                                        <p:tgtEl>
                                          <p:spTgt spid="1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0"/>
          <p:cNvSpPr txBox="1"/>
          <p:nvPr>
            <p:ph type="title"/>
          </p:nvPr>
        </p:nvSpPr>
        <p:spPr>
          <a:xfrm>
            <a:off x="471488" y="99159"/>
            <a:ext cx="5915100" cy="7458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Open Sans"/>
              <a:buNone/>
            </a:pPr>
            <a:r>
              <a:rPr lang="en"/>
              <a:t>Speakers </a:t>
            </a:r>
            <a:endParaRPr/>
          </a:p>
        </p:txBody>
      </p:sp>
      <p:pic>
        <p:nvPicPr>
          <p:cNvPr id="203" name="Google Shape;203;p30"/>
          <p:cNvPicPr preferRelativeResize="0"/>
          <p:nvPr/>
        </p:nvPicPr>
        <p:blipFill rotWithShape="1">
          <a:blip r:embed="rId3">
            <a:alphaModFix/>
          </a:blip>
          <a:srcRect b="0" l="0" r="0" t="0"/>
          <a:stretch/>
        </p:blipFill>
        <p:spPr>
          <a:xfrm>
            <a:off x="0" y="206663"/>
            <a:ext cx="9144000" cy="4273800"/>
          </a:xfrm>
          <a:prstGeom prst="rect">
            <a:avLst/>
          </a:prstGeom>
          <a:noFill/>
          <a:ln>
            <a:noFill/>
          </a:ln>
        </p:spPr>
      </p:pic>
      <p:sp>
        <p:nvSpPr>
          <p:cNvPr id="204" name="Google Shape;204;p30"/>
          <p:cNvSpPr txBox="1"/>
          <p:nvPr/>
        </p:nvSpPr>
        <p:spPr>
          <a:xfrm>
            <a:off x="241100" y="4480463"/>
            <a:ext cx="8991000" cy="544800"/>
          </a:xfrm>
          <a:prstGeom prst="rect">
            <a:avLst/>
          </a:prstGeom>
          <a:noFill/>
          <a:ln>
            <a:noFill/>
          </a:ln>
        </p:spPr>
        <p:txBody>
          <a:bodyPr anchorCtr="0" anchor="t" bIns="91425" lIns="91425" spcFirstLastPara="1" rIns="91425" wrap="square" tIns="91425">
            <a:spAutoFit/>
          </a:bodyPr>
          <a:lstStyle/>
          <a:p>
            <a:pPr indent="0" lvl="0" marL="457200" rtl="0" algn="l">
              <a:lnSpc>
                <a:spcPct val="90000"/>
              </a:lnSpc>
              <a:spcBef>
                <a:spcPts val="750"/>
              </a:spcBef>
              <a:spcAft>
                <a:spcPts val="0"/>
              </a:spcAft>
              <a:buNone/>
            </a:pPr>
            <a:r>
              <a:rPr lang="en" sz="2200">
                <a:solidFill>
                  <a:schemeClr val="dk1"/>
                </a:solidFill>
                <a:latin typeface="Open Sans"/>
                <a:ea typeface="Open Sans"/>
                <a:cs typeface="Open Sans"/>
                <a:sym typeface="Open Sans"/>
              </a:rPr>
              <a:t>Explore more by visiting: </a:t>
            </a:r>
            <a:r>
              <a:rPr lang="en" sz="2200" u="sng">
                <a:solidFill>
                  <a:schemeClr val="hlink"/>
                </a:solidFill>
                <a:latin typeface="Open Sans"/>
                <a:ea typeface="Open Sans"/>
                <a:cs typeface="Open Sans"/>
                <a:sym typeface="Open Sans"/>
                <a:hlinkClick r:id="rId4"/>
              </a:rPr>
              <a:t>https://careertech.org/without-limits</a:t>
            </a:r>
            <a:r>
              <a:rPr lang="en" sz="2600">
                <a:solidFill>
                  <a:schemeClr val="dk1"/>
                </a:solidFill>
                <a:latin typeface="Open Sans"/>
                <a:ea typeface="Open Sans"/>
                <a:cs typeface="Open Sans"/>
                <a:sym typeface="Open Sans"/>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