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Open Sans"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bKZ/e8Rxd0At8ru+6r00/0V4E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2405" autoAdjust="0"/>
  </p:normalViewPr>
  <p:slideViewPr>
    <p:cSldViewPr snapToGrid="0">
      <p:cViewPr varScale="1">
        <p:scale>
          <a:sx n="27" d="100"/>
          <a:sy n="27" d="100"/>
        </p:scale>
        <p:origin x="2597" y="38"/>
      </p:cViewPr>
      <p:guideLst/>
    </p:cSldViewPr>
  </p:slideViewPr>
  <p:notesTextViewPr>
    <p:cViewPr>
      <p:scale>
        <a:sx n="1" d="1"/>
        <a:sy n="1" d="1"/>
      </p:scale>
      <p:origin x="0" y="-89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careertech.org/without-limit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areertech.org/without-limits-supporter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Char char="●"/>
            </a:pPr>
            <a:r>
              <a:rPr lang="en-US"/>
              <a:t>Welcome to today’s session. I am ….</a:t>
            </a:r>
            <a:r>
              <a:rPr lang="en-US" b="1"/>
              <a:t>[Speaker Note: Introduce yourself and your organization and any state-specific framing you think would be helpful.] </a:t>
            </a:r>
            <a:endParaRPr b="1"/>
          </a:p>
          <a:p>
            <a:pPr marL="457200" lvl="0" indent="-317500" algn="l" rtl="0">
              <a:spcBef>
                <a:spcPts val="0"/>
              </a:spcBef>
              <a:spcAft>
                <a:spcPts val="0"/>
              </a:spcAft>
              <a:buClr>
                <a:schemeClr val="dk1"/>
              </a:buClr>
              <a:buSzPts val="1400"/>
              <a:buChar char="●"/>
            </a:pPr>
            <a:r>
              <a:rPr lang="en-US" b="1"/>
              <a:t>[If virtual:</a:t>
            </a:r>
            <a:r>
              <a:rPr lang="en-US"/>
              <a:t> </a:t>
            </a:r>
            <a:r>
              <a:rPr lang="en-US" b="1"/>
              <a:t>Consider asking attendees to put in the chat where they are from or if it is a small enough group, consider asking attendees to change their Zoom screen name to indicate where they are from or even have everyone do quick verbal introductions.] </a:t>
            </a:r>
            <a:endParaRPr b="1"/>
          </a:p>
        </p:txBody>
      </p:sp>
      <p:sp>
        <p:nvSpPr>
          <p:cNvPr id="99" name="Google Shape;9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Char char="●"/>
            </a:pPr>
            <a:r>
              <a:rPr lang="en-US"/>
              <a:t>To have CTE without limits means removing any limitations that show up in our current policies and practices. </a:t>
            </a:r>
            <a:endParaRPr/>
          </a:p>
          <a:p>
            <a:pPr marL="457200" lvl="0" indent="-304800" algn="l" rtl="0">
              <a:spcBef>
                <a:spcPts val="0"/>
              </a:spcBef>
              <a:spcAft>
                <a:spcPts val="0"/>
              </a:spcAft>
              <a:buClr>
                <a:schemeClr val="dk1"/>
              </a:buClr>
              <a:buSzPts val="1200"/>
              <a:buFont typeface="Calibri"/>
              <a:buChar char="●"/>
            </a:pPr>
            <a:r>
              <a:rPr lang="en-US"/>
              <a:t>This new vision and its principles, taken together, call on us to: </a:t>
            </a:r>
            <a:endParaRPr/>
          </a:p>
          <a:p>
            <a:pPr marL="914400" lvl="1" indent="-304800" algn="l" rtl="0">
              <a:spcBef>
                <a:spcPts val="0"/>
              </a:spcBef>
              <a:spcAft>
                <a:spcPts val="0"/>
              </a:spcAft>
              <a:buClr>
                <a:schemeClr val="dk1"/>
              </a:buClr>
              <a:buSzPts val="1200"/>
              <a:buFont typeface="Calibri"/>
              <a:buChar char="○"/>
            </a:pPr>
            <a:r>
              <a:rPr lang="en-US"/>
              <a:t>Remove the limitations of siloed systems and funding and accountability models that incent the wrong outcomes </a:t>
            </a:r>
            <a:endParaRPr/>
          </a:p>
          <a:p>
            <a:pPr marL="914400" lvl="1" indent="-304800" algn="l" rtl="0">
              <a:spcBef>
                <a:spcPts val="0"/>
              </a:spcBef>
              <a:spcAft>
                <a:spcPts val="0"/>
              </a:spcAft>
              <a:buClr>
                <a:schemeClr val="dk1"/>
              </a:buClr>
              <a:buSzPts val="1200"/>
              <a:buFont typeface="Calibri"/>
              <a:buChar char="○"/>
            </a:pPr>
            <a:r>
              <a:rPr lang="en-US"/>
              <a:t>Remove the limitations of racist and discriminatory systems, policies and practices that perpetuate inequities </a:t>
            </a:r>
            <a:endParaRPr/>
          </a:p>
          <a:p>
            <a:pPr marL="914400" lvl="1" indent="-304800" algn="l" rtl="0">
              <a:spcBef>
                <a:spcPts val="0"/>
              </a:spcBef>
              <a:spcAft>
                <a:spcPts val="0"/>
              </a:spcAft>
              <a:buClr>
                <a:schemeClr val="dk1"/>
              </a:buClr>
              <a:buSzPts val="1200"/>
              <a:buFont typeface="Calibri"/>
              <a:buChar char="○"/>
            </a:pPr>
            <a:r>
              <a:rPr lang="en-US"/>
              <a:t>Remove the limitations so that each learner can navigate their career progression seamlessly </a:t>
            </a:r>
            <a:endParaRPr/>
          </a:p>
          <a:p>
            <a:pPr marL="914400" lvl="1" indent="-304800" algn="l" rtl="0">
              <a:spcBef>
                <a:spcPts val="0"/>
              </a:spcBef>
              <a:spcAft>
                <a:spcPts val="0"/>
              </a:spcAft>
              <a:buClr>
                <a:schemeClr val="dk1"/>
              </a:buClr>
              <a:buSzPts val="1200"/>
              <a:buFont typeface="Calibri"/>
              <a:buChar char="○"/>
            </a:pPr>
            <a:r>
              <a:rPr lang="en-US"/>
              <a:t>Remove the limitations of seat time and degrees to value all learning and all skills wherever they occur </a:t>
            </a:r>
            <a:endParaRPr/>
          </a:p>
          <a:p>
            <a:pPr marL="914400" lvl="1" indent="-304800" algn="l" rtl="0">
              <a:spcBef>
                <a:spcPts val="0"/>
              </a:spcBef>
              <a:spcAft>
                <a:spcPts val="0"/>
              </a:spcAft>
              <a:buClr>
                <a:schemeClr val="dk1"/>
              </a:buClr>
              <a:buSzPts val="1200"/>
              <a:buFont typeface="Calibri"/>
              <a:buChar char="○"/>
            </a:pPr>
            <a:r>
              <a:rPr lang="en-US"/>
              <a:t>And remove the geographic limitations through cross-state collaboration and open access</a:t>
            </a:r>
            <a:endParaRPr/>
          </a:p>
        </p:txBody>
      </p:sp>
      <p:sp>
        <p:nvSpPr>
          <p:cNvPr id="208" name="Google Shape;20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Char char="●"/>
            </a:pPr>
            <a:r>
              <a:rPr lang="en-US"/>
              <a:t>With that, let’s walk through the five principles of the vision. The principles are sequenced with intention but do not suggest a hierarchy of importance. The first principle is that “each learner engages in a cohesive, flexible and responsive career preparation ecosystem”. </a:t>
            </a:r>
            <a:endParaRPr/>
          </a:p>
          <a:p>
            <a:pPr marL="457200" lvl="0" indent="-304800" algn="l" rtl="0">
              <a:spcBef>
                <a:spcPts val="0"/>
              </a:spcBef>
              <a:spcAft>
                <a:spcPts val="0"/>
              </a:spcAft>
              <a:buClr>
                <a:schemeClr val="dk1"/>
              </a:buClr>
              <a:buSzPts val="1200"/>
              <a:buFont typeface="Calibri"/>
              <a:buChar char="●"/>
            </a:pPr>
            <a:r>
              <a:rPr lang="en-US"/>
              <a:t>This principle acknowledges that all learners, not just those who opt into CTE, should be supported by a career preparation ecosystem that recognizes and supports non-linear career progressions and allows them to get the skills they need, when they need them, without redundancy or limitation.  This career preparation ecosystem is made up of a combination of actors, systems, policies and practices that make up the career pathway infrastructure that guides learners to identify, prepare for and be successful in their future careers. </a:t>
            </a:r>
            <a:endParaRPr/>
          </a:p>
          <a:p>
            <a:pPr marL="457200" lvl="0" indent="-304800" algn="l" rtl="0">
              <a:spcBef>
                <a:spcPts val="0"/>
              </a:spcBef>
              <a:spcAft>
                <a:spcPts val="0"/>
              </a:spcAft>
              <a:buClr>
                <a:schemeClr val="dk1"/>
              </a:buClr>
              <a:buSzPts val="1200"/>
              <a:buFont typeface="Calibri"/>
              <a:buChar char="●"/>
            </a:pPr>
            <a:r>
              <a:rPr lang="en-US"/>
              <a:t>Each principle is supported by a set of action steps. So, let’s walk through the action steps associated with this first principle.</a:t>
            </a:r>
            <a:endParaRPr/>
          </a:p>
        </p:txBody>
      </p:sp>
      <p:sp>
        <p:nvSpPr>
          <p:cNvPr id="220" name="Google Shape;22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Char char="●"/>
            </a:pPr>
            <a:r>
              <a:rPr lang="en-US" dirty="0"/>
              <a:t>To accomplish this,</a:t>
            </a:r>
            <a:r>
              <a:rPr lang="en-US" b="1" dirty="0"/>
              <a:t> </a:t>
            </a:r>
            <a:r>
              <a:rPr lang="en-US" u="sng" dirty="0"/>
              <a:t>we must establish shared statewide goals for a cohesive career preparation ecosystem.</a:t>
            </a:r>
            <a:r>
              <a:rPr lang="en-US" b="1" u="sng" dirty="0"/>
              <a:t> </a:t>
            </a:r>
            <a:endParaRPr dirty="0"/>
          </a:p>
          <a:p>
            <a:pPr marL="914400" lvl="1" indent="-304800" algn="l" rtl="0">
              <a:spcBef>
                <a:spcPts val="0"/>
              </a:spcBef>
              <a:spcAft>
                <a:spcPts val="0"/>
              </a:spcAft>
              <a:buClr>
                <a:schemeClr val="dk1"/>
              </a:buClr>
              <a:buSzPts val="1200"/>
              <a:buFont typeface="Calibri"/>
              <a:buChar char="○"/>
            </a:pPr>
            <a:r>
              <a:rPr lang="en-US" dirty="0"/>
              <a:t>These shared goals must recognize the need for more coherence across education and workforce systems.</a:t>
            </a:r>
            <a:endParaRPr dirty="0"/>
          </a:p>
          <a:p>
            <a:pPr marL="914400" lvl="1" indent="-304800" algn="l" rtl="0">
              <a:spcBef>
                <a:spcPts val="0"/>
              </a:spcBef>
              <a:spcAft>
                <a:spcPts val="0"/>
              </a:spcAft>
              <a:buClr>
                <a:schemeClr val="dk1"/>
              </a:buClr>
              <a:buSzPts val="1200"/>
              <a:buFont typeface="Calibri"/>
              <a:buChar char="○"/>
            </a:pPr>
            <a:r>
              <a:rPr lang="en-US" dirty="0"/>
              <a:t>Creating this coherence requires eliminating the silos between delivery systems, learner levels, academic and career-focused instruction type and credit systems that create barriers for learners and lead to inefficiencies and redundancies.</a:t>
            </a:r>
            <a:endParaRPr dirty="0"/>
          </a:p>
          <a:p>
            <a:pPr marL="914400" lvl="1" indent="-304800" algn="l" rtl="0">
              <a:spcBef>
                <a:spcPts val="0"/>
              </a:spcBef>
              <a:spcAft>
                <a:spcPts val="0"/>
              </a:spcAft>
              <a:buClr>
                <a:schemeClr val="dk1"/>
              </a:buClr>
              <a:buSzPts val="1200"/>
              <a:buFont typeface="Calibri"/>
              <a:buChar char="○"/>
            </a:pPr>
            <a:r>
              <a:rPr lang="en-US" dirty="0"/>
              <a:t>Secondary and postsecondary leaders should develop co-advising models that ensure seamless transitions for learners across educational </a:t>
            </a:r>
            <a:r>
              <a:rPr lang="en-US"/>
              <a:t>systems.</a:t>
            </a:r>
            <a:endParaRPr dirty="0"/>
          </a:p>
          <a:p>
            <a:pPr marL="914400" lvl="1" indent="-304800" algn="l" rtl="0">
              <a:spcBef>
                <a:spcPts val="0"/>
              </a:spcBef>
              <a:spcAft>
                <a:spcPts val="0"/>
              </a:spcAft>
              <a:buClr>
                <a:schemeClr val="dk1"/>
              </a:buClr>
              <a:buSzPts val="1200"/>
              <a:buFont typeface="Calibri"/>
              <a:buChar char="○"/>
            </a:pPr>
            <a:r>
              <a:rPr lang="en-US" dirty="0"/>
              <a:t>And finally, we’ll need to provide learners with expanded opportunities to earn credits in high school that articulate into postsecondary credentials and degrees of value. While we may be doing some of this now, we can do more. We need </a:t>
            </a:r>
            <a:r>
              <a:rPr lang="en-US" dirty="0" err="1"/>
              <a:t>transcripted</a:t>
            </a:r>
            <a:r>
              <a:rPr lang="en-US" dirty="0"/>
              <a:t> credit that is fully transferrable and articulation agreements that result in credit that advances a learner’s progress toward credential or degree completion – not just elective credit.</a:t>
            </a:r>
            <a:endParaRPr dirty="0"/>
          </a:p>
          <a:p>
            <a:pPr marL="457200" lvl="0" indent="-304800" algn="l" rtl="0">
              <a:spcBef>
                <a:spcPts val="0"/>
              </a:spcBef>
              <a:spcAft>
                <a:spcPts val="0"/>
              </a:spcAft>
              <a:buClr>
                <a:schemeClr val="dk1"/>
              </a:buClr>
              <a:buSzPts val="1200"/>
              <a:buFont typeface="Calibri"/>
              <a:buChar char="●"/>
            </a:pPr>
            <a:r>
              <a:rPr lang="en-US" u="sng" dirty="0"/>
              <a:t>We must ensure all CTE programs of study are flexible and responsive to both learners and industry. </a:t>
            </a:r>
            <a:endParaRPr dirty="0"/>
          </a:p>
          <a:p>
            <a:pPr marL="914400" lvl="1" indent="-304800" algn="l" rtl="0">
              <a:spcBef>
                <a:spcPts val="0"/>
              </a:spcBef>
              <a:spcAft>
                <a:spcPts val="0"/>
              </a:spcAft>
              <a:buClr>
                <a:schemeClr val="dk1"/>
              </a:buClr>
              <a:buSzPts val="1200"/>
              <a:buFont typeface="Calibri"/>
              <a:buChar char="○"/>
            </a:pPr>
            <a:r>
              <a:rPr lang="en-US" dirty="0"/>
              <a:t>Secondary and postsecondary leaders must work in partnership to design and implement high-quality CTE programs of study and career pathways that:</a:t>
            </a:r>
            <a:endParaRPr dirty="0"/>
          </a:p>
          <a:p>
            <a:pPr marL="1371600" lvl="2" indent="-304800" algn="l" rtl="0">
              <a:spcBef>
                <a:spcPts val="0"/>
              </a:spcBef>
              <a:spcAft>
                <a:spcPts val="0"/>
              </a:spcAft>
              <a:buClr>
                <a:schemeClr val="dk1"/>
              </a:buClr>
              <a:buSzPts val="1200"/>
              <a:buFont typeface="Calibri"/>
              <a:buChar char="■"/>
            </a:pPr>
            <a:r>
              <a:rPr lang="en-US" dirty="0"/>
              <a:t>have well-articulated on- and off-ramps; </a:t>
            </a:r>
            <a:endParaRPr dirty="0"/>
          </a:p>
          <a:p>
            <a:pPr marL="1371600" lvl="2" indent="-304800" algn="l" rtl="0">
              <a:spcBef>
                <a:spcPts val="0"/>
              </a:spcBef>
              <a:spcAft>
                <a:spcPts val="0"/>
              </a:spcAft>
              <a:buClr>
                <a:schemeClr val="dk1"/>
              </a:buClr>
              <a:buSzPts val="1200"/>
              <a:buFont typeface="Calibri"/>
              <a:buChar char="■"/>
            </a:pPr>
            <a:r>
              <a:rPr lang="en-US" dirty="0"/>
              <a:t>are anchored by credentials of value;</a:t>
            </a:r>
            <a:endParaRPr dirty="0"/>
          </a:p>
          <a:p>
            <a:pPr marL="1371600" lvl="2" indent="-304800" algn="l" rtl="0">
              <a:spcBef>
                <a:spcPts val="0"/>
              </a:spcBef>
              <a:spcAft>
                <a:spcPts val="0"/>
              </a:spcAft>
              <a:buClr>
                <a:schemeClr val="dk1"/>
              </a:buClr>
              <a:buSzPts val="1200"/>
              <a:buFont typeface="Calibri"/>
              <a:buChar char="■"/>
            </a:pPr>
            <a:r>
              <a:rPr lang="en-US" dirty="0"/>
              <a:t>include opportunities for work-based learning; and </a:t>
            </a:r>
            <a:endParaRPr dirty="0"/>
          </a:p>
          <a:p>
            <a:pPr marL="1371600" lvl="2" indent="-304800" algn="l" rtl="0">
              <a:spcBef>
                <a:spcPts val="0"/>
              </a:spcBef>
              <a:spcAft>
                <a:spcPts val="0"/>
              </a:spcAft>
              <a:buClr>
                <a:schemeClr val="dk1"/>
              </a:buClr>
              <a:buSzPts val="1200"/>
              <a:buFont typeface="Calibri"/>
              <a:buChar char="■"/>
            </a:pPr>
            <a:r>
              <a:rPr lang="en-US" dirty="0"/>
              <a:t>align with high-skill, high-wage and in-demand careers.</a:t>
            </a:r>
            <a:endParaRPr dirty="0"/>
          </a:p>
          <a:p>
            <a:pPr marL="914400" lvl="1" indent="-304800" algn="l" rtl="0">
              <a:spcBef>
                <a:spcPts val="0"/>
              </a:spcBef>
              <a:spcAft>
                <a:spcPts val="0"/>
              </a:spcAft>
              <a:buClr>
                <a:schemeClr val="dk1"/>
              </a:buClr>
              <a:buSzPts val="1200"/>
              <a:buFont typeface="Calibri"/>
              <a:buChar char="○"/>
            </a:pPr>
            <a:r>
              <a:rPr lang="en-US" dirty="0"/>
              <a:t>At the same time, business and industry leaders must not only be beneficiaries of this ecosystem, but also serve as key partners and contributors in its success, which means aligning the career preparation ecosystem with their talent pipeline strategies. </a:t>
            </a:r>
            <a:endParaRPr dirty="0"/>
          </a:p>
          <a:p>
            <a:pPr marL="457200" lvl="0" indent="-304800" algn="l" rtl="0">
              <a:spcBef>
                <a:spcPts val="0"/>
              </a:spcBef>
              <a:spcAft>
                <a:spcPts val="0"/>
              </a:spcAft>
              <a:buClr>
                <a:schemeClr val="dk1"/>
              </a:buClr>
              <a:buSzPts val="1200"/>
              <a:buFont typeface="Calibri"/>
              <a:buChar char="●"/>
            </a:pPr>
            <a:r>
              <a:rPr lang="en-US" u="sng" dirty="0"/>
              <a:t>We must support expanded data and accountability models that value collaboration, equity and innovation. </a:t>
            </a:r>
            <a:endParaRPr dirty="0"/>
          </a:p>
          <a:p>
            <a:pPr marL="914400" lvl="1" indent="-304800" algn="l" rtl="0">
              <a:spcBef>
                <a:spcPts val="0"/>
              </a:spcBef>
              <a:spcAft>
                <a:spcPts val="0"/>
              </a:spcAft>
              <a:buClr>
                <a:schemeClr val="dk1"/>
              </a:buClr>
              <a:buSzPts val="1200"/>
              <a:buFont typeface="Calibri"/>
              <a:buChar char="○"/>
            </a:pPr>
            <a:r>
              <a:rPr lang="en-US" dirty="0"/>
              <a:t>Meeting this goal will require us to measure what matters and commit to using data to drive our decision making. </a:t>
            </a:r>
            <a:endParaRPr dirty="0"/>
          </a:p>
          <a:p>
            <a:pPr marL="914400" lvl="1" indent="-304800" algn="l" rtl="0">
              <a:spcBef>
                <a:spcPts val="0"/>
              </a:spcBef>
              <a:spcAft>
                <a:spcPts val="0"/>
              </a:spcAft>
              <a:buClr>
                <a:schemeClr val="dk1"/>
              </a:buClr>
              <a:buSzPts val="1200"/>
              <a:buFont typeface="Calibri"/>
              <a:buChar char="○"/>
            </a:pPr>
            <a:r>
              <a:rPr lang="en-US" dirty="0"/>
              <a:t>State and local-level leaders will need to work together to identify relevant metrics that measure the full continuum of CTE and ensure the data is transparent, actionable and a tool to help us achieve an equitable career preparation ecosystem. </a:t>
            </a:r>
            <a:endParaRPr dirty="0"/>
          </a:p>
          <a:p>
            <a:pPr marL="914400" lvl="1" indent="-304800" algn="l" rtl="0">
              <a:spcBef>
                <a:spcPts val="0"/>
              </a:spcBef>
              <a:spcAft>
                <a:spcPts val="0"/>
              </a:spcAft>
              <a:buClr>
                <a:schemeClr val="dk1"/>
              </a:buClr>
              <a:buSzPts val="1200"/>
              <a:buFont typeface="Calibri"/>
              <a:buChar char="○"/>
            </a:pPr>
            <a:r>
              <a:rPr lang="en-US" dirty="0"/>
              <a:t>We also need new and innovative ways of measuring equity in CTE so that we can better design and evaluate interventions and supports for historically underserved learners. </a:t>
            </a:r>
            <a:endParaRPr dirty="0"/>
          </a:p>
          <a:p>
            <a:pPr marL="914400" lvl="1" indent="-304800" algn="l" rtl="0">
              <a:spcBef>
                <a:spcPts val="0"/>
              </a:spcBef>
              <a:spcAft>
                <a:spcPts val="0"/>
              </a:spcAft>
              <a:buClr>
                <a:schemeClr val="dk1"/>
              </a:buClr>
              <a:buSzPts val="1200"/>
              <a:buFont typeface="Calibri"/>
              <a:buChar char="○"/>
            </a:pPr>
            <a:r>
              <a:rPr lang="en-US" dirty="0"/>
              <a:t>We need to regularly monitor equity and access metrics for your district, college or school and act on the data to ensure learners are getting the supports they need to access and succeed in CTE. </a:t>
            </a:r>
            <a:endParaRPr dirty="0"/>
          </a:p>
          <a:p>
            <a:pPr marL="914400" lvl="1" indent="-304800" algn="l" rtl="0">
              <a:spcBef>
                <a:spcPts val="0"/>
              </a:spcBef>
              <a:spcAft>
                <a:spcPts val="0"/>
              </a:spcAft>
              <a:buClr>
                <a:schemeClr val="dk1"/>
              </a:buClr>
              <a:buSzPts val="1200"/>
              <a:buFont typeface="Calibri"/>
              <a:buChar char="○"/>
            </a:pPr>
            <a:r>
              <a:rPr lang="en-US" dirty="0"/>
              <a:t>How might we leverage what we are already doing under the comprehensive local needs assessment to realize this action? </a:t>
            </a:r>
            <a:endParaRPr dirty="0"/>
          </a:p>
          <a:p>
            <a:pPr marL="457200" lvl="0" indent="-304800" algn="l" rtl="0">
              <a:spcBef>
                <a:spcPts val="0"/>
              </a:spcBef>
              <a:spcAft>
                <a:spcPts val="0"/>
              </a:spcAft>
              <a:buClr>
                <a:schemeClr val="dk1"/>
              </a:buClr>
              <a:buSzPts val="1200"/>
              <a:buFont typeface="Calibri"/>
              <a:buChar char="●"/>
            </a:pPr>
            <a:r>
              <a:rPr lang="en-US" u="sng" dirty="0"/>
              <a:t>Lastly, we must design equitable funding models that direct funding to the learners, communities and programs that need it the most. </a:t>
            </a:r>
            <a:endParaRPr dirty="0"/>
          </a:p>
          <a:p>
            <a:pPr marL="914400" lvl="1" indent="-304800" algn="l" rtl="0">
              <a:spcBef>
                <a:spcPts val="0"/>
              </a:spcBef>
              <a:spcAft>
                <a:spcPts val="0"/>
              </a:spcAft>
              <a:buClr>
                <a:schemeClr val="dk1"/>
              </a:buClr>
              <a:buSzPts val="1200"/>
              <a:buFont typeface="Calibri"/>
              <a:buChar char="○"/>
            </a:pPr>
            <a:r>
              <a:rPr lang="en-US" dirty="0"/>
              <a:t>At the state level, we need</a:t>
            </a:r>
            <a:r>
              <a:rPr lang="en-US" b="1" dirty="0"/>
              <a:t> </a:t>
            </a:r>
            <a:r>
              <a:rPr lang="en-US" dirty="0"/>
              <a:t>to identify and leverage flexibilities within federal funding streams and provide clear guidance to help you better target and braid resources to achieve more equitable outcomes. </a:t>
            </a:r>
            <a:endParaRPr dirty="0"/>
          </a:p>
          <a:p>
            <a:pPr marL="914400" lvl="1" indent="-304800" algn="l" rtl="0">
              <a:spcBef>
                <a:spcPts val="0"/>
              </a:spcBef>
              <a:spcAft>
                <a:spcPts val="0"/>
              </a:spcAft>
              <a:buClr>
                <a:schemeClr val="dk1"/>
              </a:buClr>
              <a:buSzPts val="1200"/>
              <a:buFont typeface="Calibri"/>
              <a:buChar char="○"/>
            </a:pPr>
            <a:r>
              <a:rPr lang="en-US" dirty="0"/>
              <a:t>At the local level, secondary leaders should re-evaluate local tax levies, per pupil funding policies and reciprocity agreements with neighboring districts to ensure funding is not a barrier to accessing high-quality CTE. </a:t>
            </a:r>
            <a:endParaRPr dirty="0"/>
          </a:p>
          <a:p>
            <a:pPr marL="914400" lvl="1" indent="-304800" algn="l" rtl="0">
              <a:spcBef>
                <a:spcPts val="0"/>
              </a:spcBef>
              <a:spcAft>
                <a:spcPts val="0"/>
              </a:spcAft>
              <a:buClr>
                <a:schemeClr val="dk1"/>
              </a:buClr>
              <a:buSzPts val="1200"/>
              <a:buFont typeface="Calibri"/>
              <a:buChar char="○"/>
            </a:pPr>
            <a:r>
              <a:rPr lang="en-US" dirty="0"/>
              <a:t>Postsecondary leaders should reconsider limitations on access to financial aid and last dollar scholarships to better support each learner throughout their career progression. </a:t>
            </a:r>
            <a:endParaRPr dirty="0"/>
          </a:p>
          <a:p>
            <a:pPr marL="914400" lvl="1" indent="-304800" algn="l" rtl="0">
              <a:spcBef>
                <a:spcPts val="0"/>
              </a:spcBef>
              <a:spcAft>
                <a:spcPts val="0"/>
              </a:spcAft>
              <a:buClr>
                <a:schemeClr val="dk1"/>
              </a:buClr>
              <a:buSzPts val="1200"/>
              <a:buFont typeface="Calibri"/>
              <a:buChar char="○"/>
            </a:pPr>
            <a:r>
              <a:rPr lang="en-US" dirty="0"/>
              <a:t>An even bolder, more transformative approach to this action step would be to reimagine our education funding formulas, moving away from inequitable education funding designs, such as relying primarily on property taxes and credit hours. </a:t>
            </a:r>
            <a:endParaRPr dirty="0"/>
          </a:p>
          <a:p>
            <a:pPr marL="0" lvl="0" indent="0" algn="l" rtl="0">
              <a:spcBef>
                <a:spcPts val="0"/>
              </a:spcBef>
              <a:spcAft>
                <a:spcPts val="0"/>
              </a:spcAft>
              <a:buNone/>
            </a:pPr>
            <a:endParaRPr dirty="0"/>
          </a:p>
        </p:txBody>
      </p:sp>
      <p:sp>
        <p:nvSpPr>
          <p:cNvPr id="227" name="Google Shape;22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Char char="●"/>
            </a:pPr>
            <a:r>
              <a:rPr lang="en-US"/>
              <a:t>The second principle is “each learner feels welcome in, is supported by and has the means to be successful in the career preparation ecosystem”. </a:t>
            </a:r>
            <a:endParaRPr/>
          </a:p>
          <a:p>
            <a:pPr marL="457200" lvl="0" indent="-304800" algn="l" rtl="0">
              <a:spcBef>
                <a:spcPts val="0"/>
              </a:spcBef>
              <a:spcAft>
                <a:spcPts val="0"/>
              </a:spcAft>
              <a:buClr>
                <a:schemeClr val="dk1"/>
              </a:buClr>
              <a:buSzPts val="1200"/>
              <a:buFont typeface="Calibri"/>
              <a:buChar char="●"/>
            </a:pPr>
            <a:r>
              <a:rPr lang="en-US"/>
              <a:t>This principle reinforces that every aspect of the career preparation ecosystem must be designed with an equity lens to ensure it is responsive to the needs of each learner. </a:t>
            </a:r>
            <a:endParaRPr/>
          </a:p>
        </p:txBody>
      </p:sp>
      <p:sp>
        <p:nvSpPr>
          <p:cNvPr id="237" name="Google Shape;23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Char char="●"/>
            </a:pPr>
            <a:r>
              <a:rPr lang="en-US"/>
              <a:t>To accomplish this, </a:t>
            </a:r>
            <a:r>
              <a:rPr lang="en-US" u="sng"/>
              <a:t>we must take a deep look at the scope and impact of the institutional barriers and systemic racism and discrimination that exist within the CTE system. </a:t>
            </a:r>
            <a:endParaRPr/>
          </a:p>
          <a:p>
            <a:pPr marL="914400" lvl="1" indent="-304800" algn="l" rtl="0">
              <a:spcBef>
                <a:spcPts val="0"/>
              </a:spcBef>
              <a:spcAft>
                <a:spcPts val="0"/>
              </a:spcAft>
              <a:buClr>
                <a:schemeClr val="dk1"/>
              </a:buClr>
              <a:buSzPts val="1200"/>
              <a:buFont typeface="Calibri"/>
              <a:buChar char="○"/>
            </a:pPr>
            <a:r>
              <a:rPr lang="en-US"/>
              <a:t>This is difficult work. It is work that requires us to reflect upon our own implicit biases, building our awareness of historical inequities, and learning how to adopt an equity lens in everything we do.</a:t>
            </a:r>
            <a:endParaRPr/>
          </a:p>
          <a:p>
            <a:pPr marL="914400" lvl="1" indent="-304800" algn="l" rtl="0">
              <a:spcBef>
                <a:spcPts val="0"/>
              </a:spcBef>
              <a:spcAft>
                <a:spcPts val="0"/>
              </a:spcAft>
              <a:buClr>
                <a:schemeClr val="dk1"/>
              </a:buClr>
              <a:buSzPts val="1200"/>
              <a:buFont typeface="Calibri"/>
              <a:buChar char="○"/>
            </a:pPr>
            <a:r>
              <a:rPr lang="en-US"/>
              <a:t>States and institutions must work together to conduct equity audits to assess how CTE is serving learners of color and other marginalized populations, such as learners with disabilities and learners from low-income communities. </a:t>
            </a:r>
            <a:endParaRPr/>
          </a:p>
          <a:p>
            <a:pPr marL="914400" lvl="1" indent="-304800" algn="l" rtl="0">
              <a:spcBef>
                <a:spcPts val="0"/>
              </a:spcBef>
              <a:spcAft>
                <a:spcPts val="0"/>
              </a:spcAft>
              <a:buClr>
                <a:schemeClr val="dk1"/>
              </a:buClr>
              <a:buSzPts val="1200"/>
              <a:buFont typeface="Calibri"/>
              <a:buChar char="○"/>
            </a:pPr>
            <a:r>
              <a:rPr lang="en-US"/>
              <a:t>We need to coordinate these efforts with equity audits across the broader education and workforce systems. While CTE has its own equity challenges, the work to fully eliminate all barriers is a shared responsibility of all systems in the career preparation ecosystem. </a:t>
            </a:r>
            <a:endParaRPr/>
          </a:p>
          <a:p>
            <a:pPr marL="457200" lvl="0" indent="-304800" algn="l" rtl="0">
              <a:spcBef>
                <a:spcPts val="0"/>
              </a:spcBef>
              <a:spcAft>
                <a:spcPts val="0"/>
              </a:spcAft>
              <a:buClr>
                <a:schemeClr val="dk1"/>
              </a:buClr>
              <a:buSzPts val="1200"/>
              <a:buFont typeface="Calibri"/>
              <a:buChar char="●"/>
            </a:pPr>
            <a:r>
              <a:rPr lang="en-US" u="sng"/>
              <a:t>We must attend to the cultural competency of the CTE workforce and its industry partners. </a:t>
            </a:r>
            <a:endParaRPr/>
          </a:p>
          <a:p>
            <a:pPr marL="914400" lvl="1" indent="-304800" algn="l" rtl="0">
              <a:spcBef>
                <a:spcPts val="0"/>
              </a:spcBef>
              <a:spcAft>
                <a:spcPts val="0"/>
              </a:spcAft>
              <a:buClr>
                <a:schemeClr val="dk1"/>
              </a:buClr>
              <a:buSzPts val="1200"/>
              <a:buFont typeface="Calibri"/>
              <a:buChar char="○"/>
            </a:pPr>
            <a:r>
              <a:rPr lang="en-US"/>
              <a:t>Every learner deserves to “see themselves” in their CTE instructors. We need to build recruitment strategies and talent pipeline programs that attract and retain diverse CTE instructors, administrators and leaders who are demographically representative of our learners and have strong industry expertise. </a:t>
            </a:r>
            <a:endParaRPr/>
          </a:p>
          <a:p>
            <a:pPr marL="914400" lvl="1" indent="-304800" algn="l" rtl="0">
              <a:spcBef>
                <a:spcPts val="0"/>
              </a:spcBef>
              <a:spcAft>
                <a:spcPts val="0"/>
              </a:spcAft>
              <a:buClr>
                <a:schemeClr val="dk1"/>
              </a:buClr>
              <a:buSzPts val="1200"/>
              <a:buFont typeface="Calibri"/>
              <a:buChar char="○"/>
            </a:pPr>
            <a:r>
              <a:rPr lang="en-US"/>
              <a:t>We also must continue building the capacity of CTE instructors, leaders and partners through culturally responsive professional development so that they can understand, communicate with and effectively interact with learners across cultures and of different backgrounds. </a:t>
            </a:r>
            <a:endParaRPr/>
          </a:p>
          <a:p>
            <a:pPr marL="914400" lvl="1" indent="-304800" algn="l" rtl="0">
              <a:spcBef>
                <a:spcPts val="0"/>
              </a:spcBef>
              <a:spcAft>
                <a:spcPts val="0"/>
              </a:spcAft>
              <a:buClr>
                <a:schemeClr val="dk1"/>
              </a:buClr>
              <a:buSzPts val="1200"/>
              <a:buFont typeface="Calibri"/>
              <a:buChar char="○"/>
            </a:pPr>
            <a:r>
              <a:rPr lang="en-US"/>
              <a:t>Finally, industry partners providing work-based learning or mentorships should also receive supports to build their cultural competency to make the workplace an inclusive and welcoming environment for diverse learners. </a:t>
            </a:r>
            <a:endParaRPr/>
          </a:p>
          <a:p>
            <a:pPr marL="457200" lvl="0" indent="-304800" algn="l" rtl="0">
              <a:spcBef>
                <a:spcPts val="0"/>
              </a:spcBef>
              <a:spcAft>
                <a:spcPts val="0"/>
              </a:spcAft>
              <a:buClr>
                <a:schemeClr val="dk1"/>
              </a:buClr>
              <a:buSzPts val="1200"/>
              <a:buFont typeface="Calibri"/>
              <a:buChar char="●"/>
            </a:pPr>
            <a:r>
              <a:rPr lang="en-US" u="sng"/>
              <a:t>We must design CTE programs and interventions on the margin, while maintaining a commitment to quality, to ensure we are meeting the needs of the learners who have the greatest barriers to success. </a:t>
            </a:r>
            <a:endParaRPr/>
          </a:p>
          <a:p>
            <a:pPr marL="914400" lvl="1" indent="-304800" algn="l" rtl="0">
              <a:spcBef>
                <a:spcPts val="0"/>
              </a:spcBef>
              <a:spcAft>
                <a:spcPts val="0"/>
              </a:spcAft>
              <a:buClr>
                <a:schemeClr val="dk1"/>
              </a:buClr>
              <a:buSzPts val="1200"/>
              <a:buFont typeface="Calibri"/>
              <a:buChar char="○"/>
            </a:pPr>
            <a:r>
              <a:rPr lang="en-US"/>
              <a:t>This means that CTE needs to meet the needs of all learners, especially those with significant barriers to access it. We need to meaningfully engage and conduct outreach to currently hidden populations (for example, justice-connected youth and adults, learners experiencing homelessness, single parents, etc.) as they are often placed on the margins of the education and workforce systems. </a:t>
            </a:r>
            <a:endParaRPr/>
          </a:p>
          <a:p>
            <a:pPr marL="914400" lvl="1" indent="-304800" algn="l" rtl="0">
              <a:spcBef>
                <a:spcPts val="0"/>
              </a:spcBef>
              <a:spcAft>
                <a:spcPts val="0"/>
              </a:spcAft>
              <a:buClr>
                <a:schemeClr val="dk1"/>
              </a:buClr>
              <a:buSzPts val="1200"/>
              <a:buFont typeface="Calibri"/>
              <a:buChar char="○"/>
            </a:pPr>
            <a:r>
              <a:rPr lang="en-US"/>
              <a:t>Educational institutions (both secondary and postsecondary) should partner with local community-based  organizations to provide the wraparound support services like transportation, childcare, mental health supports, etc. that learners need to be successful in their CTE program.  </a:t>
            </a:r>
            <a:endParaRPr/>
          </a:p>
          <a:p>
            <a:pPr marL="914400" lvl="1" indent="-304800" algn="l" rtl="0">
              <a:spcBef>
                <a:spcPts val="0"/>
              </a:spcBef>
              <a:spcAft>
                <a:spcPts val="0"/>
              </a:spcAft>
              <a:buClr>
                <a:schemeClr val="dk1"/>
              </a:buClr>
              <a:buSzPts val="1200"/>
              <a:buFont typeface="Calibri"/>
              <a:buChar char="○"/>
            </a:pPr>
            <a:r>
              <a:rPr lang="en-US"/>
              <a:t>And we need to provide additional incentives that make educational attainment easier and more affordable for learners such as tuition-free dual and concurrent enrollment opportunities.  </a:t>
            </a:r>
            <a:endParaRPr/>
          </a:p>
          <a:p>
            <a:pPr marL="457200" lvl="0" indent="-304800" algn="l" rtl="0">
              <a:spcBef>
                <a:spcPts val="0"/>
              </a:spcBef>
              <a:spcAft>
                <a:spcPts val="0"/>
              </a:spcAft>
              <a:buClr>
                <a:schemeClr val="dk1"/>
              </a:buClr>
              <a:buSzPts val="1200"/>
              <a:buFont typeface="Calibri"/>
              <a:buChar char="●"/>
            </a:pPr>
            <a:r>
              <a:rPr lang="en-US" u="sng"/>
              <a:t>We must leverage existing and design new opportunities to engage learners, families and key community partners to share their unique experiences with the CTE system to inform and improve upon programs and supports. </a:t>
            </a:r>
            <a:endParaRPr/>
          </a:p>
          <a:p>
            <a:pPr marL="914400" lvl="1" indent="-304800" algn="l" rtl="0">
              <a:spcBef>
                <a:spcPts val="0"/>
              </a:spcBef>
              <a:spcAft>
                <a:spcPts val="0"/>
              </a:spcAft>
              <a:buClr>
                <a:schemeClr val="dk1"/>
              </a:buClr>
              <a:buSzPts val="1200"/>
              <a:buFont typeface="Calibri"/>
              <a:buChar char="○"/>
            </a:pPr>
            <a:r>
              <a:rPr lang="en-US"/>
              <a:t>We need to center our systems, our work around learners – not the adults in the system. </a:t>
            </a:r>
            <a:endParaRPr/>
          </a:p>
          <a:p>
            <a:pPr marL="914400" lvl="1" indent="-304800" algn="l" rtl="0">
              <a:spcBef>
                <a:spcPts val="0"/>
              </a:spcBef>
              <a:spcAft>
                <a:spcPts val="0"/>
              </a:spcAft>
              <a:buClr>
                <a:schemeClr val="dk1"/>
              </a:buClr>
              <a:buSzPts val="1200"/>
              <a:buFont typeface="Calibri"/>
              <a:buChar char="○"/>
            </a:pPr>
            <a:r>
              <a:rPr lang="en-US"/>
              <a:t>To do this, we must ensure learners’ voices are frequently and authentically contributing to meaningful decisions related to policy, priorities and funding. </a:t>
            </a:r>
            <a:endParaRPr/>
          </a:p>
          <a:p>
            <a:pPr marL="914400" lvl="1" indent="-304800" algn="l" rtl="0">
              <a:spcBef>
                <a:spcPts val="0"/>
              </a:spcBef>
              <a:spcAft>
                <a:spcPts val="0"/>
              </a:spcAft>
              <a:buClr>
                <a:schemeClr val="dk1"/>
              </a:buClr>
              <a:buSzPts val="1200"/>
              <a:buFont typeface="Calibri"/>
              <a:buChar char="○"/>
            </a:pPr>
            <a:r>
              <a:rPr lang="en-US"/>
              <a:t>Foundational to this action step is that we as CTE leaders must build trust with learners and their families, especially those from marginalized communities. </a:t>
            </a:r>
            <a:endParaRPr/>
          </a:p>
          <a:p>
            <a:pPr marL="914400" lvl="1" indent="-298450" algn="l" rtl="0">
              <a:spcBef>
                <a:spcPts val="0"/>
              </a:spcBef>
              <a:spcAft>
                <a:spcPts val="0"/>
              </a:spcAft>
              <a:buClr>
                <a:schemeClr val="dk1"/>
              </a:buClr>
              <a:buSzPts val="1100"/>
              <a:buFont typeface="Calibri"/>
              <a:buChar char="○"/>
            </a:pPr>
            <a:r>
              <a:rPr lang="en-US"/>
              <a:t>By establishing regular feedback loops, we can provide transparency and accountability to the learners, families and community members, which is essential to gaining and retaining trust. </a:t>
            </a:r>
            <a:endParaRPr sz="1100"/>
          </a:p>
          <a:p>
            <a:pPr marL="914400" lvl="1" indent="-298450" algn="l" rtl="0">
              <a:spcBef>
                <a:spcPts val="0"/>
              </a:spcBef>
              <a:spcAft>
                <a:spcPts val="0"/>
              </a:spcAft>
              <a:buClr>
                <a:schemeClr val="dk1"/>
              </a:buClr>
              <a:buSzPts val="1100"/>
              <a:buFont typeface="Calibri"/>
              <a:buChar char="○"/>
            </a:pPr>
            <a:r>
              <a:rPr lang="en-US"/>
              <a:t>CTE has quite a few spaces where we convene stakeholders for input, including  the Comprehensive Local Needs Assessment process, program advisory committees, etc. Let’s make sure to include learners and their families in these opportunities.</a:t>
            </a:r>
            <a:endParaRPr sz="1100"/>
          </a:p>
          <a:p>
            <a:pPr marL="0" lvl="0" indent="0" algn="l" rtl="0">
              <a:spcBef>
                <a:spcPts val="0"/>
              </a:spcBef>
              <a:spcAft>
                <a:spcPts val="0"/>
              </a:spcAft>
              <a:buNone/>
            </a:pPr>
            <a:endParaRPr/>
          </a:p>
        </p:txBody>
      </p:sp>
      <p:sp>
        <p:nvSpPr>
          <p:cNvPr id="246" name="Google Shape;24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Char char="●"/>
            </a:pPr>
            <a:r>
              <a:rPr lang="en-US"/>
              <a:t>The third principle is “each learner skillfully navigates their own career journey”. </a:t>
            </a:r>
            <a:endParaRPr/>
          </a:p>
          <a:p>
            <a:pPr marL="457200" lvl="0" indent="-304800" algn="l" rtl="0">
              <a:spcBef>
                <a:spcPts val="0"/>
              </a:spcBef>
              <a:spcAft>
                <a:spcPts val="0"/>
              </a:spcAft>
              <a:buClr>
                <a:schemeClr val="dk1"/>
              </a:buClr>
              <a:buSzPts val="1200"/>
              <a:buFont typeface="Calibri"/>
              <a:buChar char="●"/>
            </a:pPr>
            <a:r>
              <a:rPr lang="en-US"/>
              <a:t>This principle recognizes how critical it is that we empower learners to make informed decisions by providing them with resources and information that supports their full range of needs, including academic supports, career supports, and wraparound support services. </a:t>
            </a:r>
            <a:endParaRPr/>
          </a:p>
        </p:txBody>
      </p:sp>
      <p:sp>
        <p:nvSpPr>
          <p:cNvPr id="255" name="Google Shape;25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Char char="●"/>
            </a:pPr>
            <a:r>
              <a:rPr lang="en-US"/>
              <a:t>To accomplish this, </a:t>
            </a:r>
            <a:r>
              <a:rPr lang="en-US" u="sng"/>
              <a:t>we must connect advisement systems across K-12, postsecondary and workforce. </a:t>
            </a:r>
            <a:endParaRPr/>
          </a:p>
          <a:p>
            <a:pPr marL="914400" lvl="1" indent="-304800" algn="l" rtl="0">
              <a:spcBef>
                <a:spcPts val="0"/>
              </a:spcBef>
              <a:spcAft>
                <a:spcPts val="0"/>
              </a:spcAft>
              <a:buClr>
                <a:schemeClr val="dk1"/>
              </a:buClr>
              <a:buSzPts val="1200"/>
              <a:buFont typeface="Calibri"/>
              <a:buChar char="○"/>
            </a:pPr>
            <a:r>
              <a:rPr lang="en-US"/>
              <a:t>Districts, schools and colleges must align career advisement and navigational supports, and critical wraparound supports that are necessary for learners to become aware of, engage in and be successful in CTE programs. </a:t>
            </a:r>
            <a:endParaRPr/>
          </a:p>
          <a:p>
            <a:pPr marL="914400" lvl="1" indent="-304800" algn="l" rtl="0">
              <a:spcBef>
                <a:spcPts val="0"/>
              </a:spcBef>
              <a:spcAft>
                <a:spcPts val="0"/>
              </a:spcAft>
              <a:buClr>
                <a:schemeClr val="dk1"/>
              </a:buClr>
              <a:buSzPts val="1200"/>
              <a:buFont typeface="Calibri"/>
              <a:buChar char="○"/>
            </a:pPr>
            <a:r>
              <a:rPr lang="en-US"/>
              <a:t>Learners must have opportunities to build their occupational identity, free from bias and not be limited by where they live, their race, gender or other identity. </a:t>
            </a:r>
            <a:endParaRPr/>
          </a:p>
          <a:p>
            <a:pPr marL="914400" lvl="1" indent="-304800" algn="l" rtl="0">
              <a:spcBef>
                <a:spcPts val="0"/>
              </a:spcBef>
              <a:spcAft>
                <a:spcPts val="0"/>
              </a:spcAft>
              <a:buClr>
                <a:schemeClr val="dk1"/>
              </a:buClr>
              <a:buSzPts val="1200"/>
              <a:buFont typeface="Calibri"/>
              <a:buChar char="○"/>
            </a:pPr>
            <a:r>
              <a:rPr lang="en-US"/>
              <a:t>In addition, all learners must have access to meaningful experiential learning opportunities, such as work-based learning and Career Technical Student Organizations, which can build social capital and professional skills.</a:t>
            </a:r>
            <a:endParaRPr/>
          </a:p>
          <a:p>
            <a:pPr marL="914400" lvl="1" indent="-304800" algn="l" rtl="0">
              <a:spcBef>
                <a:spcPts val="0"/>
              </a:spcBef>
              <a:spcAft>
                <a:spcPts val="0"/>
              </a:spcAft>
              <a:buClr>
                <a:schemeClr val="dk1"/>
              </a:buClr>
              <a:buSzPts val="1200"/>
              <a:buFont typeface="Calibri"/>
              <a:buChar char="○"/>
            </a:pPr>
            <a:r>
              <a:rPr lang="en-US"/>
              <a:t>We need to expand partnerships with employers to offer more work-based learning opportunities and ensure that access to these opportunities is equitable and open to all learners. </a:t>
            </a:r>
            <a:endParaRPr/>
          </a:p>
          <a:p>
            <a:pPr marL="914400" lvl="1" indent="-304800" algn="l" rtl="0">
              <a:spcBef>
                <a:spcPts val="0"/>
              </a:spcBef>
              <a:spcAft>
                <a:spcPts val="0"/>
              </a:spcAft>
              <a:buClr>
                <a:schemeClr val="dk1"/>
              </a:buClr>
              <a:buSzPts val="1200"/>
              <a:buFont typeface="Calibri"/>
              <a:buChar char="○"/>
            </a:pPr>
            <a:r>
              <a:rPr lang="en-US"/>
              <a:t>All CTE programs (including middle, secondary, postsecondary and adult) should include early warning and proactive advisement systems and include indicators related to CTE.</a:t>
            </a:r>
            <a:endParaRPr/>
          </a:p>
          <a:p>
            <a:pPr marL="457200" lvl="0" indent="-304800" algn="l" rtl="0">
              <a:spcBef>
                <a:spcPts val="0"/>
              </a:spcBef>
              <a:spcAft>
                <a:spcPts val="0"/>
              </a:spcAft>
              <a:buClr>
                <a:schemeClr val="dk1"/>
              </a:buClr>
              <a:buSzPts val="1200"/>
              <a:buFont typeface="Calibri"/>
              <a:buChar char="●"/>
            </a:pPr>
            <a:r>
              <a:rPr lang="en-US" u="sng"/>
              <a:t>We must provide actionable data on CTE options and outcomes including access to meaningful labor market data. </a:t>
            </a:r>
            <a:endParaRPr/>
          </a:p>
          <a:p>
            <a:pPr marL="914400" lvl="1" indent="-304800" algn="l" rtl="0">
              <a:spcBef>
                <a:spcPts val="0"/>
              </a:spcBef>
              <a:spcAft>
                <a:spcPts val="0"/>
              </a:spcAft>
              <a:buClr>
                <a:schemeClr val="dk1"/>
              </a:buClr>
              <a:buSzPts val="1200"/>
              <a:buFont typeface="Calibri"/>
              <a:buChar char="○"/>
            </a:pPr>
            <a:r>
              <a:rPr lang="en-US"/>
              <a:t>We need to do a better job of collecting data and using it to know who accesses our programs, who is successful in our programs and who is not. </a:t>
            </a:r>
            <a:endParaRPr/>
          </a:p>
          <a:p>
            <a:pPr marL="914400" lvl="1" indent="-304800" algn="l" rtl="0">
              <a:spcBef>
                <a:spcPts val="0"/>
              </a:spcBef>
              <a:spcAft>
                <a:spcPts val="0"/>
              </a:spcAft>
              <a:buClr>
                <a:schemeClr val="dk1"/>
              </a:buClr>
              <a:buSzPts val="1200"/>
              <a:buFont typeface="Calibri"/>
              <a:buChar char="○"/>
            </a:pPr>
            <a:r>
              <a:rPr lang="en-US"/>
              <a:t>Learners and families must have transparent and easy access to CTE outcomes and labor market data that provides real-time information on career opportunities and earnings. </a:t>
            </a:r>
            <a:endParaRPr/>
          </a:p>
          <a:p>
            <a:pPr marL="914400" lvl="1" indent="-304800" algn="l" rtl="0">
              <a:spcBef>
                <a:spcPts val="0"/>
              </a:spcBef>
              <a:spcAft>
                <a:spcPts val="0"/>
              </a:spcAft>
              <a:buClr>
                <a:schemeClr val="dk1"/>
              </a:buClr>
              <a:buSzPts val="1200"/>
              <a:buFont typeface="Calibri"/>
              <a:buChar char="○"/>
            </a:pPr>
            <a:r>
              <a:rPr lang="en-US"/>
              <a:t>Providing the data is just one step. We also need to provide the supports learners and their families need to be able to understand how to use data to guide their decisions and be empowered to make informed choices. </a:t>
            </a:r>
            <a:endParaRPr/>
          </a:p>
          <a:p>
            <a:pPr marL="914400" lvl="1" indent="-304800" algn="l" rtl="0">
              <a:spcBef>
                <a:spcPts val="0"/>
              </a:spcBef>
              <a:spcAft>
                <a:spcPts val="0"/>
              </a:spcAft>
              <a:buClr>
                <a:schemeClr val="dk1"/>
              </a:buClr>
              <a:buSzPts val="1200"/>
              <a:buFont typeface="Calibri"/>
              <a:buChar char="○"/>
            </a:pPr>
            <a:r>
              <a:rPr lang="en-US"/>
              <a:t>We need to provide that information available in multiple languages and providing targeted outreach to special populations.</a:t>
            </a:r>
            <a:endParaRPr/>
          </a:p>
          <a:p>
            <a:pPr marL="457200" lvl="0" indent="-304800" algn="l" rtl="0">
              <a:spcBef>
                <a:spcPts val="0"/>
              </a:spcBef>
              <a:spcAft>
                <a:spcPts val="0"/>
              </a:spcAft>
              <a:buClr>
                <a:schemeClr val="dk1"/>
              </a:buClr>
              <a:buSzPts val="1200"/>
              <a:buFont typeface="Calibri"/>
              <a:buChar char="●"/>
            </a:pPr>
            <a:r>
              <a:rPr lang="en-US" u="sng"/>
              <a:t>We must invest the necessary resources to support integrated advisement systems, which includes, but is not limited to, more advisement professionals.</a:t>
            </a:r>
            <a:r>
              <a:rPr lang="en-US" b="1" u="sng"/>
              <a:t> </a:t>
            </a:r>
            <a:endParaRPr b="1"/>
          </a:p>
          <a:p>
            <a:pPr marL="914400" lvl="1" indent="-304800" algn="l" rtl="0">
              <a:spcBef>
                <a:spcPts val="0"/>
              </a:spcBef>
              <a:spcAft>
                <a:spcPts val="0"/>
              </a:spcAft>
              <a:buClr>
                <a:schemeClr val="dk1"/>
              </a:buClr>
              <a:buSzPts val="1200"/>
              <a:buFont typeface="Calibri"/>
              <a:buChar char="○"/>
            </a:pPr>
            <a:r>
              <a:rPr lang="en-US"/>
              <a:t>We cannot support each learner without dedicated investments in counseling professionals (such as school counselors, career coaches, career navigators, etc.), training for any and all individuals working directly with learners, data systems and the wraparound supports themselves. </a:t>
            </a:r>
            <a:endParaRPr/>
          </a:p>
          <a:p>
            <a:pPr marL="914400" lvl="1" indent="-304800" algn="l" rtl="0">
              <a:spcBef>
                <a:spcPts val="0"/>
              </a:spcBef>
              <a:spcAft>
                <a:spcPts val="0"/>
              </a:spcAft>
              <a:buClr>
                <a:schemeClr val="dk1"/>
              </a:buClr>
              <a:buSzPts val="1200"/>
              <a:buFont typeface="Calibri"/>
              <a:buChar char="○"/>
            </a:pPr>
            <a:r>
              <a:rPr lang="en-US"/>
              <a:t>And the counselor professionals, as well as, teachers and faculty need to be support in building data literacy skills.</a:t>
            </a:r>
            <a:endParaRPr/>
          </a:p>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Char char="●"/>
            </a:pPr>
            <a:r>
              <a:rPr lang="en-US"/>
              <a:t>The fourth principle is “each learner’s skills are counted, valued and portable” </a:t>
            </a:r>
            <a:endParaRPr/>
          </a:p>
          <a:p>
            <a:pPr marL="457200" lvl="0" indent="-304800" algn="l" rtl="0">
              <a:spcBef>
                <a:spcPts val="0"/>
              </a:spcBef>
              <a:spcAft>
                <a:spcPts val="0"/>
              </a:spcAft>
              <a:buClr>
                <a:schemeClr val="dk1"/>
              </a:buClr>
              <a:buSzPts val="1200"/>
              <a:buFont typeface="Calibri"/>
              <a:buChar char="●"/>
            </a:pPr>
            <a:r>
              <a:rPr lang="en-US"/>
              <a:t>This principle advocates for more flexible learning opportunities that enable and value upskilling, reskilling and lifelong learning by recognizing and counting the skills and competencies learners gain throughout their lifetimes. </a:t>
            </a:r>
            <a:endParaRPr/>
          </a:p>
        </p:txBody>
      </p:sp>
      <p:sp>
        <p:nvSpPr>
          <p:cNvPr id="273" name="Google Shape;27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Char char="●"/>
            </a:pPr>
            <a:r>
              <a:rPr lang="en-US"/>
              <a:t>To accomplish this, </a:t>
            </a:r>
            <a:r>
              <a:rPr lang="en-US" u="sng"/>
              <a:t>we must capture and value all learning that occurs, wherever and whenever it happens through the expansion of competency-based education models. </a:t>
            </a:r>
            <a:endParaRPr/>
          </a:p>
          <a:p>
            <a:pPr marL="914400" lvl="1" indent="-304800" algn="l" rtl="0">
              <a:spcBef>
                <a:spcPts val="0"/>
              </a:spcBef>
              <a:spcAft>
                <a:spcPts val="0"/>
              </a:spcAft>
              <a:buClr>
                <a:schemeClr val="dk1"/>
              </a:buClr>
              <a:buSzPts val="1200"/>
              <a:buFont typeface="Calibri"/>
              <a:buChar char="○"/>
            </a:pPr>
            <a:r>
              <a:rPr lang="en-US"/>
              <a:t>Learners gain skills in a variety of spaces — in the classroom, in work-based learning placements, in the military, through service and on the job. We need to value that learning and make it count toward learners’ career progression and pathway.</a:t>
            </a:r>
            <a:endParaRPr/>
          </a:p>
          <a:p>
            <a:pPr marL="914400" lvl="1" indent="-304800" algn="l" rtl="0">
              <a:spcBef>
                <a:spcPts val="0"/>
              </a:spcBef>
              <a:spcAft>
                <a:spcPts val="0"/>
              </a:spcAft>
              <a:buClr>
                <a:schemeClr val="dk1"/>
              </a:buClr>
              <a:buSzPts val="1200"/>
              <a:buFont typeface="Calibri"/>
              <a:buChar char="○"/>
            </a:pPr>
            <a:r>
              <a:rPr lang="en-US"/>
              <a:t>We must ensure experiential learning and work-based learning opportunities like summer youth employment programs are conferring credit that is related to a learner’s program of study.  </a:t>
            </a:r>
            <a:endParaRPr/>
          </a:p>
          <a:p>
            <a:pPr marL="914400" lvl="1" indent="-304800" algn="l" rtl="0">
              <a:spcBef>
                <a:spcPts val="0"/>
              </a:spcBef>
              <a:spcAft>
                <a:spcPts val="0"/>
              </a:spcAft>
              <a:buClr>
                <a:schemeClr val="dk1"/>
              </a:buClr>
              <a:buSzPts val="1200"/>
              <a:buFont typeface="Calibri"/>
              <a:buChar char="○"/>
            </a:pPr>
            <a:r>
              <a:rPr lang="en-US"/>
              <a:t>Local schools, districts and colleges</a:t>
            </a:r>
            <a:r>
              <a:rPr lang="en-US" sz="1100"/>
              <a:t> </a:t>
            </a:r>
            <a:r>
              <a:rPr lang="en-US"/>
              <a:t>should also continue to support, expand and scale competency-based policies and programs to capture skills attainment where and when it happens.</a:t>
            </a:r>
            <a:endParaRPr/>
          </a:p>
          <a:p>
            <a:pPr marL="457200" lvl="0" indent="-304800" algn="l" rtl="0">
              <a:spcBef>
                <a:spcPts val="0"/>
              </a:spcBef>
              <a:spcAft>
                <a:spcPts val="0"/>
              </a:spcAft>
              <a:buClr>
                <a:schemeClr val="dk1"/>
              </a:buClr>
              <a:buSzPts val="1200"/>
              <a:buFont typeface="Calibri"/>
              <a:buChar char="●"/>
            </a:pPr>
            <a:r>
              <a:rPr lang="en-US" u="sng"/>
              <a:t>We must build and leverage trusted systems to translate competencies and credentials into portable credit, including through college in high school programs, statewide articulation agreements and expanding credit for prior learning. </a:t>
            </a:r>
            <a:endParaRPr/>
          </a:p>
          <a:p>
            <a:pPr marL="914400" lvl="1" indent="-304800" algn="l" rtl="0">
              <a:spcBef>
                <a:spcPts val="0"/>
              </a:spcBef>
              <a:spcAft>
                <a:spcPts val="0"/>
              </a:spcAft>
              <a:buClr>
                <a:schemeClr val="dk1"/>
              </a:buClr>
              <a:buSzPts val="1200"/>
              <a:buFont typeface="Calibri"/>
              <a:buChar char="○"/>
            </a:pPr>
            <a:r>
              <a:rPr lang="en-US"/>
              <a:t>We need to build the infrastructure through state-level, system-level and institution-level policy to assess and recognize credit for prior learning to increase completion and shorter time to degree for learners.</a:t>
            </a:r>
            <a:endParaRPr/>
          </a:p>
          <a:p>
            <a:pPr marL="914400" lvl="1" indent="-304800" algn="l" rtl="0">
              <a:spcBef>
                <a:spcPts val="0"/>
              </a:spcBef>
              <a:spcAft>
                <a:spcPts val="0"/>
              </a:spcAft>
              <a:buClr>
                <a:schemeClr val="dk1"/>
              </a:buClr>
              <a:buSzPts val="1200"/>
              <a:buFont typeface="Calibri"/>
              <a:buChar char="○"/>
            </a:pPr>
            <a:r>
              <a:rPr lang="en-US"/>
              <a:t>When opportunities to earn credit for prior learning exist, local practitioners must ensure learners understand how to take advantage of them and remove barriers that result in inequitable participation and utilization.</a:t>
            </a:r>
            <a:endParaRPr/>
          </a:p>
          <a:p>
            <a:pPr marL="914400" lvl="1" indent="-304800" algn="l" rtl="0">
              <a:spcBef>
                <a:spcPts val="0"/>
              </a:spcBef>
              <a:spcAft>
                <a:spcPts val="0"/>
              </a:spcAft>
              <a:buClr>
                <a:schemeClr val="dk1"/>
              </a:buClr>
              <a:buSzPts val="1200"/>
              <a:buFont typeface="Calibri"/>
              <a:buChar char="○"/>
            </a:pPr>
            <a:r>
              <a:rPr lang="en-US"/>
              <a:t>We must partner with business and industry leaders to identify credentials that have value in the workplace and evaluate relevant competencies. </a:t>
            </a:r>
            <a:endParaRPr/>
          </a:p>
          <a:p>
            <a:pPr marL="914400" lvl="1" indent="-304800" algn="l" rtl="0">
              <a:spcBef>
                <a:spcPts val="0"/>
              </a:spcBef>
              <a:spcAft>
                <a:spcPts val="0"/>
              </a:spcAft>
              <a:buClr>
                <a:schemeClr val="dk1"/>
              </a:buClr>
              <a:buSzPts val="1200"/>
              <a:buFont typeface="Calibri"/>
              <a:buChar char="○"/>
            </a:pPr>
            <a:r>
              <a:rPr lang="en-US"/>
              <a:t>And finally, the mobility of our learners requires us to ensure easier transfer of credits within and among institutions in our state. We need to remove accreditor, systemic, institution and program-level (or even instructor-level) barriers that often result in learners having to redo work/courses.</a:t>
            </a:r>
            <a:endParaRPr/>
          </a:p>
          <a:p>
            <a:pPr marL="914400" lvl="1" indent="-304800" algn="l" rtl="0">
              <a:spcBef>
                <a:spcPts val="0"/>
              </a:spcBef>
              <a:spcAft>
                <a:spcPts val="0"/>
              </a:spcAft>
              <a:buClr>
                <a:schemeClr val="dk1"/>
              </a:buClr>
              <a:buSzPts val="1200"/>
              <a:buFont typeface="Calibri"/>
              <a:buChar char="○"/>
            </a:pPr>
            <a:r>
              <a:rPr lang="en-US"/>
              <a:t>We need to tackle the impermeability between credit/non-credit courses. </a:t>
            </a:r>
            <a:endParaRPr/>
          </a:p>
          <a:p>
            <a:pPr marL="914400" lvl="1" indent="-304800" algn="l" rtl="0">
              <a:spcBef>
                <a:spcPts val="0"/>
              </a:spcBef>
              <a:spcAft>
                <a:spcPts val="0"/>
              </a:spcAft>
              <a:buClr>
                <a:schemeClr val="dk1"/>
              </a:buClr>
              <a:buSzPts val="1200"/>
              <a:buFont typeface="Calibri"/>
              <a:buChar char="○"/>
            </a:pPr>
            <a:r>
              <a:rPr lang="en-US"/>
              <a:t>And we need to scale what we know works - statewide articulation agreements with transcripted credit and statewide credit for prior learning policies and systems. </a:t>
            </a:r>
            <a:endParaRPr/>
          </a:p>
          <a:p>
            <a:pPr marL="457200" lvl="0" indent="-304800" algn="l" rtl="0">
              <a:spcBef>
                <a:spcPts val="0"/>
              </a:spcBef>
              <a:spcAft>
                <a:spcPts val="0"/>
              </a:spcAft>
              <a:buClr>
                <a:schemeClr val="dk1"/>
              </a:buClr>
              <a:buSzPts val="1200"/>
              <a:buFont typeface="Calibri"/>
              <a:buChar char="●"/>
            </a:pPr>
            <a:r>
              <a:rPr lang="en-US" u="sng"/>
              <a:t>We must encourage industry to expand skills-based hiring practices that value competencies and not just degrees. </a:t>
            </a:r>
            <a:endParaRPr/>
          </a:p>
          <a:p>
            <a:pPr marL="914400" lvl="1" indent="-304800" algn="l" rtl="0">
              <a:spcBef>
                <a:spcPts val="0"/>
              </a:spcBef>
              <a:spcAft>
                <a:spcPts val="0"/>
              </a:spcAft>
              <a:buClr>
                <a:schemeClr val="dk1"/>
              </a:buClr>
              <a:buSzPts val="1200"/>
              <a:buFont typeface="Calibri"/>
              <a:buChar char="○"/>
            </a:pPr>
            <a:r>
              <a:rPr lang="en-US"/>
              <a:t>Under-valuing non-degree programs has a tremendous cost to employers and can leave behind workers with great experience but less traditional or no degrees. </a:t>
            </a:r>
            <a:endParaRPr/>
          </a:p>
          <a:p>
            <a:pPr marL="914400" lvl="1" indent="-304800" algn="l" rtl="0">
              <a:spcBef>
                <a:spcPts val="0"/>
              </a:spcBef>
              <a:spcAft>
                <a:spcPts val="0"/>
              </a:spcAft>
              <a:buClr>
                <a:schemeClr val="dk1"/>
              </a:buClr>
              <a:buSzPts val="1200"/>
              <a:buFont typeface="Calibri"/>
              <a:buChar char="○"/>
            </a:pPr>
            <a:r>
              <a:rPr lang="en-US"/>
              <a:t>To further empower learners, states and communities should provide each learner with a learning and employment record that captures the learner’s accomplishments, aptitudes, skills and competencies. </a:t>
            </a:r>
            <a:endParaRPr/>
          </a:p>
          <a:p>
            <a:pPr marL="914400" lvl="1" indent="-304800" algn="l" rtl="0">
              <a:spcBef>
                <a:spcPts val="0"/>
              </a:spcBef>
              <a:spcAft>
                <a:spcPts val="0"/>
              </a:spcAft>
              <a:buClr>
                <a:schemeClr val="dk1"/>
              </a:buClr>
              <a:buSzPts val="1200"/>
              <a:buFont typeface="Calibri"/>
              <a:buChar char="○"/>
            </a:pPr>
            <a:r>
              <a:rPr lang="en-US"/>
              <a:t>Employers should adopt and strengthen skills and competency-based hiring practices instead of defaulting to degrees. They should also ensure the technology used to screen applications includes provisions for skills-based hiring and is free from implicit bias.</a:t>
            </a:r>
            <a:endParaRPr/>
          </a:p>
          <a:p>
            <a:pPr marL="914400" lvl="1" indent="-304800" algn="l" rtl="0">
              <a:spcBef>
                <a:spcPts val="0"/>
              </a:spcBef>
              <a:spcAft>
                <a:spcPts val="0"/>
              </a:spcAft>
              <a:buClr>
                <a:schemeClr val="dk1"/>
              </a:buClr>
              <a:buSzPts val="1200"/>
              <a:buFont typeface="Calibri"/>
              <a:buChar char="○"/>
            </a:pPr>
            <a:r>
              <a:rPr lang="en-US"/>
              <a:t>The education system is one of the largest employers in most communities. Where we can, how can we model skill-based hiring practices and not default to degrees? </a:t>
            </a:r>
            <a:endParaRPr/>
          </a:p>
          <a:p>
            <a:pPr marL="0" lvl="0" indent="0" algn="l" rtl="0">
              <a:spcBef>
                <a:spcPts val="0"/>
              </a:spcBef>
              <a:spcAft>
                <a:spcPts val="0"/>
              </a:spcAft>
              <a:buNone/>
            </a:pPr>
            <a:endParaRPr/>
          </a:p>
        </p:txBody>
      </p:sp>
      <p:sp>
        <p:nvSpPr>
          <p:cNvPr id="282" name="Google Shape;28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Char char="●"/>
            </a:pPr>
            <a:r>
              <a:rPr lang="en-US"/>
              <a:t>Finally, the fifth principle is “each learner can access CTE without borders”. </a:t>
            </a:r>
            <a:endParaRPr/>
          </a:p>
          <a:p>
            <a:pPr marL="457200" lvl="0" indent="-304800" algn="l" rtl="0">
              <a:spcBef>
                <a:spcPts val="0"/>
              </a:spcBef>
              <a:spcAft>
                <a:spcPts val="0"/>
              </a:spcAft>
              <a:buClr>
                <a:schemeClr val="dk1"/>
              </a:buClr>
              <a:buSzPts val="1200"/>
              <a:buFont typeface="Calibri"/>
              <a:buChar char="●"/>
            </a:pPr>
            <a:r>
              <a:rPr lang="en-US"/>
              <a:t>This principle calls on us to collaborate even more to expand access and remove geographic barriers. This will require partnering with other</a:t>
            </a:r>
            <a:r>
              <a:rPr lang="en-US" sz="1100"/>
              <a:t> states</a:t>
            </a:r>
            <a:r>
              <a:rPr lang="en-US"/>
              <a:t> to develop and expand new models of collaboration, invest in cross-state, open access systems and agree to common frameworks for defining and delivering CTE. </a:t>
            </a:r>
            <a:endParaRPr/>
          </a:p>
        </p:txBody>
      </p:sp>
      <p:sp>
        <p:nvSpPr>
          <p:cNvPr id="291" name="Google Shape;29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d3912b2a02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Char char="●"/>
            </a:pPr>
            <a:r>
              <a:rPr lang="en-US"/>
              <a:t>We all believe in and understand the value of high-quality Career Technical Education (CTE) as a catalyst for ensuring each learner can be successful in the career of their choice. Today I’m going to introduce you to </a:t>
            </a:r>
            <a:r>
              <a:rPr lang="en-US" u="sng"/>
              <a:t>Without Limits: A Shared Vision for the Future of Career Technical Education</a:t>
            </a:r>
            <a:r>
              <a:rPr lang="en-US"/>
              <a:t>, which defines where we as a field want to be five years from now and the critical role we all play in accomplishing this new shared vision.</a:t>
            </a:r>
            <a:endParaRPr/>
          </a:p>
          <a:p>
            <a:pPr marL="457200" lvl="0" indent="-317500" algn="l" rtl="0">
              <a:spcBef>
                <a:spcPts val="0"/>
              </a:spcBef>
              <a:spcAft>
                <a:spcPts val="0"/>
              </a:spcAft>
              <a:buClr>
                <a:schemeClr val="dk1"/>
              </a:buClr>
              <a:buSzPts val="1400"/>
              <a:buChar char="●"/>
            </a:pPr>
            <a:r>
              <a:rPr lang="en-US" b="1"/>
              <a:t>[If virtual]:</a:t>
            </a:r>
            <a:r>
              <a:rPr lang="en-US"/>
              <a:t> Please feel free to add questions in the chat at any point in the presentation for me to address at the end.</a:t>
            </a:r>
            <a:endParaRPr sz="140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b="1"/>
              <a:t>[If in person]: [Speaker Note: Select one:]</a:t>
            </a:r>
            <a:endParaRPr sz="1400">
              <a:latin typeface="Arial"/>
              <a:ea typeface="Arial"/>
              <a:cs typeface="Arial"/>
              <a:sym typeface="Arial"/>
            </a:endParaRPr>
          </a:p>
          <a:p>
            <a:pPr marL="914400" lvl="1" indent="-317500" algn="l" rtl="0">
              <a:spcBef>
                <a:spcPts val="0"/>
              </a:spcBef>
              <a:spcAft>
                <a:spcPts val="0"/>
              </a:spcAft>
              <a:buClr>
                <a:schemeClr val="dk1"/>
              </a:buClr>
              <a:buSzPts val="1400"/>
              <a:buChar char="○"/>
            </a:pPr>
            <a:r>
              <a:rPr lang="en-US"/>
              <a:t>I will be happy to answer any questions at the end of this presentation. OR </a:t>
            </a:r>
            <a:endParaRPr sz="1400">
              <a:latin typeface="Arial"/>
              <a:ea typeface="Arial"/>
              <a:cs typeface="Arial"/>
              <a:sym typeface="Arial"/>
            </a:endParaRPr>
          </a:p>
          <a:p>
            <a:pPr marL="914400" lvl="1" indent="-317500" algn="l" rtl="0">
              <a:spcBef>
                <a:spcPts val="0"/>
              </a:spcBef>
              <a:spcAft>
                <a:spcPts val="0"/>
              </a:spcAft>
              <a:buClr>
                <a:schemeClr val="dk1"/>
              </a:buClr>
              <a:buSzPts val="1400"/>
              <a:buChar char="○"/>
            </a:pPr>
            <a:r>
              <a:rPr lang="en-US"/>
              <a:t>I will be happy to take questions throughout the presentation. </a:t>
            </a:r>
            <a:endParaRPr/>
          </a:p>
        </p:txBody>
      </p:sp>
      <p:sp>
        <p:nvSpPr>
          <p:cNvPr id="104" name="Google Shape;104;gd3912b2a02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Char char="●"/>
            </a:pPr>
            <a:r>
              <a:rPr lang="en-US" dirty="0"/>
              <a:t>To accomplish this, </a:t>
            </a:r>
            <a:r>
              <a:rPr lang="en-US" u="sng" dirty="0"/>
              <a:t>we must leverage the soon-to-be modernized National Career Clusters® Framework for connecting education and the workforce. </a:t>
            </a:r>
            <a:endParaRPr dirty="0"/>
          </a:p>
          <a:p>
            <a:pPr marL="914400" lvl="1" indent="-304800" algn="l" rtl="0">
              <a:spcBef>
                <a:spcPts val="0"/>
              </a:spcBef>
              <a:spcAft>
                <a:spcPts val="0"/>
              </a:spcAft>
              <a:buClr>
                <a:schemeClr val="dk1"/>
              </a:buClr>
              <a:buSzPts val="1200"/>
              <a:buFont typeface="Calibri"/>
              <a:buChar char="○"/>
            </a:pPr>
            <a:r>
              <a:rPr lang="en-US" dirty="0"/>
              <a:t>The work to update the National Career Clusters Framework is focused on providing structural alignment and a common language to bridge education and work and on empowering each learner to explore, decide on and prepare for dynamic and evolving careers. As it has served as a common Framework for states over the past 20 years, the modernized version will usher in new ways of collaboration and alignment. </a:t>
            </a:r>
            <a:endParaRPr dirty="0"/>
          </a:p>
          <a:p>
            <a:pPr marL="914400" lvl="1" indent="-304800" algn="l" rtl="0">
              <a:spcBef>
                <a:spcPts val="0"/>
              </a:spcBef>
              <a:spcAft>
                <a:spcPts val="0"/>
              </a:spcAft>
              <a:buClr>
                <a:schemeClr val="dk1"/>
              </a:buClr>
              <a:buSzPts val="1200"/>
              <a:buFont typeface="Calibri"/>
              <a:buChar char="○"/>
            </a:pPr>
            <a:r>
              <a:rPr lang="en-US" dirty="0"/>
              <a:t>Local leaders should leverage the Framework to break down silos between education and the workforce and work in partnership with employers to ensure career pathways are designed to align with workforce needs. </a:t>
            </a:r>
            <a:endParaRPr dirty="0"/>
          </a:p>
          <a:p>
            <a:pPr marL="914400" lvl="1" indent="-304800" algn="l" rtl="0">
              <a:spcBef>
                <a:spcPts val="0"/>
              </a:spcBef>
              <a:spcAft>
                <a:spcPts val="0"/>
              </a:spcAft>
              <a:buClr>
                <a:schemeClr val="dk1"/>
              </a:buClr>
              <a:buSzPts val="1200"/>
              <a:buFont typeface="Calibri"/>
              <a:buChar char="○"/>
            </a:pPr>
            <a:r>
              <a:rPr lang="en-US" dirty="0"/>
              <a:t>The Framework can also be used to help erode gender stereotypes of occupations that lead to occupational segregation. </a:t>
            </a:r>
            <a:endParaRPr dirty="0"/>
          </a:p>
          <a:p>
            <a:pPr marL="914400" lvl="1" indent="-304800" algn="l" rtl="0">
              <a:spcBef>
                <a:spcPts val="0"/>
              </a:spcBef>
              <a:spcAft>
                <a:spcPts val="0"/>
              </a:spcAft>
              <a:buClr>
                <a:schemeClr val="dk1"/>
              </a:buClr>
              <a:buSzPts val="1200"/>
              <a:buFont typeface="Calibri"/>
              <a:buChar char="○"/>
            </a:pPr>
            <a:r>
              <a:rPr lang="en-US" dirty="0"/>
              <a:t>At the state level, we can leverage the Framework to align data and accountability practices to monitor whether learners are able to access high-quality career pathways that are aligned to industry. </a:t>
            </a:r>
            <a:endParaRPr dirty="0"/>
          </a:p>
          <a:p>
            <a:pPr marL="457200" lvl="0" indent="-304800" algn="l" rtl="0">
              <a:spcBef>
                <a:spcPts val="0"/>
              </a:spcBef>
              <a:spcAft>
                <a:spcPts val="0"/>
              </a:spcAft>
              <a:buClr>
                <a:schemeClr val="dk1"/>
              </a:buClr>
              <a:buSzPts val="1200"/>
              <a:buFont typeface="Calibri"/>
              <a:buChar char="●"/>
            </a:pPr>
            <a:r>
              <a:rPr lang="en-US" u="sng" dirty="0"/>
              <a:t>We must develop and expand inter-state compacts that support collaboration and the flow of data, credits, credentials and learners to remove barriers. </a:t>
            </a:r>
            <a:endParaRPr dirty="0"/>
          </a:p>
          <a:p>
            <a:pPr marL="914400" lvl="1" indent="-304800" algn="l" rtl="0">
              <a:spcBef>
                <a:spcPts val="0"/>
              </a:spcBef>
              <a:spcAft>
                <a:spcPts val="0"/>
              </a:spcAft>
              <a:buClr>
                <a:schemeClr val="dk1"/>
              </a:buClr>
              <a:buSzPts val="1200"/>
              <a:buFont typeface="Calibri"/>
              <a:buChar char="○"/>
            </a:pPr>
            <a:r>
              <a:rPr lang="en-US" dirty="0"/>
              <a:t>Remember, this vision is centered on learners. So how can we make sure each learner gets what they need – whether your school or college offers the program of study the learner is interested in? Let’s think creatively. Perhaps inter-state efforts to allow learners to seamlessly access in-person and virtual CTE programs and work-based learning experiences in communities or institutions in other states without needing to relocate across borders is a solution we should explore. </a:t>
            </a:r>
            <a:endParaRPr dirty="0"/>
          </a:p>
          <a:p>
            <a:pPr marL="914400" lvl="1" indent="-304800" algn="l" rtl="0">
              <a:spcBef>
                <a:spcPts val="0"/>
              </a:spcBef>
              <a:spcAft>
                <a:spcPts val="0"/>
              </a:spcAft>
              <a:buClr>
                <a:schemeClr val="dk1"/>
              </a:buClr>
              <a:buSzPts val="1200"/>
              <a:buFont typeface="Calibri"/>
              <a:buChar char="○"/>
            </a:pPr>
            <a:r>
              <a:rPr lang="en-US" dirty="0"/>
              <a:t>We might also work with other states to develop cross-state frameworks that consistently translate skills and competencies into credit that is transferable within and across schools, postsecondary institutions and states.</a:t>
            </a:r>
            <a:r>
              <a:rPr lang="en-US" b="1" dirty="0"/>
              <a:t> [Speaker Note: If you are a state that has a metro region that is shared with another state, consider drawing upon that as an example here.]</a:t>
            </a:r>
            <a:endParaRPr dirty="0"/>
          </a:p>
          <a:p>
            <a:pPr marL="914400" lvl="1" indent="-304800" algn="l" rtl="0">
              <a:spcBef>
                <a:spcPts val="0"/>
              </a:spcBef>
              <a:spcAft>
                <a:spcPts val="0"/>
              </a:spcAft>
              <a:buClr>
                <a:schemeClr val="dk1"/>
              </a:buClr>
              <a:buSzPts val="1200"/>
              <a:buFont typeface="Calibri"/>
              <a:buChar char="○"/>
            </a:pPr>
            <a:r>
              <a:rPr lang="en-US" dirty="0"/>
              <a:t>Within our own borders, we can expand access to CTE programs across county lines, school or community college district boundaries, or workforce development regions to ensure each learner can engage in the right experience for them.</a:t>
            </a:r>
            <a:endParaRPr dirty="0"/>
          </a:p>
          <a:p>
            <a:pPr marL="914400" lvl="1" indent="-304800" algn="l" rtl="0">
              <a:spcBef>
                <a:spcPts val="0"/>
              </a:spcBef>
              <a:spcAft>
                <a:spcPts val="0"/>
              </a:spcAft>
              <a:buClr>
                <a:schemeClr val="dk1"/>
              </a:buClr>
              <a:buSzPts val="1200"/>
              <a:buFont typeface="Calibri"/>
              <a:buChar char="○"/>
            </a:pPr>
            <a:r>
              <a:rPr lang="en-US" dirty="0"/>
              <a:t>State and local leaders in our state can collaborate to develop regional programs of study, as well as instructional tools to reduce redundancies and maximize capacity as well as share resources required for CTE delivery through reciprocity agreements. </a:t>
            </a:r>
            <a:endParaRPr dirty="0"/>
          </a:p>
          <a:p>
            <a:pPr marL="914400" lvl="1" indent="-304800" algn="l" rtl="0">
              <a:spcBef>
                <a:spcPts val="0"/>
              </a:spcBef>
              <a:spcAft>
                <a:spcPts val="0"/>
              </a:spcAft>
              <a:buClr>
                <a:schemeClr val="dk1"/>
              </a:buClr>
              <a:buSzPts val="1200"/>
              <a:buFont typeface="Calibri"/>
              <a:buChar char="○"/>
            </a:pPr>
            <a:r>
              <a:rPr lang="en-US" dirty="0"/>
              <a:t>This requires collaboration and partnership among school districts and colleges to allow learners to access high-quality CTE in an environment that is accessible to them and conducive to their learning. Learners have different learning styles and needs. This requires personalization and flexibility, without losing the quality of our programs. This principle’s actions build upon other parts of this vision but also reminds us, we don’t have to do it all and we can, we should, </a:t>
            </a:r>
            <a:r>
              <a:rPr lang="en-US"/>
              <a:t>we must collaborate </a:t>
            </a:r>
            <a:r>
              <a:rPr lang="en-US" dirty="0"/>
              <a:t>to successfully meet each learner’s needs.  </a:t>
            </a:r>
            <a:endParaRPr dirty="0"/>
          </a:p>
          <a:p>
            <a:pPr marL="457200" lvl="0" indent="-304800" algn="l" rtl="0">
              <a:spcBef>
                <a:spcPts val="0"/>
              </a:spcBef>
              <a:spcAft>
                <a:spcPts val="0"/>
              </a:spcAft>
              <a:buClr>
                <a:schemeClr val="dk1"/>
              </a:buClr>
              <a:buSzPts val="1200"/>
              <a:buFont typeface="Calibri"/>
              <a:buChar char="●"/>
            </a:pPr>
            <a:r>
              <a:rPr lang="en-US" u="sng" dirty="0"/>
              <a:t>We must invest in research and development to ensure virtual opportunities are quality, equitable and meaningful.</a:t>
            </a:r>
            <a:r>
              <a:rPr lang="en-US" dirty="0"/>
              <a:t> </a:t>
            </a:r>
            <a:endParaRPr dirty="0"/>
          </a:p>
          <a:p>
            <a:pPr marL="914400" lvl="1" indent="-304800" algn="l" rtl="0">
              <a:spcBef>
                <a:spcPts val="0"/>
              </a:spcBef>
              <a:spcAft>
                <a:spcPts val="0"/>
              </a:spcAft>
              <a:buClr>
                <a:schemeClr val="dk1"/>
              </a:buClr>
              <a:buSzPts val="1200"/>
              <a:buFont typeface="Calibri"/>
              <a:buChar char="○"/>
            </a:pPr>
            <a:r>
              <a:rPr lang="en-US" dirty="0"/>
              <a:t>We must call on the federal government, national organizations, states and institutions to invest in research and development to test innovative strategies and identify effective new  CTE program delivery models.</a:t>
            </a:r>
            <a:endParaRPr dirty="0"/>
          </a:p>
          <a:p>
            <a:pPr marL="914400" lvl="1" indent="-304800" algn="l" rtl="0">
              <a:spcBef>
                <a:spcPts val="0"/>
              </a:spcBef>
              <a:spcAft>
                <a:spcPts val="0"/>
              </a:spcAft>
              <a:buClr>
                <a:schemeClr val="dk1"/>
              </a:buClr>
              <a:buSzPts val="1200"/>
              <a:buFont typeface="Calibri"/>
              <a:buChar char="○"/>
            </a:pPr>
            <a:r>
              <a:rPr lang="en-US" dirty="0"/>
              <a:t>In the wake of COVID-19, we must also work to build out the next generation of technology solutions, instructional design models, open educational resources and instructor supports to ensure that virtual experiences are high quality and equitable. </a:t>
            </a:r>
            <a:endParaRPr dirty="0"/>
          </a:p>
          <a:p>
            <a:pPr marL="914400" lvl="1" indent="-304800" algn="l" rtl="0">
              <a:spcBef>
                <a:spcPts val="0"/>
              </a:spcBef>
              <a:spcAft>
                <a:spcPts val="0"/>
              </a:spcAft>
              <a:buClr>
                <a:schemeClr val="dk1"/>
              </a:buClr>
              <a:buSzPts val="1200"/>
              <a:buFont typeface="Calibri"/>
              <a:buChar char="○"/>
            </a:pPr>
            <a:r>
              <a:rPr lang="en-US" dirty="0"/>
              <a:t>Districts, schools and institutions should embrace innovation by piloting and incenting new models and approaches and partnering with the state and federal governments and research institutions to evaluate lessons learned. </a:t>
            </a:r>
            <a:endParaRPr dirty="0"/>
          </a:p>
        </p:txBody>
      </p:sp>
      <p:sp>
        <p:nvSpPr>
          <p:cNvPr id="300" name="Google Shape;30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Char char="●"/>
            </a:pPr>
            <a:r>
              <a:rPr lang="en-US"/>
              <a:t>The vision’s “call to action” underscores that for this vision to be successful in creating a more flexible and responsive career preparation ecosystem, we must draw on the capacity of each existing system, leverage their greatest assets and push for new models of collaboration, learner-centric design and delivery, and funding and accountability models that create the right incentives and supports. </a:t>
            </a:r>
            <a:endParaRPr/>
          </a:p>
          <a:p>
            <a:pPr marL="457200" lvl="0" indent="-304800" algn="l" rtl="0">
              <a:spcBef>
                <a:spcPts val="0"/>
              </a:spcBef>
              <a:spcAft>
                <a:spcPts val="0"/>
              </a:spcAft>
              <a:buClr>
                <a:schemeClr val="dk1"/>
              </a:buClr>
              <a:buSzPts val="1200"/>
              <a:buFont typeface="Calibri"/>
              <a:buChar char="●"/>
            </a:pPr>
            <a:r>
              <a:rPr lang="en-US"/>
              <a:t>We’ll need to be brave and bold. We’ll need to disrupt historic systems of inequities. We’ll need to innovate. We’ll need to invest resources in new ways. We’ll need to attract new partners and talent into our system.</a:t>
            </a:r>
            <a:endParaRPr/>
          </a:p>
          <a:p>
            <a:pPr marL="457200" lvl="0" indent="-304800" algn="l" rtl="0">
              <a:spcBef>
                <a:spcPts val="0"/>
              </a:spcBef>
              <a:spcAft>
                <a:spcPts val="0"/>
              </a:spcAft>
              <a:buClr>
                <a:schemeClr val="dk1"/>
              </a:buClr>
              <a:buSzPts val="1200"/>
              <a:buFont typeface="Calibri"/>
              <a:buChar char="●"/>
            </a:pPr>
            <a:r>
              <a:rPr lang="en-US"/>
              <a:t>The work will take time and will require collaboration, persistence and commitment. </a:t>
            </a:r>
            <a:endParaRPr/>
          </a:p>
          <a:p>
            <a:pPr marL="457200" lvl="0" indent="-304800" algn="l" rtl="0">
              <a:spcBef>
                <a:spcPts val="0"/>
              </a:spcBef>
              <a:spcAft>
                <a:spcPts val="0"/>
              </a:spcAft>
              <a:buClr>
                <a:schemeClr val="dk1"/>
              </a:buClr>
              <a:buSzPts val="1200"/>
              <a:buFont typeface="Calibri"/>
              <a:buChar char="●"/>
            </a:pPr>
            <a:r>
              <a:rPr lang="en-US"/>
              <a:t>Only by working together can we realize the possibility and aspiration of a career preparation ecosystem that provides each learner with limitless opportunity. </a:t>
            </a:r>
            <a:endParaRPr/>
          </a:p>
        </p:txBody>
      </p:sp>
      <p:sp>
        <p:nvSpPr>
          <p:cNvPr id="309" name="Google Shape;309;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Char char="●"/>
            </a:pPr>
            <a:r>
              <a:rPr lang="en-US"/>
              <a:t>I know that was a lot of information. Some of what I shared likely sounds familiar and other ideas might be really new to you. In the weeks following this session, I encourage you to read the full vision. The ideas or policies in it that seem familiar to you – think about where you can go one step further to improve quality, equity or scale. For the proposals that were new to you, what intrigued you and why? How might you take a first step? The accomplishment of this vision will be realized by both bold, systemic transformations and individuals, like you, taking small steps. I have been thinking about ….</a:t>
            </a:r>
            <a:r>
              <a:rPr lang="en-US" b="1"/>
              <a:t>  [Speaker Note: Close with your thoughts on why this vision is important in your particular state. For example:</a:t>
            </a:r>
            <a:endParaRPr b="1"/>
          </a:p>
          <a:p>
            <a:pPr marL="914400" lvl="1" indent="-304800" algn="l" rtl="0">
              <a:spcBef>
                <a:spcPts val="0"/>
              </a:spcBef>
              <a:spcAft>
                <a:spcPts val="0"/>
              </a:spcAft>
              <a:buClr>
                <a:schemeClr val="dk1"/>
              </a:buClr>
              <a:buSzPts val="1200"/>
              <a:buFont typeface="Calibri"/>
              <a:buChar char="○"/>
            </a:pPr>
            <a:r>
              <a:rPr lang="en-US" b="1"/>
              <a:t>What resonates with you about this vision?</a:t>
            </a:r>
            <a:endParaRPr b="1"/>
          </a:p>
          <a:p>
            <a:pPr marL="914400" lvl="1" indent="-304800" algn="l" rtl="0">
              <a:spcBef>
                <a:spcPts val="0"/>
              </a:spcBef>
              <a:spcAft>
                <a:spcPts val="0"/>
              </a:spcAft>
              <a:buClr>
                <a:schemeClr val="dk1"/>
              </a:buClr>
              <a:buSzPts val="1200"/>
              <a:buFont typeface="Calibri"/>
              <a:buChar char="○"/>
            </a:pPr>
            <a:r>
              <a:rPr lang="en-US" b="1"/>
              <a:t>On which principle do you think your state has the most work to do?</a:t>
            </a:r>
            <a:endParaRPr b="1"/>
          </a:p>
          <a:p>
            <a:pPr marL="914400" lvl="1" indent="-304800" algn="l" rtl="0">
              <a:spcBef>
                <a:spcPts val="0"/>
              </a:spcBef>
              <a:spcAft>
                <a:spcPts val="0"/>
              </a:spcAft>
              <a:buClr>
                <a:schemeClr val="dk1"/>
              </a:buClr>
              <a:buSzPts val="1200"/>
              <a:buFont typeface="Calibri"/>
              <a:buChar char="○"/>
            </a:pPr>
            <a:r>
              <a:rPr lang="en-US" b="1"/>
              <a:t>Share any examples of work already started on the vision in your state</a:t>
            </a:r>
            <a:endParaRPr b="1"/>
          </a:p>
          <a:p>
            <a:pPr marL="914400" lvl="1" indent="-304800" algn="l" rtl="0">
              <a:spcBef>
                <a:spcPts val="0"/>
              </a:spcBef>
              <a:spcAft>
                <a:spcPts val="0"/>
              </a:spcAft>
              <a:buClr>
                <a:schemeClr val="dk1"/>
              </a:buClr>
              <a:buSzPts val="1200"/>
              <a:buFont typeface="Calibri"/>
              <a:buChar char="○"/>
            </a:pPr>
            <a:r>
              <a:rPr lang="en-US" b="1"/>
              <a:t>If your state is planning on having a task force or committee to take on a strategy or action in the vision, how might someone get involved?]</a:t>
            </a:r>
            <a:endParaRPr b="1"/>
          </a:p>
          <a:p>
            <a:pPr marL="457200" lvl="0" indent="-304800" algn="l" rtl="0">
              <a:spcBef>
                <a:spcPts val="0"/>
              </a:spcBef>
              <a:spcAft>
                <a:spcPts val="0"/>
              </a:spcAft>
              <a:buClr>
                <a:schemeClr val="dk1"/>
              </a:buClr>
              <a:buSzPts val="1200"/>
              <a:buFont typeface="Calibri"/>
              <a:buChar char="●"/>
            </a:pPr>
            <a:r>
              <a:rPr lang="en-US"/>
              <a:t>To read the full vision, access additional resources and sign up to stay engaged, please visit </a:t>
            </a:r>
            <a:r>
              <a:rPr lang="en-US" u="sng">
                <a:solidFill>
                  <a:srgbClr val="1155CC"/>
                </a:solidFill>
                <a:hlinkClick r:id="rId3">
                  <a:extLst>
                    <a:ext uri="{A12FA001-AC4F-418D-AE19-62706E023703}">
                      <ahyp:hlinkClr xmlns:ahyp="http://schemas.microsoft.com/office/drawing/2018/hyperlinkcolor" val="tx"/>
                    </a:ext>
                  </a:extLst>
                </a:hlinkClick>
              </a:rPr>
              <a:t>www.careertech.org/without-limits</a:t>
            </a:r>
            <a:r>
              <a:rPr lang="en-US"/>
              <a:t>. </a:t>
            </a:r>
            <a:endParaRPr b="1"/>
          </a:p>
        </p:txBody>
      </p:sp>
      <p:sp>
        <p:nvSpPr>
          <p:cNvPr id="318" name="Google Shape;318;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d3912b2a02_1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Char char="●"/>
            </a:pPr>
            <a:r>
              <a:rPr lang="en-US"/>
              <a:t>Thank you!</a:t>
            </a:r>
            <a:endParaRPr/>
          </a:p>
          <a:p>
            <a:pPr marL="457200" lvl="0" indent="-304800" algn="l" rtl="0">
              <a:spcBef>
                <a:spcPts val="0"/>
              </a:spcBef>
              <a:spcAft>
                <a:spcPts val="0"/>
              </a:spcAft>
              <a:buClr>
                <a:schemeClr val="dk1"/>
              </a:buClr>
              <a:buSzPts val="1200"/>
              <a:buFont typeface="Calibri"/>
              <a:buChar char="●"/>
            </a:pPr>
            <a:r>
              <a:rPr lang="en-US" b="1"/>
              <a:t>[If virtual]: </a:t>
            </a:r>
            <a:r>
              <a:rPr lang="en-US"/>
              <a:t>If you have any questions, please put them in the chat now. I will also look through to see those that have already come in so I can answer those as well.</a:t>
            </a:r>
            <a:endParaRPr/>
          </a:p>
          <a:p>
            <a:pPr marL="457200" lvl="0" indent="-304800" algn="l" rtl="0">
              <a:spcBef>
                <a:spcPts val="0"/>
              </a:spcBef>
              <a:spcAft>
                <a:spcPts val="0"/>
              </a:spcAft>
              <a:buClr>
                <a:schemeClr val="dk1"/>
              </a:buClr>
              <a:buSzPts val="1200"/>
              <a:buFont typeface="Calibri"/>
              <a:buChar char="●"/>
            </a:pPr>
            <a:r>
              <a:rPr lang="en-US" b="1"/>
              <a:t>[If in person]:</a:t>
            </a:r>
            <a:r>
              <a:rPr lang="en-US"/>
              <a:t> I’m now happy to answer any questions.</a:t>
            </a:r>
            <a:endParaRPr/>
          </a:p>
        </p:txBody>
      </p:sp>
      <p:sp>
        <p:nvSpPr>
          <p:cNvPr id="327" name="Google Shape;327;gd3912b2a02_1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Char char="●"/>
            </a:pPr>
            <a:r>
              <a:rPr lang="en-US"/>
              <a:t>This vision was led and developed by Advance CTE, the longest-standing national non-profit that represents State CTE Directors and state leaders of Career Technical Education.</a:t>
            </a:r>
            <a:endParaRPr/>
          </a:p>
          <a:p>
            <a:pPr marL="457200" lvl="0" indent="-304800" algn="l" rtl="0">
              <a:spcBef>
                <a:spcPts val="0"/>
              </a:spcBef>
              <a:spcAft>
                <a:spcPts val="0"/>
              </a:spcAft>
              <a:buClr>
                <a:schemeClr val="dk1"/>
              </a:buClr>
              <a:buSzPts val="1200"/>
              <a:buFont typeface="Calibri"/>
              <a:buChar char="●"/>
            </a:pPr>
            <a:r>
              <a:rPr lang="en-US"/>
              <a:t>Advance CTE released its previous vision  – Putting Learner Success First – in 2016, with support from 11 national partners. This vision was critical to driving Advance CTE’s work and the direction of the CTE community over the last few years.</a:t>
            </a:r>
            <a:endParaRPr/>
          </a:p>
          <a:p>
            <a:pPr marL="457200" lvl="0" indent="-304800" algn="l" rtl="0">
              <a:spcBef>
                <a:spcPts val="0"/>
              </a:spcBef>
              <a:spcAft>
                <a:spcPts val="0"/>
              </a:spcAft>
              <a:buClr>
                <a:schemeClr val="dk1"/>
              </a:buClr>
              <a:buSzPts val="1200"/>
              <a:buFont typeface="Calibri"/>
              <a:buChar char="●"/>
            </a:pPr>
            <a:r>
              <a:rPr lang="en-US"/>
              <a:t>In particular, Putting Learner Success First was instrumental in advancing CTE by:</a:t>
            </a:r>
            <a:endParaRPr/>
          </a:p>
          <a:p>
            <a:pPr marL="914400" lvl="1" indent="-304800" algn="l" rtl="0">
              <a:spcBef>
                <a:spcPts val="0"/>
              </a:spcBef>
              <a:spcAft>
                <a:spcPts val="0"/>
              </a:spcAft>
              <a:buClr>
                <a:schemeClr val="dk1"/>
              </a:buClr>
              <a:buSzPts val="1200"/>
              <a:buFont typeface="Calibri"/>
              <a:buChar char="○"/>
            </a:pPr>
            <a:r>
              <a:rPr lang="en-US"/>
              <a:t>directly impacting the priorities within Strengthening Career and Technical Education for the 21st Century Act (Perkins V),</a:t>
            </a:r>
            <a:endParaRPr/>
          </a:p>
          <a:p>
            <a:pPr marL="914400" lvl="1" indent="-304800" algn="l" rtl="0">
              <a:spcBef>
                <a:spcPts val="0"/>
              </a:spcBef>
              <a:spcAft>
                <a:spcPts val="0"/>
              </a:spcAft>
              <a:buClr>
                <a:schemeClr val="dk1"/>
              </a:buClr>
              <a:buSzPts val="1200"/>
              <a:buFont typeface="Calibri"/>
              <a:buChar char="○"/>
            </a:pPr>
            <a:r>
              <a:rPr lang="en-US"/>
              <a:t>inspiring over 40 states to build career readiness within their K-12 accountability systems, </a:t>
            </a:r>
            <a:endParaRPr/>
          </a:p>
          <a:p>
            <a:pPr marL="914400" lvl="1" indent="-304800" algn="l" rtl="0">
              <a:spcBef>
                <a:spcPts val="0"/>
              </a:spcBef>
              <a:spcAft>
                <a:spcPts val="0"/>
              </a:spcAft>
              <a:buClr>
                <a:schemeClr val="dk1"/>
              </a:buClr>
              <a:buSzPts val="1200"/>
              <a:buFont typeface="Calibri"/>
              <a:buChar char="○"/>
            </a:pPr>
            <a:r>
              <a:rPr lang="en-US"/>
              <a:t>influencing many philanthropic investments in CTE and career pathways, and</a:t>
            </a:r>
            <a:endParaRPr/>
          </a:p>
          <a:p>
            <a:pPr marL="914400" lvl="1" indent="-304800" algn="l" rtl="0">
              <a:spcBef>
                <a:spcPts val="0"/>
              </a:spcBef>
              <a:spcAft>
                <a:spcPts val="0"/>
              </a:spcAft>
              <a:buClr>
                <a:schemeClr val="dk1"/>
              </a:buClr>
              <a:buSzPts val="1200"/>
              <a:buFont typeface="Calibri"/>
              <a:buChar char="○"/>
            </a:pPr>
            <a:r>
              <a:rPr lang="en-US"/>
              <a:t>inspiring many states’ own strategic priorities for CTE. </a:t>
            </a:r>
            <a:endParaRPr/>
          </a:p>
        </p:txBody>
      </p:sp>
      <p:sp>
        <p:nvSpPr>
          <p:cNvPr id="111" name="Google Shape;11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Char char="●"/>
            </a:pPr>
            <a:r>
              <a:rPr lang="en-US"/>
              <a:t>As this vision was coming up on its five-year anniversary, in September 2020, Advance CTE joined with nine partner organizations to host CTE Forward: A Summit on CTE’s Impact &amp; Promise, virtually bringing together nearly 200 national, state and local leaders representing K-12, postsecondary, workforce development, business and industry and philanthropy. </a:t>
            </a:r>
            <a:endParaRPr/>
          </a:p>
          <a:p>
            <a:pPr marL="457200" lvl="0" indent="-304800" algn="l" rtl="0">
              <a:spcBef>
                <a:spcPts val="0"/>
              </a:spcBef>
              <a:spcAft>
                <a:spcPts val="0"/>
              </a:spcAft>
              <a:buClr>
                <a:schemeClr val="dk1"/>
              </a:buClr>
              <a:buSzPts val="1200"/>
              <a:buFont typeface="Calibri"/>
              <a:buChar char="●"/>
            </a:pPr>
            <a:r>
              <a:rPr lang="en-US"/>
              <a:t>The Summit was designed to have participants co-create a shared vision, which would serve as the “true north” for the CTE community and its key partners. </a:t>
            </a:r>
            <a:endParaRPr/>
          </a:p>
        </p:txBody>
      </p:sp>
      <p:sp>
        <p:nvSpPr>
          <p:cNvPr id="119" name="Google Shape;11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Char char="●"/>
            </a:pPr>
            <a:r>
              <a:rPr lang="en-US"/>
              <a:t>Over the course of several months, Advance CTE worked with partner organizations and state leaders to synthesize and prioritize the ideas, strategies and goals generated during the Summit. In March 2021, </a:t>
            </a:r>
            <a:r>
              <a:rPr lang="en-US" u="sng"/>
              <a:t>Without Limits: A Shared Vision for the Future of Career Technical Education</a:t>
            </a:r>
            <a:r>
              <a:rPr lang="en-US"/>
              <a:t> was released. </a:t>
            </a:r>
            <a:endParaRPr/>
          </a:p>
        </p:txBody>
      </p:sp>
      <p:sp>
        <p:nvSpPr>
          <p:cNvPr id="127" name="Google Shape;12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Char char="●"/>
            </a:pPr>
            <a:r>
              <a:rPr lang="en-US"/>
              <a:t>CTE Without Limits is anchored in the belief that each learner must have access to and the means to be successful in the career of their choice – a simple belief, but no easy feat to accomplish. Achieving this will require: </a:t>
            </a:r>
            <a:endParaRPr/>
          </a:p>
          <a:p>
            <a:pPr marL="914400" lvl="1" indent="-304800" algn="l" rtl="0">
              <a:spcBef>
                <a:spcPts val="0"/>
              </a:spcBef>
              <a:spcAft>
                <a:spcPts val="0"/>
              </a:spcAft>
              <a:buClr>
                <a:schemeClr val="dk1"/>
              </a:buClr>
              <a:buSzPts val="1200"/>
              <a:buFont typeface="Calibri"/>
              <a:buChar char="○"/>
            </a:pPr>
            <a:r>
              <a:rPr lang="en-US"/>
              <a:t>All systems working in concert to advance this shared vision;</a:t>
            </a:r>
            <a:endParaRPr/>
          </a:p>
          <a:p>
            <a:pPr marL="914400" lvl="1" indent="-304800" algn="l" rtl="0">
              <a:spcBef>
                <a:spcPts val="0"/>
              </a:spcBef>
              <a:spcAft>
                <a:spcPts val="0"/>
              </a:spcAft>
              <a:buClr>
                <a:schemeClr val="dk1"/>
              </a:buClr>
              <a:buSzPts val="1200"/>
              <a:buFont typeface="Calibri"/>
              <a:buChar char="○"/>
            </a:pPr>
            <a:r>
              <a:rPr lang="en-US"/>
              <a:t>A commitment to tearing down the barriers that limit opportunity; and </a:t>
            </a:r>
            <a:endParaRPr/>
          </a:p>
          <a:p>
            <a:pPr marL="914400" lvl="1" indent="-304800" algn="l" rtl="0">
              <a:spcBef>
                <a:spcPts val="0"/>
              </a:spcBef>
              <a:spcAft>
                <a:spcPts val="0"/>
              </a:spcAft>
              <a:buClr>
                <a:schemeClr val="dk1"/>
              </a:buClr>
              <a:buSzPts val="1200"/>
              <a:buFont typeface="Calibri"/>
              <a:buChar char="○"/>
            </a:pPr>
            <a:r>
              <a:rPr lang="en-US"/>
              <a:t>CTE positioned as the catalyst to make this vision a reality. </a:t>
            </a:r>
            <a:endParaRPr/>
          </a:p>
        </p:txBody>
      </p:sp>
      <p:sp>
        <p:nvSpPr>
          <p:cNvPr id="135" name="Google Shape;13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Char char="●"/>
            </a:pPr>
            <a:r>
              <a:rPr lang="en-US"/>
              <a:t>This is truly a shared vision. To date, </a:t>
            </a:r>
            <a:r>
              <a:rPr lang="en-US" b="1"/>
              <a:t>[forty] </a:t>
            </a:r>
            <a:r>
              <a:rPr lang="en-US"/>
              <a:t>national organizations have joined Advance CTE and signed on to support this vision – organizations representing state and local leaders across K-12, postsecondary, adult education, workforce development and industry. </a:t>
            </a:r>
            <a:r>
              <a:rPr lang="en-US" b="1"/>
              <a:t>[Speaker</a:t>
            </a:r>
            <a:r>
              <a:rPr lang="en-US"/>
              <a:t> </a:t>
            </a:r>
            <a:r>
              <a:rPr lang="en-US" b="1"/>
              <a:t>Note: the number of supporters will likely change over time. Check </a:t>
            </a:r>
            <a:r>
              <a:rPr lang="en-US" b="1" u="sng">
                <a:solidFill>
                  <a:srgbClr val="1155CC"/>
                </a:solidFill>
                <a:hlinkClick r:id="rId3">
                  <a:extLst>
                    <a:ext uri="{A12FA001-AC4F-418D-AE19-62706E023703}">
                      <ahyp:hlinkClr xmlns:ahyp="http://schemas.microsoft.com/office/drawing/2018/hyperlinkcolor" val="tx"/>
                    </a:ext>
                  </a:extLst>
                </a:hlinkClick>
              </a:rPr>
              <a:t>this page</a:t>
            </a:r>
            <a:r>
              <a:rPr lang="en-US" b="1"/>
              <a:t> for the most recent number.] </a:t>
            </a:r>
            <a:r>
              <a:rPr lang="en-US"/>
              <a:t>These organizations are committed to using this vision to advance their own work and the goals we have set collectively. </a:t>
            </a:r>
            <a:endParaRPr/>
          </a:p>
          <a:p>
            <a:pPr marL="457200" lvl="0" indent="-304800" algn="l" rtl="0">
              <a:spcBef>
                <a:spcPts val="0"/>
              </a:spcBef>
              <a:spcAft>
                <a:spcPts val="0"/>
              </a:spcAft>
              <a:buClr>
                <a:schemeClr val="dk1"/>
              </a:buClr>
              <a:buSzPts val="1200"/>
              <a:buFont typeface="Calibri"/>
              <a:buChar char="●"/>
            </a:pPr>
            <a:r>
              <a:rPr lang="en-US"/>
              <a:t>In </a:t>
            </a:r>
            <a:r>
              <a:rPr lang="en-US" b="1"/>
              <a:t>[our state]</a:t>
            </a:r>
            <a:r>
              <a:rPr lang="en-US"/>
              <a:t>, we know that we cannot fully realize the aspiration of this vision alone. Only by working together, with a wide range of partners, can this vision of CTE without limits - supported by a cohesive, flexible and responsive ecosystem - become a reality in our state. </a:t>
            </a:r>
            <a:endParaRPr/>
          </a:p>
          <a:p>
            <a:pPr marL="457200" lvl="0" indent="-304800" algn="l" rtl="0">
              <a:spcBef>
                <a:spcPts val="0"/>
              </a:spcBef>
              <a:spcAft>
                <a:spcPts val="0"/>
              </a:spcAft>
              <a:buClr>
                <a:schemeClr val="dk1"/>
              </a:buClr>
              <a:buSzPts val="1200"/>
              <a:buFont typeface="Calibri"/>
              <a:buChar char="●"/>
            </a:pPr>
            <a:r>
              <a:rPr lang="en-US"/>
              <a:t>I hope that by the end of this presentation, you will be able to see yourself in this shared vision and how you can contribute to its accomplishment.</a:t>
            </a:r>
            <a:endParaRPr/>
          </a:p>
        </p:txBody>
      </p:sp>
      <p:sp>
        <p:nvSpPr>
          <p:cNvPr id="145" name="Google Shape;1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Char char="●"/>
            </a:pPr>
            <a:r>
              <a:rPr lang="en-US"/>
              <a:t>CTE Without Limits lays out five inter-connected and equally critical principles, as well as a set of foundational commitments to guide our work. </a:t>
            </a:r>
            <a:endParaRPr/>
          </a:p>
        </p:txBody>
      </p:sp>
      <p:sp>
        <p:nvSpPr>
          <p:cNvPr id="189" name="Google Shape;18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Clr>
                <a:schemeClr val="dk1"/>
              </a:buClr>
              <a:buSzPts val="1200"/>
              <a:buFont typeface="Calibri"/>
              <a:buChar char="●"/>
            </a:pPr>
            <a:r>
              <a:rPr lang="en-US"/>
              <a:t>The foundational commitments are the non-negotiables that must be in place for the vision to become a reality. These include a commitment to:</a:t>
            </a:r>
            <a:endParaRPr/>
          </a:p>
          <a:p>
            <a:pPr marL="914400" lvl="1" indent="-304800" algn="l" rtl="0">
              <a:spcBef>
                <a:spcPts val="0"/>
              </a:spcBef>
              <a:spcAft>
                <a:spcPts val="0"/>
              </a:spcAft>
              <a:buClr>
                <a:schemeClr val="dk1"/>
              </a:buClr>
              <a:buSzPts val="1200"/>
              <a:buFont typeface="Calibri"/>
              <a:buChar char="○"/>
            </a:pPr>
            <a:r>
              <a:rPr lang="en-US"/>
              <a:t>All dimensions of equity – educational, racial, socioeconomic, gender and geographic </a:t>
            </a:r>
            <a:endParaRPr/>
          </a:p>
          <a:p>
            <a:pPr marL="914400" lvl="1" indent="-304800" algn="l" rtl="0">
              <a:spcBef>
                <a:spcPts val="0"/>
              </a:spcBef>
              <a:spcAft>
                <a:spcPts val="0"/>
              </a:spcAft>
              <a:buClr>
                <a:schemeClr val="dk1"/>
              </a:buClr>
              <a:buSzPts val="1200"/>
              <a:buFont typeface="Calibri"/>
              <a:buChar char="○"/>
            </a:pPr>
            <a:r>
              <a:rPr lang="en-US"/>
              <a:t>Quality – including quality programs, instructors, instruction, work-based learning and credentials </a:t>
            </a:r>
            <a:endParaRPr/>
          </a:p>
          <a:p>
            <a:pPr marL="914400" lvl="1" indent="-304800" algn="l" rtl="0">
              <a:spcBef>
                <a:spcPts val="0"/>
              </a:spcBef>
              <a:spcAft>
                <a:spcPts val="0"/>
              </a:spcAft>
              <a:buClr>
                <a:schemeClr val="dk1"/>
              </a:buClr>
              <a:buSzPts val="1200"/>
              <a:buFont typeface="Calibri"/>
              <a:buChar char="○"/>
            </a:pPr>
            <a:r>
              <a:rPr lang="en-US"/>
              <a:t>Meaningful partnerships, with industry partners deeply invested and involved in the design, delivery and success of the CTE system </a:t>
            </a:r>
            <a:endParaRPr/>
          </a:p>
          <a:p>
            <a:pPr marL="914400" lvl="1" indent="-304800" algn="l" rtl="0">
              <a:spcBef>
                <a:spcPts val="0"/>
              </a:spcBef>
              <a:spcAft>
                <a:spcPts val="0"/>
              </a:spcAft>
              <a:buClr>
                <a:schemeClr val="dk1"/>
              </a:buClr>
              <a:buSzPts val="1200"/>
              <a:buFont typeface="Calibri"/>
              <a:buChar char="○"/>
            </a:pPr>
            <a:r>
              <a:rPr lang="en-US"/>
              <a:t>Actionable, transparent and trustworthy data </a:t>
            </a:r>
            <a:endParaRPr/>
          </a:p>
          <a:p>
            <a:pPr marL="914400" lvl="1" indent="-304800" algn="l" rtl="0">
              <a:spcBef>
                <a:spcPts val="0"/>
              </a:spcBef>
              <a:spcAft>
                <a:spcPts val="0"/>
              </a:spcAft>
              <a:buClr>
                <a:schemeClr val="dk1"/>
              </a:buClr>
              <a:buSzPts val="1200"/>
              <a:buFont typeface="Calibri"/>
              <a:buChar char="○"/>
            </a:pPr>
            <a:r>
              <a:rPr lang="en-US"/>
              <a:t>Continuous improvement and leadership at all levels within our system. </a:t>
            </a:r>
            <a:endParaRPr/>
          </a:p>
          <a:p>
            <a:pPr marL="0" lvl="0" indent="0" algn="l" rtl="0">
              <a:spcBef>
                <a:spcPts val="0"/>
              </a:spcBef>
              <a:spcAft>
                <a:spcPts val="0"/>
              </a:spcAft>
              <a:buClr>
                <a:schemeClr val="dk1"/>
              </a:buClr>
              <a:buSzPts val="1100"/>
              <a:buFont typeface="Arial"/>
              <a:buNone/>
            </a:pPr>
            <a:r>
              <a:rPr lang="en-US" b="1"/>
              <a:t>[Speaker Note: If you have more than 45 minutes, expand on these foundational commitments and how they show up in your state’s work.]</a:t>
            </a:r>
            <a:endParaRPr/>
          </a:p>
        </p:txBody>
      </p:sp>
      <p:sp>
        <p:nvSpPr>
          <p:cNvPr id="196" name="Google Shape;19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23"/>
          <p:cNvSpPr txBox="1">
            <a:spLocks noGrp="1"/>
          </p:cNvSpPr>
          <p:nvPr>
            <p:ph type="subTitle" idx="1"/>
          </p:nvPr>
        </p:nvSpPr>
        <p:spPr>
          <a:xfrm>
            <a:off x="1143000" y="5377685"/>
            <a:ext cx="6858000" cy="66992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1800"/>
              <a:buNone/>
              <a:defRPr sz="1800" b="1">
                <a:solidFill>
                  <a:schemeClr val="lt1"/>
                </a:solidFill>
              </a:defRPr>
            </a:lvl1pPr>
            <a:lvl2pPr lvl="1" algn="ctr">
              <a:lnSpc>
                <a:spcPct val="90000"/>
              </a:lnSpc>
              <a:spcBef>
                <a:spcPts val="500"/>
              </a:spcBef>
              <a:spcAft>
                <a:spcPts val="0"/>
              </a:spcAft>
              <a:buClr>
                <a:schemeClr val="dk1"/>
              </a:buClr>
              <a:buSzPts val="1500"/>
              <a:buNone/>
              <a:defRPr sz="1500"/>
            </a:lvl2pPr>
            <a:lvl3pPr lvl="2" algn="ctr">
              <a:lnSpc>
                <a:spcPct val="90000"/>
              </a:lnSpc>
              <a:spcBef>
                <a:spcPts val="500"/>
              </a:spcBef>
              <a:spcAft>
                <a:spcPts val="0"/>
              </a:spcAft>
              <a:buClr>
                <a:schemeClr val="dk1"/>
              </a:buClr>
              <a:buSzPts val="1350"/>
              <a:buNone/>
              <a:defRPr sz="1350"/>
            </a:lvl3pPr>
            <a:lvl4pPr lvl="3" algn="ctr">
              <a:lnSpc>
                <a:spcPct val="90000"/>
              </a:lnSpc>
              <a:spcBef>
                <a:spcPts val="500"/>
              </a:spcBef>
              <a:spcAft>
                <a:spcPts val="0"/>
              </a:spcAft>
              <a:buClr>
                <a:schemeClr val="dk1"/>
              </a:buClr>
              <a:buSzPts val="1200"/>
              <a:buNone/>
              <a:defRPr sz="1200"/>
            </a:lvl4pPr>
            <a:lvl5pPr lvl="4" algn="ctr">
              <a:lnSpc>
                <a:spcPct val="90000"/>
              </a:lnSpc>
              <a:spcBef>
                <a:spcPts val="500"/>
              </a:spcBef>
              <a:spcAft>
                <a:spcPts val="0"/>
              </a:spcAft>
              <a:buClr>
                <a:schemeClr val="dk1"/>
              </a:buClr>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gradFill>
          <a:gsLst>
            <a:gs pos="0">
              <a:srgbClr val="4DA9BA"/>
            </a:gs>
            <a:gs pos="26000">
              <a:srgbClr val="4DA9BA"/>
            </a:gs>
            <a:gs pos="100000">
              <a:srgbClr val="F5F7FC"/>
            </a:gs>
          </a:gsLst>
          <a:lin ang="5400000" scaled="0"/>
        </a:gradFill>
        <a:effectLst/>
      </p:bgPr>
    </p:bg>
    <p:spTree>
      <p:nvGrpSpPr>
        <p:cNvPr id="1" name="Shape 53"/>
        <p:cNvGrpSpPr/>
        <p:nvPr/>
      </p:nvGrpSpPr>
      <p:grpSpPr>
        <a:xfrm>
          <a:off x="0" y="0"/>
          <a:ext cx="0" cy="0"/>
          <a:chOff x="0" y="0"/>
          <a:chExt cx="0" cy="0"/>
        </a:xfrm>
      </p:grpSpPr>
      <p:sp>
        <p:nvSpPr>
          <p:cNvPr id="54" name="Google Shape;54;p32"/>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32"/>
          <p:cNvSpPr txBox="1"/>
          <p:nvPr/>
        </p:nvSpPr>
        <p:spPr>
          <a:xfrm rot="-5400000">
            <a:off x="-754779" y="1135353"/>
            <a:ext cx="2951922" cy="994172"/>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chemeClr val="lt1"/>
              </a:buClr>
              <a:buSzPts val="2400"/>
              <a:buFont typeface="Open Sans"/>
              <a:buNone/>
            </a:pPr>
            <a:r>
              <a:rPr lang="en-US" sz="2400" b="0">
                <a:solidFill>
                  <a:schemeClr val="lt1"/>
                </a:solidFill>
                <a:latin typeface="Open Sans"/>
                <a:ea typeface="Open Sans"/>
                <a:cs typeface="Open Sans"/>
                <a:sym typeface="Open Sans"/>
              </a:rPr>
              <a:t>PRINCIPLE</a:t>
            </a:r>
            <a:endParaRPr/>
          </a:p>
        </p:txBody>
      </p:sp>
      <p:sp>
        <p:nvSpPr>
          <p:cNvPr id="56" name="Google Shape;56;p32"/>
          <p:cNvSpPr txBox="1">
            <a:spLocks noGrp="1"/>
          </p:cNvSpPr>
          <p:nvPr>
            <p:ph type="body" idx="1"/>
          </p:nvPr>
        </p:nvSpPr>
        <p:spPr>
          <a:xfrm>
            <a:off x="2008096" y="1931714"/>
            <a:ext cx="4996506" cy="199100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2"/>
          <p:cNvSpPr/>
          <p:nvPr/>
        </p:nvSpPr>
        <p:spPr>
          <a:xfrm>
            <a:off x="882547" y="1176340"/>
            <a:ext cx="1172116"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0">
                <a:solidFill>
                  <a:schemeClr val="lt1"/>
                </a:solidFill>
                <a:latin typeface="Open Sans"/>
                <a:ea typeface="Open Sans"/>
                <a:cs typeface="Open Sans"/>
                <a:sym typeface="Open Sans"/>
              </a:rPr>
              <a:t>2</a:t>
            </a:r>
            <a:endParaRPr/>
          </a:p>
        </p:txBody>
      </p:sp>
      <p:pic>
        <p:nvPicPr>
          <p:cNvPr id="58" name="Google Shape;58;p32"/>
          <p:cNvPicPr preferRelativeResize="0"/>
          <p:nvPr/>
        </p:nvPicPr>
        <p:blipFill rotWithShape="1">
          <a:blip r:embed="rId2">
            <a:alphaModFix/>
          </a:blip>
          <a:srcRect/>
          <a:stretch/>
        </p:blipFill>
        <p:spPr>
          <a:xfrm>
            <a:off x="6803628" y="1437414"/>
            <a:ext cx="2303393" cy="248643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gradFill>
          <a:gsLst>
            <a:gs pos="0">
              <a:srgbClr val="E6873C"/>
            </a:gs>
            <a:gs pos="26000">
              <a:srgbClr val="E6873C"/>
            </a:gs>
            <a:gs pos="100000">
              <a:srgbClr val="F5F7FC"/>
            </a:gs>
          </a:gsLst>
          <a:lin ang="5400000" scaled="0"/>
        </a:gradFill>
        <a:effectLst/>
      </p:bgPr>
    </p:bg>
    <p:spTree>
      <p:nvGrpSpPr>
        <p:cNvPr id="1" name="Shape 59"/>
        <p:cNvGrpSpPr/>
        <p:nvPr/>
      </p:nvGrpSpPr>
      <p:grpSpPr>
        <a:xfrm>
          <a:off x="0" y="0"/>
          <a:ext cx="0" cy="0"/>
          <a:chOff x="0" y="0"/>
          <a:chExt cx="0" cy="0"/>
        </a:xfrm>
      </p:grpSpPr>
      <p:sp>
        <p:nvSpPr>
          <p:cNvPr id="60" name="Google Shape;60;p33"/>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33"/>
          <p:cNvSpPr txBox="1"/>
          <p:nvPr/>
        </p:nvSpPr>
        <p:spPr>
          <a:xfrm rot="-5400000">
            <a:off x="-635782" y="1113838"/>
            <a:ext cx="2951922" cy="994172"/>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chemeClr val="lt1"/>
              </a:buClr>
              <a:buSzPts val="2400"/>
              <a:buFont typeface="Open Sans"/>
              <a:buNone/>
            </a:pPr>
            <a:r>
              <a:rPr lang="en-US" sz="2400" b="0">
                <a:solidFill>
                  <a:schemeClr val="lt1"/>
                </a:solidFill>
                <a:latin typeface="Open Sans"/>
                <a:ea typeface="Open Sans"/>
                <a:cs typeface="Open Sans"/>
                <a:sym typeface="Open Sans"/>
              </a:rPr>
              <a:t>PRINCIPLE</a:t>
            </a:r>
            <a:endParaRPr/>
          </a:p>
        </p:txBody>
      </p:sp>
      <p:sp>
        <p:nvSpPr>
          <p:cNvPr id="62" name="Google Shape;62;p33"/>
          <p:cNvSpPr/>
          <p:nvPr/>
        </p:nvSpPr>
        <p:spPr>
          <a:xfrm>
            <a:off x="882547" y="1176340"/>
            <a:ext cx="1172116"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0">
                <a:solidFill>
                  <a:schemeClr val="lt1"/>
                </a:solidFill>
                <a:latin typeface="Open Sans"/>
                <a:ea typeface="Open Sans"/>
                <a:cs typeface="Open Sans"/>
                <a:sym typeface="Open Sans"/>
              </a:rPr>
              <a:t>3</a:t>
            </a:r>
            <a:endParaRPr/>
          </a:p>
        </p:txBody>
      </p:sp>
      <p:sp>
        <p:nvSpPr>
          <p:cNvPr id="63" name="Google Shape;63;p33"/>
          <p:cNvSpPr txBox="1"/>
          <p:nvPr/>
        </p:nvSpPr>
        <p:spPr>
          <a:xfrm>
            <a:off x="2139399" y="1931714"/>
            <a:ext cx="4619210" cy="1991001"/>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3000"/>
              <a:buFont typeface="Arial"/>
              <a:buNone/>
            </a:pPr>
            <a:r>
              <a:rPr lang="en-US" sz="3000" b="1">
                <a:solidFill>
                  <a:schemeClr val="dk1"/>
                </a:solidFill>
                <a:latin typeface="Open Sans"/>
                <a:ea typeface="Open Sans"/>
                <a:cs typeface="Open Sans"/>
                <a:sym typeface="Open Sans"/>
              </a:rPr>
              <a:t>Each skillfully navigates their own career journey</a:t>
            </a:r>
            <a:endParaRPr/>
          </a:p>
        </p:txBody>
      </p:sp>
      <p:pic>
        <p:nvPicPr>
          <p:cNvPr id="64" name="Google Shape;64;p33"/>
          <p:cNvPicPr preferRelativeResize="0"/>
          <p:nvPr/>
        </p:nvPicPr>
        <p:blipFill rotWithShape="1">
          <a:blip r:embed="rId2">
            <a:alphaModFix/>
          </a:blip>
          <a:srcRect/>
          <a:stretch/>
        </p:blipFill>
        <p:spPr>
          <a:xfrm>
            <a:off x="6758609" y="1246469"/>
            <a:ext cx="2303393" cy="240065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gradFill>
          <a:gsLst>
            <a:gs pos="0">
              <a:srgbClr val="154B80"/>
            </a:gs>
            <a:gs pos="17000">
              <a:srgbClr val="154B80"/>
            </a:gs>
            <a:gs pos="100000">
              <a:srgbClr val="F5F7FC"/>
            </a:gs>
          </a:gsLst>
          <a:lin ang="5400000" scaled="0"/>
        </a:gradFill>
        <a:effectLst/>
      </p:bgPr>
    </p:bg>
    <p:spTree>
      <p:nvGrpSpPr>
        <p:cNvPr id="1" name="Shape 65"/>
        <p:cNvGrpSpPr/>
        <p:nvPr/>
      </p:nvGrpSpPr>
      <p:grpSpPr>
        <a:xfrm>
          <a:off x="0" y="0"/>
          <a:ext cx="0" cy="0"/>
          <a:chOff x="0" y="0"/>
          <a:chExt cx="0" cy="0"/>
        </a:xfrm>
      </p:grpSpPr>
      <p:sp>
        <p:nvSpPr>
          <p:cNvPr id="66" name="Google Shape;66;p34"/>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34"/>
          <p:cNvSpPr txBox="1"/>
          <p:nvPr/>
        </p:nvSpPr>
        <p:spPr>
          <a:xfrm rot="-5400000">
            <a:off x="-614930" y="1167626"/>
            <a:ext cx="2951922" cy="994172"/>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chemeClr val="lt1"/>
              </a:buClr>
              <a:buSzPts val="2400"/>
              <a:buFont typeface="Open Sans"/>
              <a:buNone/>
            </a:pPr>
            <a:r>
              <a:rPr lang="en-US" sz="2400" b="0">
                <a:solidFill>
                  <a:schemeClr val="lt1"/>
                </a:solidFill>
                <a:latin typeface="Open Sans"/>
                <a:ea typeface="Open Sans"/>
                <a:cs typeface="Open Sans"/>
                <a:sym typeface="Open Sans"/>
              </a:rPr>
              <a:t>PRINCIPLE</a:t>
            </a:r>
            <a:endParaRPr/>
          </a:p>
        </p:txBody>
      </p:sp>
      <p:sp>
        <p:nvSpPr>
          <p:cNvPr id="68" name="Google Shape;68;p34"/>
          <p:cNvSpPr/>
          <p:nvPr/>
        </p:nvSpPr>
        <p:spPr>
          <a:xfrm>
            <a:off x="969173" y="1176340"/>
            <a:ext cx="1172116"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0">
                <a:solidFill>
                  <a:schemeClr val="lt1"/>
                </a:solidFill>
                <a:latin typeface="Open Sans"/>
                <a:ea typeface="Open Sans"/>
                <a:cs typeface="Open Sans"/>
                <a:sym typeface="Open Sans"/>
              </a:rPr>
              <a:t>4</a:t>
            </a:r>
            <a:endParaRPr/>
          </a:p>
        </p:txBody>
      </p:sp>
      <p:sp>
        <p:nvSpPr>
          <p:cNvPr id="69" name="Google Shape;69;p34"/>
          <p:cNvSpPr txBox="1"/>
          <p:nvPr/>
        </p:nvSpPr>
        <p:spPr>
          <a:xfrm>
            <a:off x="2139399" y="1931714"/>
            <a:ext cx="4619210" cy="1991001"/>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3000"/>
              <a:buFont typeface="Arial"/>
              <a:buNone/>
            </a:pPr>
            <a:r>
              <a:rPr lang="en-US" sz="3000" b="1">
                <a:solidFill>
                  <a:schemeClr val="dk1"/>
                </a:solidFill>
                <a:latin typeface="Open Sans"/>
                <a:ea typeface="Open Sans"/>
                <a:cs typeface="Open Sans"/>
                <a:sym typeface="Open Sans"/>
              </a:rPr>
              <a:t>Each learner’s skills are counted, valued and portable</a:t>
            </a:r>
            <a:endParaRPr/>
          </a:p>
        </p:txBody>
      </p:sp>
      <p:pic>
        <p:nvPicPr>
          <p:cNvPr id="70" name="Google Shape;70;p34"/>
          <p:cNvPicPr preferRelativeResize="0"/>
          <p:nvPr/>
        </p:nvPicPr>
        <p:blipFill rotWithShape="1">
          <a:blip r:embed="rId2">
            <a:alphaModFix/>
          </a:blip>
          <a:srcRect/>
          <a:stretch/>
        </p:blipFill>
        <p:spPr>
          <a:xfrm>
            <a:off x="6758609" y="1364804"/>
            <a:ext cx="2303393" cy="233052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gradFill>
          <a:gsLst>
            <a:gs pos="0">
              <a:srgbClr val="7A6C61"/>
            </a:gs>
            <a:gs pos="17000">
              <a:srgbClr val="7A6C61"/>
            </a:gs>
            <a:gs pos="100000">
              <a:srgbClr val="F5F7FC"/>
            </a:gs>
          </a:gsLst>
          <a:lin ang="5400000" scaled="0"/>
        </a:gradFill>
        <a:effectLst/>
      </p:bgPr>
    </p:bg>
    <p:spTree>
      <p:nvGrpSpPr>
        <p:cNvPr id="1" name="Shape 71"/>
        <p:cNvGrpSpPr/>
        <p:nvPr/>
      </p:nvGrpSpPr>
      <p:grpSpPr>
        <a:xfrm>
          <a:off x="0" y="0"/>
          <a:ext cx="0" cy="0"/>
          <a:chOff x="0" y="0"/>
          <a:chExt cx="0" cy="0"/>
        </a:xfrm>
      </p:grpSpPr>
      <p:sp>
        <p:nvSpPr>
          <p:cNvPr id="72" name="Google Shape;72;p35"/>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3" name="Google Shape;73;p35"/>
          <p:cNvSpPr txBox="1"/>
          <p:nvPr/>
        </p:nvSpPr>
        <p:spPr>
          <a:xfrm rot="-5400000">
            <a:off x="-625686" y="1167626"/>
            <a:ext cx="2951922" cy="994172"/>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chemeClr val="lt1"/>
              </a:buClr>
              <a:buSzPts val="2400"/>
              <a:buFont typeface="Open Sans"/>
              <a:buNone/>
            </a:pPr>
            <a:r>
              <a:rPr lang="en-US" sz="2400" b="0">
                <a:solidFill>
                  <a:schemeClr val="lt1"/>
                </a:solidFill>
                <a:latin typeface="Open Sans"/>
                <a:ea typeface="Open Sans"/>
                <a:cs typeface="Open Sans"/>
                <a:sym typeface="Open Sans"/>
              </a:rPr>
              <a:t>PRINCIPLE</a:t>
            </a:r>
            <a:endParaRPr/>
          </a:p>
        </p:txBody>
      </p:sp>
      <p:sp>
        <p:nvSpPr>
          <p:cNvPr id="74" name="Google Shape;74;p35"/>
          <p:cNvSpPr/>
          <p:nvPr/>
        </p:nvSpPr>
        <p:spPr>
          <a:xfrm>
            <a:off x="969173" y="1176340"/>
            <a:ext cx="1172116"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0">
                <a:solidFill>
                  <a:schemeClr val="lt1"/>
                </a:solidFill>
                <a:latin typeface="Open Sans"/>
                <a:ea typeface="Open Sans"/>
                <a:cs typeface="Open Sans"/>
                <a:sym typeface="Open Sans"/>
              </a:rPr>
              <a:t>5</a:t>
            </a:r>
            <a:endParaRPr/>
          </a:p>
        </p:txBody>
      </p:sp>
      <p:sp>
        <p:nvSpPr>
          <p:cNvPr id="75" name="Google Shape;75;p35"/>
          <p:cNvSpPr txBox="1"/>
          <p:nvPr/>
        </p:nvSpPr>
        <p:spPr>
          <a:xfrm>
            <a:off x="2139399" y="1931714"/>
            <a:ext cx="4619210" cy="1991001"/>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3000"/>
              <a:buFont typeface="Arial"/>
              <a:buNone/>
            </a:pPr>
            <a:r>
              <a:rPr lang="en-US" sz="3000" b="1">
                <a:solidFill>
                  <a:schemeClr val="dk1"/>
                </a:solidFill>
                <a:latin typeface="Open Sans"/>
                <a:ea typeface="Open Sans"/>
                <a:cs typeface="Open Sans"/>
                <a:sym typeface="Open Sans"/>
              </a:rPr>
              <a:t>Each learner can access CTE without borders</a:t>
            </a:r>
            <a:endParaRPr/>
          </a:p>
        </p:txBody>
      </p:sp>
      <p:pic>
        <p:nvPicPr>
          <p:cNvPr id="76" name="Google Shape;76;p35"/>
          <p:cNvPicPr preferRelativeResize="0"/>
          <p:nvPr/>
        </p:nvPicPr>
        <p:blipFill rotWithShape="1">
          <a:blip r:embed="rId2">
            <a:alphaModFix/>
          </a:blip>
          <a:srcRect/>
          <a:stretch/>
        </p:blipFill>
        <p:spPr>
          <a:xfrm>
            <a:off x="6383478" y="1246470"/>
            <a:ext cx="2303393" cy="233052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gradFill>
          <a:gsLst>
            <a:gs pos="0">
              <a:srgbClr val="ACCA53"/>
            </a:gs>
            <a:gs pos="26000">
              <a:srgbClr val="ACCA53"/>
            </a:gs>
            <a:gs pos="100000">
              <a:srgbClr val="F5F7FC"/>
            </a:gs>
          </a:gsLst>
          <a:lin ang="5400000" scaled="0"/>
        </a:gradFill>
        <a:effectLst/>
      </p:bgPr>
    </p:bg>
    <p:spTree>
      <p:nvGrpSpPr>
        <p:cNvPr id="1" name="Shape 77"/>
        <p:cNvGrpSpPr/>
        <p:nvPr/>
      </p:nvGrpSpPr>
      <p:grpSpPr>
        <a:xfrm>
          <a:off x="0" y="0"/>
          <a:ext cx="0" cy="0"/>
          <a:chOff x="0" y="0"/>
          <a:chExt cx="0" cy="0"/>
        </a:xfrm>
      </p:grpSpPr>
      <p:sp>
        <p:nvSpPr>
          <p:cNvPr id="78" name="Google Shape;78;p36"/>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36"/>
          <p:cNvSpPr txBox="1">
            <a:spLocks noGrp="1"/>
          </p:cNvSpPr>
          <p:nvPr>
            <p:ph type="body" idx="1"/>
          </p:nvPr>
        </p:nvSpPr>
        <p:spPr>
          <a:xfrm>
            <a:off x="839912" y="942111"/>
            <a:ext cx="6714279" cy="483523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0" name="Google Shape;80;p36" descr="Icon&#10;&#10;Description automatically generated"/>
          <p:cNvPicPr preferRelativeResize="0"/>
          <p:nvPr/>
        </p:nvPicPr>
        <p:blipFill rotWithShape="1">
          <a:blip r:embed="rId2">
            <a:alphaModFix/>
          </a:blip>
          <a:srcRect/>
          <a:stretch/>
        </p:blipFill>
        <p:spPr>
          <a:xfrm>
            <a:off x="7618288" y="416824"/>
            <a:ext cx="1371600" cy="136894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_Custom Layout">
  <p:cSld name="6_Custom Layout">
    <p:bg>
      <p:bgPr>
        <a:gradFill>
          <a:gsLst>
            <a:gs pos="0">
              <a:srgbClr val="4DA9BA"/>
            </a:gs>
            <a:gs pos="26000">
              <a:srgbClr val="4DA9BA"/>
            </a:gs>
            <a:gs pos="100000">
              <a:srgbClr val="F5F7FC"/>
            </a:gs>
          </a:gsLst>
          <a:lin ang="5400000" scaled="0"/>
        </a:gradFill>
        <a:effectLst/>
      </p:bgPr>
    </p:bg>
    <p:spTree>
      <p:nvGrpSpPr>
        <p:cNvPr id="1" name="Shape 81"/>
        <p:cNvGrpSpPr/>
        <p:nvPr/>
      </p:nvGrpSpPr>
      <p:grpSpPr>
        <a:xfrm>
          <a:off x="0" y="0"/>
          <a:ext cx="0" cy="0"/>
          <a:chOff x="0" y="0"/>
          <a:chExt cx="0" cy="0"/>
        </a:xfrm>
      </p:grpSpPr>
      <p:sp>
        <p:nvSpPr>
          <p:cNvPr id="82" name="Google Shape;82;p37"/>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3" name="Google Shape;83;p37"/>
          <p:cNvPicPr preferRelativeResize="0"/>
          <p:nvPr/>
        </p:nvPicPr>
        <p:blipFill rotWithShape="1">
          <a:blip r:embed="rId2">
            <a:alphaModFix/>
          </a:blip>
          <a:srcRect/>
          <a:stretch/>
        </p:blipFill>
        <p:spPr>
          <a:xfrm>
            <a:off x="7554191" y="294843"/>
            <a:ext cx="1371600" cy="1372592"/>
          </a:xfrm>
          <a:prstGeom prst="rect">
            <a:avLst/>
          </a:prstGeom>
          <a:noFill/>
          <a:ln>
            <a:noFill/>
          </a:ln>
        </p:spPr>
      </p:pic>
      <p:sp>
        <p:nvSpPr>
          <p:cNvPr id="84" name="Google Shape;84;p37"/>
          <p:cNvSpPr txBox="1">
            <a:spLocks noGrp="1"/>
          </p:cNvSpPr>
          <p:nvPr>
            <p:ph type="body" idx="1"/>
          </p:nvPr>
        </p:nvSpPr>
        <p:spPr>
          <a:xfrm>
            <a:off x="839912" y="942111"/>
            <a:ext cx="6714279" cy="483523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gradFill>
          <a:gsLst>
            <a:gs pos="0">
              <a:srgbClr val="E6873C"/>
            </a:gs>
            <a:gs pos="26000">
              <a:srgbClr val="E6873C"/>
            </a:gs>
            <a:gs pos="100000">
              <a:srgbClr val="F5F7FC"/>
            </a:gs>
          </a:gsLst>
          <a:lin ang="5400000" scaled="0"/>
        </a:gradFill>
        <a:effectLst/>
      </p:bgPr>
    </p:bg>
    <p:spTree>
      <p:nvGrpSpPr>
        <p:cNvPr id="1" name="Shape 85"/>
        <p:cNvGrpSpPr/>
        <p:nvPr/>
      </p:nvGrpSpPr>
      <p:grpSpPr>
        <a:xfrm>
          <a:off x="0" y="0"/>
          <a:ext cx="0" cy="0"/>
          <a:chOff x="0" y="0"/>
          <a:chExt cx="0" cy="0"/>
        </a:xfrm>
      </p:grpSpPr>
      <p:sp>
        <p:nvSpPr>
          <p:cNvPr id="86" name="Google Shape;86;p38"/>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7" name="Google Shape;87;p38"/>
          <p:cNvPicPr preferRelativeResize="0"/>
          <p:nvPr/>
        </p:nvPicPr>
        <p:blipFill rotWithShape="1">
          <a:blip r:embed="rId2">
            <a:alphaModFix/>
          </a:blip>
          <a:srcRect/>
          <a:stretch/>
        </p:blipFill>
        <p:spPr>
          <a:xfrm>
            <a:off x="7554191" y="332068"/>
            <a:ext cx="1371600" cy="1367640"/>
          </a:xfrm>
          <a:prstGeom prst="rect">
            <a:avLst/>
          </a:prstGeom>
          <a:noFill/>
          <a:ln>
            <a:noFill/>
          </a:ln>
        </p:spPr>
      </p:pic>
      <p:sp>
        <p:nvSpPr>
          <p:cNvPr id="88" name="Google Shape;88;p38"/>
          <p:cNvSpPr txBox="1">
            <a:spLocks noGrp="1"/>
          </p:cNvSpPr>
          <p:nvPr>
            <p:ph type="body" idx="1"/>
          </p:nvPr>
        </p:nvSpPr>
        <p:spPr>
          <a:xfrm>
            <a:off x="839912" y="942111"/>
            <a:ext cx="6714279" cy="483523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8_Custom Layout">
  <p:cSld name="8_Custom Layout">
    <p:bg>
      <p:bgPr>
        <a:gradFill>
          <a:gsLst>
            <a:gs pos="0">
              <a:srgbClr val="154B80"/>
            </a:gs>
            <a:gs pos="17000">
              <a:srgbClr val="154B80"/>
            </a:gs>
            <a:gs pos="100000">
              <a:srgbClr val="F5F7FC"/>
            </a:gs>
          </a:gsLst>
          <a:lin ang="5400000" scaled="0"/>
        </a:gradFill>
        <a:effectLst/>
      </p:bgPr>
    </p:bg>
    <p:spTree>
      <p:nvGrpSpPr>
        <p:cNvPr id="1" name="Shape 89"/>
        <p:cNvGrpSpPr/>
        <p:nvPr/>
      </p:nvGrpSpPr>
      <p:grpSpPr>
        <a:xfrm>
          <a:off x="0" y="0"/>
          <a:ext cx="0" cy="0"/>
          <a:chOff x="0" y="0"/>
          <a:chExt cx="0" cy="0"/>
        </a:xfrm>
      </p:grpSpPr>
      <p:sp>
        <p:nvSpPr>
          <p:cNvPr id="90" name="Google Shape;90;p39"/>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1" name="Google Shape;91;p39"/>
          <p:cNvPicPr preferRelativeResize="0"/>
          <p:nvPr/>
        </p:nvPicPr>
        <p:blipFill rotWithShape="1">
          <a:blip r:embed="rId2">
            <a:alphaModFix/>
          </a:blip>
          <a:srcRect/>
          <a:stretch/>
        </p:blipFill>
        <p:spPr>
          <a:xfrm>
            <a:off x="7569100" y="332068"/>
            <a:ext cx="1371600" cy="1367640"/>
          </a:xfrm>
          <a:prstGeom prst="rect">
            <a:avLst/>
          </a:prstGeom>
          <a:noFill/>
          <a:ln>
            <a:noFill/>
          </a:ln>
        </p:spPr>
      </p:pic>
      <p:sp>
        <p:nvSpPr>
          <p:cNvPr id="92" name="Google Shape;92;p39"/>
          <p:cNvSpPr txBox="1">
            <a:spLocks noGrp="1"/>
          </p:cNvSpPr>
          <p:nvPr>
            <p:ph type="body" idx="1"/>
          </p:nvPr>
        </p:nvSpPr>
        <p:spPr>
          <a:xfrm>
            <a:off x="839912" y="942111"/>
            <a:ext cx="6714279" cy="483523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9_Custom Layout">
  <p:cSld name="9_Custom Layout">
    <p:bg>
      <p:bgPr>
        <a:gradFill>
          <a:gsLst>
            <a:gs pos="0">
              <a:srgbClr val="7A6C61"/>
            </a:gs>
            <a:gs pos="17000">
              <a:srgbClr val="7A6C61"/>
            </a:gs>
            <a:gs pos="100000">
              <a:srgbClr val="F5F7FC"/>
            </a:gs>
          </a:gsLst>
          <a:lin ang="5400000" scaled="0"/>
        </a:gradFill>
        <a:effectLst/>
      </p:bgPr>
    </p:bg>
    <p:spTree>
      <p:nvGrpSpPr>
        <p:cNvPr id="1" name="Shape 93"/>
        <p:cNvGrpSpPr/>
        <p:nvPr/>
      </p:nvGrpSpPr>
      <p:grpSpPr>
        <a:xfrm>
          <a:off x="0" y="0"/>
          <a:ext cx="0" cy="0"/>
          <a:chOff x="0" y="0"/>
          <a:chExt cx="0" cy="0"/>
        </a:xfrm>
      </p:grpSpPr>
      <p:sp>
        <p:nvSpPr>
          <p:cNvPr id="94" name="Google Shape;94;p40"/>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5" name="Google Shape;95;p40"/>
          <p:cNvPicPr preferRelativeResize="0"/>
          <p:nvPr/>
        </p:nvPicPr>
        <p:blipFill rotWithShape="1">
          <a:blip r:embed="rId2">
            <a:alphaModFix/>
          </a:blip>
          <a:srcRect/>
          <a:stretch/>
        </p:blipFill>
        <p:spPr>
          <a:xfrm>
            <a:off x="7554191" y="286284"/>
            <a:ext cx="1371600" cy="1370394"/>
          </a:xfrm>
          <a:prstGeom prst="rect">
            <a:avLst/>
          </a:prstGeom>
          <a:noFill/>
          <a:ln>
            <a:noFill/>
          </a:ln>
        </p:spPr>
      </p:pic>
      <p:sp>
        <p:nvSpPr>
          <p:cNvPr id="96" name="Google Shape;96;p40"/>
          <p:cNvSpPr txBox="1">
            <a:spLocks noGrp="1"/>
          </p:cNvSpPr>
          <p:nvPr>
            <p:ph type="body" idx="1"/>
          </p:nvPr>
        </p:nvSpPr>
        <p:spPr>
          <a:xfrm>
            <a:off x="839912" y="942111"/>
            <a:ext cx="6714279" cy="483523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2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4"/>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25"/>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bg>
      <p:bgPr>
        <a:gradFill>
          <a:gsLst>
            <a:gs pos="0">
              <a:srgbClr val="ACCA53"/>
            </a:gs>
            <a:gs pos="26000">
              <a:srgbClr val="ACCA53"/>
            </a:gs>
            <a:gs pos="100000">
              <a:srgbClr val="F5F7FC"/>
            </a:gs>
          </a:gsLst>
          <a:lin ang="5400000" scaled="0"/>
        </a:gradFill>
        <a:effectLst/>
      </p:bgPr>
    </p:bg>
    <p:spTree>
      <p:nvGrpSpPr>
        <p:cNvPr id="1" name="Shape 24"/>
        <p:cNvGrpSpPr/>
        <p:nvPr/>
      </p:nvGrpSpPr>
      <p:grpSpPr>
        <a:xfrm>
          <a:off x="0" y="0"/>
          <a:ext cx="0" cy="0"/>
          <a:chOff x="0" y="0"/>
          <a:chExt cx="0" cy="0"/>
        </a:xfrm>
      </p:grpSpPr>
      <p:sp>
        <p:nvSpPr>
          <p:cNvPr id="25" name="Google Shape;25;p26"/>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26"/>
          <p:cNvSpPr txBox="1"/>
          <p:nvPr/>
        </p:nvSpPr>
        <p:spPr>
          <a:xfrm rot="-5400000">
            <a:off x="-307155" y="1716811"/>
            <a:ext cx="2951922" cy="994172"/>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chemeClr val="lt1"/>
              </a:buClr>
              <a:buSzPts val="2400"/>
              <a:buFont typeface="Open Sans"/>
              <a:buNone/>
            </a:pPr>
            <a:r>
              <a:rPr lang="en-US" sz="2400" b="0" i="0" u="none" strike="noStrike" cap="none">
                <a:solidFill>
                  <a:schemeClr val="lt1"/>
                </a:solidFill>
                <a:latin typeface="Open Sans"/>
                <a:ea typeface="Open Sans"/>
                <a:cs typeface="Open Sans"/>
                <a:sym typeface="Open Sans"/>
              </a:rPr>
              <a:t>PRINCIPLE</a:t>
            </a:r>
            <a:endParaRPr/>
          </a:p>
        </p:txBody>
      </p:sp>
      <p:sp>
        <p:nvSpPr>
          <p:cNvPr id="27" name="Google Shape;27;p26"/>
          <p:cNvSpPr txBox="1">
            <a:spLocks noGrp="1"/>
          </p:cNvSpPr>
          <p:nvPr>
            <p:ph type="body" idx="1"/>
          </p:nvPr>
        </p:nvSpPr>
        <p:spPr>
          <a:xfrm>
            <a:off x="2008096" y="2307600"/>
            <a:ext cx="4996506" cy="199100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p:nvPr/>
        </p:nvSpPr>
        <p:spPr>
          <a:xfrm>
            <a:off x="1168806" y="1738800"/>
            <a:ext cx="1172116"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0" b="0" i="0" u="none" strike="noStrike" cap="none">
                <a:solidFill>
                  <a:schemeClr val="lt1"/>
                </a:solidFill>
                <a:latin typeface="Open Sans"/>
                <a:ea typeface="Open Sans"/>
                <a:cs typeface="Open Sans"/>
                <a:sym typeface="Open Sans"/>
              </a:rPr>
              <a:t>1</a:t>
            </a:r>
            <a:endParaRPr/>
          </a:p>
        </p:txBody>
      </p:sp>
      <p:pic>
        <p:nvPicPr>
          <p:cNvPr id="29" name="Google Shape;29;p26" descr="Icon&#10;&#10;Description automatically generated"/>
          <p:cNvPicPr preferRelativeResize="0"/>
          <p:nvPr/>
        </p:nvPicPr>
        <p:blipFill rotWithShape="1">
          <a:blip r:embed="rId2">
            <a:alphaModFix/>
          </a:blip>
          <a:srcRect/>
          <a:stretch/>
        </p:blipFill>
        <p:spPr>
          <a:xfrm>
            <a:off x="6132704" y="1792800"/>
            <a:ext cx="2739888" cy="291562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27"/>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27"/>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8"/>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3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0"/>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0"/>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0"/>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0"/>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p:nvPr/>
        </p:nvSpPr>
        <p:spPr>
          <a:xfrm>
            <a:off x="0" y="6356350"/>
            <a:ext cx="9144000" cy="501650"/>
          </a:xfrm>
          <a:prstGeom prst="rect">
            <a:avLst/>
          </a:prstGeom>
          <a:gradFill>
            <a:gsLst>
              <a:gs pos="0">
                <a:srgbClr val="F3B544"/>
              </a:gs>
              <a:gs pos="6000">
                <a:srgbClr val="F3B544"/>
              </a:gs>
              <a:gs pos="100000">
                <a:srgbClr val="F5F7FC"/>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22"/>
          <p:cNvSpPr txBox="1"/>
          <p:nvPr/>
        </p:nvSpPr>
        <p:spPr>
          <a:xfrm>
            <a:off x="1119883" y="6433171"/>
            <a:ext cx="41148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u="none" strike="noStrike" cap="none">
                <a:solidFill>
                  <a:srgbClr val="3F3F3F"/>
                </a:solidFill>
                <a:latin typeface="Calibri"/>
                <a:ea typeface="Calibri"/>
                <a:cs typeface="Calibri"/>
                <a:sym typeface="Calibri"/>
              </a:rPr>
              <a:t>www.careertech.org/without-limits</a:t>
            </a:r>
            <a:endParaRPr sz="1200" b="0" i="0" u="none" strike="noStrike" cap="none">
              <a:solidFill>
                <a:srgbClr val="3F3F3F"/>
              </a:solidFill>
              <a:latin typeface="Calibri"/>
              <a:ea typeface="Calibri"/>
              <a:cs typeface="Calibri"/>
              <a:sym typeface="Calibri"/>
            </a:endParaRPr>
          </a:p>
        </p:txBody>
      </p:sp>
      <p:pic>
        <p:nvPicPr>
          <p:cNvPr id="12" name="Google Shape;12;p22" descr="Graphical user interface&#10;&#10;Description automatically generated with medium confidence"/>
          <p:cNvPicPr preferRelativeResize="0"/>
          <p:nvPr/>
        </p:nvPicPr>
        <p:blipFill rotWithShape="1">
          <a:blip r:embed="rId20">
            <a:alphaModFix/>
          </a:blip>
          <a:srcRect/>
          <a:stretch/>
        </p:blipFill>
        <p:spPr>
          <a:xfrm>
            <a:off x="109331" y="6563515"/>
            <a:ext cx="1010552" cy="148428"/>
          </a:xfrm>
          <a:prstGeom prst="rect">
            <a:avLst/>
          </a:prstGeom>
          <a:noFill/>
          <a:ln>
            <a:noFill/>
          </a:ln>
        </p:spPr>
      </p:pic>
      <p:sp>
        <p:nvSpPr>
          <p:cNvPr id="13" name="Google Shape;13;p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a:buNone/>
              <a:defRPr sz="44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2"/>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Calibri"/>
                <a:ea typeface="Calibri"/>
                <a:cs typeface="Calibri"/>
                <a:sym typeface="Calibri"/>
              </a:defRPr>
            </a:lvl1pPr>
            <a:lvl2pPr marL="0" marR="0" lvl="1" indent="0" algn="r" rtl="0">
              <a:spcBef>
                <a:spcPts val="0"/>
              </a:spcBef>
              <a:buNone/>
              <a:defRPr sz="1000" b="0" i="0" u="none" strike="noStrike" cap="none">
                <a:solidFill>
                  <a:schemeClr val="dk1"/>
                </a:solidFill>
                <a:latin typeface="Calibri"/>
                <a:ea typeface="Calibri"/>
                <a:cs typeface="Calibri"/>
                <a:sym typeface="Calibri"/>
              </a:defRPr>
            </a:lvl2pPr>
            <a:lvl3pPr marL="0" marR="0" lvl="2" indent="0" algn="r" rtl="0">
              <a:spcBef>
                <a:spcPts val="0"/>
              </a:spcBef>
              <a:buNone/>
              <a:defRPr sz="1000" b="0" i="0" u="none" strike="noStrike" cap="none">
                <a:solidFill>
                  <a:schemeClr val="dk1"/>
                </a:solidFill>
                <a:latin typeface="Calibri"/>
                <a:ea typeface="Calibri"/>
                <a:cs typeface="Calibri"/>
                <a:sym typeface="Calibri"/>
              </a:defRPr>
            </a:lvl3pPr>
            <a:lvl4pPr marL="0" marR="0" lvl="3" indent="0" algn="r" rtl="0">
              <a:spcBef>
                <a:spcPts val="0"/>
              </a:spcBef>
              <a:buNone/>
              <a:defRPr sz="1000" b="0" i="0" u="none" strike="noStrike" cap="none">
                <a:solidFill>
                  <a:schemeClr val="dk1"/>
                </a:solidFill>
                <a:latin typeface="Calibri"/>
                <a:ea typeface="Calibri"/>
                <a:cs typeface="Calibri"/>
                <a:sym typeface="Calibri"/>
              </a:defRPr>
            </a:lvl4pPr>
            <a:lvl5pPr marL="0" marR="0" lvl="4" indent="0" algn="r" rtl="0">
              <a:spcBef>
                <a:spcPts val="0"/>
              </a:spcBef>
              <a:buNone/>
              <a:defRPr sz="1000" b="0" i="0" u="none" strike="noStrike" cap="none">
                <a:solidFill>
                  <a:schemeClr val="dk1"/>
                </a:solidFill>
                <a:latin typeface="Calibri"/>
                <a:ea typeface="Calibri"/>
                <a:cs typeface="Calibri"/>
                <a:sym typeface="Calibri"/>
              </a:defRPr>
            </a:lvl5pPr>
            <a:lvl6pPr marL="0" marR="0" lvl="5" indent="0" algn="r" rtl="0">
              <a:spcBef>
                <a:spcPts val="0"/>
              </a:spcBef>
              <a:buNone/>
              <a:defRPr sz="1000" b="0" i="0" u="none" strike="noStrike" cap="none">
                <a:solidFill>
                  <a:schemeClr val="dk1"/>
                </a:solidFill>
                <a:latin typeface="Calibri"/>
                <a:ea typeface="Calibri"/>
                <a:cs typeface="Calibri"/>
                <a:sym typeface="Calibri"/>
              </a:defRPr>
            </a:lvl6pPr>
            <a:lvl7pPr marL="0" marR="0" lvl="6" indent="0" algn="r" rtl="0">
              <a:spcBef>
                <a:spcPts val="0"/>
              </a:spcBef>
              <a:buNone/>
              <a:defRPr sz="1000" b="0" i="0" u="none" strike="noStrike" cap="none">
                <a:solidFill>
                  <a:schemeClr val="dk1"/>
                </a:solidFill>
                <a:latin typeface="Calibri"/>
                <a:ea typeface="Calibri"/>
                <a:cs typeface="Calibri"/>
                <a:sym typeface="Calibri"/>
              </a:defRPr>
            </a:lvl7pPr>
            <a:lvl8pPr marL="0" marR="0" lvl="7" indent="0" algn="r" rtl="0">
              <a:spcBef>
                <a:spcPts val="0"/>
              </a:spcBef>
              <a:buNone/>
              <a:defRPr sz="1000" b="0" i="0" u="none" strike="noStrike" cap="none">
                <a:solidFill>
                  <a:schemeClr val="dk1"/>
                </a:solidFill>
                <a:latin typeface="Calibri"/>
                <a:ea typeface="Calibri"/>
                <a:cs typeface="Calibri"/>
                <a:sym typeface="Calibri"/>
              </a:defRPr>
            </a:lvl8pPr>
            <a:lvl9pPr marL="0" marR="0" lvl="8" indent="0" algn="r" rtl="0">
              <a:spcBef>
                <a:spcPts val="0"/>
              </a:spcBef>
              <a:buNone/>
              <a:defRPr sz="10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careertech.org/without-limit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jpg"/><Relationship Id="rId39" Type="http://schemas.openxmlformats.org/officeDocument/2006/relationships/image" Target="../media/image50.png"/><Relationship Id="rId21" Type="http://schemas.openxmlformats.org/officeDocument/2006/relationships/image" Target="../media/image32.png"/><Relationship Id="rId34" Type="http://schemas.openxmlformats.org/officeDocument/2006/relationships/image" Target="../media/image45.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 Id="rId2" Type="http://schemas.openxmlformats.org/officeDocument/2006/relationships/notesSlide" Target="../notesSlides/notesSlide7.xml"/><Relationship Id="rId16" Type="http://schemas.openxmlformats.org/officeDocument/2006/relationships/image" Target="../media/image27.jpg"/><Relationship Id="rId20" Type="http://schemas.openxmlformats.org/officeDocument/2006/relationships/image" Target="../media/image31.jpg"/><Relationship Id="rId29"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jpg"/><Relationship Id="rId5" Type="http://schemas.openxmlformats.org/officeDocument/2006/relationships/image" Target="../media/image16.jpg"/><Relationship Id="rId15" Type="http://schemas.openxmlformats.org/officeDocument/2006/relationships/image" Target="../media/image26.jpg"/><Relationship Id="rId23" Type="http://schemas.openxmlformats.org/officeDocument/2006/relationships/image" Target="../media/image34.png"/><Relationship Id="rId28" Type="http://schemas.openxmlformats.org/officeDocument/2006/relationships/image" Target="../media/image39.jpg"/><Relationship Id="rId36" Type="http://schemas.openxmlformats.org/officeDocument/2006/relationships/image" Target="../media/image47.jp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jp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jpg"/><Relationship Id="rId30" Type="http://schemas.openxmlformats.org/officeDocument/2006/relationships/image" Target="../media/image41.jpg"/><Relationship Id="rId35" Type="http://schemas.openxmlformats.org/officeDocument/2006/relationships/image" Target="../media/image46.jpg"/><Relationship Id="rId8" Type="http://schemas.openxmlformats.org/officeDocument/2006/relationships/image" Target="../media/image19.png"/><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3.jpg"/></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
          <p:cNvSpPr txBox="1">
            <a:spLocks noGrp="1"/>
          </p:cNvSpPr>
          <p:nvPr>
            <p:ph type="subTitle" idx="1"/>
          </p:nvPr>
        </p:nvSpPr>
        <p:spPr>
          <a:xfrm>
            <a:off x="1251072" y="5378217"/>
            <a:ext cx="6858000" cy="11192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n-US" sz="2400"/>
              <a:t>Presenter Name | Organization Name </a:t>
            </a:r>
            <a:endParaRPr/>
          </a:p>
          <a:p>
            <a:pPr marL="0" lvl="0" indent="0" algn="ctr" rtl="0">
              <a:lnSpc>
                <a:spcPct val="90000"/>
              </a:lnSpc>
              <a:spcBef>
                <a:spcPts val="1000"/>
              </a:spcBef>
              <a:spcAft>
                <a:spcPts val="0"/>
              </a:spcAft>
              <a:buClr>
                <a:schemeClr val="lt1"/>
              </a:buClr>
              <a:buSzPts val="2400"/>
              <a:buNone/>
            </a:pPr>
            <a:r>
              <a:rPr lang="en-US" sz="2400"/>
              <a:t> Date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a:buNone/>
            </a:pPr>
            <a:r>
              <a:rPr lang="en-US"/>
              <a:t>Five Principles</a:t>
            </a:r>
            <a:endParaRPr/>
          </a:p>
        </p:txBody>
      </p:sp>
      <p:sp>
        <p:nvSpPr>
          <p:cNvPr id="211" name="Google Shape;211;p9"/>
          <p:cNvSpPr txBox="1">
            <a:spLocks noGrp="1"/>
          </p:cNvSpPr>
          <p:nvPr>
            <p:ph type="body" idx="1"/>
          </p:nvPr>
        </p:nvSpPr>
        <p:spPr>
          <a:xfrm>
            <a:off x="628650" y="1620000"/>
            <a:ext cx="7330787" cy="391217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55555"/>
              <a:buNone/>
            </a:pPr>
            <a:r>
              <a:rPr lang="en-US" b="1" dirty="0"/>
              <a:t>Call on the CTE field to remove the limitations of:</a:t>
            </a:r>
            <a:endParaRPr sz="1800" b="1" dirty="0"/>
          </a:p>
          <a:p>
            <a:pPr marL="228600" indent="-228600">
              <a:buSzPct val="100000"/>
            </a:pPr>
            <a:r>
              <a:rPr lang="en-US" dirty="0"/>
              <a:t>Siloed systems and funding and accountability models that drive the wrong outcomes</a:t>
            </a:r>
            <a:endParaRPr lang="en-US" sz="1800" dirty="0"/>
          </a:p>
          <a:p>
            <a:pPr marL="228600" indent="-228600">
              <a:buSzPct val="100000"/>
            </a:pPr>
            <a:r>
              <a:rPr lang="en-US" dirty="0"/>
              <a:t> Racist and discriminatory systems, policies and practices</a:t>
            </a:r>
          </a:p>
          <a:p>
            <a:pPr marL="228600" indent="-228600">
              <a:buSzPct val="100000"/>
            </a:pPr>
            <a:r>
              <a:rPr lang="en-US" dirty="0"/>
              <a:t>Barriers that prevent learners from navigating their career progression seamlessly</a:t>
            </a:r>
            <a:endParaRPr lang="en-US" sz="1800" dirty="0"/>
          </a:p>
          <a:p>
            <a:pPr marL="228600" indent="-228600">
              <a:buSzPct val="100000"/>
            </a:pPr>
            <a:r>
              <a:rPr lang="en-US" dirty="0"/>
              <a:t>Seat time and degrees so we can value all learning and all skills wherever they occur</a:t>
            </a:r>
          </a:p>
          <a:p>
            <a:pPr marL="228600" indent="-228600">
              <a:buSzPct val="100000"/>
            </a:pPr>
            <a:r>
              <a:rPr lang="en-US" dirty="0"/>
              <a:t>Geography through cross-state collaboration and open access</a:t>
            </a:r>
            <a:endParaRPr sz="1800" dirty="0"/>
          </a:p>
          <a:p>
            <a:pPr marL="228600" lvl="0" indent="-131445" algn="l" rtl="0">
              <a:lnSpc>
                <a:spcPct val="90000"/>
              </a:lnSpc>
              <a:spcBef>
                <a:spcPts val="1000"/>
              </a:spcBef>
              <a:spcAft>
                <a:spcPts val="0"/>
              </a:spcAft>
              <a:buClr>
                <a:schemeClr val="dk1"/>
              </a:buClr>
              <a:buSzPct val="100000"/>
              <a:buNone/>
            </a:pPr>
            <a:endParaRPr sz="1800" dirty="0"/>
          </a:p>
          <a:p>
            <a:pPr marL="228600" lvl="0" indent="-77470" algn="l" rtl="0">
              <a:lnSpc>
                <a:spcPct val="90000"/>
              </a:lnSpc>
              <a:spcBef>
                <a:spcPts val="1000"/>
              </a:spcBef>
              <a:spcAft>
                <a:spcPts val="0"/>
              </a:spcAft>
              <a:buClr>
                <a:schemeClr val="dk1"/>
              </a:buClr>
              <a:buSzPct val="100000"/>
              <a:buNone/>
            </a:pPr>
            <a:endParaRPr dirty="0"/>
          </a:p>
        </p:txBody>
      </p:sp>
      <p:sp>
        <p:nvSpPr>
          <p:cNvPr id="212" name="Google Shape;212;p9"/>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213" name="Google Shape;213;p9" descr="Icon&#10;&#10;Description automatically generated"/>
          <p:cNvPicPr preferRelativeResize="0"/>
          <p:nvPr/>
        </p:nvPicPr>
        <p:blipFill rotWithShape="1">
          <a:blip r:embed="rId3">
            <a:alphaModFix/>
          </a:blip>
          <a:srcRect/>
          <a:stretch/>
        </p:blipFill>
        <p:spPr>
          <a:xfrm>
            <a:off x="7744608" y="857663"/>
            <a:ext cx="1251746" cy="1251746"/>
          </a:xfrm>
          <a:prstGeom prst="rect">
            <a:avLst/>
          </a:prstGeom>
          <a:noFill/>
          <a:ln>
            <a:noFill/>
          </a:ln>
        </p:spPr>
      </p:pic>
      <p:pic>
        <p:nvPicPr>
          <p:cNvPr id="214" name="Google Shape;214;p9"/>
          <p:cNvPicPr preferRelativeResize="0"/>
          <p:nvPr/>
        </p:nvPicPr>
        <p:blipFill rotWithShape="1">
          <a:blip r:embed="rId4">
            <a:alphaModFix/>
          </a:blip>
          <a:srcRect/>
          <a:stretch/>
        </p:blipFill>
        <p:spPr>
          <a:xfrm>
            <a:off x="7926618" y="1837273"/>
            <a:ext cx="952810" cy="952810"/>
          </a:xfrm>
          <a:prstGeom prst="rect">
            <a:avLst/>
          </a:prstGeom>
          <a:noFill/>
          <a:ln>
            <a:noFill/>
          </a:ln>
        </p:spPr>
      </p:pic>
      <p:pic>
        <p:nvPicPr>
          <p:cNvPr id="215" name="Google Shape;215;p9"/>
          <p:cNvPicPr preferRelativeResize="0"/>
          <p:nvPr/>
        </p:nvPicPr>
        <p:blipFill rotWithShape="1">
          <a:blip r:embed="rId5">
            <a:alphaModFix/>
          </a:blip>
          <a:srcRect/>
          <a:stretch/>
        </p:blipFill>
        <p:spPr>
          <a:xfrm>
            <a:off x="7808838" y="2569502"/>
            <a:ext cx="1187516" cy="1187516"/>
          </a:xfrm>
          <a:prstGeom prst="rect">
            <a:avLst/>
          </a:prstGeom>
          <a:noFill/>
          <a:ln>
            <a:noFill/>
          </a:ln>
        </p:spPr>
      </p:pic>
      <p:pic>
        <p:nvPicPr>
          <p:cNvPr id="216" name="Google Shape;216;p9"/>
          <p:cNvPicPr preferRelativeResize="0"/>
          <p:nvPr/>
        </p:nvPicPr>
        <p:blipFill rotWithShape="1">
          <a:blip r:embed="rId6">
            <a:alphaModFix/>
          </a:blip>
          <a:srcRect/>
          <a:stretch/>
        </p:blipFill>
        <p:spPr>
          <a:xfrm>
            <a:off x="7874486" y="3474160"/>
            <a:ext cx="1187516" cy="1187516"/>
          </a:xfrm>
          <a:prstGeom prst="rect">
            <a:avLst/>
          </a:prstGeom>
          <a:noFill/>
          <a:ln>
            <a:noFill/>
          </a:ln>
        </p:spPr>
      </p:pic>
      <p:pic>
        <p:nvPicPr>
          <p:cNvPr id="217" name="Google Shape;217;p9"/>
          <p:cNvPicPr preferRelativeResize="0"/>
          <p:nvPr/>
        </p:nvPicPr>
        <p:blipFill rotWithShape="1">
          <a:blip r:embed="rId7">
            <a:alphaModFix/>
          </a:blip>
          <a:srcRect/>
          <a:stretch/>
        </p:blipFill>
        <p:spPr>
          <a:xfrm>
            <a:off x="7808838" y="4344654"/>
            <a:ext cx="1187516" cy="11875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ACCA53"/>
            </a:gs>
            <a:gs pos="25000">
              <a:srgbClr val="ACCA53"/>
            </a:gs>
            <a:gs pos="100000">
              <a:srgbClr val="F5F7FC"/>
            </a:gs>
          </a:gsLst>
          <a:lin ang="5400000" scaled="0"/>
        </a:gradFill>
        <a:effectLst/>
      </p:bgPr>
    </p:bg>
    <p:spTree>
      <p:nvGrpSpPr>
        <p:cNvPr id="1" name="Shape 221"/>
        <p:cNvGrpSpPr/>
        <p:nvPr/>
      </p:nvGrpSpPr>
      <p:grpSpPr>
        <a:xfrm>
          <a:off x="0" y="0"/>
          <a:ext cx="0" cy="0"/>
          <a:chOff x="0" y="0"/>
          <a:chExt cx="0" cy="0"/>
        </a:xfrm>
      </p:grpSpPr>
      <p:sp>
        <p:nvSpPr>
          <p:cNvPr id="222" name="Google Shape;222;p10"/>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223" name="Google Shape;223;p10"/>
          <p:cNvSpPr txBox="1">
            <a:spLocks noGrp="1"/>
          </p:cNvSpPr>
          <p:nvPr>
            <p:ph type="body" idx="1"/>
          </p:nvPr>
        </p:nvSpPr>
        <p:spPr>
          <a:xfrm>
            <a:off x="2008096" y="2307600"/>
            <a:ext cx="4450577" cy="19910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000"/>
              <a:buNone/>
            </a:pPr>
            <a:r>
              <a:rPr lang="en-US" sz="3000" b="1"/>
              <a:t>Each learner engages in a cohesive, flexible and responsive career preparation ecosystem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11" descr="Icon&#10;&#10;Description automatically generated"/>
          <p:cNvPicPr preferRelativeResize="0"/>
          <p:nvPr/>
        </p:nvPicPr>
        <p:blipFill rotWithShape="1">
          <a:blip r:embed="rId3">
            <a:alphaModFix amt="25000"/>
          </a:blip>
          <a:srcRect/>
          <a:stretch/>
        </p:blipFill>
        <p:spPr>
          <a:xfrm>
            <a:off x="6599583" y="2279775"/>
            <a:ext cx="2544418" cy="4446532"/>
          </a:xfrm>
          <a:prstGeom prst="rect">
            <a:avLst/>
          </a:prstGeom>
          <a:noFill/>
          <a:ln>
            <a:noFill/>
          </a:ln>
        </p:spPr>
      </p:pic>
      <p:sp>
        <p:nvSpPr>
          <p:cNvPr id="230" name="Google Shape;230;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a:buNone/>
            </a:pPr>
            <a:r>
              <a:rPr lang="en-US"/>
              <a:t>Principle 1 </a:t>
            </a:r>
            <a:endParaRPr/>
          </a:p>
        </p:txBody>
      </p:sp>
      <p:sp>
        <p:nvSpPr>
          <p:cNvPr id="231" name="Google Shape;231;p11"/>
          <p:cNvSpPr txBox="1">
            <a:spLocks noGrp="1"/>
          </p:cNvSpPr>
          <p:nvPr>
            <p:ph type="body" idx="1"/>
          </p:nvPr>
        </p:nvSpPr>
        <p:spPr>
          <a:xfrm>
            <a:off x="628651" y="1620000"/>
            <a:ext cx="7332593" cy="3263504"/>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2400"/>
              <a:buNone/>
            </a:pPr>
            <a:r>
              <a:rPr lang="en-US" sz="2400" b="1"/>
              <a:t>To accomplish this, we must:</a:t>
            </a:r>
            <a:endParaRPr/>
          </a:p>
          <a:p>
            <a:pPr marL="307181" lvl="0" indent="-297656" algn="l" rtl="0">
              <a:lnSpc>
                <a:spcPct val="70000"/>
              </a:lnSpc>
              <a:spcBef>
                <a:spcPts val="1000"/>
              </a:spcBef>
              <a:spcAft>
                <a:spcPts val="0"/>
              </a:spcAft>
              <a:buClr>
                <a:srgbClr val="ACCA53"/>
              </a:buClr>
              <a:buSzPts val="2400"/>
              <a:buFont typeface="Noto Sans Symbols"/>
              <a:buChar char="✔"/>
            </a:pPr>
            <a:r>
              <a:rPr lang="en-US" sz="2400"/>
              <a:t>Establish shared statewide goals for a cohesive career preparation ecosystem</a:t>
            </a:r>
            <a:endParaRPr/>
          </a:p>
          <a:p>
            <a:pPr marL="307181" lvl="0" indent="-297656" algn="l" rtl="0">
              <a:lnSpc>
                <a:spcPct val="70000"/>
              </a:lnSpc>
              <a:spcBef>
                <a:spcPts val="1000"/>
              </a:spcBef>
              <a:spcAft>
                <a:spcPts val="0"/>
              </a:spcAft>
              <a:buClr>
                <a:srgbClr val="ACCA53"/>
              </a:buClr>
              <a:buSzPts val="2400"/>
              <a:buFont typeface="Noto Sans Symbols"/>
              <a:buChar char="✔"/>
            </a:pPr>
            <a:r>
              <a:rPr lang="en-US" sz="2400"/>
              <a:t>Ensure all CTE programs of study are flexible and responsive</a:t>
            </a:r>
            <a:endParaRPr/>
          </a:p>
          <a:p>
            <a:pPr marL="307181" lvl="0" indent="-297656" algn="l" rtl="0">
              <a:lnSpc>
                <a:spcPct val="70000"/>
              </a:lnSpc>
              <a:spcBef>
                <a:spcPts val="1000"/>
              </a:spcBef>
              <a:spcAft>
                <a:spcPts val="0"/>
              </a:spcAft>
              <a:buClr>
                <a:srgbClr val="ACCA53"/>
              </a:buClr>
              <a:buSzPts val="2400"/>
              <a:buFont typeface="Noto Sans Symbols"/>
              <a:buChar char="✔"/>
            </a:pPr>
            <a:r>
              <a:rPr lang="en-US" sz="2400"/>
              <a:t>Expand data and accountability models that value collaboration, equity and innovation </a:t>
            </a:r>
            <a:endParaRPr/>
          </a:p>
          <a:p>
            <a:pPr marL="307181" lvl="0" indent="-297656" algn="l" rtl="0">
              <a:lnSpc>
                <a:spcPct val="70000"/>
              </a:lnSpc>
              <a:spcBef>
                <a:spcPts val="1000"/>
              </a:spcBef>
              <a:spcAft>
                <a:spcPts val="0"/>
              </a:spcAft>
              <a:buClr>
                <a:srgbClr val="ACCA53"/>
              </a:buClr>
              <a:buSzPts val="2400"/>
              <a:buFont typeface="Noto Sans Symbols"/>
              <a:buChar char="✔"/>
            </a:pPr>
            <a:r>
              <a:rPr lang="en-US" sz="2400"/>
              <a:t>Design equitable funding models that direct funding to where it is most needed</a:t>
            </a:r>
            <a:endParaRPr/>
          </a:p>
        </p:txBody>
      </p:sp>
      <p:sp>
        <p:nvSpPr>
          <p:cNvPr id="232" name="Google Shape;232;p11"/>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33" name="Google Shape;233;p11"/>
          <p:cNvSpPr/>
          <p:nvPr/>
        </p:nvSpPr>
        <p:spPr>
          <a:xfrm>
            <a:off x="0" y="0"/>
            <a:ext cx="9144000" cy="357809"/>
          </a:xfrm>
          <a:prstGeom prst="rect">
            <a:avLst/>
          </a:prstGeom>
          <a:gradFill>
            <a:gsLst>
              <a:gs pos="0">
                <a:srgbClr val="ACCA53"/>
              </a:gs>
              <a:gs pos="14000">
                <a:srgbClr val="ACCA53"/>
              </a:gs>
              <a:gs pos="100000">
                <a:srgbClr val="FFFFFF"/>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4DA9BA"/>
            </a:gs>
            <a:gs pos="25000">
              <a:srgbClr val="4DA9BA"/>
            </a:gs>
            <a:gs pos="100000">
              <a:srgbClr val="F5F7FC"/>
            </a:gs>
          </a:gsLst>
          <a:lin ang="5400000" scaled="0"/>
        </a:gradFill>
        <a:effectLst/>
      </p:bgPr>
    </p:bg>
    <p:spTree>
      <p:nvGrpSpPr>
        <p:cNvPr id="1" name="Shape 238"/>
        <p:cNvGrpSpPr/>
        <p:nvPr/>
      </p:nvGrpSpPr>
      <p:grpSpPr>
        <a:xfrm>
          <a:off x="0" y="0"/>
          <a:ext cx="0" cy="0"/>
          <a:chOff x="0" y="0"/>
          <a:chExt cx="0" cy="0"/>
        </a:xfrm>
      </p:grpSpPr>
      <p:sp>
        <p:nvSpPr>
          <p:cNvPr id="239" name="Google Shape;239;p12"/>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240" name="Google Shape;240;p12"/>
          <p:cNvSpPr txBox="1"/>
          <p:nvPr/>
        </p:nvSpPr>
        <p:spPr>
          <a:xfrm rot="-5400000">
            <a:off x="-152756" y="2044383"/>
            <a:ext cx="2213942" cy="994172"/>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chemeClr val="lt1"/>
              </a:buClr>
              <a:buSzPts val="2400"/>
              <a:buFont typeface="Open Sans"/>
              <a:buNone/>
            </a:pPr>
            <a:r>
              <a:rPr lang="en-US" sz="2400" b="0">
                <a:solidFill>
                  <a:schemeClr val="lt1"/>
                </a:solidFill>
                <a:latin typeface="Open Sans"/>
                <a:ea typeface="Open Sans"/>
                <a:cs typeface="Open Sans"/>
                <a:sym typeface="Open Sans"/>
              </a:rPr>
              <a:t>PRINCIPLE</a:t>
            </a:r>
            <a:endParaRPr/>
          </a:p>
        </p:txBody>
      </p:sp>
      <p:sp>
        <p:nvSpPr>
          <p:cNvPr id="241" name="Google Shape;241;p12"/>
          <p:cNvSpPr txBox="1"/>
          <p:nvPr/>
        </p:nvSpPr>
        <p:spPr>
          <a:xfrm>
            <a:off x="2139399" y="2306035"/>
            <a:ext cx="4619210" cy="1493251"/>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3000"/>
              <a:buFont typeface="Arial"/>
              <a:buNone/>
            </a:pPr>
            <a:r>
              <a:rPr lang="en-US" sz="3000" b="1">
                <a:solidFill>
                  <a:schemeClr val="dk1"/>
                </a:solidFill>
                <a:latin typeface="Open Sans"/>
                <a:ea typeface="Open Sans"/>
                <a:cs typeface="Open Sans"/>
                <a:sym typeface="Open Sans"/>
              </a:rPr>
              <a:t>Each learner feels welcome in, is supported by and has the means to succeed in the career preparation ecosystem</a:t>
            </a:r>
            <a:endParaRPr/>
          </a:p>
        </p:txBody>
      </p:sp>
      <p:sp>
        <p:nvSpPr>
          <p:cNvPr id="242" name="Google Shape;242;p12"/>
          <p:cNvSpPr/>
          <p:nvPr/>
        </p:nvSpPr>
        <p:spPr>
          <a:xfrm>
            <a:off x="1013849" y="1739505"/>
            <a:ext cx="1172116"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0">
                <a:solidFill>
                  <a:schemeClr val="lt1"/>
                </a:solidFill>
                <a:latin typeface="Open Sans"/>
                <a:ea typeface="Open Sans"/>
                <a:cs typeface="Open Sans"/>
                <a:sym typeface="Open Sans"/>
              </a:rPr>
              <a:t>2</a:t>
            </a:r>
            <a:endParaRPr/>
          </a:p>
        </p:txBody>
      </p:sp>
      <p:pic>
        <p:nvPicPr>
          <p:cNvPr id="243" name="Google Shape;243;p12"/>
          <p:cNvPicPr preferRelativeResize="0"/>
          <p:nvPr/>
        </p:nvPicPr>
        <p:blipFill rotWithShape="1">
          <a:blip r:embed="rId3">
            <a:alphaModFix/>
          </a:blip>
          <a:srcRect/>
          <a:stretch/>
        </p:blipFill>
        <p:spPr>
          <a:xfrm>
            <a:off x="6758609" y="1792102"/>
            <a:ext cx="2303393" cy="230339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a:buNone/>
            </a:pPr>
            <a:r>
              <a:rPr lang="en-US"/>
              <a:t>Principle 2</a:t>
            </a:r>
            <a:endParaRPr/>
          </a:p>
        </p:txBody>
      </p:sp>
      <p:sp>
        <p:nvSpPr>
          <p:cNvPr id="249" name="Google Shape;249;p13"/>
          <p:cNvSpPr txBox="1">
            <a:spLocks noGrp="1"/>
          </p:cNvSpPr>
          <p:nvPr>
            <p:ph type="body" idx="1"/>
          </p:nvPr>
        </p:nvSpPr>
        <p:spPr>
          <a:xfrm>
            <a:off x="628650" y="1620000"/>
            <a:ext cx="6852805" cy="3263504"/>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2400"/>
              <a:buNone/>
            </a:pPr>
            <a:r>
              <a:rPr lang="en-US" sz="2400" b="1"/>
              <a:t>To accomplish this, we must:</a:t>
            </a:r>
            <a:endParaRPr/>
          </a:p>
          <a:p>
            <a:pPr marL="257175" lvl="0" indent="-257175" algn="l" rtl="0">
              <a:lnSpc>
                <a:spcPct val="70000"/>
              </a:lnSpc>
              <a:spcBef>
                <a:spcPts val="1000"/>
              </a:spcBef>
              <a:spcAft>
                <a:spcPts val="0"/>
              </a:spcAft>
              <a:buClr>
                <a:srgbClr val="4DA9BA"/>
              </a:buClr>
              <a:buSzPts val="2400"/>
              <a:buFont typeface="Noto Sans Symbols"/>
              <a:buChar char="✔"/>
            </a:pPr>
            <a:r>
              <a:rPr lang="en-US" sz="2400"/>
              <a:t>Fully diagnose and understand the scope of institutional barriers and systemic racism</a:t>
            </a:r>
            <a:endParaRPr/>
          </a:p>
          <a:p>
            <a:pPr marL="257175" lvl="0" indent="-257175" algn="l" rtl="0">
              <a:lnSpc>
                <a:spcPct val="70000"/>
              </a:lnSpc>
              <a:spcBef>
                <a:spcPts val="1000"/>
              </a:spcBef>
              <a:spcAft>
                <a:spcPts val="0"/>
              </a:spcAft>
              <a:buClr>
                <a:srgbClr val="4DA9BA"/>
              </a:buClr>
              <a:buSzPts val="2400"/>
              <a:buFont typeface="Noto Sans Symbols"/>
              <a:buChar char="✔"/>
            </a:pPr>
            <a:r>
              <a:rPr lang="en-US" sz="2400"/>
              <a:t>Recruit, retain and support a diverse and culturally competent workforce  </a:t>
            </a:r>
            <a:endParaRPr/>
          </a:p>
          <a:p>
            <a:pPr marL="257175" lvl="0" indent="-257175" algn="l" rtl="0">
              <a:lnSpc>
                <a:spcPct val="70000"/>
              </a:lnSpc>
              <a:spcBef>
                <a:spcPts val="1000"/>
              </a:spcBef>
              <a:spcAft>
                <a:spcPts val="0"/>
              </a:spcAft>
              <a:buClr>
                <a:srgbClr val="4DA9BA"/>
              </a:buClr>
              <a:buSzPts val="2400"/>
              <a:buFont typeface="Noto Sans Symbols"/>
              <a:buChar char="✔"/>
            </a:pPr>
            <a:r>
              <a:rPr lang="en-US" sz="2400"/>
              <a:t>Design CTE programs and interventions on the margin while maintaining a commitment to quality</a:t>
            </a:r>
            <a:endParaRPr/>
          </a:p>
          <a:p>
            <a:pPr marL="257175" lvl="0" indent="-257175" algn="l" rtl="0">
              <a:lnSpc>
                <a:spcPct val="70000"/>
              </a:lnSpc>
              <a:spcBef>
                <a:spcPts val="1000"/>
              </a:spcBef>
              <a:spcAft>
                <a:spcPts val="0"/>
              </a:spcAft>
              <a:buClr>
                <a:srgbClr val="4DA9BA"/>
              </a:buClr>
              <a:buSzPts val="2400"/>
              <a:buFont typeface="Noto Sans Symbols"/>
              <a:buChar char="✔"/>
            </a:pPr>
            <a:r>
              <a:rPr lang="en-US" sz="2400"/>
              <a:t>Providing meaningful and ongoing mechanisms for elevating the learner voice</a:t>
            </a:r>
            <a:endParaRPr/>
          </a:p>
        </p:txBody>
      </p:sp>
      <p:sp>
        <p:nvSpPr>
          <p:cNvPr id="250" name="Google Shape;250;p13"/>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51" name="Google Shape;251;p13"/>
          <p:cNvPicPr preferRelativeResize="0"/>
          <p:nvPr/>
        </p:nvPicPr>
        <p:blipFill rotWithShape="1">
          <a:blip r:embed="rId3">
            <a:alphaModFix amt="37000"/>
          </a:blip>
          <a:srcRect l="7754" r="8424"/>
          <a:stretch/>
        </p:blipFill>
        <p:spPr>
          <a:xfrm>
            <a:off x="7114590" y="3699842"/>
            <a:ext cx="2089045" cy="2492237"/>
          </a:xfrm>
          <a:prstGeom prst="rect">
            <a:avLst/>
          </a:prstGeom>
          <a:noFill/>
          <a:ln>
            <a:noFill/>
          </a:ln>
        </p:spPr>
      </p:pic>
      <p:sp>
        <p:nvSpPr>
          <p:cNvPr id="252" name="Google Shape;252;p13"/>
          <p:cNvSpPr/>
          <p:nvPr/>
        </p:nvSpPr>
        <p:spPr>
          <a:xfrm>
            <a:off x="0" y="0"/>
            <a:ext cx="9144000" cy="357809"/>
          </a:xfrm>
          <a:prstGeom prst="rect">
            <a:avLst/>
          </a:prstGeom>
          <a:gradFill>
            <a:gsLst>
              <a:gs pos="0">
                <a:srgbClr val="4DA9BA"/>
              </a:gs>
              <a:gs pos="14000">
                <a:srgbClr val="4DA9BA"/>
              </a:gs>
              <a:gs pos="100000">
                <a:srgbClr val="FFFFFF"/>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E6873C"/>
            </a:gs>
            <a:gs pos="25000">
              <a:srgbClr val="E6873C"/>
            </a:gs>
            <a:gs pos="100000">
              <a:srgbClr val="F5F7FC"/>
            </a:gs>
          </a:gsLst>
          <a:lin ang="5400000" scaled="0"/>
        </a:gradFill>
        <a:effectLst/>
      </p:bgPr>
    </p:bg>
    <p:spTree>
      <p:nvGrpSpPr>
        <p:cNvPr id="1" name="Shape 256"/>
        <p:cNvGrpSpPr/>
        <p:nvPr/>
      </p:nvGrpSpPr>
      <p:grpSpPr>
        <a:xfrm>
          <a:off x="0" y="0"/>
          <a:ext cx="0" cy="0"/>
          <a:chOff x="0" y="0"/>
          <a:chExt cx="0" cy="0"/>
        </a:xfrm>
      </p:grpSpPr>
      <p:sp>
        <p:nvSpPr>
          <p:cNvPr id="257" name="Google Shape;257;p14"/>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258" name="Google Shape;258;p14"/>
          <p:cNvSpPr txBox="1"/>
          <p:nvPr/>
        </p:nvSpPr>
        <p:spPr>
          <a:xfrm rot="-5400000">
            <a:off x="-152756" y="2044383"/>
            <a:ext cx="2213942" cy="994172"/>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chemeClr val="lt1"/>
              </a:buClr>
              <a:buSzPts val="2400"/>
              <a:buFont typeface="Open Sans"/>
              <a:buNone/>
            </a:pPr>
            <a:r>
              <a:rPr lang="en-US" sz="2400" b="0">
                <a:solidFill>
                  <a:schemeClr val="lt1"/>
                </a:solidFill>
                <a:latin typeface="Open Sans"/>
                <a:ea typeface="Open Sans"/>
                <a:cs typeface="Open Sans"/>
                <a:sym typeface="Open Sans"/>
              </a:rPr>
              <a:t>PRINCIPLE</a:t>
            </a:r>
            <a:endParaRPr/>
          </a:p>
        </p:txBody>
      </p:sp>
      <p:sp>
        <p:nvSpPr>
          <p:cNvPr id="259" name="Google Shape;259;p14"/>
          <p:cNvSpPr txBox="1"/>
          <p:nvPr/>
        </p:nvSpPr>
        <p:spPr>
          <a:xfrm>
            <a:off x="2139399" y="2306035"/>
            <a:ext cx="4619210" cy="1493251"/>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3000"/>
              <a:buFont typeface="Arial"/>
              <a:buNone/>
            </a:pPr>
            <a:r>
              <a:rPr lang="en-US" sz="3000" b="1" dirty="0">
                <a:solidFill>
                  <a:schemeClr val="dk1"/>
                </a:solidFill>
                <a:latin typeface="Open Sans"/>
                <a:ea typeface="Open Sans"/>
                <a:cs typeface="Open Sans"/>
                <a:sym typeface="Open Sans"/>
              </a:rPr>
              <a:t>Each learner skillfully navigates their own career journey</a:t>
            </a:r>
            <a:endParaRPr dirty="0"/>
          </a:p>
        </p:txBody>
      </p:sp>
      <p:sp>
        <p:nvSpPr>
          <p:cNvPr id="260" name="Google Shape;260;p14"/>
          <p:cNvSpPr/>
          <p:nvPr/>
        </p:nvSpPr>
        <p:spPr>
          <a:xfrm>
            <a:off x="1013849" y="1739505"/>
            <a:ext cx="1172116"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0">
                <a:solidFill>
                  <a:schemeClr val="lt1"/>
                </a:solidFill>
                <a:latin typeface="Open Sans"/>
                <a:ea typeface="Open Sans"/>
                <a:cs typeface="Open Sans"/>
                <a:sym typeface="Open Sans"/>
              </a:rPr>
              <a:t>3</a:t>
            </a:r>
            <a:endParaRPr/>
          </a:p>
        </p:txBody>
      </p:sp>
      <p:pic>
        <p:nvPicPr>
          <p:cNvPr id="261" name="Google Shape;261;p14"/>
          <p:cNvPicPr preferRelativeResize="0"/>
          <p:nvPr/>
        </p:nvPicPr>
        <p:blipFill rotWithShape="1">
          <a:blip r:embed="rId3">
            <a:alphaModFix/>
          </a:blip>
          <a:srcRect/>
          <a:stretch/>
        </p:blipFill>
        <p:spPr>
          <a:xfrm>
            <a:off x="6758609" y="1792102"/>
            <a:ext cx="2303393" cy="230339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a:buNone/>
            </a:pPr>
            <a:r>
              <a:rPr lang="en-US"/>
              <a:t>Principle 3</a:t>
            </a:r>
            <a:endParaRPr/>
          </a:p>
        </p:txBody>
      </p:sp>
      <p:sp>
        <p:nvSpPr>
          <p:cNvPr id="267" name="Google Shape;267;p15"/>
          <p:cNvSpPr txBox="1">
            <a:spLocks noGrp="1"/>
          </p:cNvSpPr>
          <p:nvPr>
            <p:ph type="body" idx="1"/>
          </p:nvPr>
        </p:nvSpPr>
        <p:spPr>
          <a:xfrm>
            <a:off x="628651" y="1620000"/>
            <a:ext cx="7094054" cy="3263504"/>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2400"/>
              <a:buNone/>
            </a:pPr>
            <a:r>
              <a:rPr lang="en-US" sz="2400" b="1" dirty="0"/>
              <a:t>To accomplish this, we must:</a:t>
            </a:r>
            <a:endParaRPr dirty="0"/>
          </a:p>
          <a:p>
            <a:pPr marL="257175" lvl="0" indent="-247650" algn="l" rtl="0">
              <a:lnSpc>
                <a:spcPct val="70000"/>
              </a:lnSpc>
              <a:spcBef>
                <a:spcPts val="1000"/>
              </a:spcBef>
              <a:spcAft>
                <a:spcPts val="0"/>
              </a:spcAft>
              <a:buClr>
                <a:srgbClr val="E6873C"/>
              </a:buClr>
              <a:buSzPts val="2400"/>
              <a:buFont typeface="Noto Sans Symbols"/>
              <a:buChar char="✔"/>
            </a:pPr>
            <a:r>
              <a:rPr lang="en-US" sz="2400" dirty="0"/>
              <a:t>Offer integrated PreK-20W advisement systems</a:t>
            </a:r>
            <a:endParaRPr dirty="0"/>
          </a:p>
          <a:p>
            <a:pPr marL="257175" lvl="0" indent="-247650" algn="l" rtl="0">
              <a:lnSpc>
                <a:spcPct val="70000"/>
              </a:lnSpc>
              <a:spcBef>
                <a:spcPts val="1000"/>
              </a:spcBef>
              <a:spcAft>
                <a:spcPts val="0"/>
              </a:spcAft>
              <a:buClr>
                <a:srgbClr val="E6873C"/>
              </a:buClr>
              <a:buSzPts val="2400"/>
              <a:buFont typeface="Noto Sans Symbols"/>
              <a:buChar char="✔"/>
            </a:pPr>
            <a:r>
              <a:rPr lang="en-US" sz="2400" dirty="0"/>
              <a:t>Provide transparent and accessible cross-state data on CTE options and outcomes</a:t>
            </a:r>
            <a:endParaRPr dirty="0"/>
          </a:p>
          <a:p>
            <a:pPr marL="257175" lvl="0" indent="-247650" algn="l" rtl="0">
              <a:lnSpc>
                <a:spcPct val="70000"/>
              </a:lnSpc>
              <a:spcBef>
                <a:spcPts val="1000"/>
              </a:spcBef>
              <a:spcAft>
                <a:spcPts val="0"/>
              </a:spcAft>
              <a:buClr>
                <a:srgbClr val="E6873C"/>
              </a:buClr>
              <a:buSzPts val="2400"/>
              <a:buFont typeface="Noto Sans Symbols"/>
              <a:buChar char="✔"/>
            </a:pPr>
            <a:r>
              <a:rPr lang="en-US" sz="2400" dirty="0"/>
              <a:t>Invest the necessary resources to support integrated advisement systems</a:t>
            </a:r>
            <a:endParaRPr dirty="0"/>
          </a:p>
        </p:txBody>
      </p:sp>
      <p:sp>
        <p:nvSpPr>
          <p:cNvPr id="268" name="Google Shape;268;p15"/>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69" name="Google Shape;269;p15"/>
          <p:cNvPicPr preferRelativeResize="0"/>
          <p:nvPr/>
        </p:nvPicPr>
        <p:blipFill rotWithShape="1">
          <a:blip r:embed="rId3">
            <a:alphaModFix amt="43000"/>
          </a:blip>
          <a:srcRect l="8088" r="8089"/>
          <a:stretch/>
        </p:blipFill>
        <p:spPr>
          <a:xfrm>
            <a:off x="7293495" y="3637723"/>
            <a:ext cx="2089045" cy="2492237"/>
          </a:xfrm>
          <a:prstGeom prst="rect">
            <a:avLst/>
          </a:prstGeom>
          <a:noFill/>
          <a:ln>
            <a:noFill/>
          </a:ln>
        </p:spPr>
      </p:pic>
      <p:sp>
        <p:nvSpPr>
          <p:cNvPr id="270" name="Google Shape;270;p15"/>
          <p:cNvSpPr/>
          <p:nvPr/>
        </p:nvSpPr>
        <p:spPr>
          <a:xfrm>
            <a:off x="0" y="0"/>
            <a:ext cx="9144000" cy="357809"/>
          </a:xfrm>
          <a:prstGeom prst="rect">
            <a:avLst/>
          </a:prstGeom>
          <a:gradFill>
            <a:gsLst>
              <a:gs pos="0">
                <a:srgbClr val="E6873C"/>
              </a:gs>
              <a:gs pos="14000">
                <a:srgbClr val="E6873C"/>
              </a:gs>
              <a:gs pos="100000">
                <a:srgbClr val="FFFFFF"/>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154B80"/>
            </a:gs>
            <a:gs pos="3000">
              <a:srgbClr val="154B80"/>
            </a:gs>
            <a:gs pos="100000">
              <a:srgbClr val="F5F7FC"/>
            </a:gs>
          </a:gsLst>
          <a:lin ang="5400000" scaled="0"/>
        </a:gradFill>
        <a:effectLst/>
      </p:bgPr>
    </p:bg>
    <p:spTree>
      <p:nvGrpSpPr>
        <p:cNvPr id="1" name="Shape 274"/>
        <p:cNvGrpSpPr/>
        <p:nvPr/>
      </p:nvGrpSpPr>
      <p:grpSpPr>
        <a:xfrm>
          <a:off x="0" y="0"/>
          <a:ext cx="0" cy="0"/>
          <a:chOff x="0" y="0"/>
          <a:chExt cx="0" cy="0"/>
        </a:xfrm>
      </p:grpSpPr>
      <p:sp>
        <p:nvSpPr>
          <p:cNvPr id="275" name="Google Shape;275;p16"/>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276" name="Google Shape;276;p16"/>
          <p:cNvSpPr txBox="1"/>
          <p:nvPr/>
        </p:nvSpPr>
        <p:spPr>
          <a:xfrm rot="-5400000">
            <a:off x="-152756" y="2044383"/>
            <a:ext cx="2213942" cy="994172"/>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chemeClr val="lt1"/>
              </a:buClr>
              <a:buSzPts val="2400"/>
              <a:buFont typeface="Open Sans"/>
              <a:buNone/>
            </a:pPr>
            <a:r>
              <a:rPr lang="en-US" sz="2400" b="0">
                <a:solidFill>
                  <a:schemeClr val="lt1"/>
                </a:solidFill>
                <a:latin typeface="Open Sans"/>
                <a:ea typeface="Open Sans"/>
                <a:cs typeface="Open Sans"/>
                <a:sym typeface="Open Sans"/>
              </a:rPr>
              <a:t>PRINCIPLE</a:t>
            </a:r>
            <a:endParaRPr/>
          </a:p>
        </p:txBody>
      </p:sp>
      <p:sp>
        <p:nvSpPr>
          <p:cNvPr id="277" name="Google Shape;277;p16"/>
          <p:cNvSpPr txBox="1"/>
          <p:nvPr/>
        </p:nvSpPr>
        <p:spPr>
          <a:xfrm>
            <a:off x="2139399" y="2306035"/>
            <a:ext cx="4619210" cy="1493251"/>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3000"/>
              <a:buFont typeface="Arial"/>
              <a:buNone/>
            </a:pPr>
            <a:r>
              <a:rPr lang="en-US" sz="3000" b="1">
                <a:solidFill>
                  <a:schemeClr val="dk1"/>
                </a:solidFill>
                <a:latin typeface="Open Sans"/>
                <a:ea typeface="Open Sans"/>
                <a:cs typeface="Open Sans"/>
                <a:sym typeface="Open Sans"/>
              </a:rPr>
              <a:t>Each learner’s skills are counted, valued and portable</a:t>
            </a:r>
            <a:endParaRPr/>
          </a:p>
        </p:txBody>
      </p:sp>
      <p:sp>
        <p:nvSpPr>
          <p:cNvPr id="278" name="Google Shape;278;p16"/>
          <p:cNvSpPr/>
          <p:nvPr/>
        </p:nvSpPr>
        <p:spPr>
          <a:xfrm>
            <a:off x="1013849" y="1739505"/>
            <a:ext cx="1172116"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0">
                <a:solidFill>
                  <a:schemeClr val="lt1"/>
                </a:solidFill>
                <a:latin typeface="Open Sans"/>
                <a:ea typeface="Open Sans"/>
                <a:cs typeface="Open Sans"/>
                <a:sym typeface="Open Sans"/>
              </a:rPr>
              <a:t>4</a:t>
            </a:r>
            <a:endParaRPr/>
          </a:p>
        </p:txBody>
      </p:sp>
      <p:pic>
        <p:nvPicPr>
          <p:cNvPr id="279" name="Google Shape;279;p16"/>
          <p:cNvPicPr preferRelativeResize="0"/>
          <p:nvPr/>
        </p:nvPicPr>
        <p:blipFill rotWithShape="1">
          <a:blip r:embed="rId3">
            <a:alphaModFix/>
          </a:blip>
          <a:srcRect/>
          <a:stretch/>
        </p:blipFill>
        <p:spPr>
          <a:xfrm>
            <a:off x="6758609" y="1792102"/>
            <a:ext cx="2303393" cy="230339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a:buNone/>
            </a:pPr>
            <a:r>
              <a:rPr lang="en-US"/>
              <a:t>Principle 4</a:t>
            </a:r>
            <a:endParaRPr/>
          </a:p>
        </p:txBody>
      </p:sp>
      <p:sp>
        <p:nvSpPr>
          <p:cNvPr id="285" name="Google Shape;285;p17"/>
          <p:cNvSpPr txBox="1">
            <a:spLocks noGrp="1"/>
          </p:cNvSpPr>
          <p:nvPr>
            <p:ph type="body" idx="1"/>
          </p:nvPr>
        </p:nvSpPr>
        <p:spPr>
          <a:xfrm>
            <a:off x="628650" y="1620000"/>
            <a:ext cx="7193446" cy="3263504"/>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2400"/>
              <a:buNone/>
            </a:pPr>
            <a:r>
              <a:rPr lang="en-US" sz="2400" b="1"/>
              <a:t>To accomplish this, we must:</a:t>
            </a:r>
            <a:endParaRPr/>
          </a:p>
          <a:p>
            <a:pPr marL="217885" lvl="0" indent="-217885" algn="l" rtl="0">
              <a:lnSpc>
                <a:spcPct val="70000"/>
              </a:lnSpc>
              <a:spcBef>
                <a:spcPts val="1000"/>
              </a:spcBef>
              <a:spcAft>
                <a:spcPts val="0"/>
              </a:spcAft>
              <a:buClr>
                <a:srgbClr val="154B80"/>
              </a:buClr>
              <a:buSzPts val="2400"/>
              <a:buFont typeface="Noto Sans Symbols"/>
              <a:buChar char="✔"/>
            </a:pPr>
            <a:r>
              <a:rPr lang="en-US" sz="2400"/>
              <a:t>Capture and value all learning that occurs, wherever and whenever it happens</a:t>
            </a:r>
            <a:endParaRPr/>
          </a:p>
          <a:p>
            <a:pPr marL="217885" lvl="0" indent="-217885" algn="l" rtl="0">
              <a:lnSpc>
                <a:spcPct val="70000"/>
              </a:lnSpc>
              <a:spcBef>
                <a:spcPts val="1000"/>
              </a:spcBef>
              <a:spcAft>
                <a:spcPts val="0"/>
              </a:spcAft>
              <a:buClr>
                <a:srgbClr val="154B80"/>
              </a:buClr>
              <a:buSzPts val="2400"/>
              <a:buFont typeface="Noto Sans Symbols"/>
              <a:buChar char="✔"/>
            </a:pPr>
            <a:r>
              <a:rPr lang="en-US" sz="2400"/>
              <a:t>Build and leverage trusted systems to translate competencies and credentials into portable credit</a:t>
            </a:r>
            <a:endParaRPr/>
          </a:p>
          <a:p>
            <a:pPr marL="217885" lvl="0" indent="-217885" algn="l" rtl="0">
              <a:lnSpc>
                <a:spcPct val="70000"/>
              </a:lnSpc>
              <a:spcBef>
                <a:spcPts val="1000"/>
              </a:spcBef>
              <a:spcAft>
                <a:spcPts val="0"/>
              </a:spcAft>
              <a:buClr>
                <a:srgbClr val="154B80"/>
              </a:buClr>
              <a:buSzPts val="2400"/>
              <a:buFont typeface="Noto Sans Symbols"/>
              <a:buChar char="✔"/>
            </a:pPr>
            <a:r>
              <a:rPr lang="en-US" sz="2400"/>
              <a:t>Expand skills-based hiring practices that value competencies</a:t>
            </a:r>
            <a:endParaRPr/>
          </a:p>
          <a:p>
            <a:pPr marL="0" lvl="0" indent="0" algn="l" rtl="0">
              <a:lnSpc>
                <a:spcPct val="70000"/>
              </a:lnSpc>
              <a:spcBef>
                <a:spcPts val="1000"/>
              </a:spcBef>
              <a:spcAft>
                <a:spcPts val="0"/>
              </a:spcAft>
              <a:buClr>
                <a:schemeClr val="dk1"/>
              </a:buClr>
              <a:buSzPts val="2400"/>
              <a:buNone/>
            </a:pPr>
            <a:endParaRPr sz="2400"/>
          </a:p>
        </p:txBody>
      </p:sp>
      <p:sp>
        <p:nvSpPr>
          <p:cNvPr id="286" name="Google Shape;286;p17"/>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87" name="Google Shape;287;p17"/>
          <p:cNvPicPr preferRelativeResize="0"/>
          <p:nvPr/>
        </p:nvPicPr>
        <p:blipFill rotWithShape="1">
          <a:blip r:embed="rId3">
            <a:alphaModFix amt="29000"/>
          </a:blip>
          <a:srcRect l="8088" r="8089"/>
          <a:stretch/>
        </p:blipFill>
        <p:spPr>
          <a:xfrm>
            <a:off x="7293495" y="3637723"/>
            <a:ext cx="2089045" cy="2492237"/>
          </a:xfrm>
          <a:prstGeom prst="rect">
            <a:avLst/>
          </a:prstGeom>
          <a:noFill/>
          <a:ln>
            <a:noFill/>
          </a:ln>
        </p:spPr>
      </p:pic>
      <p:sp>
        <p:nvSpPr>
          <p:cNvPr id="288" name="Google Shape;288;p17"/>
          <p:cNvSpPr/>
          <p:nvPr/>
        </p:nvSpPr>
        <p:spPr>
          <a:xfrm>
            <a:off x="0" y="0"/>
            <a:ext cx="9144000" cy="357809"/>
          </a:xfrm>
          <a:prstGeom prst="rect">
            <a:avLst/>
          </a:prstGeom>
          <a:gradFill>
            <a:gsLst>
              <a:gs pos="0">
                <a:srgbClr val="154B80"/>
              </a:gs>
              <a:gs pos="14000">
                <a:srgbClr val="154B80"/>
              </a:gs>
              <a:gs pos="100000">
                <a:srgbClr val="FFFFFF"/>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7A6C61"/>
            </a:gs>
            <a:gs pos="3000">
              <a:srgbClr val="7A6C61"/>
            </a:gs>
            <a:gs pos="100000">
              <a:srgbClr val="F5F7FC"/>
            </a:gs>
          </a:gsLst>
          <a:lin ang="5400000" scaled="0"/>
        </a:gradFill>
        <a:effectLst/>
      </p:bgPr>
    </p:bg>
    <p:spTree>
      <p:nvGrpSpPr>
        <p:cNvPr id="1" name="Shape 292"/>
        <p:cNvGrpSpPr/>
        <p:nvPr/>
      </p:nvGrpSpPr>
      <p:grpSpPr>
        <a:xfrm>
          <a:off x="0" y="0"/>
          <a:ext cx="0" cy="0"/>
          <a:chOff x="0" y="0"/>
          <a:chExt cx="0" cy="0"/>
        </a:xfrm>
      </p:grpSpPr>
      <p:sp>
        <p:nvSpPr>
          <p:cNvPr id="293" name="Google Shape;293;p18"/>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294" name="Google Shape;294;p18"/>
          <p:cNvSpPr txBox="1"/>
          <p:nvPr/>
        </p:nvSpPr>
        <p:spPr>
          <a:xfrm rot="-5400000">
            <a:off x="-152756" y="2044383"/>
            <a:ext cx="2213942" cy="994172"/>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chemeClr val="lt1"/>
              </a:buClr>
              <a:buSzPts val="2400"/>
              <a:buFont typeface="Open Sans"/>
              <a:buNone/>
            </a:pPr>
            <a:r>
              <a:rPr lang="en-US" sz="2400" b="0">
                <a:solidFill>
                  <a:schemeClr val="lt1"/>
                </a:solidFill>
                <a:latin typeface="Open Sans"/>
                <a:ea typeface="Open Sans"/>
                <a:cs typeface="Open Sans"/>
                <a:sym typeface="Open Sans"/>
              </a:rPr>
              <a:t>PRINCIPLE</a:t>
            </a:r>
            <a:endParaRPr/>
          </a:p>
        </p:txBody>
      </p:sp>
      <p:sp>
        <p:nvSpPr>
          <p:cNvPr id="295" name="Google Shape;295;p18"/>
          <p:cNvSpPr txBox="1"/>
          <p:nvPr/>
        </p:nvSpPr>
        <p:spPr>
          <a:xfrm>
            <a:off x="2139399" y="2306035"/>
            <a:ext cx="4619210" cy="1493251"/>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3000"/>
              <a:buFont typeface="Arial"/>
              <a:buNone/>
            </a:pPr>
            <a:r>
              <a:rPr lang="en-US" sz="3000" b="1">
                <a:solidFill>
                  <a:schemeClr val="dk1"/>
                </a:solidFill>
                <a:latin typeface="Open Sans"/>
                <a:ea typeface="Open Sans"/>
                <a:cs typeface="Open Sans"/>
                <a:sym typeface="Open Sans"/>
              </a:rPr>
              <a:t>Each learner can access CTE without borders</a:t>
            </a:r>
            <a:endParaRPr/>
          </a:p>
        </p:txBody>
      </p:sp>
      <p:sp>
        <p:nvSpPr>
          <p:cNvPr id="296" name="Google Shape;296;p18"/>
          <p:cNvSpPr/>
          <p:nvPr/>
        </p:nvSpPr>
        <p:spPr>
          <a:xfrm>
            <a:off x="1013849" y="1739505"/>
            <a:ext cx="1172116"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0">
                <a:solidFill>
                  <a:schemeClr val="lt1"/>
                </a:solidFill>
                <a:latin typeface="Open Sans"/>
                <a:ea typeface="Open Sans"/>
                <a:cs typeface="Open Sans"/>
                <a:sym typeface="Open Sans"/>
              </a:rPr>
              <a:t>5</a:t>
            </a:r>
            <a:endParaRPr/>
          </a:p>
        </p:txBody>
      </p:sp>
      <p:pic>
        <p:nvPicPr>
          <p:cNvPr id="297" name="Google Shape;297;p18"/>
          <p:cNvPicPr preferRelativeResize="0"/>
          <p:nvPr/>
        </p:nvPicPr>
        <p:blipFill rotWithShape="1">
          <a:blip r:embed="rId3">
            <a:alphaModFix/>
          </a:blip>
          <a:srcRect/>
          <a:stretch/>
        </p:blipFill>
        <p:spPr>
          <a:xfrm>
            <a:off x="6383479" y="1792102"/>
            <a:ext cx="2303393" cy="23033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d3912b2a02_1_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a:buNone/>
            </a:pPr>
            <a:r>
              <a:rPr lang="en-US"/>
              <a:t>Welcome!</a:t>
            </a:r>
            <a:endParaRPr/>
          </a:p>
        </p:txBody>
      </p:sp>
      <p:sp>
        <p:nvSpPr>
          <p:cNvPr id="107" name="Google Shape;107;gd3912b2a02_1_0"/>
          <p:cNvSpPr txBox="1">
            <a:spLocks noGrp="1"/>
          </p:cNvSpPr>
          <p:nvPr>
            <p:ph type="body" idx="1"/>
          </p:nvPr>
        </p:nvSpPr>
        <p:spPr>
          <a:xfrm>
            <a:off x="628650" y="1620000"/>
            <a:ext cx="7699200" cy="4488900"/>
          </a:xfrm>
          <a:prstGeom prst="rect">
            <a:avLst/>
          </a:prstGeom>
          <a:noFill/>
          <a:ln>
            <a:noFill/>
          </a:ln>
        </p:spPr>
        <p:txBody>
          <a:bodyPr spcFirstLastPara="1" wrap="square" lIns="91425" tIns="45700" rIns="91425" bIns="45700" anchor="t" anchorCtr="0">
            <a:normAutofit fontScale="77500" lnSpcReduction="20000"/>
          </a:bodyPr>
          <a:lstStyle/>
          <a:p>
            <a:pPr marL="228600" lvl="0" indent="0" algn="l" rtl="0">
              <a:lnSpc>
                <a:spcPct val="90000"/>
              </a:lnSpc>
              <a:spcBef>
                <a:spcPts val="1000"/>
              </a:spcBef>
              <a:spcAft>
                <a:spcPts val="0"/>
              </a:spcAft>
              <a:buNone/>
            </a:pPr>
            <a:endParaRPr/>
          </a:p>
          <a:p>
            <a:pPr marL="0" lvl="0" indent="0" algn="l" rtl="0">
              <a:lnSpc>
                <a:spcPct val="100000"/>
              </a:lnSpc>
              <a:spcBef>
                <a:spcPts val="0"/>
              </a:spcBef>
              <a:spcAft>
                <a:spcPts val="0"/>
              </a:spcAft>
              <a:buNone/>
            </a:pPr>
            <a:r>
              <a:rPr lang="en-US" sz="2657" b="1">
                <a:latin typeface="Arial"/>
                <a:ea typeface="Arial"/>
                <a:cs typeface="Arial"/>
                <a:sym typeface="Arial"/>
              </a:rPr>
              <a:t>Session Objectives:</a:t>
            </a:r>
            <a:endParaRPr sz="2657" b="1">
              <a:latin typeface="Arial"/>
              <a:ea typeface="Arial"/>
              <a:cs typeface="Arial"/>
              <a:sym typeface="Arial"/>
            </a:endParaRPr>
          </a:p>
          <a:p>
            <a:pPr marL="685800" lvl="1" indent="-245064" algn="l" rtl="0">
              <a:lnSpc>
                <a:spcPct val="100000"/>
              </a:lnSpc>
              <a:spcBef>
                <a:spcPts val="0"/>
              </a:spcBef>
              <a:spcAft>
                <a:spcPts val="0"/>
              </a:spcAft>
              <a:buSzPct val="100000"/>
              <a:buChar char="•"/>
            </a:pPr>
            <a:r>
              <a:rPr lang="en-US" sz="2657">
                <a:latin typeface="Arial"/>
                <a:ea typeface="Arial"/>
                <a:cs typeface="Arial"/>
                <a:sym typeface="Arial"/>
              </a:rPr>
              <a:t>Participants will be introduced to the new shared vision, </a:t>
            </a:r>
            <a:r>
              <a:rPr lang="en-US" sz="2657" i="1">
                <a:latin typeface="Arial"/>
                <a:ea typeface="Arial"/>
                <a:cs typeface="Arial"/>
                <a:sym typeface="Arial"/>
              </a:rPr>
              <a:t>Without Limits: A Shared Vision for the Future of Career Technical Education (CTE Without Limits), </a:t>
            </a:r>
            <a:r>
              <a:rPr lang="en-US" sz="2657">
                <a:latin typeface="Arial"/>
                <a:ea typeface="Arial"/>
                <a:cs typeface="Arial"/>
                <a:sym typeface="Arial"/>
              </a:rPr>
              <a:t>which lays out the aspiration of a new career preparation ecosystem.</a:t>
            </a:r>
            <a:endParaRPr sz="2657">
              <a:latin typeface="Arial"/>
              <a:ea typeface="Arial"/>
              <a:cs typeface="Arial"/>
              <a:sym typeface="Arial"/>
            </a:endParaRPr>
          </a:p>
          <a:p>
            <a:pPr marL="685800" lvl="1" indent="-245064" algn="l" rtl="0">
              <a:lnSpc>
                <a:spcPct val="100000"/>
              </a:lnSpc>
              <a:spcBef>
                <a:spcPts val="0"/>
              </a:spcBef>
              <a:spcAft>
                <a:spcPts val="0"/>
              </a:spcAft>
              <a:buSzPct val="100000"/>
              <a:buChar char="•"/>
            </a:pPr>
            <a:r>
              <a:rPr lang="en-US" sz="2657">
                <a:latin typeface="Arial"/>
                <a:ea typeface="Arial"/>
                <a:cs typeface="Arial"/>
                <a:sym typeface="Arial"/>
              </a:rPr>
              <a:t>Participants will be introduced to the vision’s five vision principles and the actions required of secondary and postsecondary/adult Career Technical Education (CTE) leaders to accomplish this shared vision.</a:t>
            </a:r>
            <a:endParaRPr sz="2657">
              <a:latin typeface="Arial"/>
              <a:ea typeface="Arial"/>
              <a:cs typeface="Arial"/>
              <a:sym typeface="Arial"/>
            </a:endParaRPr>
          </a:p>
          <a:p>
            <a:pPr marL="685800" lvl="1" indent="-245064" algn="l" rtl="0">
              <a:lnSpc>
                <a:spcPct val="100000"/>
              </a:lnSpc>
              <a:spcBef>
                <a:spcPts val="0"/>
              </a:spcBef>
              <a:spcAft>
                <a:spcPts val="0"/>
              </a:spcAft>
              <a:buSzPct val="100000"/>
              <a:buChar char="•"/>
            </a:pPr>
            <a:r>
              <a:rPr lang="en-US" sz="2657">
                <a:latin typeface="Arial"/>
                <a:ea typeface="Arial"/>
                <a:cs typeface="Arial"/>
                <a:sym typeface="Arial"/>
              </a:rPr>
              <a:t>Participants will be able to “see” themselves in </a:t>
            </a:r>
            <a:r>
              <a:rPr lang="en-US" sz="2657" i="1">
                <a:latin typeface="Arial"/>
                <a:ea typeface="Arial"/>
                <a:cs typeface="Arial"/>
                <a:sym typeface="Arial"/>
              </a:rPr>
              <a:t>CTE Without Limits</a:t>
            </a:r>
            <a:r>
              <a:rPr lang="en-US" sz="2657">
                <a:latin typeface="Arial"/>
                <a:ea typeface="Arial"/>
                <a:cs typeface="Arial"/>
                <a:sym typeface="Arial"/>
              </a:rPr>
              <a:t> and how they can contribute to the accomplishment of the vision.</a:t>
            </a:r>
            <a:endParaRPr sz="2657">
              <a:latin typeface="Arial"/>
              <a:ea typeface="Arial"/>
              <a:cs typeface="Arial"/>
              <a:sym typeface="Arial"/>
            </a:endParaRPr>
          </a:p>
          <a:p>
            <a:pPr marL="685800" lvl="1" indent="-245064" algn="l" rtl="0">
              <a:lnSpc>
                <a:spcPct val="100000"/>
              </a:lnSpc>
              <a:spcBef>
                <a:spcPts val="0"/>
              </a:spcBef>
              <a:spcAft>
                <a:spcPts val="0"/>
              </a:spcAft>
              <a:buSzPct val="100000"/>
              <a:buChar char="•"/>
            </a:pPr>
            <a:r>
              <a:rPr lang="en-US" sz="2657">
                <a:latin typeface="Arial"/>
                <a:ea typeface="Arial"/>
                <a:cs typeface="Arial"/>
                <a:sym typeface="Arial"/>
              </a:rPr>
              <a:t>Participants will understand how to stay informed and involved in the movement to accomplish </a:t>
            </a:r>
            <a:r>
              <a:rPr lang="en-US" sz="2657" i="1">
                <a:latin typeface="Arial"/>
                <a:ea typeface="Arial"/>
                <a:cs typeface="Arial"/>
                <a:sym typeface="Arial"/>
              </a:rPr>
              <a:t>CTE Without Limits</a:t>
            </a:r>
            <a:endParaRPr sz="2657"/>
          </a:p>
        </p:txBody>
      </p:sp>
      <p:sp>
        <p:nvSpPr>
          <p:cNvPr id="108" name="Google Shape;108;gd3912b2a02_1_0"/>
          <p:cNvSpPr txBox="1">
            <a:spLocks noGrp="1"/>
          </p:cNvSpPr>
          <p:nvPr>
            <p:ph type="sldNum" idx="12"/>
          </p:nvPr>
        </p:nvSpPr>
        <p:spPr>
          <a:xfrm>
            <a:off x="7086600" y="643317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a:buNone/>
            </a:pPr>
            <a:r>
              <a:rPr lang="en-US"/>
              <a:t>Principle 5</a:t>
            </a:r>
            <a:endParaRPr/>
          </a:p>
        </p:txBody>
      </p:sp>
      <p:sp>
        <p:nvSpPr>
          <p:cNvPr id="303" name="Google Shape;303;p19"/>
          <p:cNvSpPr txBox="1">
            <a:spLocks noGrp="1"/>
          </p:cNvSpPr>
          <p:nvPr>
            <p:ph type="body" idx="1"/>
          </p:nvPr>
        </p:nvSpPr>
        <p:spPr>
          <a:xfrm>
            <a:off x="628650" y="1620000"/>
            <a:ext cx="7223263" cy="3263504"/>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2400"/>
              <a:buNone/>
            </a:pPr>
            <a:r>
              <a:rPr lang="en-US" sz="2400" b="1" dirty="0"/>
              <a:t>To accomplish this, we must:</a:t>
            </a:r>
            <a:endParaRPr dirty="0"/>
          </a:p>
          <a:p>
            <a:pPr marL="217885" lvl="0" indent="-217885" algn="l" rtl="0">
              <a:lnSpc>
                <a:spcPct val="70000"/>
              </a:lnSpc>
              <a:spcBef>
                <a:spcPts val="1000"/>
              </a:spcBef>
              <a:spcAft>
                <a:spcPts val="0"/>
              </a:spcAft>
              <a:buClr>
                <a:srgbClr val="7A6C61"/>
              </a:buClr>
              <a:buSzPts val="2400"/>
              <a:buFont typeface="Noto Sans Symbols"/>
              <a:buChar char="✔"/>
            </a:pPr>
            <a:r>
              <a:rPr lang="en-US" sz="2400" dirty="0"/>
              <a:t>Leverage a national framework for connecting education and the workforce</a:t>
            </a:r>
            <a:endParaRPr dirty="0"/>
          </a:p>
          <a:p>
            <a:pPr marL="217885" lvl="0" indent="-217885" algn="l" rtl="0">
              <a:lnSpc>
                <a:spcPct val="70000"/>
              </a:lnSpc>
              <a:spcBef>
                <a:spcPts val="1000"/>
              </a:spcBef>
              <a:spcAft>
                <a:spcPts val="0"/>
              </a:spcAft>
              <a:buClr>
                <a:srgbClr val="7A6C61"/>
              </a:buClr>
              <a:buSzPts val="2400"/>
              <a:buFont typeface="Noto Sans Symbols"/>
              <a:buChar char="✔"/>
            </a:pPr>
            <a:r>
              <a:rPr lang="en-US" sz="2400" dirty="0"/>
              <a:t>Develop inter-state compacts that support collaboration and remove barriers </a:t>
            </a:r>
            <a:endParaRPr dirty="0"/>
          </a:p>
          <a:p>
            <a:pPr marL="217885" lvl="0" indent="-217885" algn="l" rtl="0">
              <a:lnSpc>
                <a:spcPct val="70000"/>
              </a:lnSpc>
              <a:spcBef>
                <a:spcPts val="1000"/>
              </a:spcBef>
              <a:spcAft>
                <a:spcPts val="0"/>
              </a:spcAft>
              <a:buClr>
                <a:srgbClr val="7A6C61"/>
              </a:buClr>
              <a:buSzPts val="2400"/>
              <a:buFont typeface="Noto Sans Symbols"/>
              <a:buChar char="✔"/>
            </a:pPr>
            <a:r>
              <a:rPr lang="en-US" sz="2400" dirty="0"/>
              <a:t>Invest in research and development to ensure that virtual opportunities are quality, equitable and meaningful</a:t>
            </a:r>
            <a:endParaRPr dirty="0"/>
          </a:p>
          <a:p>
            <a:pPr marL="228600" lvl="0" indent="-76200" algn="l" rtl="0">
              <a:lnSpc>
                <a:spcPct val="70000"/>
              </a:lnSpc>
              <a:spcBef>
                <a:spcPts val="1000"/>
              </a:spcBef>
              <a:spcAft>
                <a:spcPts val="0"/>
              </a:spcAft>
              <a:buClr>
                <a:schemeClr val="dk1"/>
              </a:buClr>
              <a:buSzPts val="2400"/>
              <a:buNone/>
            </a:pPr>
            <a:endParaRPr sz="2400" dirty="0"/>
          </a:p>
        </p:txBody>
      </p:sp>
      <p:sp>
        <p:nvSpPr>
          <p:cNvPr id="304" name="Google Shape;304;p19"/>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305" name="Google Shape;305;p19"/>
          <p:cNvPicPr preferRelativeResize="0"/>
          <p:nvPr/>
        </p:nvPicPr>
        <p:blipFill rotWithShape="1">
          <a:blip r:embed="rId3">
            <a:alphaModFix amt="41000"/>
          </a:blip>
          <a:srcRect l="8088" r="8089"/>
          <a:stretch/>
        </p:blipFill>
        <p:spPr>
          <a:xfrm>
            <a:off x="7293495" y="3637723"/>
            <a:ext cx="2089045" cy="2492237"/>
          </a:xfrm>
          <a:prstGeom prst="rect">
            <a:avLst/>
          </a:prstGeom>
          <a:noFill/>
          <a:ln>
            <a:noFill/>
          </a:ln>
        </p:spPr>
      </p:pic>
      <p:sp>
        <p:nvSpPr>
          <p:cNvPr id="306" name="Google Shape;306;p19"/>
          <p:cNvSpPr/>
          <p:nvPr/>
        </p:nvSpPr>
        <p:spPr>
          <a:xfrm>
            <a:off x="0" y="0"/>
            <a:ext cx="9144000" cy="357809"/>
          </a:xfrm>
          <a:prstGeom prst="rect">
            <a:avLst/>
          </a:prstGeom>
          <a:gradFill>
            <a:gsLst>
              <a:gs pos="0">
                <a:srgbClr val="7A6C61"/>
              </a:gs>
              <a:gs pos="13000">
                <a:srgbClr val="7A6C61"/>
              </a:gs>
              <a:gs pos="100000">
                <a:srgbClr val="FFFFFF"/>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20" descr="A picture containing electronics&#10;&#10;Description automatically generated"/>
          <p:cNvPicPr preferRelativeResize="0"/>
          <p:nvPr/>
        </p:nvPicPr>
        <p:blipFill rotWithShape="1">
          <a:blip r:embed="rId3">
            <a:alphaModFix/>
          </a:blip>
          <a:srcRect l="10708" r="13516"/>
          <a:stretch/>
        </p:blipFill>
        <p:spPr>
          <a:xfrm>
            <a:off x="-1" y="0"/>
            <a:ext cx="9143999" cy="6356351"/>
          </a:xfrm>
          <a:prstGeom prst="rect">
            <a:avLst/>
          </a:prstGeom>
          <a:noFill/>
          <a:ln>
            <a:noFill/>
          </a:ln>
        </p:spPr>
      </p:pic>
      <p:sp>
        <p:nvSpPr>
          <p:cNvPr id="312" name="Google Shape;312;p20"/>
          <p:cNvSpPr/>
          <p:nvPr/>
        </p:nvSpPr>
        <p:spPr>
          <a:xfrm>
            <a:off x="0" y="-1"/>
            <a:ext cx="9143999" cy="6356351"/>
          </a:xfrm>
          <a:prstGeom prst="rect">
            <a:avLst/>
          </a:prstGeom>
          <a:gradFill>
            <a:gsLst>
              <a:gs pos="0">
                <a:schemeClr val="lt1"/>
              </a:gs>
              <a:gs pos="33000">
                <a:schemeClr val="lt1"/>
              </a:gs>
              <a:gs pos="100000">
                <a:srgbClr val="FFFFFF">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313" name="Google Shape;313;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a:buNone/>
            </a:pPr>
            <a:r>
              <a:rPr lang="en-US"/>
              <a:t>Call to Action</a:t>
            </a:r>
            <a:endParaRPr/>
          </a:p>
        </p:txBody>
      </p:sp>
      <p:sp>
        <p:nvSpPr>
          <p:cNvPr id="314" name="Google Shape;314;p20"/>
          <p:cNvSpPr txBox="1">
            <a:spLocks noGrp="1"/>
          </p:cNvSpPr>
          <p:nvPr>
            <p:ph type="body" idx="1"/>
          </p:nvPr>
        </p:nvSpPr>
        <p:spPr>
          <a:xfrm>
            <a:off x="628650" y="1620000"/>
            <a:ext cx="4957142" cy="3740276"/>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2400"/>
              <a:buNone/>
            </a:pPr>
            <a:r>
              <a:rPr lang="en-US" sz="2400" b="1" dirty="0"/>
              <a:t>For this vision to be successful, we must:</a:t>
            </a:r>
            <a:endParaRPr dirty="0"/>
          </a:p>
          <a:p>
            <a:pPr marL="257175" lvl="0" indent="-257175" algn="l" rtl="0">
              <a:lnSpc>
                <a:spcPct val="70000"/>
              </a:lnSpc>
              <a:spcBef>
                <a:spcPts val="1000"/>
              </a:spcBef>
              <a:spcAft>
                <a:spcPts val="0"/>
              </a:spcAft>
              <a:buClr>
                <a:schemeClr val="dk1"/>
              </a:buClr>
              <a:buSzPts val="2400"/>
              <a:buFont typeface="Noto Sans Symbols"/>
              <a:buChar char="✔"/>
            </a:pPr>
            <a:r>
              <a:rPr lang="en-US" sz="2400" dirty="0">
                <a:latin typeface="Calibri" panose="020F0502020204030204" pitchFamily="34" charset="0"/>
                <a:cs typeface="Calibri" panose="020F0502020204030204" pitchFamily="34" charset="0"/>
              </a:rPr>
              <a:t>Draw on the capacity of each existing system and leverage their greatest assets </a:t>
            </a:r>
            <a:endParaRPr sz="2400" dirty="0">
              <a:latin typeface="Calibri" panose="020F0502020204030204" pitchFamily="34" charset="0"/>
              <a:cs typeface="Calibri" panose="020F0502020204030204" pitchFamily="34" charset="0"/>
            </a:endParaRPr>
          </a:p>
          <a:p>
            <a:pPr marL="257175" lvl="0" indent="-257175" algn="l" rtl="0">
              <a:lnSpc>
                <a:spcPct val="70000"/>
              </a:lnSpc>
              <a:spcBef>
                <a:spcPts val="1000"/>
              </a:spcBef>
              <a:spcAft>
                <a:spcPts val="0"/>
              </a:spcAft>
              <a:buClr>
                <a:schemeClr val="dk1"/>
              </a:buClr>
              <a:buSzPts val="2400"/>
              <a:buFont typeface="Noto Sans Symbols"/>
              <a:buChar char="✔"/>
            </a:pPr>
            <a:r>
              <a:rPr lang="en-US" sz="2400" dirty="0"/>
              <a:t>Push for new models of collaboration, learner-centric design, and funding and accountability models that create the right incentives and supports</a:t>
            </a:r>
            <a:endParaRPr sz="2400" dirty="0"/>
          </a:p>
          <a:p>
            <a:pPr marL="257175" lvl="0" indent="-257175" algn="l" rtl="0">
              <a:lnSpc>
                <a:spcPct val="70000"/>
              </a:lnSpc>
              <a:spcBef>
                <a:spcPts val="1000"/>
              </a:spcBef>
              <a:spcAft>
                <a:spcPts val="0"/>
              </a:spcAft>
              <a:buClr>
                <a:schemeClr val="dk1"/>
              </a:buClr>
              <a:buSzPts val="2400"/>
              <a:buFont typeface="Noto Sans Symbols"/>
              <a:buChar char="✔"/>
            </a:pPr>
            <a:r>
              <a:rPr lang="en-US" sz="2400" b="0" i="0" u="none" strike="noStrike" dirty="0">
                <a:latin typeface="Calibri" panose="020F0502020204030204" pitchFamily="34" charset="0"/>
                <a:ea typeface="Open Sans"/>
                <a:cs typeface="Calibri" panose="020F0502020204030204" pitchFamily="34" charset="0"/>
                <a:sym typeface="Open Sans"/>
              </a:rPr>
              <a:t>Come together to push beyond the status quo and take collective, collaborative and bold action </a:t>
            </a:r>
            <a:endParaRPr sz="2400" dirty="0">
              <a:latin typeface="Calibri" panose="020F0502020204030204" pitchFamily="34" charset="0"/>
              <a:cs typeface="Calibri" panose="020F0502020204030204" pitchFamily="34" charset="0"/>
            </a:endParaRPr>
          </a:p>
        </p:txBody>
      </p:sp>
      <p:sp>
        <p:nvSpPr>
          <p:cNvPr id="315" name="Google Shape;315;p20"/>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21" descr="A person jumping over a solar panel&#10;&#10;Description automatically generated with low confidence"/>
          <p:cNvPicPr preferRelativeResize="0"/>
          <p:nvPr/>
        </p:nvPicPr>
        <p:blipFill rotWithShape="1">
          <a:blip r:embed="rId3">
            <a:alphaModFix/>
          </a:blip>
          <a:srcRect l="4131" r="21178"/>
          <a:stretch/>
        </p:blipFill>
        <p:spPr>
          <a:xfrm>
            <a:off x="0" y="-23377"/>
            <a:ext cx="9143999" cy="6379727"/>
          </a:xfrm>
          <a:prstGeom prst="rect">
            <a:avLst/>
          </a:prstGeom>
          <a:noFill/>
          <a:ln>
            <a:noFill/>
          </a:ln>
        </p:spPr>
      </p:pic>
      <p:sp>
        <p:nvSpPr>
          <p:cNvPr id="321" name="Google Shape;321;p21"/>
          <p:cNvSpPr/>
          <p:nvPr/>
        </p:nvSpPr>
        <p:spPr>
          <a:xfrm>
            <a:off x="0" y="-23379"/>
            <a:ext cx="9143999" cy="6379727"/>
          </a:xfrm>
          <a:prstGeom prst="rect">
            <a:avLst/>
          </a:prstGeom>
          <a:gradFill>
            <a:gsLst>
              <a:gs pos="0">
                <a:schemeClr val="lt1"/>
              </a:gs>
              <a:gs pos="33000">
                <a:schemeClr val="lt1"/>
              </a:gs>
              <a:gs pos="100000">
                <a:srgbClr val="FFFFFF">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322" name="Google Shape;322;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a:buNone/>
            </a:pPr>
            <a:r>
              <a:rPr lang="en-US"/>
              <a:t>Find Out More</a:t>
            </a:r>
            <a:endParaRPr/>
          </a:p>
        </p:txBody>
      </p:sp>
      <p:sp>
        <p:nvSpPr>
          <p:cNvPr id="323" name="Google Shape;323;p21"/>
          <p:cNvSpPr txBox="1">
            <a:spLocks noGrp="1"/>
          </p:cNvSpPr>
          <p:nvPr>
            <p:ph type="body" idx="1"/>
          </p:nvPr>
        </p:nvSpPr>
        <p:spPr>
          <a:xfrm>
            <a:off x="628649" y="1620000"/>
            <a:ext cx="4197900" cy="3263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Read the full vision, access additional resources and sign up to stay engaged:</a:t>
            </a:r>
            <a:endParaRPr dirty="0"/>
          </a:p>
          <a:p>
            <a:pPr marL="0" lvl="0" indent="0" algn="l" rtl="0">
              <a:lnSpc>
                <a:spcPct val="90000"/>
              </a:lnSpc>
              <a:spcBef>
                <a:spcPts val="1000"/>
              </a:spcBef>
              <a:spcAft>
                <a:spcPts val="0"/>
              </a:spcAft>
              <a:buClr>
                <a:schemeClr val="dk1"/>
              </a:buClr>
              <a:buSzPts val="2800"/>
              <a:buNone/>
            </a:pPr>
            <a:r>
              <a:rPr lang="en-US" u="sng" dirty="0">
                <a:solidFill>
                  <a:schemeClr val="hlink"/>
                </a:solidFill>
                <a:hlinkClick r:id="rId4"/>
              </a:rPr>
              <a:t>www.careertech.org/</a:t>
            </a:r>
            <a:br>
              <a:rPr lang="en-US" u="sng" dirty="0">
                <a:solidFill>
                  <a:schemeClr val="hlink"/>
                </a:solidFill>
                <a:hlinkClick r:id="rId4"/>
              </a:rPr>
            </a:br>
            <a:r>
              <a:rPr lang="en-US" u="sng" dirty="0">
                <a:solidFill>
                  <a:schemeClr val="hlink"/>
                </a:solidFill>
                <a:hlinkClick r:id="rId4"/>
              </a:rPr>
              <a:t>without-limits</a:t>
            </a:r>
            <a:endParaRPr dirty="0"/>
          </a:p>
          <a:p>
            <a:pPr marL="0" lvl="0" indent="0" algn="l" rtl="0">
              <a:lnSpc>
                <a:spcPct val="90000"/>
              </a:lnSpc>
              <a:spcBef>
                <a:spcPts val="1000"/>
              </a:spcBef>
              <a:spcAft>
                <a:spcPts val="0"/>
              </a:spcAft>
              <a:buClr>
                <a:schemeClr val="dk1"/>
              </a:buClr>
              <a:buSzPts val="2800"/>
              <a:buNone/>
            </a:pPr>
            <a:endParaRPr b="1" dirty="0"/>
          </a:p>
          <a:p>
            <a:pPr marL="0" lvl="0" indent="0" algn="l" rtl="0">
              <a:lnSpc>
                <a:spcPct val="90000"/>
              </a:lnSpc>
              <a:spcBef>
                <a:spcPts val="1000"/>
              </a:spcBef>
              <a:spcAft>
                <a:spcPts val="0"/>
              </a:spcAft>
              <a:buClr>
                <a:schemeClr val="dk1"/>
              </a:buClr>
              <a:buSzPts val="2800"/>
              <a:buNone/>
            </a:pPr>
            <a:r>
              <a:rPr lang="en-US" b="1" dirty="0"/>
              <a:t>Thank you!</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324" name="Google Shape;324;p21"/>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8"/>
        <p:cNvGrpSpPr/>
        <p:nvPr/>
      </p:nvGrpSpPr>
      <p:grpSpPr>
        <a:xfrm>
          <a:off x="0" y="0"/>
          <a:ext cx="0" cy="0"/>
          <a:chOff x="0" y="0"/>
          <a:chExt cx="0" cy="0"/>
        </a:xfrm>
      </p:grpSpPr>
      <p:sp>
        <p:nvSpPr>
          <p:cNvPr id="329" name="Google Shape;329;gd3912b2a02_1_15"/>
          <p:cNvSpPr txBox="1">
            <a:spLocks noGrp="1"/>
          </p:cNvSpPr>
          <p:nvPr>
            <p:ph type="subTitle" idx="1"/>
          </p:nvPr>
        </p:nvSpPr>
        <p:spPr>
          <a:xfrm>
            <a:off x="1143000" y="4455677"/>
            <a:ext cx="6858000" cy="1368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lt1"/>
              </a:buClr>
              <a:buSzPts val="2400"/>
              <a:buNone/>
            </a:pPr>
            <a:r>
              <a:rPr lang="en-US" sz="7000"/>
              <a:t>Questions?</a:t>
            </a:r>
            <a:endParaRPr sz="7000"/>
          </a:p>
          <a:p>
            <a:pPr marL="0" lvl="0" indent="0" algn="ctr" rtl="0">
              <a:lnSpc>
                <a:spcPct val="90000"/>
              </a:lnSpc>
              <a:spcBef>
                <a:spcPts val="1000"/>
              </a:spcBef>
              <a:spcAft>
                <a:spcPts val="0"/>
              </a:spcAft>
              <a:buClr>
                <a:schemeClr val="lt1"/>
              </a:buClr>
              <a:buSzPts val="2400"/>
              <a:buNone/>
            </a:pPr>
            <a:r>
              <a:rPr lang="en-US" sz="7000"/>
              <a:t>Thank you!</a:t>
            </a:r>
            <a:endParaRPr sz="7000"/>
          </a:p>
          <a:p>
            <a:pPr marL="0" lvl="0" indent="0" algn="ctr" rtl="0">
              <a:lnSpc>
                <a:spcPct val="90000"/>
              </a:lnSpc>
              <a:spcBef>
                <a:spcPts val="1000"/>
              </a:spcBef>
              <a:spcAft>
                <a:spcPts val="0"/>
              </a:spcAft>
              <a:buClr>
                <a:schemeClr val="lt1"/>
              </a:buClr>
              <a:buSzPts val="2400"/>
              <a:buNone/>
            </a:pPr>
            <a:endParaRPr sz="6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a:buNone/>
            </a:pPr>
            <a:r>
              <a:rPr lang="en-US"/>
              <a:t>Putting Learner Success First</a:t>
            </a:r>
            <a:endParaRPr/>
          </a:p>
        </p:txBody>
      </p:sp>
      <p:sp>
        <p:nvSpPr>
          <p:cNvPr id="114" name="Google Shape;114;p2"/>
          <p:cNvSpPr txBox="1">
            <a:spLocks noGrp="1"/>
          </p:cNvSpPr>
          <p:nvPr>
            <p:ph type="body" idx="1"/>
          </p:nvPr>
        </p:nvSpPr>
        <p:spPr>
          <a:xfrm>
            <a:off x="628650" y="1620000"/>
            <a:ext cx="4278086" cy="326350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Published in 2016 with 11 national partners</a:t>
            </a:r>
            <a:endParaRPr/>
          </a:p>
          <a:p>
            <a:pPr marL="228600" lvl="0" indent="-228600" algn="l" rtl="0">
              <a:lnSpc>
                <a:spcPct val="90000"/>
              </a:lnSpc>
              <a:spcBef>
                <a:spcPts val="1000"/>
              </a:spcBef>
              <a:spcAft>
                <a:spcPts val="0"/>
              </a:spcAft>
              <a:buClr>
                <a:schemeClr val="dk1"/>
              </a:buClr>
              <a:buSzPts val="2800"/>
              <a:buChar char="•"/>
            </a:pPr>
            <a:r>
              <a:rPr lang="en-US"/>
              <a:t>Affected priorities in Perkins V</a:t>
            </a:r>
            <a:endParaRPr/>
          </a:p>
          <a:p>
            <a:pPr marL="228600" lvl="0" indent="-228600" algn="l" rtl="0">
              <a:lnSpc>
                <a:spcPct val="90000"/>
              </a:lnSpc>
              <a:spcBef>
                <a:spcPts val="1000"/>
              </a:spcBef>
              <a:spcAft>
                <a:spcPts val="0"/>
              </a:spcAft>
              <a:buClr>
                <a:schemeClr val="dk1"/>
              </a:buClr>
              <a:buSzPts val="2800"/>
              <a:buChar char="•"/>
            </a:pPr>
            <a:r>
              <a:rPr lang="en-US"/>
              <a:t>Inspired 40 states to build career readiness into K-12 accountability </a:t>
            </a:r>
            <a:endParaRPr/>
          </a:p>
        </p:txBody>
      </p:sp>
      <p:sp>
        <p:nvSpPr>
          <p:cNvPr id="115" name="Google Shape;115;p2"/>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16" name="Google Shape;116;p2"/>
          <p:cNvPicPr preferRelativeResize="0"/>
          <p:nvPr/>
        </p:nvPicPr>
        <p:blipFill rotWithShape="1">
          <a:blip r:embed="rId3">
            <a:alphaModFix/>
          </a:blip>
          <a:srcRect/>
          <a:stretch/>
        </p:blipFill>
        <p:spPr>
          <a:xfrm>
            <a:off x="5605669" y="1557708"/>
            <a:ext cx="2613800" cy="33704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2" name="Google Shape;122;p3" descr="Graphical user interface&#10;&#10;Description automatically generated with medium confidence"/>
          <p:cNvPicPr preferRelativeResize="0"/>
          <p:nvPr/>
        </p:nvPicPr>
        <p:blipFill rotWithShape="1">
          <a:blip r:embed="rId3">
            <a:alphaModFix/>
          </a:blip>
          <a:srcRect/>
          <a:stretch/>
        </p:blipFill>
        <p:spPr>
          <a:xfrm>
            <a:off x="416447" y="370391"/>
            <a:ext cx="8311106" cy="1987898"/>
          </a:xfrm>
          <a:prstGeom prst="rect">
            <a:avLst/>
          </a:prstGeom>
          <a:noFill/>
          <a:ln>
            <a:noFill/>
          </a:ln>
        </p:spPr>
      </p:pic>
      <p:pic>
        <p:nvPicPr>
          <p:cNvPr id="123" name="Google Shape;123;p3" descr="Logo&#10;&#10;Description automatically generated"/>
          <p:cNvPicPr preferRelativeResize="0"/>
          <p:nvPr/>
        </p:nvPicPr>
        <p:blipFill rotWithShape="1">
          <a:blip r:embed="rId4">
            <a:alphaModFix/>
          </a:blip>
          <a:srcRect/>
          <a:stretch/>
        </p:blipFill>
        <p:spPr>
          <a:xfrm>
            <a:off x="1396244" y="2267657"/>
            <a:ext cx="6366877" cy="1987897"/>
          </a:xfrm>
          <a:prstGeom prst="rect">
            <a:avLst/>
          </a:prstGeom>
          <a:noFill/>
          <a:ln>
            <a:noFill/>
          </a:ln>
        </p:spPr>
      </p:pic>
      <p:pic>
        <p:nvPicPr>
          <p:cNvPr id="124" name="Google Shape;124;p3" descr="Logo&#10;&#10;Description automatically generated"/>
          <p:cNvPicPr preferRelativeResize="0"/>
          <p:nvPr/>
        </p:nvPicPr>
        <p:blipFill rotWithShape="1">
          <a:blip r:embed="rId5">
            <a:alphaModFix/>
          </a:blip>
          <a:srcRect/>
          <a:stretch/>
        </p:blipFill>
        <p:spPr>
          <a:xfrm>
            <a:off x="2215217" y="4164923"/>
            <a:ext cx="4302898" cy="198789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US"/>
              <a:t>Without Limits: A Shared Vision for the Future of Career Technical Education</a:t>
            </a:r>
            <a:endParaRPr/>
          </a:p>
        </p:txBody>
      </p:sp>
      <p:sp>
        <p:nvSpPr>
          <p:cNvPr id="130" name="Google Shape;130;p4"/>
          <p:cNvSpPr txBox="1">
            <a:spLocks noGrp="1"/>
          </p:cNvSpPr>
          <p:nvPr>
            <p:ph type="body" idx="1"/>
          </p:nvPr>
        </p:nvSpPr>
        <p:spPr>
          <a:xfrm>
            <a:off x="628650" y="2226469"/>
            <a:ext cx="4520126" cy="326350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Worked with partner organizations and members to synthesize and prioritize the ideas, strategies and goals generated during the Summit</a:t>
            </a:r>
            <a:endParaRPr/>
          </a:p>
          <a:p>
            <a:pPr marL="228600" lvl="0" indent="-228600" algn="l" rtl="0">
              <a:lnSpc>
                <a:spcPct val="90000"/>
              </a:lnSpc>
              <a:spcBef>
                <a:spcPts val="1000"/>
              </a:spcBef>
              <a:spcAft>
                <a:spcPts val="0"/>
              </a:spcAft>
              <a:buClr>
                <a:schemeClr val="dk1"/>
              </a:buClr>
              <a:buSzPts val="2800"/>
              <a:buChar char="•"/>
            </a:pPr>
            <a:r>
              <a:rPr lang="en-US"/>
              <a:t>Published March 2021</a:t>
            </a:r>
            <a:endParaRPr/>
          </a:p>
        </p:txBody>
      </p:sp>
      <p:sp>
        <p:nvSpPr>
          <p:cNvPr id="131" name="Google Shape;131;p4"/>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2" name="Google Shape;132;p4"/>
          <p:cNvPicPr preferRelativeResize="0"/>
          <p:nvPr/>
        </p:nvPicPr>
        <p:blipFill rotWithShape="1">
          <a:blip r:embed="rId3">
            <a:alphaModFix/>
          </a:blip>
          <a:srcRect/>
          <a:stretch/>
        </p:blipFill>
        <p:spPr>
          <a:xfrm>
            <a:off x="5148776" y="2160010"/>
            <a:ext cx="3329963" cy="33299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5"/>
          <p:cNvPicPr preferRelativeResize="0"/>
          <p:nvPr/>
        </p:nvPicPr>
        <p:blipFill rotWithShape="1">
          <a:blip r:embed="rId3">
            <a:alphaModFix/>
          </a:blip>
          <a:srcRect l="25097" t="84"/>
          <a:stretch/>
        </p:blipFill>
        <p:spPr>
          <a:xfrm>
            <a:off x="1" y="-1"/>
            <a:ext cx="9144000" cy="6356351"/>
          </a:xfrm>
          <a:prstGeom prst="rect">
            <a:avLst/>
          </a:prstGeom>
          <a:noFill/>
          <a:ln>
            <a:noFill/>
          </a:ln>
        </p:spPr>
      </p:pic>
      <p:sp>
        <p:nvSpPr>
          <p:cNvPr id="138" name="Google Shape;138;p5"/>
          <p:cNvSpPr/>
          <p:nvPr/>
        </p:nvSpPr>
        <p:spPr>
          <a:xfrm>
            <a:off x="1" y="0"/>
            <a:ext cx="9143999" cy="6356350"/>
          </a:xfrm>
          <a:prstGeom prst="rect">
            <a:avLst/>
          </a:prstGeom>
          <a:gradFill>
            <a:gsLst>
              <a:gs pos="0">
                <a:schemeClr val="lt1"/>
              </a:gs>
              <a:gs pos="33000">
                <a:schemeClr val="lt1"/>
              </a:gs>
              <a:gs pos="100000">
                <a:srgbClr val="FFFFFF">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39" name="Google Shape;139;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a:buNone/>
            </a:pPr>
            <a:r>
              <a:rPr lang="en-US"/>
              <a:t>CTE Without Limits</a:t>
            </a:r>
            <a:endParaRPr/>
          </a:p>
        </p:txBody>
      </p:sp>
      <p:sp>
        <p:nvSpPr>
          <p:cNvPr id="140" name="Google Shape;140;p5"/>
          <p:cNvSpPr txBox="1">
            <a:spLocks noGrp="1"/>
          </p:cNvSpPr>
          <p:nvPr>
            <p:ph type="body" idx="1"/>
          </p:nvPr>
        </p:nvSpPr>
        <p:spPr>
          <a:xfrm>
            <a:off x="628649" y="1690689"/>
            <a:ext cx="4232717" cy="382709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dirty="0"/>
              <a:t>Each learner must have access to and the means to be successful in the career of their choice</a:t>
            </a:r>
          </a:p>
          <a:p>
            <a:pPr marL="228600" lvl="0" indent="-228600" algn="l" rtl="0">
              <a:lnSpc>
                <a:spcPct val="90000"/>
              </a:lnSpc>
              <a:spcBef>
                <a:spcPts val="0"/>
              </a:spcBef>
              <a:spcAft>
                <a:spcPts val="0"/>
              </a:spcAft>
              <a:buClr>
                <a:schemeClr val="dk1"/>
              </a:buClr>
              <a:buSzPct val="100000"/>
              <a:buChar char="•"/>
            </a:pPr>
            <a:r>
              <a:rPr lang="en-US" dirty="0"/>
              <a:t>Will require: </a:t>
            </a:r>
            <a:endParaRPr sz="1800" dirty="0"/>
          </a:p>
          <a:p>
            <a:pPr marL="685800" lvl="1" indent="-228600" algn="l" rtl="0">
              <a:lnSpc>
                <a:spcPct val="90000"/>
              </a:lnSpc>
              <a:spcBef>
                <a:spcPts val="500"/>
              </a:spcBef>
              <a:spcAft>
                <a:spcPts val="0"/>
              </a:spcAft>
              <a:buClr>
                <a:schemeClr val="dk1"/>
              </a:buClr>
              <a:buSzPct val="100000"/>
              <a:buChar char="•"/>
            </a:pPr>
            <a:r>
              <a:rPr lang="en-US" dirty="0"/>
              <a:t>All systems working in concert </a:t>
            </a:r>
          </a:p>
          <a:p>
            <a:pPr marL="685800" lvl="1" indent="-228600" algn="l" rtl="0">
              <a:lnSpc>
                <a:spcPct val="90000"/>
              </a:lnSpc>
              <a:spcBef>
                <a:spcPts val="500"/>
              </a:spcBef>
              <a:spcAft>
                <a:spcPts val="0"/>
              </a:spcAft>
              <a:buClr>
                <a:schemeClr val="dk1"/>
              </a:buClr>
              <a:buSzPct val="100000"/>
              <a:buChar char="•"/>
            </a:pPr>
            <a:r>
              <a:rPr lang="en-US" dirty="0"/>
              <a:t>A commitment to tearing down the barriers that limit opportunity</a:t>
            </a:r>
            <a:endParaRPr lang="en-US" sz="1500" dirty="0"/>
          </a:p>
          <a:p>
            <a:pPr marL="685800" lvl="1" indent="-228600" algn="l" rtl="0">
              <a:lnSpc>
                <a:spcPct val="90000"/>
              </a:lnSpc>
              <a:spcBef>
                <a:spcPts val="500"/>
              </a:spcBef>
              <a:spcAft>
                <a:spcPts val="0"/>
              </a:spcAft>
              <a:buClr>
                <a:schemeClr val="dk1"/>
              </a:buClr>
              <a:buSzPct val="100000"/>
              <a:buChar char="•"/>
            </a:pPr>
            <a:r>
              <a:rPr lang="en-US" dirty="0"/>
              <a:t>CTE to serve as the catalyst to make this vision a reality</a:t>
            </a:r>
            <a:endParaRPr sz="1500" dirty="0"/>
          </a:p>
          <a:p>
            <a:pPr marL="228600" lvl="0" indent="-64135" algn="l" rtl="0">
              <a:lnSpc>
                <a:spcPct val="90000"/>
              </a:lnSpc>
              <a:spcBef>
                <a:spcPts val="1000"/>
              </a:spcBef>
              <a:spcAft>
                <a:spcPts val="0"/>
              </a:spcAft>
              <a:buClr>
                <a:schemeClr val="dk1"/>
              </a:buClr>
              <a:buSzPct val="100000"/>
              <a:buNone/>
            </a:pPr>
            <a:endParaRPr dirty="0"/>
          </a:p>
        </p:txBody>
      </p:sp>
      <p:sp>
        <p:nvSpPr>
          <p:cNvPr id="141" name="Google Shape;141;p5"/>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0" y="11662"/>
            <a:ext cx="9144000" cy="1956124"/>
          </a:xfrm>
          <a:prstGeom prst="rect">
            <a:avLst/>
          </a:prstGeom>
          <a:gradFill>
            <a:gsLst>
              <a:gs pos="0">
                <a:srgbClr val="E6873C"/>
              </a:gs>
              <a:gs pos="100000">
                <a:schemeClr val="lt1"/>
              </a:gs>
            </a:gsLst>
            <a:lin ang="5400000" scaled="0"/>
          </a:gra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Open Sans"/>
              <a:buNone/>
            </a:pPr>
            <a:r>
              <a:rPr lang="en-US"/>
              <a:t>A Shared Vision</a:t>
            </a:r>
            <a:endParaRPr/>
          </a:p>
        </p:txBody>
      </p:sp>
      <p:sp>
        <p:nvSpPr>
          <p:cNvPr id="148" name="Google Shape;148;p6"/>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49" name="Google Shape;149;p6"/>
          <p:cNvPicPr preferRelativeResize="0"/>
          <p:nvPr/>
        </p:nvPicPr>
        <p:blipFill rotWithShape="1">
          <a:blip r:embed="rId3">
            <a:alphaModFix/>
          </a:blip>
          <a:srcRect/>
          <a:stretch/>
        </p:blipFill>
        <p:spPr>
          <a:xfrm>
            <a:off x="282893" y="1745142"/>
            <a:ext cx="565503" cy="452402"/>
          </a:xfrm>
          <a:prstGeom prst="rect">
            <a:avLst/>
          </a:prstGeom>
          <a:noFill/>
          <a:ln>
            <a:noFill/>
          </a:ln>
        </p:spPr>
      </p:pic>
      <p:pic>
        <p:nvPicPr>
          <p:cNvPr id="150" name="Google Shape;150;p6" descr="Logo, company name&#10;&#10;Description automatically generated"/>
          <p:cNvPicPr preferRelativeResize="0"/>
          <p:nvPr/>
        </p:nvPicPr>
        <p:blipFill rotWithShape="1">
          <a:blip r:embed="rId4">
            <a:alphaModFix/>
          </a:blip>
          <a:srcRect/>
          <a:stretch/>
        </p:blipFill>
        <p:spPr>
          <a:xfrm>
            <a:off x="1117186" y="1784090"/>
            <a:ext cx="1052852" cy="374505"/>
          </a:xfrm>
          <a:prstGeom prst="rect">
            <a:avLst/>
          </a:prstGeom>
          <a:noFill/>
          <a:ln>
            <a:noFill/>
          </a:ln>
        </p:spPr>
      </p:pic>
      <p:pic>
        <p:nvPicPr>
          <p:cNvPr id="151" name="Google Shape;151;p6" descr="Text&#10;&#10;Description automatically generated"/>
          <p:cNvPicPr preferRelativeResize="0"/>
          <p:nvPr/>
        </p:nvPicPr>
        <p:blipFill rotWithShape="1">
          <a:blip r:embed="rId5">
            <a:alphaModFix/>
          </a:blip>
          <a:srcRect/>
          <a:stretch/>
        </p:blipFill>
        <p:spPr>
          <a:xfrm>
            <a:off x="2438828" y="1765259"/>
            <a:ext cx="932800" cy="412167"/>
          </a:xfrm>
          <a:prstGeom prst="rect">
            <a:avLst/>
          </a:prstGeom>
          <a:noFill/>
          <a:ln>
            <a:noFill/>
          </a:ln>
        </p:spPr>
      </p:pic>
      <p:pic>
        <p:nvPicPr>
          <p:cNvPr id="152" name="Google Shape;152;p6" descr="Text&#10;&#10;Description automatically generated with low confidence"/>
          <p:cNvPicPr preferRelativeResize="0"/>
          <p:nvPr/>
        </p:nvPicPr>
        <p:blipFill rotWithShape="1">
          <a:blip r:embed="rId6">
            <a:alphaModFix/>
          </a:blip>
          <a:srcRect/>
          <a:stretch/>
        </p:blipFill>
        <p:spPr>
          <a:xfrm>
            <a:off x="3640417" y="1870659"/>
            <a:ext cx="932800" cy="201366"/>
          </a:xfrm>
          <a:prstGeom prst="rect">
            <a:avLst/>
          </a:prstGeom>
          <a:noFill/>
          <a:ln>
            <a:noFill/>
          </a:ln>
        </p:spPr>
      </p:pic>
      <p:pic>
        <p:nvPicPr>
          <p:cNvPr id="153" name="Google Shape;153;p6" descr="Logo&#10;&#10;Description automatically generated with low confidence"/>
          <p:cNvPicPr preferRelativeResize="0"/>
          <p:nvPr/>
        </p:nvPicPr>
        <p:blipFill rotWithShape="1">
          <a:blip r:embed="rId7">
            <a:alphaModFix/>
          </a:blip>
          <a:srcRect/>
          <a:stretch/>
        </p:blipFill>
        <p:spPr>
          <a:xfrm>
            <a:off x="4842006" y="1789884"/>
            <a:ext cx="633328" cy="362918"/>
          </a:xfrm>
          <a:prstGeom prst="rect">
            <a:avLst/>
          </a:prstGeom>
          <a:noFill/>
          <a:ln>
            <a:noFill/>
          </a:ln>
        </p:spPr>
      </p:pic>
      <p:pic>
        <p:nvPicPr>
          <p:cNvPr id="154" name="Google Shape;154;p6" descr="Logo&#10;&#10;Description automatically generated"/>
          <p:cNvPicPr preferRelativeResize="0"/>
          <p:nvPr/>
        </p:nvPicPr>
        <p:blipFill rotWithShape="1">
          <a:blip r:embed="rId8">
            <a:alphaModFix/>
          </a:blip>
          <a:srcRect/>
          <a:stretch/>
        </p:blipFill>
        <p:spPr>
          <a:xfrm>
            <a:off x="5744124" y="1793255"/>
            <a:ext cx="1152067" cy="356174"/>
          </a:xfrm>
          <a:prstGeom prst="rect">
            <a:avLst/>
          </a:prstGeom>
          <a:noFill/>
          <a:ln>
            <a:noFill/>
          </a:ln>
        </p:spPr>
      </p:pic>
      <p:pic>
        <p:nvPicPr>
          <p:cNvPr id="155" name="Google Shape;155;p6" descr="A picture containing text, sign, bottle, outdoor&#10;&#10;Description automatically generated"/>
          <p:cNvPicPr preferRelativeResize="0"/>
          <p:nvPr/>
        </p:nvPicPr>
        <p:blipFill rotWithShape="1">
          <a:blip r:embed="rId9">
            <a:alphaModFix/>
          </a:blip>
          <a:srcRect/>
          <a:stretch/>
        </p:blipFill>
        <p:spPr>
          <a:xfrm>
            <a:off x="7164980" y="1824962"/>
            <a:ext cx="601283" cy="292760"/>
          </a:xfrm>
          <a:prstGeom prst="rect">
            <a:avLst/>
          </a:prstGeom>
          <a:noFill/>
          <a:ln>
            <a:noFill/>
          </a:ln>
        </p:spPr>
      </p:pic>
      <p:pic>
        <p:nvPicPr>
          <p:cNvPr id="156" name="Google Shape;156;p6" descr="A red and black logo&#10;&#10;Description automatically generated with low confidence"/>
          <p:cNvPicPr preferRelativeResize="0"/>
          <p:nvPr/>
        </p:nvPicPr>
        <p:blipFill rotWithShape="1">
          <a:blip r:embed="rId10">
            <a:alphaModFix/>
          </a:blip>
          <a:srcRect/>
          <a:stretch/>
        </p:blipFill>
        <p:spPr>
          <a:xfrm>
            <a:off x="8035052" y="1833812"/>
            <a:ext cx="871027" cy="275061"/>
          </a:xfrm>
          <a:prstGeom prst="rect">
            <a:avLst/>
          </a:prstGeom>
          <a:noFill/>
          <a:ln>
            <a:noFill/>
          </a:ln>
        </p:spPr>
      </p:pic>
      <p:pic>
        <p:nvPicPr>
          <p:cNvPr id="157" name="Google Shape;157;p6" descr="A picture containing text, weapon&#10;&#10;Description automatically generated"/>
          <p:cNvPicPr preferRelativeResize="0"/>
          <p:nvPr/>
        </p:nvPicPr>
        <p:blipFill rotWithShape="1">
          <a:blip r:embed="rId11">
            <a:alphaModFix/>
          </a:blip>
          <a:srcRect/>
          <a:stretch/>
        </p:blipFill>
        <p:spPr>
          <a:xfrm>
            <a:off x="282894" y="2448687"/>
            <a:ext cx="732650" cy="354509"/>
          </a:xfrm>
          <a:prstGeom prst="rect">
            <a:avLst/>
          </a:prstGeom>
          <a:noFill/>
          <a:ln>
            <a:noFill/>
          </a:ln>
        </p:spPr>
      </p:pic>
      <p:pic>
        <p:nvPicPr>
          <p:cNvPr id="158" name="Google Shape;158;p6" descr="Graphical user interface, text&#10;&#10;Description automatically generated with medium confidence"/>
          <p:cNvPicPr preferRelativeResize="0"/>
          <p:nvPr/>
        </p:nvPicPr>
        <p:blipFill rotWithShape="1">
          <a:blip r:embed="rId12">
            <a:alphaModFix/>
          </a:blip>
          <a:srcRect/>
          <a:stretch/>
        </p:blipFill>
        <p:spPr>
          <a:xfrm>
            <a:off x="1172367" y="2375407"/>
            <a:ext cx="1470259" cy="501070"/>
          </a:xfrm>
          <a:prstGeom prst="rect">
            <a:avLst/>
          </a:prstGeom>
          <a:noFill/>
          <a:ln>
            <a:noFill/>
          </a:ln>
        </p:spPr>
      </p:pic>
      <p:pic>
        <p:nvPicPr>
          <p:cNvPr id="159" name="Google Shape;159;p6" descr="Icon&#10;&#10;Description automatically generated"/>
          <p:cNvPicPr preferRelativeResize="0"/>
          <p:nvPr/>
        </p:nvPicPr>
        <p:blipFill rotWithShape="1">
          <a:blip r:embed="rId13">
            <a:alphaModFix/>
          </a:blip>
          <a:srcRect/>
          <a:stretch/>
        </p:blipFill>
        <p:spPr>
          <a:xfrm>
            <a:off x="2765160" y="2382303"/>
            <a:ext cx="487279" cy="487279"/>
          </a:xfrm>
          <a:prstGeom prst="rect">
            <a:avLst/>
          </a:prstGeom>
          <a:noFill/>
          <a:ln>
            <a:noFill/>
          </a:ln>
        </p:spPr>
      </p:pic>
      <p:pic>
        <p:nvPicPr>
          <p:cNvPr id="160" name="Google Shape;160;p6" descr="A picture containing logo&#10;&#10;Description automatically generated"/>
          <p:cNvPicPr preferRelativeResize="0"/>
          <p:nvPr/>
        </p:nvPicPr>
        <p:blipFill rotWithShape="1">
          <a:blip r:embed="rId14">
            <a:alphaModFix/>
          </a:blip>
          <a:srcRect/>
          <a:stretch/>
        </p:blipFill>
        <p:spPr>
          <a:xfrm>
            <a:off x="3443552" y="2399268"/>
            <a:ext cx="579598" cy="453349"/>
          </a:xfrm>
          <a:prstGeom prst="rect">
            <a:avLst/>
          </a:prstGeom>
          <a:noFill/>
          <a:ln>
            <a:noFill/>
          </a:ln>
        </p:spPr>
      </p:pic>
      <p:pic>
        <p:nvPicPr>
          <p:cNvPr id="161" name="Google Shape;161;p6" descr="Text&#10;&#10;Description automatically generated"/>
          <p:cNvPicPr preferRelativeResize="0"/>
          <p:nvPr/>
        </p:nvPicPr>
        <p:blipFill rotWithShape="1">
          <a:blip r:embed="rId15">
            <a:alphaModFix/>
          </a:blip>
          <a:srcRect/>
          <a:stretch/>
        </p:blipFill>
        <p:spPr>
          <a:xfrm>
            <a:off x="4179973" y="2431644"/>
            <a:ext cx="1006433" cy="388595"/>
          </a:xfrm>
          <a:prstGeom prst="rect">
            <a:avLst/>
          </a:prstGeom>
          <a:noFill/>
          <a:ln>
            <a:noFill/>
          </a:ln>
        </p:spPr>
      </p:pic>
      <p:pic>
        <p:nvPicPr>
          <p:cNvPr id="162" name="Google Shape;162;p6" descr="Logo, company name&#10;&#10;Description automatically generated"/>
          <p:cNvPicPr preferRelativeResize="0"/>
          <p:nvPr/>
        </p:nvPicPr>
        <p:blipFill rotWithShape="1">
          <a:blip r:embed="rId16">
            <a:alphaModFix/>
          </a:blip>
          <a:srcRect/>
          <a:stretch/>
        </p:blipFill>
        <p:spPr>
          <a:xfrm>
            <a:off x="5343229" y="2379325"/>
            <a:ext cx="1030633" cy="493232"/>
          </a:xfrm>
          <a:prstGeom prst="rect">
            <a:avLst/>
          </a:prstGeom>
          <a:noFill/>
          <a:ln>
            <a:noFill/>
          </a:ln>
        </p:spPr>
      </p:pic>
      <p:pic>
        <p:nvPicPr>
          <p:cNvPr id="163" name="Google Shape;163;p6" descr="Logo, company name&#10;&#10;Description automatically generated"/>
          <p:cNvPicPr preferRelativeResize="0"/>
          <p:nvPr/>
        </p:nvPicPr>
        <p:blipFill rotWithShape="1">
          <a:blip r:embed="rId17">
            <a:alphaModFix/>
          </a:blip>
          <a:srcRect/>
          <a:stretch/>
        </p:blipFill>
        <p:spPr>
          <a:xfrm>
            <a:off x="6530685" y="2375091"/>
            <a:ext cx="603835" cy="501703"/>
          </a:xfrm>
          <a:prstGeom prst="rect">
            <a:avLst/>
          </a:prstGeom>
          <a:noFill/>
          <a:ln>
            <a:noFill/>
          </a:ln>
        </p:spPr>
      </p:pic>
      <p:pic>
        <p:nvPicPr>
          <p:cNvPr id="164" name="Google Shape;164;p6" descr="Logo&#10;&#10;Description automatically generated"/>
          <p:cNvPicPr preferRelativeResize="0"/>
          <p:nvPr/>
        </p:nvPicPr>
        <p:blipFill rotWithShape="1">
          <a:blip r:embed="rId18">
            <a:alphaModFix/>
          </a:blip>
          <a:srcRect/>
          <a:stretch/>
        </p:blipFill>
        <p:spPr>
          <a:xfrm>
            <a:off x="7291344" y="2412721"/>
            <a:ext cx="518645" cy="426442"/>
          </a:xfrm>
          <a:prstGeom prst="rect">
            <a:avLst/>
          </a:prstGeom>
          <a:noFill/>
          <a:ln>
            <a:noFill/>
          </a:ln>
        </p:spPr>
      </p:pic>
      <p:pic>
        <p:nvPicPr>
          <p:cNvPr id="165" name="Google Shape;165;p6" descr="Logo&#10;&#10;Description automatically generated"/>
          <p:cNvPicPr preferRelativeResize="0"/>
          <p:nvPr/>
        </p:nvPicPr>
        <p:blipFill rotWithShape="1">
          <a:blip r:embed="rId19">
            <a:alphaModFix/>
          </a:blip>
          <a:srcRect/>
          <a:stretch/>
        </p:blipFill>
        <p:spPr>
          <a:xfrm>
            <a:off x="7966811" y="2432614"/>
            <a:ext cx="1006234" cy="386655"/>
          </a:xfrm>
          <a:prstGeom prst="rect">
            <a:avLst/>
          </a:prstGeom>
          <a:noFill/>
          <a:ln>
            <a:noFill/>
          </a:ln>
        </p:spPr>
      </p:pic>
      <p:pic>
        <p:nvPicPr>
          <p:cNvPr id="166" name="Google Shape;166;p6" descr="Logo, company name&#10;&#10;Description automatically generated"/>
          <p:cNvPicPr preferRelativeResize="0"/>
          <p:nvPr/>
        </p:nvPicPr>
        <p:blipFill rotWithShape="1">
          <a:blip r:embed="rId20">
            <a:alphaModFix/>
          </a:blip>
          <a:srcRect/>
          <a:stretch/>
        </p:blipFill>
        <p:spPr>
          <a:xfrm>
            <a:off x="935116" y="3077891"/>
            <a:ext cx="789269" cy="518890"/>
          </a:xfrm>
          <a:prstGeom prst="rect">
            <a:avLst/>
          </a:prstGeom>
          <a:noFill/>
          <a:ln>
            <a:noFill/>
          </a:ln>
        </p:spPr>
      </p:pic>
      <p:pic>
        <p:nvPicPr>
          <p:cNvPr id="167" name="Google Shape;167;p6" descr="Logo, company name&#10;&#10;Description automatically generated"/>
          <p:cNvPicPr preferRelativeResize="0"/>
          <p:nvPr/>
        </p:nvPicPr>
        <p:blipFill rotWithShape="1">
          <a:blip r:embed="rId21">
            <a:alphaModFix/>
          </a:blip>
          <a:srcRect/>
          <a:stretch/>
        </p:blipFill>
        <p:spPr>
          <a:xfrm>
            <a:off x="1896212" y="3151799"/>
            <a:ext cx="746840" cy="371072"/>
          </a:xfrm>
          <a:prstGeom prst="rect">
            <a:avLst/>
          </a:prstGeom>
          <a:noFill/>
          <a:ln>
            <a:noFill/>
          </a:ln>
        </p:spPr>
      </p:pic>
      <p:pic>
        <p:nvPicPr>
          <p:cNvPr id="168" name="Google Shape;168;p6" descr="Logo, company name&#10;&#10;Description automatically generated"/>
          <p:cNvPicPr preferRelativeResize="0"/>
          <p:nvPr/>
        </p:nvPicPr>
        <p:blipFill rotWithShape="1">
          <a:blip r:embed="rId22">
            <a:alphaModFix/>
          </a:blip>
          <a:srcRect/>
          <a:stretch/>
        </p:blipFill>
        <p:spPr>
          <a:xfrm>
            <a:off x="2814878" y="3157850"/>
            <a:ext cx="952736" cy="358971"/>
          </a:xfrm>
          <a:prstGeom prst="rect">
            <a:avLst/>
          </a:prstGeom>
          <a:noFill/>
          <a:ln>
            <a:noFill/>
          </a:ln>
        </p:spPr>
      </p:pic>
      <p:pic>
        <p:nvPicPr>
          <p:cNvPr id="169" name="Google Shape;169;p6" descr="Logo, company name&#10;&#10;Description automatically generated"/>
          <p:cNvPicPr preferRelativeResize="0"/>
          <p:nvPr/>
        </p:nvPicPr>
        <p:blipFill rotWithShape="1">
          <a:blip r:embed="rId23">
            <a:alphaModFix/>
          </a:blip>
          <a:srcRect/>
          <a:stretch/>
        </p:blipFill>
        <p:spPr>
          <a:xfrm>
            <a:off x="3939440" y="3215464"/>
            <a:ext cx="940150" cy="243743"/>
          </a:xfrm>
          <a:prstGeom prst="rect">
            <a:avLst/>
          </a:prstGeom>
          <a:noFill/>
          <a:ln>
            <a:noFill/>
          </a:ln>
        </p:spPr>
      </p:pic>
      <p:pic>
        <p:nvPicPr>
          <p:cNvPr id="170" name="Google Shape;170;p6" descr="Background pattern&#10;&#10;Description automatically generated with low confidence"/>
          <p:cNvPicPr preferRelativeResize="0"/>
          <p:nvPr/>
        </p:nvPicPr>
        <p:blipFill rotWithShape="1">
          <a:blip r:embed="rId24">
            <a:alphaModFix/>
          </a:blip>
          <a:srcRect/>
          <a:stretch/>
        </p:blipFill>
        <p:spPr>
          <a:xfrm>
            <a:off x="5051417" y="3151799"/>
            <a:ext cx="1226974" cy="371072"/>
          </a:xfrm>
          <a:prstGeom prst="rect">
            <a:avLst/>
          </a:prstGeom>
          <a:noFill/>
          <a:ln>
            <a:noFill/>
          </a:ln>
        </p:spPr>
      </p:pic>
      <p:pic>
        <p:nvPicPr>
          <p:cNvPr id="171" name="Google Shape;171;p6" descr="A picture containing icon&#10;&#10;Description automatically generated"/>
          <p:cNvPicPr preferRelativeResize="0"/>
          <p:nvPr/>
        </p:nvPicPr>
        <p:blipFill rotWithShape="1">
          <a:blip r:embed="rId25">
            <a:alphaModFix/>
          </a:blip>
          <a:srcRect/>
          <a:stretch/>
        </p:blipFill>
        <p:spPr>
          <a:xfrm>
            <a:off x="7063140" y="3052789"/>
            <a:ext cx="562553" cy="569093"/>
          </a:xfrm>
          <a:prstGeom prst="rect">
            <a:avLst/>
          </a:prstGeom>
          <a:noFill/>
          <a:ln>
            <a:noFill/>
          </a:ln>
        </p:spPr>
      </p:pic>
      <p:pic>
        <p:nvPicPr>
          <p:cNvPr id="172" name="Google Shape;172;p6" descr="A picture containing icon&#10;&#10;Description automatically generated"/>
          <p:cNvPicPr preferRelativeResize="0"/>
          <p:nvPr/>
        </p:nvPicPr>
        <p:blipFill rotWithShape="1">
          <a:blip r:embed="rId26">
            <a:alphaModFix/>
          </a:blip>
          <a:srcRect/>
          <a:stretch/>
        </p:blipFill>
        <p:spPr>
          <a:xfrm>
            <a:off x="6466415" y="3077271"/>
            <a:ext cx="409841" cy="520128"/>
          </a:xfrm>
          <a:prstGeom prst="rect">
            <a:avLst/>
          </a:prstGeom>
          <a:noFill/>
          <a:ln>
            <a:noFill/>
          </a:ln>
        </p:spPr>
      </p:pic>
      <p:pic>
        <p:nvPicPr>
          <p:cNvPr id="173" name="Google Shape;173;p6" descr="A picture containing text&#10;&#10;Description automatically generated"/>
          <p:cNvPicPr preferRelativeResize="0"/>
          <p:nvPr/>
        </p:nvPicPr>
        <p:blipFill rotWithShape="1">
          <a:blip r:embed="rId27">
            <a:alphaModFix/>
          </a:blip>
          <a:srcRect/>
          <a:stretch/>
        </p:blipFill>
        <p:spPr>
          <a:xfrm>
            <a:off x="7766263" y="3143958"/>
            <a:ext cx="734954" cy="386756"/>
          </a:xfrm>
          <a:prstGeom prst="rect">
            <a:avLst/>
          </a:prstGeom>
          <a:noFill/>
          <a:ln>
            <a:noFill/>
          </a:ln>
        </p:spPr>
      </p:pic>
      <p:pic>
        <p:nvPicPr>
          <p:cNvPr id="174" name="Google Shape;174;p6" descr="A picture containing text, clipart&#10;&#10;Description automatically generated"/>
          <p:cNvPicPr preferRelativeResize="0"/>
          <p:nvPr/>
        </p:nvPicPr>
        <p:blipFill rotWithShape="1">
          <a:blip r:embed="rId28">
            <a:alphaModFix/>
          </a:blip>
          <a:srcRect/>
          <a:stretch/>
        </p:blipFill>
        <p:spPr>
          <a:xfrm>
            <a:off x="805464" y="3756334"/>
            <a:ext cx="1106284" cy="466073"/>
          </a:xfrm>
          <a:prstGeom prst="rect">
            <a:avLst/>
          </a:prstGeom>
          <a:noFill/>
          <a:ln>
            <a:noFill/>
          </a:ln>
        </p:spPr>
      </p:pic>
      <p:pic>
        <p:nvPicPr>
          <p:cNvPr id="175" name="Google Shape;175;p6" descr="A picture containing text, sign, clipart&#10;&#10;Description automatically generated"/>
          <p:cNvPicPr preferRelativeResize="0"/>
          <p:nvPr/>
        </p:nvPicPr>
        <p:blipFill rotWithShape="1">
          <a:blip r:embed="rId29">
            <a:alphaModFix/>
          </a:blip>
          <a:srcRect/>
          <a:stretch/>
        </p:blipFill>
        <p:spPr>
          <a:xfrm>
            <a:off x="2141682" y="3836641"/>
            <a:ext cx="900714" cy="305459"/>
          </a:xfrm>
          <a:prstGeom prst="rect">
            <a:avLst/>
          </a:prstGeom>
          <a:noFill/>
          <a:ln>
            <a:noFill/>
          </a:ln>
        </p:spPr>
      </p:pic>
      <p:pic>
        <p:nvPicPr>
          <p:cNvPr id="176" name="Google Shape;176;p6" descr="Logo, company name&#10;&#10;Description automatically generated"/>
          <p:cNvPicPr preferRelativeResize="0"/>
          <p:nvPr/>
        </p:nvPicPr>
        <p:blipFill rotWithShape="1">
          <a:blip r:embed="rId30">
            <a:alphaModFix/>
          </a:blip>
          <a:srcRect/>
          <a:stretch/>
        </p:blipFill>
        <p:spPr>
          <a:xfrm>
            <a:off x="3275654" y="3817848"/>
            <a:ext cx="690431" cy="343045"/>
          </a:xfrm>
          <a:prstGeom prst="rect">
            <a:avLst/>
          </a:prstGeom>
          <a:noFill/>
          <a:ln>
            <a:noFill/>
          </a:ln>
        </p:spPr>
      </p:pic>
      <p:pic>
        <p:nvPicPr>
          <p:cNvPr id="177" name="Google Shape;177;p6" descr="Logo&#10;&#10;Description automatically generated"/>
          <p:cNvPicPr preferRelativeResize="0"/>
          <p:nvPr/>
        </p:nvPicPr>
        <p:blipFill rotWithShape="1">
          <a:blip r:embed="rId31">
            <a:alphaModFix/>
          </a:blip>
          <a:srcRect/>
          <a:stretch/>
        </p:blipFill>
        <p:spPr>
          <a:xfrm>
            <a:off x="4199341" y="3819949"/>
            <a:ext cx="804408" cy="338843"/>
          </a:xfrm>
          <a:prstGeom prst="rect">
            <a:avLst/>
          </a:prstGeom>
          <a:noFill/>
          <a:ln>
            <a:noFill/>
          </a:ln>
        </p:spPr>
      </p:pic>
      <p:pic>
        <p:nvPicPr>
          <p:cNvPr id="178" name="Google Shape;178;p6" descr="Logo&#10;&#10;Description automatically generated"/>
          <p:cNvPicPr preferRelativeResize="0"/>
          <p:nvPr/>
        </p:nvPicPr>
        <p:blipFill rotWithShape="1">
          <a:blip r:embed="rId32">
            <a:alphaModFix/>
          </a:blip>
          <a:srcRect/>
          <a:stretch/>
        </p:blipFill>
        <p:spPr>
          <a:xfrm>
            <a:off x="5237006" y="3704824"/>
            <a:ext cx="446186" cy="569093"/>
          </a:xfrm>
          <a:prstGeom prst="rect">
            <a:avLst/>
          </a:prstGeom>
          <a:noFill/>
          <a:ln>
            <a:noFill/>
          </a:ln>
        </p:spPr>
      </p:pic>
      <p:pic>
        <p:nvPicPr>
          <p:cNvPr id="179" name="Google Shape;179;p6"/>
          <p:cNvPicPr preferRelativeResize="0"/>
          <p:nvPr/>
        </p:nvPicPr>
        <p:blipFill rotWithShape="1">
          <a:blip r:embed="rId33">
            <a:alphaModFix/>
          </a:blip>
          <a:srcRect/>
          <a:stretch/>
        </p:blipFill>
        <p:spPr>
          <a:xfrm>
            <a:off x="5916448" y="3867499"/>
            <a:ext cx="1152237" cy="243743"/>
          </a:xfrm>
          <a:prstGeom prst="rect">
            <a:avLst/>
          </a:prstGeom>
          <a:noFill/>
          <a:ln>
            <a:noFill/>
          </a:ln>
        </p:spPr>
      </p:pic>
      <p:pic>
        <p:nvPicPr>
          <p:cNvPr id="180" name="Google Shape;180;p6" descr="A picture containing logo&#10;&#10;Description automatically generated"/>
          <p:cNvPicPr preferRelativeResize="0"/>
          <p:nvPr/>
        </p:nvPicPr>
        <p:blipFill rotWithShape="1">
          <a:blip r:embed="rId34">
            <a:alphaModFix/>
          </a:blip>
          <a:srcRect b="30332"/>
          <a:stretch/>
        </p:blipFill>
        <p:spPr>
          <a:xfrm>
            <a:off x="7301942" y="3899077"/>
            <a:ext cx="1301237" cy="180586"/>
          </a:xfrm>
          <a:prstGeom prst="rect">
            <a:avLst/>
          </a:prstGeom>
          <a:noFill/>
          <a:ln>
            <a:noFill/>
          </a:ln>
        </p:spPr>
      </p:pic>
      <p:pic>
        <p:nvPicPr>
          <p:cNvPr id="181" name="Google Shape;181;p6" descr="Logo, company name&#10;&#10;Description automatically generated"/>
          <p:cNvPicPr preferRelativeResize="0"/>
          <p:nvPr/>
        </p:nvPicPr>
        <p:blipFill rotWithShape="1">
          <a:blip r:embed="rId35">
            <a:alphaModFix/>
          </a:blip>
          <a:srcRect/>
          <a:stretch/>
        </p:blipFill>
        <p:spPr>
          <a:xfrm>
            <a:off x="1325609" y="4496213"/>
            <a:ext cx="690431" cy="398001"/>
          </a:xfrm>
          <a:prstGeom prst="rect">
            <a:avLst/>
          </a:prstGeom>
          <a:noFill/>
          <a:ln>
            <a:noFill/>
          </a:ln>
        </p:spPr>
      </p:pic>
      <p:pic>
        <p:nvPicPr>
          <p:cNvPr id="182" name="Google Shape;182;p6" descr="A picture containing text, weapon&#10;&#10;Description automatically generated"/>
          <p:cNvPicPr preferRelativeResize="0"/>
          <p:nvPr/>
        </p:nvPicPr>
        <p:blipFill rotWithShape="1">
          <a:blip r:embed="rId36">
            <a:alphaModFix/>
          </a:blip>
          <a:srcRect/>
          <a:stretch/>
        </p:blipFill>
        <p:spPr>
          <a:xfrm>
            <a:off x="2202997" y="4599863"/>
            <a:ext cx="1165391" cy="190700"/>
          </a:xfrm>
          <a:prstGeom prst="rect">
            <a:avLst/>
          </a:prstGeom>
          <a:noFill/>
          <a:ln>
            <a:noFill/>
          </a:ln>
        </p:spPr>
      </p:pic>
      <p:pic>
        <p:nvPicPr>
          <p:cNvPr id="183" name="Google Shape;183;p6" descr="Background pattern&#10;&#10;Description automatically generated"/>
          <p:cNvPicPr preferRelativeResize="0"/>
          <p:nvPr/>
        </p:nvPicPr>
        <p:blipFill rotWithShape="1">
          <a:blip r:embed="rId37">
            <a:alphaModFix/>
          </a:blip>
          <a:srcRect/>
          <a:stretch/>
        </p:blipFill>
        <p:spPr>
          <a:xfrm>
            <a:off x="3555608" y="4538643"/>
            <a:ext cx="1400430" cy="313140"/>
          </a:xfrm>
          <a:prstGeom prst="rect">
            <a:avLst/>
          </a:prstGeom>
          <a:noFill/>
          <a:ln>
            <a:noFill/>
          </a:ln>
        </p:spPr>
      </p:pic>
      <p:pic>
        <p:nvPicPr>
          <p:cNvPr id="184" name="Google Shape;184;p6" descr="Logo&#10;&#10;Description automatically generated"/>
          <p:cNvPicPr preferRelativeResize="0"/>
          <p:nvPr/>
        </p:nvPicPr>
        <p:blipFill rotWithShape="1">
          <a:blip r:embed="rId38">
            <a:alphaModFix/>
          </a:blip>
          <a:srcRect/>
          <a:stretch/>
        </p:blipFill>
        <p:spPr>
          <a:xfrm>
            <a:off x="5186406" y="4499418"/>
            <a:ext cx="620492" cy="391591"/>
          </a:xfrm>
          <a:prstGeom prst="rect">
            <a:avLst/>
          </a:prstGeom>
          <a:noFill/>
          <a:ln>
            <a:noFill/>
          </a:ln>
        </p:spPr>
      </p:pic>
      <p:pic>
        <p:nvPicPr>
          <p:cNvPr id="185" name="Google Shape;185;p6" descr="Shape&#10;&#10;Description automatically generated with medium confidence"/>
          <p:cNvPicPr preferRelativeResize="0"/>
          <p:nvPr/>
        </p:nvPicPr>
        <p:blipFill rotWithShape="1">
          <a:blip r:embed="rId39">
            <a:alphaModFix/>
          </a:blip>
          <a:srcRect/>
          <a:stretch/>
        </p:blipFill>
        <p:spPr>
          <a:xfrm>
            <a:off x="6037266" y="4532375"/>
            <a:ext cx="948712" cy="325677"/>
          </a:xfrm>
          <a:prstGeom prst="rect">
            <a:avLst/>
          </a:prstGeom>
          <a:noFill/>
          <a:ln>
            <a:noFill/>
          </a:ln>
        </p:spPr>
      </p:pic>
      <p:pic>
        <p:nvPicPr>
          <p:cNvPr id="186" name="Google Shape;186;p6" descr="A picture containing polygon&#10;&#10;Description automatically generated"/>
          <p:cNvPicPr preferRelativeResize="0"/>
          <p:nvPr/>
        </p:nvPicPr>
        <p:blipFill rotWithShape="1">
          <a:blip r:embed="rId40">
            <a:alphaModFix/>
          </a:blip>
          <a:srcRect/>
          <a:stretch/>
        </p:blipFill>
        <p:spPr>
          <a:xfrm>
            <a:off x="7216345" y="4538643"/>
            <a:ext cx="914257" cy="3131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7"/>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92" name="Google Shape;192;p7"/>
          <p:cNvPicPr preferRelativeResize="0"/>
          <p:nvPr/>
        </p:nvPicPr>
        <p:blipFill rotWithShape="1">
          <a:blip r:embed="rId3">
            <a:alphaModFix/>
          </a:blip>
          <a:srcRect b="14261"/>
          <a:stretch/>
        </p:blipFill>
        <p:spPr>
          <a:xfrm>
            <a:off x="0" y="0"/>
            <a:ext cx="9144000" cy="5879939"/>
          </a:xfrm>
          <a:prstGeom prst="rect">
            <a:avLst/>
          </a:prstGeom>
          <a:noFill/>
          <a:ln>
            <a:noFill/>
          </a:ln>
        </p:spPr>
      </p:pic>
      <p:pic>
        <p:nvPicPr>
          <p:cNvPr id="193" name="Google Shape;193;p7" descr="A picture containing text&#10;&#10;Description automatically generated"/>
          <p:cNvPicPr preferRelativeResize="0"/>
          <p:nvPr/>
        </p:nvPicPr>
        <p:blipFill rotWithShape="1">
          <a:blip r:embed="rId4">
            <a:alphaModFix/>
          </a:blip>
          <a:srcRect l="52152" t="72218" r="6329" b="3215"/>
          <a:stretch/>
        </p:blipFill>
        <p:spPr>
          <a:xfrm>
            <a:off x="5127585" y="4931614"/>
            <a:ext cx="3102015" cy="13765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Open Sans"/>
              <a:buNone/>
            </a:pPr>
            <a:r>
              <a:rPr lang="en-US"/>
              <a:t>Foundational Commitments to Achieve the Vision</a:t>
            </a:r>
            <a:endParaRPr/>
          </a:p>
        </p:txBody>
      </p:sp>
      <p:sp>
        <p:nvSpPr>
          <p:cNvPr id="199" name="Google Shape;199;p8"/>
          <p:cNvSpPr txBox="1">
            <a:spLocks noGrp="1"/>
          </p:cNvSpPr>
          <p:nvPr>
            <p:ph type="body" idx="1"/>
          </p:nvPr>
        </p:nvSpPr>
        <p:spPr>
          <a:xfrm>
            <a:off x="1470660" y="1980000"/>
            <a:ext cx="7044690" cy="2971562"/>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Equity</a:t>
            </a:r>
            <a:endParaRPr/>
          </a:p>
          <a:p>
            <a:pPr marL="0" lvl="0" indent="0" algn="l" rtl="0">
              <a:lnSpc>
                <a:spcPct val="90000"/>
              </a:lnSpc>
              <a:spcBef>
                <a:spcPts val="2550"/>
              </a:spcBef>
              <a:spcAft>
                <a:spcPts val="0"/>
              </a:spcAft>
              <a:buClr>
                <a:schemeClr val="dk1"/>
              </a:buClr>
              <a:buSzPct val="100000"/>
              <a:buNone/>
            </a:pPr>
            <a:r>
              <a:rPr lang="en-US"/>
              <a:t>Quality programs and instructors</a:t>
            </a:r>
            <a:endParaRPr/>
          </a:p>
          <a:p>
            <a:pPr marL="0" lvl="0" indent="0" algn="l" rtl="0">
              <a:lnSpc>
                <a:spcPct val="90000"/>
              </a:lnSpc>
              <a:spcBef>
                <a:spcPts val="2550"/>
              </a:spcBef>
              <a:spcAft>
                <a:spcPts val="0"/>
              </a:spcAft>
              <a:buClr>
                <a:schemeClr val="dk1"/>
              </a:buClr>
              <a:buSzPct val="100000"/>
              <a:buNone/>
            </a:pPr>
            <a:r>
              <a:rPr lang="en-US"/>
              <a:t>Meaningful public-private partnerships</a:t>
            </a:r>
            <a:endParaRPr/>
          </a:p>
          <a:p>
            <a:pPr marL="0" lvl="0" indent="0" algn="l" rtl="0">
              <a:lnSpc>
                <a:spcPct val="90000"/>
              </a:lnSpc>
              <a:spcBef>
                <a:spcPts val="2550"/>
              </a:spcBef>
              <a:spcAft>
                <a:spcPts val="0"/>
              </a:spcAft>
              <a:buClr>
                <a:schemeClr val="dk1"/>
              </a:buClr>
              <a:buSzPct val="100000"/>
              <a:buNone/>
            </a:pPr>
            <a:r>
              <a:rPr lang="en-US"/>
              <a:t>Actional data</a:t>
            </a:r>
            <a:endParaRPr/>
          </a:p>
          <a:p>
            <a:pPr marL="0" lvl="0" indent="0" algn="l" rtl="0">
              <a:lnSpc>
                <a:spcPct val="90000"/>
              </a:lnSpc>
              <a:spcBef>
                <a:spcPts val="2550"/>
              </a:spcBef>
              <a:spcAft>
                <a:spcPts val="0"/>
              </a:spcAft>
              <a:buClr>
                <a:schemeClr val="dk1"/>
              </a:buClr>
              <a:buSzPct val="100000"/>
              <a:buNone/>
            </a:pPr>
            <a:r>
              <a:rPr lang="en-US"/>
              <a:t>Continuous improvement and collaboration</a:t>
            </a:r>
            <a:endParaRPr/>
          </a:p>
        </p:txBody>
      </p:sp>
      <p:sp>
        <p:nvSpPr>
          <p:cNvPr id="200" name="Google Shape;200;p8"/>
          <p:cNvSpPr txBox="1">
            <a:spLocks noGrp="1"/>
          </p:cNvSpPr>
          <p:nvPr>
            <p:ph type="sldNum" idx="12"/>
          </p:nvPr>
        </p:nvSpPr>
        <p:spPr>
          <a:xfrm>
            <a:off x="7086600" y="643317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201" name="Google Shape;201;p8" descr="Icon&#10;&#10;Description automatically generated"/>
          <p:cNvPicPr preferRelativeResize="0"/>
          <p:nvPr/>
        </p:nvPicPr>
        <p:blipFill rotWithShape="1">
          <a:blip r:embed="rId3">
            <a:alphaModFix/>
          </a:blip>
          <a:srcRect/>
          <a:stretch/>
        </p:blipFill>
        <p:spPr>
          <a:xfrm>
            <a:off x="861037" y="3651228"/>
            <a:ext cx="588113" cy="588113"/>
          </a:xfrm>
          <a:prstGeom prst="rect">
            <a:avLst/>
          </a:prstGeom>
          <a:noFill/>
          <a:ln>
            <a:noFill/>
          </a:ln>
        </p:spPr>
      </p:pic>
      <p:pic>
        <p:nvPicPr>
          <p:cNvPr id="202" name="Google Shape;202;p8" descr="A picture containing icon&#10;&#10;Description automatically generated"/>
          <p:cNvPicPr preferRelativeResize="0"/>
          <p:nvPr/>
        </p:nvPicPr>
        <p:blipFill rotWithShape="1">
          <a:blip r:embed="rId4">
            <a:alphaModFix/>
          </a:blip>
          <a:srcRect/>
          <a:stretch/>
        </p:blipFill>
        <p:spPr>
          <a:xfrm>
            <a:off x="909270" y="1868357"/>
            <a:ext cx="588113" cy="588113"/>
          </a:xfrm>
          <a:prstGeom prst="rect">
            <a:avLst/>
          </a:prstGeom>
          <a:noFill/>
          <a:ln>
            <a:noFill/>
          </a:ln>
        </p:spPr>
      </p:pic>
      <p:pic>
        <p:nvPicPr>
          <p:cNvPr id="203" name="Google Shape;203;p8" descr="Icon&#10;&#10;Description automatically generated"/>
          <p:cNvPicPr preferRelativeResize="0"/>
          <p:nvPr/>
        </p:nvPicPr>
        <p:blipFill rotWithShape="1">
          <a:blip r:embed="rId5">
            <a:alphaModFix/>
          </a:blip>
          <a:srcRect/>
          <a:stretch/>
        </p:blipFill>
        <p:spPr>
          <a:xfrm>
            <a:off x="882547" y="4281401"/>
            <a:ext cx="588113" cy="588113"/>
          </a:xfrm>
          <a:prstGeom prst="rect">
            <a:avLst/>
          </a:prstGeom>
          <a:noFill/>
          <a:ln>
            <a:noFill/>
          </a:ln>
        </p:spPr>
      </p:pic>
      <p:pic>
        <p:nvPicPr>
          <p:cNvPr id="204" name="Google Shape;204;p8" descr="Icon&#10;&#10;Description automatically generated"/>
          <p:cNvPicPr preferRelativeResize="0"/>
          <p:nvPr/>
        </p:nvPicPr>
        <p:blipFill rotWithShape="1">
          <a:blip r:embed="rId6">
            <a:alphaModFix/>
          </a:blip>
          <a:srcRect/>
          <a:stretch/>
        </p:blipFill>
        <p:spPr>
          <a:xfrm>
            <a:off x="882547" y="3093668"/>
            <a:ext cx="588113" cy="588113"/>
          </a:xfrm>
          <a:prstGeom prst="rect">
            <a:avLst/>
          </a:prstGeom>
          <a:noFill/>
          <a:ln>
            <a:noFill/>
          </a:ln>
        </p:spPr>
      </p:pic>
      <p:pic>
        <p:nvPicPr>
          <p:cNvPr id="205" name="Google Shape;205;p8" descr="A picture containing text, lamp&#10;&#10;Description automatically generated"/>
          <p:cNvPicPr preferRelativeResize="0"/>
          <p:nvPr/>
        </p:nvPicPr>
        <p:blipFill rotWithShape="1">
          <a:blip r:embed="rId7">
            <a:alphaModFix/>
          </a:blip>
          <a:srcRect/>
          <a:stretch/>
        </p:blipFill>
        <p:spPr>
          <a:xfrm>
            <a:off x="909270" y="2507154"/>
            <a:ext cx="588113" cy="58811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5323</Words>
  <Application>Microsoft Office PowerPoint</Application>
  <PresentationFormat>On-screen Show (4:3)</PresentationFormat>
  <Paragraphs>261</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Arial</vt:lpstr>
      <vt:lpstr>Open Sans</vt:lpstr>
      <vt:lpstr>Noto Sans Symbols</vt:lpstr>
      <vt:lpstr>Office Theme</vt:lpstr>
      <vt:lpstr>PowerPoint Presentation</vt:lpstr>
      <vt:lpstr>Welcome!</vt:lpstr>
      <vt:lpstr>Putting Learner Success First</vt:lpstr>
      <vt:lpstr>PowerPoint Presentation</vt:lpstr>
      <vt:lpstr>Without Limits: A Shared Vision for the Future of Career Technical Education</vt:lpstr>
      <vt:lpstr>CTE Without Limits</vt:lpstr>
      <vt:lpstr>A Shared Vision</vt:lpstr>
      <vt:lpstr>PowerPoint Presentation</vt:lpstr>
      <vt:lpstr>Foundational Commitments to Achieve the Vision</vt:lpstr>
      <vt:lpstr>Five Principles</vt:lpstr>
      <vt:lpstr>PowerPoint Presentation</vt:lpstr>
      <vt:lpstr>Principle 1 </vt:lpstr>
      <vt:lpstr>PowerPoint Presentation</vt:lpstr>
      <vt:lpstr>Principle 2</vt:lpstr>
      <vt:lpstr>PowerPoint Presentation</vt:lpstr>
      <vt:lpstr>Principle 3</vt:lpstr>
      <vt:lpstr>PowerPoint Presentation</vt:lpstr>
      <vt:lpstr>Principle 4</vt:lpstr>
      <vt:lpstr>PowerPoint Presentation</vt:lpstr>
      <vt:lpstr>Principle 5</vt:lpstr>
      <vt:lpstr>Call to Action</vt:lpstr>
      <vt:lpstr>Find Out More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Ames</dc:creator>
  <cp:lastModifiedBy>Britanny Cannady</cp:lastModifiedBy>
  <cp:revision>3</cp:revision>
  <dcterms:created xsi:type="dcterms:W3CDTF">2021-02-24T20:05:41Z</dcterms:created>
  <dcterms:modified xsi:type="dcterms:W3CDTF">2021-05-21T14:20:22Z</dcterms:modified>
</cp:coreProperties>
</file>