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Open Sans" panose="020B0604020202020204" charset="0"/>
      <p:regular r:id="rId54"/>
      <p:bold r:id="rId55"/>
      <p:italic r:id="rId56"/>
      <p:boldItalic r:id="rId57"/>
    </p:embeddedFont>
    <p:embeddedFont>
      <p:font typeface="Open Sans Light" panose="020B0604020202020204" charset="0"/>
      <p:regular r:id="rId58"/>
      <p:bold r:id="rId59"/>
      <p:italic r:id="rId60"/>
      <p:boldItalic r:id="rId61"/>
    </p:embeddedFont>
    <p:embeddedFont>
      <p:font typeface="PT Sans" panose="020B0604020202020204" charset="0"/>
      <p:regular r:id="rId62"/>
      <p:bold r:id="rId63"/>
      <p:italic r:id="rId64"/>
      <p:boldItalic r:id="rId65"/>
    </p:embeddedFont>
    <p:embeddedFont>
      <p:font typeface="Roboto"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453" y="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embed/MlXZyNtaoDM?autoplay=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ronouncekiwi.com/Hermis%20Moutardi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avelnoire.com/beth-powell-american-airlines-pilo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news.delta.com/delta-s-first-black-female-captain-taking-was-thrill-my-lif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te.careertech.org/sites/default/files/CTEWithoutLimits_Vision_2021.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te.careertech.org/sites/default/files/CTEWithoutLimits_Vision_2021.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areertech.org/without-limit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iracollege.com/2021/03/23/10-questions-to-challenge-your-implicit-bia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embed/dVp9Z5k0dEE?autoplay=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iracollege.com/2021/03/23/10-questions-to-challenge-your-implicit-bia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areertech.org/resource/brave-dialogu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areertech.org/resource-center"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careertech.org"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reertech.org/without-limi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97916f0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297916f0e3_0_0: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lnSpc>
                <a:spcPct val="100000"/>
              </a:lnSpc>
              <a:spcBef>
                <a:spcPts val="0"/>
              </a:spcBef>
              <a:spcAft>
                <a:spcPts val="0"/>
              </a:spcAft>
              <a:buSzPts val="1400"/>
              <a:buNone/>
            </a:pPr>
            <a:r>
              <a:rPr lang="en"/>
              <a:t>Intentions of this module: </a:t>
            </a:r>
            <a:endParaRPr/>
          </a:p>
          <a:p>
            <a:pPr marL="0" lvl="0" indent="0" algn="l" rtl="0">
              <a:lnSpc>
                <a:spcPct val="100000"/>
              </a:lnSpc>
              <a:spcBef>
                <a:spcPts val="0"/>
              </a:spcBef>
              <a:spcAft>
                <a:spcPts val="0"/>
              </a:spcAft>
              <a:buSzPts val="1400"/>
              <a:buNone/>
            </a:pPr>
            <a:r>
              <a:rPr lang="en"/>
              <a:t>Responsive Scheduling/Registration/Recruitment</a:t>
            </a:r>
            <a:endParaRPr/>
          </a:p>
          <a:p>
            <a:pPr marL="0" lvl="0" indent="0" algn="l" rtl="0">
              <a:lnSpc>
                <a:spcPct val="100000"/>
              </a:lnSpc>
              <a:spcBef>
                <a:spcPts val="0"/>
              </a:spcBef>
              <a:spcAft>
                <a:spcPts val="0"/>
              </a:spcAft>
              <a:buSzPts val="1400"/>
              <a:buNone/>
            </a:pPr>
            <a:r>
              <a:rPr lang="en"/>
              <a:t>Inclusive Classrooms  - what do notice/observe now in a CTE classroom? Based off of what you learned about micromessaging and acknowledging implicit bias, what would advise teachers to do differently if inclusivity occurs? </a:t>
            </a:r>
            <a:endParaRPr/>
          </a:p>
          <a:p>
            <a:pPr marL="0" lvl="0" indent="0" algn="l" rtl="0">
              <a:lnSpc>
                <a:spcPct val="100000"/>
              </a:lnSpc>
              <a:spcBef>
                <a:spcPts val="0"/>
              </a:spcBef>
              <a:spcAft>
                <a:spcPts val="0"/>
              </a:spcAft>
              <a:buSzPts val="1400"/>
              <a:buNone/>
            </a:pPr>
            <a:endParaRPr/>
          </a:p>
        </p:txBody>
      </p:sp>
      <p:sp>
        <p:nvSpPr>
          <p:cNvPr id="124" name="Google Shape;124;g1297916f0e3_0_0: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97916f0e3_0_131:notes"/>
          <p:cNvSpPr>
            <a:spLocks noGrp="1" noRot="1" noChangeAspect="1"/>
          </p:cNvSpPr>
          <p:nvPr>
            <p:ph type="sldImg" idx="2"/>
          </p:nvPr>
        </p:nvSpPr>
        <p:spPr>
          <a:xfrm>
            <a:off x="685800" y="1143000"/>
            <a:ext cx="5487988"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g1297916f0e3_0_131:notes"/>
          <p:cNvSpPr txBox="1">
            <a:spLocks noGrp="1"/>
          </p:cNvSpPr>
          <p:nvPr>
            <p:ph type="body" idx="1"/>
          </p:nvPr>
        </p:nvSpPr>
        <p:spPr>
          <a:xfrm>
            <a:off x="685800" y="4400238"/>
            <a:ext cx="5486400" cy="36009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AS A FRIENDLY REMINDER…..School Counselors are the top trusted messengers for students and families when it comes to conveying information about CTE.</a:t>
            </a:r>
            <a:endParaRPr sz="1200">
              <a:latin typeface="Calibri"/>
              <a:ea typeface="Calibri"/>
              <a:cs typeface="Calibri"/>
              <a:sym typeface="Calibri"/>
            </a:endParaRPr>
          </a:p>
          <a:p>
            <a:pPr marL="0" lvl="0" indent="0" algn="l" rtl="0">
              <a:spcBef>
                <a:spcPts val="0"/>
              </a:spcBef>
              <a:spcAft>
                <a:spcPts val="0"/>
              </a:spcAft>
              <a:buSzPts val="1200"/>
              <a:buFont typeface="Calibri"/>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We will review more about the survey in this workshop, but the reason for the development of this specific training is because of this finding: </a:t>
            </a:r>
            <a:r>
              <a:rPr lang="en" sz="1200" b="1">
                <a:latin typeface="Calibri"/>
                <a:ea typeface="Calibri"/>
                <a:cs typeface="Calibri"/>
                <a:sym typeface="Calibri"/>
              </a:rPr>
              <a:t>We learned that school counselors and teachers are the most trusted source of information about CTE for students and parents. </a:t>
            </a:r>
            <a:endParaRPr sz="1800"/>
          </a:p>
          <a:p>
            <a:pPr marL="0" lvl="0" indent="0" algn="l" rtl="0">
              <a:spcBef>
                <a:spcPts val="0"/>
              </a:spcBef>
              <a:spcAft>
                <a:spcPts val="0"/>
              </a:spcAft>
              <a:buSzPts val="1200"/>
              <a:buFont typeface="Calibri"/>
              <a:buNone/>
            </a:pPr>
            <a:r>
              <a:rPr lang="en" sz="1200" b="1">
                <a:latin typeface="Calibri"/>
                <a:ea typeface="Calibri"/>
                <a:cs typeface="Calibri"/>
                <a:sym typeface="Calibri"/>
              </a:rPr>
              <a:t>Let’s say that outloud again! </a:t>
            </a:r>
            <a:endParaRPr sz="1800"/>
          </a:p>
          <a:p>
            <a:pPr marL="0" lvl="0" indent="0" algn="l" rtl="0">
              <a:spcBef>
                <a:spcPts val="0"/>
              </a:spcBef>
              <a:spcAft>
                <a:spcPts val="0"/>
              </a:spcAft>
              <a:buSzPts val="1200"/>
              <a:buFont typeface="Calibri"/>
              <a:buNone/>
            </a:pPr>
            <a:r>
              <a:rPr lang="en" sz="1200" b="1">
                <a:latin typeface="Calibri"/>
                <a:ea typeface="Calibri"/>
                <a:cs typeface="Calibri"/>
                <a:sym typeface="Calibri"/>
              </a:rPr>
              <a:t>YES! What a useful and helpful finding! </a:t>
            </a:r>
            <a:endParaRPr sz="1800"/>
          </a:p>
          <a:p>
            <a:pPr marL="0" lvl="0" indent="0" algn="l" rtl="0">
              <a:spcBef>
                <a:spcPts val="0"/>
              </a:spcBef>
              <a:spcAft>
                <a:spcPts val="0"/>
              </a:spcAft>
              <a:buSzPts val="1200"/>
              <a:buFont typeface="Calibri"/>
              <a:buNone/>
            </a:pPr>
            <a:r>
              <a:rPr lang="en" sz="1200" b="1">
                <a:latin typeface="Calibri"/>
                <a:ea typeface="Calibri"/>
                <a:cs typeface="Calibri"/>
                <a:sym typeface="Calibri"/>
              </a:rPr>
              <a:t> </a:t>
            </a:r>
            <a:r>
              <a:rPr lang="en" sz="1200">
                <a:latin typeface="Calibri"/>
                <a:ea typeface="Calibri"/>
                <a:cs typeface="Calibri"/>
                <a:sym typeface="Calibri"/>
              </a:rPr>
              <a:t>Yet it seemed, through this national survey, that school counselors needed support in how to speak about CTE and career advising strategies. </a:t>
            </a:r>
            <a:endParaRPr sz="1800"/>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Advance CTE and Siemens discussed strategies for activating school counselors to have an impact on as many counselors throughout the country as possible. The goal was to create an off-the-shelf training in partnership with ASCA and ACTE and guided by the input of an advisory committee. The advisory committee consisted of members of ASCA and ACTE as well as a few State CTE Directors, State Directors of School Counseling, and national experts in school counseling and career development. The members had the opportunity to weigh in and make recommendations throughout the development of the training.  The training was first completed in 2019 and updated in 2021</a:t>
            </a:r>
            <a:r>
              <a:rPr lang="en" sz="1200" i="1">
                <a:latin typeface="Calibri"/>
                <a:ea typeface="Calibri"/>
                <a:cs typeface="Calibri"/>
                <a:sym typeface="Calibri"/>
              </a:rPr>
              <a:t>. Now here we are in 2022 at it again! Kudos to you each for being a part of this.</a:t>
            </a:r>
            <a:r>
              <a:rPr lang="en" sz="1200">
                <a:latin typeface="Calibri"/>
                <a:ea typeface="Calibri"/>
                <a:cs typeface="Calibri"/>
                <a:sym typeface="Calibri"/>
              </a:rPr>
              <a:t> </a:t>
            </a:r>
            <a:endParaRPr sz="1800"/>
          </a:p>
          <a:p>
            <a:pPr marL="0" lvl="0" indent="0" algn="l" rtl="0">
              <a:spcBef>
                <a:spcPts val="0"/>
              </a:spcBef>
              <a:spcAft>
                <a:spcPts val="0"/>
              </a:spcAft>
              <a:buNone/>
            </a:pPr>
            <a:endParaRPr sz="1800"/>
          </a:p>
        </p:txBody>
      </p:sp>
      <p:sp>
        <p:nvSpPr>
          <p:cNvPr id="203" name="Google Shape;203;g1297916f0e3_0_131:notes"/>
          <p:cNvSpPr txBox="1"/>
          <p:nvPr/>
        </p:nvSpPr>
        <p:spPr>
          <a:xfrm>
            <a:off x="3884612" y="8684926"/>
            <a:ext cx="2971800" cy="4590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010d18049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2010d18049_0_211: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 formula for becoming a CTE champion involves the following: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we help our students/learners get to know their own personal interests, future aspirations and understand their aptitude for future work paired with the competencies and skills they may already have or gain as they continue along their education and employment journeys paired again by knowing what their opportunities for career success in their state, community or anywhere.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these three areas are focused on with EACH student/learner then that makes us a CTE Champion who remains in touch with economic needs, labor market resources, CTE happenings and changes.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maintain good connections and collaboration with CTE educators and leaders.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do not have to be the experts on specific career areas although they DO need to know who does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check their bias at the door. CTE Champions know just enough of CTE logistics, compliance and requirements to be official AND keep apprised of programming, economic, industry (hot jobs) changes. CTE Champions see EACH student as an individual pathway participant, supporting EACH learner obtain what learning and experience fits them best.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How would you describe a CTE Champion?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Are you looking forward to this title? </a:t>
            </a:r>
            <a:endParaRPr/>
          </a:p>
          <a:p>
            <a:pPr marL="0" lvl="0" indent="0" algn="l" rtl="0">
              <a:lnSpc>
                <a:spcPct val="100000"/>
              </a:lnSpc>
              <a:spcBef>
                <a:spcPts val="0"/>
              </a:spcBef>
              <a:spcAft>
                <a:spcPts val="0"/>
              </a:spcAft>
              <a:buSzPts val="1400"/>
              <a:buNone/>
            </a:pPr>
            <a:endParaRPr/>
          </a:p>
        </p:txBody>
      </p:sp>
      <p:sp>
        <p:nvSpPr>
          <p:cNvPr id="212" name="Google Shape;212;g12010d18049_0_211: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366ea5fdaa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1366ea5fdaa_0_118: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457200" marR="0" lvl="0" indent="-228600" algn="l" rtl="0">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marL="457200" marR="0" lvl="0" indent="-228600" algn="l" rtl="0">
              <a:lnSpc>
                <a:spcPct val="100000"/>
              </a:lnSpc>
              <a:spcBef>
                <a:spcPts val="0"/>
              </a:spcBef>
              <a:spcAft>
                <a:spcPts val="0"/>
              </a:spcAft>
              <a:buSzPts val="1400"/>
              <a:buNone/>
            </a:pPr>
            <a:endParaRPr/>
          </a:p>
          <a:p>
            <a:pPr marL="457200" lvl="0" indent="-22860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221" name="Google Shape;221;g1366ea5fdaa_0_118: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c7169a44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c7169a44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Since our modules help create and enhance Championship of CTE, this particular module focuses on also being a champion for equity and inclusion too. </a:t>
            </a:r>
            <a:endParaRPr/>
          </a:p>
          <a:p>
            <a:pPr marL="0" lvl="0" indent="0" algn="l" rtl="0">
              <a:spcBef>
                <a:spcPts val="0"/>
              </a:spcBef>
              <a:spcAft>
                <a:spcPts val="0"/>
              </a:spcAft>
              <a:buNone/>
            </a:pPr>
            <a:r>
              <a:rPr lang="en"/>
              <a:t>We are using a made-up term called Ambassador-ness in this case.</a:t>
            </a:r>
            <a:endParaRPr/>
          </a:p>
          <a:p>
            <a:pPr marL="0" lvl="0" indent="0" algn="l" rtl="0">
              <a:spcBef>
                <a:spcPts val="0"/>
              </a:spcBef>
              <a:spcAft>
                <a:spcPts val="0"/>
              </a:spcAft>
              <a:buNone/>
            </a:pPr>
            <a:r>
              <a:rPr lang="en"/>
              <a:t>Please relay the definition of being an Ambassador as it is written on the slide. </a:t>
            </a:r>
            <a:endParaRPr/>
          </a:p>
          <a:p>
            <a:pPr marL="0" lvl="0" indent="0" algn="l" rtl="0">
              <a:spcBef>
                <a:spcPts val="0"/>
              </a:spcBef>
              <a:spcAft>
                <a:spcPts val="0"/>
              </a:spcAft>
              <a:buNone/>
            </a:pPr>
            <a:r>
              <a:rPr lang="en"/>
              <a:t>Have attendees apply this definition to their efforts of being a CTE champion and effective CTE messenger and adviser.</a:t>
            </a:r>
            <a:endParaRPr/>
          </a:p>
          <a:p>
            <a:pPr marL="0" lvl="0" indent="0" algn="l" rtl="0">
              <a:spcBef>
                <a:spcPts val="0"/>
              </a:spcBef>
              <a:spcAft>
                <a:spcPts val="0"/>
              </a:spcAft>
              <a:buNone/>
            </a:pPr>
            <a:r>
              <a:rPr lang="en"/>
              <a:t>To support a mini-pre/post assessment, have attendees reflect on their rank.</a:t>
            </a:r>
            <a:endParaRPr/>
          </a:p>
          <a:p>
            <a:pPr marL="0" lvl="0" indent="0" algn="l" rtl="0">
              <a:spcBef>
                <a:spcPts val="0"/>
              </a:spcBef>
              <a:spcAft>
                <a:spcPts val="0"/>
              </a:spcAft>
              <a:buNone/>
            </a:pPr>
            <a:r>
              <a:rPr lang="en"/>
              <a:t>If virtual, attendees can, In the chat, put a 1, 2 or 3</a:t>
            </a:r>
            <a:endParaRPr/>
          </a:p>
          <a:p>
            <a:pPr marL="0" lvl="0" indent="0" algn="l" rtl="0">
              <a:spcBef>
                <a:spcPts val="0"/>
              </a:spcBef>
              <a:spcAft>
                <a:spcPts val="0"/>
              </a:spcAft>
              <a:buNone/>
            </a:pPr>
            <a:r>
              <a:rPr lang="en"/>
              <a:t>If in-person, raise fingers either, 1,2 or 3 (fist of 5 style).</a:t>
            </a:r>
            <a:endParaRPr/>
          </a:p>
          <a:p>
            <a:pPr marL="0" lvl="0" indent="0" algn="l" rtl="0">
              <a:spcBef>
                <a:spcPts val="0"/>
              </a:spcBef>
              <a:spcAft>
                <a:spcPts val="0"/>
              </a:spcAft>
              <a:buNone/>
            </a:pPr>
            <a:r>
              <a:rPr lang="en"/>
              <a:t>Do neither of these if the group wants to remain anonymous. Have attendees silently reflect on their current ‘rank’, make a note of it since we’ll be re-visiting this slide and rank at the end of this module.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2010d18049_0_800: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g12010d18049_0_800:notes"/>
          <p:cNvSpPr txBox="1">
            <a:spLocks noGrp="1"/>
          </p:cNvSpPr>
          <p:nvPr>
            <p:ph type="body" idx="1"/>
          </p:nvPr>
        </p:nvSpPr>
        <p:spPr>
          <a:xfrm>
            <a:off x="686592" y="4400238"/>
            <a:ext cx="5484900" cy="3600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
              <a:t>**Slide is animated, Myth shows up first. Click for Fact and click again for stats. Let attendees know that once they get access to this slide deck they can explore the weblinks included.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As we begin to dive deeper into equity, inclusion on how implicit bias impacts our advising and career development experiences, this Myth v Fact moment helps us reframe our perceptions, messaging and beliefs about how CTE makes such great impact on learners. EACH is the intended take-away here. Not just some, not just ‘those’ students, for EACH student. </a:t>
            </a:r>
            <a:endParaRPr/>
          </a:p>
        </p:txBody>
      </p:sp>
      <p:sp>
        <p:nvSpPr>
          <p:cNvPr id="259" name="Google Shape;259;g12010d18049_0_800:notes"/>
          <p:cNvSpPr txBox="1"/>
          <p:nvPr/>
        </p:nvSpPr>
        <p:spPr>
          <a:xfrm>
            <a:off x="3883834" y="8684926"/>
            <a:ext cx="2972700" cy="4590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2d8fd0817f_0_65: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 Optional video re: Equity v Equality (first 30seconds in particular: </a:t>
            </a:r>
            <a:r>
              <a:rPr lang="en" u="sng">
                <a:solidFill>
                  <a:schemeClr val="hlink"/>
                </a:solidFill>
                <a:hlinkClick r:id="rId3"/>
              </a:rPr>
              <a:t>Equity vs. Equality - YouTube</a:t>
            </a:r>
            <a:r>
              <a:rPr lang="en" sz="1200">
                <a:latin typeface="Calibri"/>
                <a:ea typeface="Calibri"/>
                <a:cs typeface="Calibri"/>
                <a:sym typeface="Calibri"/>
              </a:rPr>
              <a:t> total length: 1m16s)</a:t>
            </a:r>
            <a:endParaRPr sz="1200">
              <a:latin typeface="Calibri"/>
              <a:ea typeface="Calibri"/>
              <a:cs typeface="Calibri"/>
              <a:sym typeface="Calibri"/>
            </a:endParaRPr>
          </a:p>
          <a:p>
            <a:pPr marL="0" lvl="0" indent="0" algn="l" rtl="0">
              <a:spcBef>
                <a:spcPts val="0"/>
              </a:spcBef>
              <a:spcAft>
                <a:spcPts val="0"/>
              </a:spcAft>
              <a:buSzPts val="1200"/>
              <a:buFont typeface="Calibri"/>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We like this image as a quick and friendly reminder of our true mission and intentions behind our CTE Championship and messaging for Career Development &amp; Advisement. We are focused on the right side of this image. What we do is equity driven not equality. </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Equality, seen on the left is where we give everyone the same thing hoping for the same results. As seen here, it doesn’t benefit everyone. </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Equity, seen on the right is where we give each learning what each of them need to succeed and expect different results according to each one. It benefits each of them individually. </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One of the quickest and no-cost ways to double check equity is note how many times your mission or vision statements of your school, office, department or campus uses the term ALL when they say…..ALL student will...all students shall….here, all students…..that is EQUALITY and not everyone is included. Instead, try replacing ALL with EVERY or EACH and feel what that feels like….here at this school, each student will. Each student shall…</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Hear and feel how students, families and the public respond to healing each or every and tap into how it feels for you to say it instead. </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272" name="Google Shape;272;g12d8fd0817f_0_65: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2c7169a4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2c7169a4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next series of slides includes a photo and a story of the individual. The intention is not to make attendees feel right or wrong…more to enhance the level of awareness that there may be some stories of individuals in careers that our learners aren’t learning about or seeing. When this happens, it may alter their career aspiration and then alter their interest and access to CTE programming.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97916f0e3_0_621: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g1297916f0e3_0_621: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dirty="0">
                <a:latin typeface="Calibri"/>
                <a:ea typeface="Calibri"/>
                <a:cs typeface="Calibri"/>
                <a:sym typeface="Calibri"/>
              </a:rPr>
              <a:t>Let’s first start with some quick recall...</a:t>
            </a:r>
            <a:endParaRPr dirty="0"/>
          </a:p>
          <a:p>
            <a:pPr marL="0" lvl="0" indent="0" algn="l" rtl="0">
              <a:spcBef>
                <a:spcPts val="0"/>
              </a:spcBef>
              <a:spcAft>
                <a:spcPts val="0"/>
              </a:spcAft>
              <a:buSzPts val="1200"/>
              <a:buNone/>
            </a:pPr>
            <a:r>
              <a:rPr lang="en" sz="1200" dirty="0">
                <a:latin typeface="Calibri"/>
                <a:ea typeface="Calibri"/>
                <a:cs typeface="Calibri"/>
                <a:sym typeface="Calibri"/>
              </a:rPr>
              <a:t>First, who is this?  - give a decent pause for attendees to either respond in chat or in person.</a:t>
            </a:r>
            <a:endParaRPr sz="1200" dirty="0">
              <a:latin typeface="Calibri"/>
              <a:ea typeface="Calibri"/>
              <a:cs typeface="Calibri"/>
              <a:sym typeface="Calibri"/>
            </a:endParaRPr>
          </a:p>
          <a:p>
            <a:pPr marL="0" lvl="0" indent="0" algn="l" rtl="0">
              <a:spcBef>
                <a:spcPts val="0"/>
              </a:spcBef>
              <a:spcAft>
                <a:spcPts val="0"/>
              </a:spcAft>
              <a:buSzPts val="1200"/>
              <a:buNone/>
            </a:pPr>
            <a:r>
              <a:rPr lang="en" sz="1200" dirty="0">
                <a:latin typeface="Calibri"/>
                <a:ea typeface="Calibri"/>
                <a:cs typeface="Calibri"/>
                <a:sym typeface="Calibri"/>
              </a:rPr>
              <a:t>This is….</a:t>
            </a:r>
            <a:endParaRPr sz="1200" dirty="0">
              <a:latin typeface="Calibri"/>
              <a:ea typeface="Calibri"/>
              <a:cs typeface="Calibri"/>
              <a:sym typeface="Calibri"/>
            </a:endParaRPr>
          </a:p>
          <a:p>
            <a:pPr marL="0" lvl="0" indent="0" algn="l" rtl="0">
              <a:spcBef>
                <a:spcPts val="0"/>
              </a:spcBef>
              <a:spcAft>
                <a:spcPts val="0"/>
              </a:spcAft>
              <a:buSzPts val="1200"/>
              <a:buFont typeface="Calibri"/>
              <a:buNone/>
            </a:pPr>
            <a:r>
              <a:rPr lang="en" sz="1200" dirty="0">
                <a:latin typeface="Calibri"/>
                <a:ea typeface="Calibri"/>
                <a:cs typeface="Calibri"/>
                <a:sym typeface="Calibri"/>
              </a:rPr>
              <a:t>Marlon D. Green served in the Air Force, yet faced racial discrimination when he attempted to secure a job flying for a commercial airline. </a:t>
            </a:r>
            <a:endParaRPr dirty="0"/>
          </a:p>
          <a:p>
            <a:pPr marL="0" lvl="0" indent="0" algn="l" rtl="0">
              <a:spcBef>
                <a:spcPts val="0"/>
              </a:spcBef>
              <a:spcAft>
                <a:spcPts val="0"/>
              </a:spcAft>
              <a:buSzPts val="1200"/>
              <a:buFont typeface="Calibri"/>
              <a:buNone/>
            </a:pPr>
            <a:r>
              <a:rPr lang="en" sz="1200" dirty="0">
                <a:latin typeface="Calibri"/>
                <a:ea typeface="Calibri"/>
                <a:cs typeface="Calibri"/>
                <a:sym typeface="Calibri"/>
              </a:rPr>
              <a:t>Green was denied employment by Continental Airlines despite being  invited to be interviewed after having left blank the racial-identity question on the application.</a:t>
            </a:r>
            <a:r>
              <a:rPr lang="en" sz="1200" baseline="30000" dirty="0">
                <a:latin typeface="Calibri"/>
                <a:ea typeface="Calibri"/>
                <a:cs typeface="Calibri"/>
                <a:sym typeface="Calibri"/>
              </a:rPr>
              <a:t> </a:t>
            </a:r>
            <a:r>
              <a:rPr lang="en" sz="1200" dirty="0">
                <a:latin typeface="Calibri"/>
                <a:ea typeface="Calibri"/>
                <a:cs typeface="Calibri"/>
                <a:sym typeface="Calibri"/>
              </a:rPr>
              <a:t>He also omitted pasting onto the first page of the application, a picture of himself. Five other white applicants, less qualified, were hired. Green sued, and the Supreme Court ruled in his favor. He broke the color barrier for the first Black pilot for a major US airline to be hired in 1964, and he flew for Continental from 1965 to 1978. </a:t>
            </a:r>
            <a:endParaRPr dirty="0"/>
          </a:p>
          <a:p>
            <a:pPr marL="0" lvl="0" indent="0" algn="l" rtl="0">
              <a:spcBef>
                <a:spcPts val="0"/>
              </a:spcBef>
              <a:spcAft>
                <a:spcPts val="0"/>
              </a:spcAft>
              <a:buSzPts val="1200"/>
              <a:buNone/>
            </a:pPr>
            <a:endParaRPr sz="1200" dirty="0">
              <a:solidFill>
                <a:srgbClr val="FF0000"/>
              </a:solidFill>
              <a:latin typeface="Calibri"/>
              <a:ea typeface="Calibri"/>
              <a:cs typeface="Calibri"/>
              <a:sym typeface="Calibri"/>
            </a:endParaRPr>
          </a:p>
          <a:p>
            <a:pPr marL="0" lvl="0" indent="0" algn="l" rtl="0">
              <a:spcBef>
                <a:spcPts val="0"/>
              </a:spcBef>
              <a:spcAft>
                <a:spcPts val="0"/>
              </a:spcAft>
              <a:buClr>
                <a:srgbClr val="FF0000"/>
              </a:buClr>
              <a:buSzPts val="1200"/>
              <a:buFont typeface="Calibri"/>
              <a:buNone/>
            </a:pPr>
            <a:r>
              <a:rPr lang="en" sz="1200" b="1" dirty="0">
                <a:solidFill>
                  <a:srgbClr val="FF0000"/>
                </a:solidFill>
                <a:latin typeface="Calibri"/>
                <a:ea typeface="Calibri"/>
                <a:cs typeface="Calibri"/>
                <a:sym typeface="Calibri"/>
              </a:rPr>
              <a:t>Ask the audience a</a:t>
            </a:r>
            <a:r>
              <a:rPr lang="en" sz="1200" dirty="0">
                <a:latin typeface="Calibri"/>
                <a:ea typeface="Calibri"/>
                <a:cs typeface="Calibri"/>
                <a:sym typeface="Calibri"/>
              </a:rPr>
              <a:t> series of reflection questions (they don’t have to answer out loud unless someone wants to, nor do they need to write anything down - unless they want to):  </a:t>
            </a:r>
            <a:endParaRPr dirty="0"/>
          </a:p>
          <a:p>
            <a:pPr marL="0" lvl="0" indent="0" algn="l" rtl="0">
              <a:spcBef>
                <a:spcPts val="0"/>
              </a:spcBef>
              <a:spcAft>
                <a:spcPts val="0"/>
              </a:spcAft>
              <a:buSzPts val="1200"/>
              <a:buFont typeface="Calibri"/>
              <a:buNone/>
            </a:pPr>
            <a:r>
              <a:rPr lang="en" sz="1200" dirty="0">
                <a:latin typeface="Calibri"/>
                <a:ea typeface="Calibri"/>
                <a:cs typeface="Calibri"/>
                <a:sym typeface="Calibri"/>
              </a:rPr>
              <a:t>Is this a story you have heard? </a:t>
            </a:r>
            <a:endParaRPr dirty="0"/>
          </a:p>
          <a:p>
            <a:pPr marL="0" lvl="0" indent="0" algn="l" rtl="0">
              <a:spcBef>
                <a:spcPts val="0"/>
              </a:spcBef>
              <a:spcAft>
                <a:spcPts val="0"/>
              </a:spcAft>
              <a:buSzPts val="1200"/>
              <a:buFont typeface="Calibri"/>
              <a:buNone/>
            </a:pPr>
            <a:r>
              <a:rPr lang="en" sz="1200" dirty="0">
                <a:latin typeface="Calibri"/>
                <a:ea typeface="Calibri"/>
                <a:cs typeface="Calibri"/>
                <a:sym typeface="Calibri"/>
              </a:rPr>
              <a:t>Is Marlon Green someone you reference to inspire students who are interested in military or aviation paths? </a:t>
            </a:r>
            <a:endParaRPr dirty="0"/>
          </a:p>
          <a:p>
            <a:pPr marL="0" lvl="0" indent="0" algn="l" rtl="0">
              <a:spcBef>
                <a:spcPts val="0"/>
              </a:spcBef>
              <a:spcAft>
                <a:spcPts val="0"/>
              </a:spcAft>
              <a:buSzPts val="1200"/>
              <a:buFont typeface="Calibri"/>
              <a:buNone/>
            </a:pPr>
            <a:r>
              <a:rPr lang="en" sz="1200" dirty="0">
                <a:latin typeface="Calibri"/>
                <a:ea typeface="Calibri"/>
                <a:cs typeface="Calibri"/>
                <a:sym typeface="Calibri"/>
              </a:rPr>
              <a:t>If yes, what has been the impact?</a:t>
            </a:r>
            <a:endParaRPr dirty="0"/>
          </a:p>
          <a:p>
            <a:pPr marL="0" lvl="0" indent="0" algn="l" rtl="0">
              <a:spcBef>
                <a:spcPts val="0"/>
              </a:spcBef>
              <a:spcAft>
                <a:spcPts val="0"/>
              </a:spcAft>
              <a:buSzPts val="1200"/>
              <a:buFont typeface="Calibri"/>
              <a:buNone/>
            </a:pPr>
            <a:r>
              <a:rPr lang="en" sz="1200" dirty="0">
                <a:latin typeface="Calibri"/>
                <a:ea typeface="Calibri"/>
                <a:cs typeface="Calibri"/>
                <a:sym typeface="Calibri"/>
              </a:rPr>
              <a:t>If not, in what ways could sharing Marlon Green’s story be impactful to students who ‘see themselves’ in his story? </a:t>
            </a:r>
            <a:endParaRPr dirty="0"/>
          </a:p>
        </p:txBody>
      </p:sp>
      <p:sp>
        <p:nvSpPr>
          <p:cNvPr id="287" name="Google Shape;287;g1297916f0e3_0_621: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97916f0e3_0_629: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g1297916f0e3_0_629: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How about this person?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Hermis Moutardier (pronounced:</a:t>
            </a:r>
            <a:r>
              <a:rPr lang="en" sz="1200" u="sng">
                <a:solidFill>
                  <a:srgbClr val="000000"/>
                </a:solidFill>
                <a:hlinkClick r:id="rId3">
                  <a:extLst>
                    <a:ext uri="{A12FA001-AC4F-418D-AE19-62706E023703}">
                      <ahyp:hlinkClr xmlns:ahyp="http://schemas.microsoft.com/office/drawing/2018/hyperlinkcolor" val="tx"/>
                    </a:ext>
                  </a:extLst>
                </a:hlinkClick>
              </a:rPr>
              <a:t>https://www.pronouncekiwi.com/Hermis%20Moutardier</a:t>
            </a:r>
            <a:r>
              <a:rPr lang="en" sz="1200">
                <a:latin typeface="Calibri"/>
                <a:ea typeface="Calibri"/>
                <a:cs typeface="Calibri"/>
                <a:sym typeface="Calibri"/>
              </a:rPr>
              <a:t>)  , a 30 year employee of American Airlines, saved the lives of hundreds of passengers when she averted a terrorist attack now known as the “shoe bomber” on December 22, 2001. She threw herself on the would-be terrorist as he was lighting a match in a shoe, and with the help of passengers was able to subdue him until the plane was able to land in Boston. She was recognized by President Bush in his State of the Union.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b="1">
                <a:latin typeface="Calibri"/>
                <a:ea typeface="Calibri"/>
                <a:cs typeface="Calibri"/>
                <a:sym typeface="Calibri"/>
              </a:rPr>
              <a:t>Ask the audience the same questions as before and add this one too: Is this a story that has endured by others or been made into a movie? </a:t>
            </a:r>
            <a:endParaRPr/>
          </a:p>
          <a:p>
            <a:pPr marL="0" lvl="0" indent="0" algn="l" rtl="0">
              <a:spcBef>
                <a:spcPts val="0"/>
              </a:spcBef>
              <a:spcAft>
                <a:spcPts val="0"/>
              </a:spcAft>
              <a:buSzPts val="1200"/>
              <a:buNone/>
            </a:pPr>
            <a:endParaRPr sz="1200" b="1">
              <a:latin typeface="Calibri"/>
              <a:ea typeface="Calibri"/>
              <a:cs typeface="Calibri"/>
              <a:sym typeface="Calibri"/>
            </a:endParaRPr>
          </a:p>
          <a:p>
            <a:pPr marL="0" lvl="0" indent="0" algn="l" rtl="0">
              <a:spcBef>
                <a:spcPts val="0"/>
              </a:spcBef>
              <a:spcAft>
                <a:spcPts val="0"/>
              </a:spcAft>
              <a:buSzPts val="1200"/>
              <a:buFont typeface="Calibri"/>
              <a:buNone/>
            </a:pPr>
            <a:r>
              <a:rPr lang="en" sz="1200" b="1">
                <a:latin typeface="Calibri"/>
                <a:ea typeface="Calibri"/>
                <a:cs typeface="Calibri"/>
                <a:sym typeface="Calibri"/>
              </a:rPr>
              <a:t>Is this a story you have heard? </a:t>
            </a:r>
            <a:endParaRPr/>
          </a:p>
          <a:p>
            <a:pPr marL="0" lvl="0" indent="0" algn="l" rtl="0">
              <a:spcBef>
                <a:spcPts val="0"/>
              </a:spcBef>
              <a:spcAft>
                <a:spcPts val="0"/>
              </a:spcAft>
              <a:buSzPts val="1200"/>
              <a:buFont typeface="Calibri"/>
              <a:buNone/>
            </a:pPr>
            <a:r>
              <a:rPr lang="en" sz="1200" b="1">
                <a:latin typeface="Calibri"/>
                <a:ea typeface="Calibri"/>
                <a:cs typeface="Calibri"/>
                <a:sym typeface="Calibri"/>
              </a:rPr>
              <a:t>Is Hermis Moutardier someone you reference to inspire students who are interested in service fields, flight &amp; aviation paths? </a:t>
            </a:r>
            <a:endParaRPr/>
          </a:p>
          <a:p>
            <a:pPr marL="0" lvl="0" indent="0" algn="l" rtl="0">
              <a:spcBef>
                <a:spcPts val="0"/>
              </a:spcBef>
              <a:spcAft>
                <a:spcPts val="0"/>
              </a:spcAft>
              <a:buSzPts val="1200"/>
              <a:buFont typeface="Calibri"/>
              <a:buNone/>
            </a:pPr>
            <a:r>
              <a:rPr lang="en" sz="1200" b="1">
                <a:latin typeface="Calibri"/>
                <a:ea typeface="Calibri"/>
                <a:cs typeface="Calibri"/>
                <a:sym typeface="Calibri"/>
              </a:rPr>
              <a:t>If yes, what has been the impact?</a:t>
            </a:r>
            <a:endParaRPr/>
          </a:p>
          <a:p>
            <a:pPr marL="0" lvl="0" indent="0" algn="l" rtl="0">
              <a:spcBef>
                <a:spcPts val="0"/>
              </a:spcBef>
              <a:spcAft>
                <a:spcPts val="0"/>
              </a:spcAft>
              <a:buSzPts val="1200"/>
              <a:buFont typeface="Calibri"/>
              <a:buNone/>
            </a:pPr>
            <a:r>
              <a:rPr lang="en" sz="1200" b="1">
                <a:latin typeface="Calibri"/>
                <a:ea typeface="Calibri"/>
                <a:cs typeface="Calibri"/>
                <a:sym typeface="Calibri"/>
              </a:rPr>
              <a:t>If not, in what ways could sharing Hermis Moutardier’s story be impactful to students who ‘see themselves’ in her story? </a:t>
            </a:r>
            <a:endParaRPr/>
          </a:p>
        </p:txBody>
      </p:sp>
      <p:sp>
        <p:nvSpPr>
          <p:cNvPr id="295" name="Google Shape;295;g1297916f0e3_0_629: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97916f0e3_0_638: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g1297916f0e3_0_638: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How about this person? </a:t>
            </a: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Pause again….</a:t>
            </a: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Tammie Jo Shults — a Southwest pilot who, in April 2018, departed LaGuardia Airport and safely performed an emergency landing after a engine exploded and shattered a window. </a:t>
            </a:r>
            <a:br>
              <a:rPr lang="en" sz="1200">
                <a:latin typeface="Calibri"/>
                <a:ea typeface="Calibri"/>
                <a:cs typeface="Calibri"/>
                <a:sym typeface="Calibri"/>
              </a:rPr>
            </a:b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By even expressing interest in aviation, Shults was met with adversity. As a senior in high school in New Mexico in 1979, she attended a lecture from a retired colonel on aviation as part of a vocational day program, she wrote in </a:t>
            </a:r>
            <a:r>
              <a:rPr lang="en" sz="1200" i="1">
                <a:latin typeface="Calibri"/>
                <a:ea typeface="Calibri"/>
                <a:cs typeface="Calibri"/>
                <a:sym typeface="Calibri"/>
              </a:rPr>
              <a:t>Military Fly Moms</a:t>
            </a:r>
            <a:r>
              <a:rPr lang="en" sz="1200">
                <a:latin typeface="Calibri"/>
                <a:ea typeface="Calibri"/>
                <a:cs typeface="Calibri"/>
                <a:sym typeface="Calibri"/>
              </a:rPr>
              <a:t>.</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“He started the class by asking me, the only girl in attendance, if I was lost,” she wrote. “I mustered up the courage to assure him I was not and that I was interested in flying. He allowed me to stay but assured me there were no professional women pilots.”</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From there, she struggled to understand her desire to fly, as the field wasn’t very accepting of women. She had limited opportunities for most of her career in the Navy before the combat exclusion law was repealed, and she still lands in the minority as part of a small percentage of female pilots for commercial airlines. The Air Force wouldn’t accept her, but the Navy finally did in 1985.</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Just 6.33% of commercial pilots are women. She was one of the Navy’s first female fighter pilots.</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b="1">
                <a:latin typeface="Calibri"/>
                <a:ea typeface="Calibri"/>
                <a:cs typeface="Calibri"/>
                <a:sym typeface="Calibri"/>
              </a:rPr>
              <a:t>These are the stories we need to highlight to dispel stereotypes and bias especially in non-tradiational career fields that are non-traditional by gender. </a:t>
            </a:r>
            <a:endParaRPr/>
          </a:p>
          <a:p>
            <a:pPr marL="0" lvl="0" indent="0" algn="l" rtl="0">
              <a:spcBef>
                <a:spcPts val="0"/>
              </a:spcBef>
              <a:spcAft>
                <a:spcPts val="0"/>
              </a:spcAft>
              <a:buNone/>
            </a:pPr>
            <a:endParaRPr sz="1200" b="1">
              <a:latin typeface="Calibri"/>
              <a:ea typeface="Calibri"/>
              <a:cs typeface="Calibri"/>
              <a:sym typeface="Calibri"/>
            </a:endParaRPr>
          </a:p>
        </p:txBody>
      </p:sp>
      <p:sp>
        <p:nvSpPr>
          <p:cNvPr id="303" name="Google Shape;303;g1297916f0e3_0_638: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97916f0e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297916f0e3_0_7: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lnSpc>
                <a:spcPct val="100000"/>
              </a:lnSpc>
              <a:spcBef>
                <a:spcPts val="0"/>
              </a:spcBef>
              <a:spcAft>
                <a:spcPts val="0"/>
              </a:spcAft>
              <a:buSzPts val="1400"/>
              <a:buNone/>
            </a:pPr>
            <a:r>
              <a:rPr lang="en"/>
              <a:t>Use this slide as a space saver for the CTE State Lead (or State Lead who is the main contact for this training )to kick off the training with introductions, a welcome and/or a kick off statement encouraging folks to stay engaged in the content and know that it is valued.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While attendees are logging in, prompt them to begin introducing themselves in the chat with: Name, Title, School/District Name</a:t>
            </a:r>
            <a:endParaRPr/>
          </a:p>
          <a:p>
            <a:pPr marL="0" lvl="0" indent="0" algn="l" rtl="0">
              <a:spcBef>
                <a:spcPts val="0"/>
              </a:spcBef>
              <a:spcAft>
                <a:spcPts val="0"/>
              </a:spcAft>
              <a:buClr>
                <a:schemeClr val="dk1"/>
              </a:buClr>
              <a:buSzPts val="1400"/>
              <a:buFont typeface="Arial"/>
              <a:buNone/>
            </a:pPr>
            <a:r>
              <a:rPr lang="en">
                <a:solidFill>
                  <a:schemeClr val="dk1"/>
                </a:solidFill>
              </a:rPr>
              <a:t>If in-person, wait until slide #5 for introductions of attendees.</a:t>
            </a:r>
            <a:endParaRPr/>
          </a:p>
        </p:txBody>
      </p:sp>
      <p:sp>
        <p:nvSpPr>
          <p:cNvPr id="133" name="Google Shape;133;g1297916f0e3_0_7: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97916f0e3_0_646: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g1297916f0e3_0_646: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Lastly,  anyone know who this is?</a:t>
            </a:r>
            <a:br>
              <a:rPr lang="en" sz="1200">
                <a:latin typeface="Calibri"/>
                <a:ea typeface="Calibri"/>
                <a:cs typeface="Calibri"/>
                <a:sym typeface="Calibri"/>
              </a:rPr>
            </a:b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It’s Sully Sullenberger — the US Airways pilot who landed a plane successfully in the Hudson River after taking off from LaGuardia Airport in 2009. His plane was struck by a large flock of birds, and his efforts saved all passengers. Born in 1951 and attended Airforce Academy 1969-73.</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b="1">
                <a:latin typeface="Calibri"/>
                <a:ea typeface="Calibri"/>
                <a:cs typeface="Calibri"/>
                <a:sym typeface="Calibri"/>
              </a:rPr>
              <a:t>We hear this story, of a white male pilot, most often. This perpetuates stereotypes and bias towards who belongs in certain careers and who gets profiled as examples of those careers even though students may not ‘see themselves’ as them. </a:t>
            </a:r>
            <a:endParaRPr sz="1200" b="1">
              <a:latin typeface="Calibri"/>
              <a:ea typeface="Calibri"/>
              <a:cs typeface="Calibri"/>
              <a:sym typeface="Calibri"/>
            </a:endParaRPr>
          </a:p>
          <a:p>
            <a:pPr marL="0" lvl="0" indent="0" algn="l" rtl="0">
              <a:spcBef>
                <a:spcPts val="0"/>
              </a:spcBef>
              <a:spcAft>
                <a:spcPts val="0"/>
              </a:spcAft>
              <a:buSzPts val="1200"/>
              <a:buFont typeface="Calibri"/>
              <a:buNone/>
            </a:pPr>
            <a:endParaRPr sz="1200" b="1">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Remind attendees that just because they didn’t know someone doesn’t mean they are bad. It does mean that it’s because that person’s story wasn’t revealed to them, in part because of how society creates perceptions of careers. If that’s the case, reinforce that this also happens to students and families and impacts if and how they see themselves in CTE, particularly if the stories shared about CTE don’t include them. </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Ask attendees to reflect on whether the CTE stories shared in their school or state would make each learner feel seen — is anyone excluded? </a:t>
            </a:r>
            <a:endParaRPr sz="1200" b="1">
              <a:latin typeface="Calibri"/>
              <a:ea typeface="Calibri"/>
              <a:cs typeface="Calibri"/>
              <a:sym typeface="Calibri"/>
            </a:endParaRPr>
          </a:p>
        </p:txBody>
      </p:sp>
      <p:sp>
        <p:nvSpPr>
          <p:cNvPr id="310" name="Google Shape;310;g1297916f0e3_0_646: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297916f0e3_0_654: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g1297916f0e3_0_654: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None/>
            </a:pPr>
            <a:r>
              <a:rPr lang="en" sz="1200">
                <a:latin typeface="Calibri"/>
                <a:ea typeface="Calibri"/>
                <a:cs typeface="Calibri"/>
                <a:sym typeface="Calibri"/>
              </a:rPr>
              <a:t>Some more stats and facts that help fuel our conversation about equity in CTE. </a:t>
            </a:r>
            <a:endParaRPr sz="1200">
              <a:latin typeface="Calibri"/>
              <a:ea typeface="Calibri"/>
              <a:cs typeface="Calibri"/>
              <a:sym typeface="Calibri"/>
            </a:endParaRPr>
          </a:p>
          <a:p>
            <a:pPr marL="0" lvl="0" indent="0" algn="l" rtl="0">
              <a:spcBef>
                <a:spcPts val="0"/>
              </a:spcBef>
              <a:spcAft>
                <a:spcPts val="0"/>
              </a:spcAft>
              <a:buSzPts val="1200"/>
              <a:buNone/>
            </a:pPr>
            <a:endParaRPr sz="1200" b="1"/>
          </a:p>
          <a:p>
            <a:pPr marL="0" lvl="0" indent="0" algn="l" rtl="0">
              <a:spcBef>
                <a:spcPts val="0"/>
              </a:spcBef>
              <a:spcAft>
                <a:spcPts val="0"/>
              </a:spcAft>
              <a:buClr>
                <a:srgbClr val="434343"/>
              </a:buClr>
              <a:buSzPts val="1200"/>
              <a:buNone/>
            </a:pPr>
            <a:r>
              <a:rPr lang="en" sz="1200" b="1">
                <a:solidFill>
                  <a:srgbClr val="434343"/>
                </a:solidFill>
              </a:rPr>
              <a:t>The person on the right is Beth Powell. When she was asked,</a:t>
            </a:r>
            <a:r>
              <a:rPr lang="en" sz="1200" b="1"/>
              <a:t> what inspired her to become a pilot?</a:t>
            </a:r>
            <a:endParaRPr/>
          </a:p>
          <a:p>
            <a:pPr marL="0" lvl="0" indent="0" algn="l" rtl="0">
              <a:spcBef>
                <a:spcPts val="0"/>
              </a:spcBef>
              <a:spcAft>
                <a:spcPts val="0"/>
              </a:spcAft>
              <a:buSzPts val="1200"/>
              <a:buNone/>
            </a:pPr>
            <a:r>
              <a:rPr lang="en" sz="1200"/>
              <a:t>She says:  I got the tap on my shoulder and the realization that I can be a pilot from my school teacher. I loved numbers and all subjects pertaining to math. I was then introduced to the idea that I was a technical learner and was suited to become a pilot, mechanic or engineer.</a:t>
            </a:r>
            <a:endParaRPr sz="1200">
              <a:latin typeface="Calibri"/>
              <a:ea typeface="Calibri"/>
              <a:cs typeface="Calibri"/>
              <a:sym typeface="Calibri"/>
            </a:endParaRPr>
          </a:p>
          <a:p>
            <a:pPr marL="0" lvl="0" indent="0" algn="l" rtl="0">
              <a:spcBef>
                <a:spcPts val="0"/>
              </a:spcBef>
              <a:spcAft>
                <a:spcPts val="0"/>
              </a:spcAft>
              <a:buClr>
                <a:srgbClr val="000000"/>
              </a:buClr>
              <a:buSzPts val="1200"/>
              <a:buNone/>
            </a:pPr>
            <a:r>
              <a:rPr lang="en" sz="1200" u="sng">
                <a:solidFill>
                  <a:srgbClr val="000000"/>
                </a:solidFill>
                <a:hlinkClick r:id="rId3">
                  <a:extLst>
                    <a:ext uri="{A12FA001-AC4F-418D-AE19-62706E023703}">
                      <ahyp:hlinkClr xmlns:ahyp="http://schemas.microsoft.com/office/drawing/2018/hyperlinkcolor" val="tx"/>
                    </a:ext>
                  </a:extLst>
                </a:hlinkClick>
              </a:rPr>
              <a:t>https://travelnoire.com/beth-powell-american-airlines-pilot/</a:t>
            </a:r>
            <a:r>
              <a:rPr lang="en" sz="1200"/>
              <a:t> </a:t>
            </a:r>
            <a:endParaRPr/>
          </a:p>
          <a:p>
            <a:pPr marL="0" lvl="0" indent="0" algn="l" rtl="0">
              <a:spcBef>
                <a:spcPts val="0"/>
              </a:spcBef>
              <a:spcAft>
                <a:spcPts val="0"/>
              </a:spcAft>
              <a:buSzPts val="1200"/>
              <a:buNone/>
            </a:pPr>
            <a:endParaRPr sz="1200"/>
          </a:p>
          <a:p>
            <a:pPr marL="0" lvl="0" indent="0" algn="l" rtl="0">
              <a:spcBef>
                <a:spcPts val="0"/>
              </a:spcBef>
              <a:spcAft>
                <a:spcPts val="0"/>
              </a:spcAft>
              <a:buSzPts val="1200"/>
              <a:buNone/>
            </a:pPr>
            <a:r>
              <a:rPr lang="en" sz="1200"/>
              <a:t>On the left is Stephanie Johnson. </a:t>
            </a:r>
            <a:r>
              <a:rPr lang="en" sz="1100">
                <a:latin typeface="Open Sans"/>
                <a:ea typeface="Open Sans"/>
                <a:cs typeface="Open Sans"/>
                <a:sym typeface="Open Sans"/>
              </a:rPr>
              <a:t>When asked: What has been the most rewarding moment of your career?</a:t>
            </a:r>
            <a:endParaRPr/>
          </a:p>
          <a:p>
            <a:pPr marL="0" lvl="0" indent="0" algn="l" rtl="0">
              <a:spcBef>
                <a:spcPts val="0"/>
              </a:spcBef>
              <a:spcAft>
                <a:spcPts val="0"/>
              </a:spcAft>
              <a:buSzPts val="1100"/>
              <a:buFont typeface="Open Sans"/>
              <a:buNone/>
            </a:pPr>
            <a:r>
              <a:rPr lang="en" sz="1100">
                <a:latin typeface="Open Sans"/>
                <a:ea typeface="Open Sans"/>
                <a:cs typeface="Open Sans"/>
                <a:sym typeface="Open Sans"/>
              </a:rPr>
              <a:t>She shares:</a:t>
            </a:r>
            <a:r>
              <a:rPr lang="en" sz="1100">
                <a:solidFill>
                  <a:srgbClr val="212529"/>
                </a:solidFill>
                <a:latin typeface="Open Sans"/>
                <a:ea typeface="Open Sans"/>
                <a:cs typeface="Open Sans"/>
                <a:sym typeface="Open Sans"/>
              </a:rPr>
              <a:t> One of the most rewarding parts of my career has been sharing my passion for aviation and exposing young people to the opportunities in the field. I’ve been a participant in the Detroit Aviation Career Education Academy for about 18 years, and last year, I was the director of the Cleveland ACE Academy.</a:t>
            </a:r>
            <a:endParaRPr/>
          </a:p>
          <a:p>
            <a:pPr marL="0" lvl="0" indent="0" algn="l" rtl="0">
              <a:spcBef>
                <a:spcPts val="0"/>
              </a:spcBef>
              <a:spcAft>
                <a:spcPts val="0"/>
              </a:spcAft>
              <a:buSzPts val="1200"/>
              <a:buNone/>
            </a:pPr>
            <a:endParaRPr sz="1200"/>
          </a:p>
          <a:p>
            <a:pPr marL="0" lvl="0" indent="0" algn="l" rtl="0">
              <a:spcBef>
                <a:spcPts val="0"/>
              </a:spcBef>
              <a:spcAft>
                <a:spcPts val="0"/>
              </a:spcAft>
              <a:buClr>
                <a:srgbClr val="000000"/>
              </a:buClr>
              <a:buSzPts val="1200"/>
              <a:buNone/>
            </a:pPr>
            <a:r>
              <a:rPr lang="en" sz="1200" u="sng">
                <a:solidFill>
                  <a:srgbClr val="000000"/>
                </a:solidFill>
                <a:hlinkClick r:id="rId4">
                  <a:extLst>
                    <a:ext uri="{A12FA001-AC4F-418D-AE19-62706E023703}">
                      <ahyp:hlinkClr xmlns:ahyp="http://schemas.microsoft.com/office/drawing/2018/hyperlinkcolor" val="tx"/>
                    </a:ext>
                  </a:extLst>
                </a:hlinkClick>
              </a:rPr>
              <a:t>https://news.delta.com/delta-s-first-black-female-captain-taking-was-thrill-my-life</a:t>
            </a:r>
            <a:r>
              <a:rPr lang="en" sz="1200"/>
              <a:t> </a:t>
            </a:r>
            <a:endParaRPr/>
          </a:p>
        </p:txBody>
      </p:sp>
      <p:sp>
        <p:nvSpPr>
          <p:cNvPr id="317" name="Google Shape;317;g1297916f0e3_0_654: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297916f0e3_0_668: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9" name="Google Shape;329;g1297916f0e3_0_668: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None/>
            </a:pPr>
            <a:r>
              <a:rPr lang="en" sz="1200"/>
              <a:t>By now the attendees may be catching on with a theme. We have chosen to stick to the field of aviation to support our learning today. </a:t>
            </a:r>
            <a:endParaRPr sz="1200"/>
          </a:p>
          <a:p>
            <a:pPr marL="0" lvl="0" indent="0" algn="l" rtl="0">
              <a:spcBef>
                <a:spcPts val="0"/>
              </a:spcBef>
              <a:spcAft>
                <a:spcPts val="0"/>
              </a:spcAft>
              <a:buSzPts val="1200"/>
              <a:buNone/>
            </a:pPr>
            <a:r>
              <a:rPr lang="en" sz="1200"/>
              <a:t>Here’s more stats….Does this statistic surprise? If so or even if not, what social message(s) about this career path causes or may cause this representational disparity to occur? </a:t>
            </a:r>
            <a:endParaRPr/>
          </a:p>
        </p:txBody>
      </p:sp>
      <p:sp>
        <p:nvSpPr>
          <p:cNvPr id="330" name="Google Shape;330;g1297916f0e3_0_668: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297916f0e3_0_692: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g1297916f0e3_0_692: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We thought it would be helpful to incorporate some Perkins terminology during this module. Terms that are relevant to equity and inclusion.</a:t>
            </a: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Did you know that CTE teachers and programs are held accountable for what is known as ‘gender balance’ in their programming? This means that CTE teachers are held accountable for equity and inclusion  in their classrooms – collaborate with them on that and let them know that you know so that equity work can get contagious! </a:t>
            </a:r>
            <a:endParaRPr sz="1200">
              <a:latin typeface="Calibri"/>
              <a:ea typeface="Calibri"/>
              <a:cs typeface="Calibri"/>
              <a:sym typeface="Calibri"/>
            </a:endParaRPr>
          </a:p>
          <a:p>
            <a:pPr marL="0" lvl="0" indent="0" algn="l" rtl="0">
              <a:spcBef>
                <a:spcPts val="0"/>
              </a:spcBef>
              <a:spcAft>
                <a:spcPts val="0"/>
              </a:spcAft>
              <a:buSzPts val="1200"/>
              <a:buFont typeface="Calibri"/>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Non-Trad or Non-Traditional Careers helps support programs that are ‘gender typical’ begin to explore balancing their enrollment. Gender typical is a term we use that describes the career fields in our work world that are typically held by males (those who identify as male) or fields that are held by females (those who identify as female). For example: STEM, Construction and Manufacturing is typical Male while Nursing, Education and Human Services is typically Female. </a:t>
            </a: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Although Perkins V and CTE accountability metrics keep Non-Traditional as just gender balance (binary Male/Female too - there’s flexibility in how local regulations are defined), this metric gives us permission to think deeper about Equity, Inclusion and Diversity in genres.  Think about race, ethnicity, disability &amp; socioeconomic status too.  </a:t>
            </a:r>
            <a:r>
              <a:rPr lang="en" sz="1200" b="1">
                <a:latin typeface="Calibri"/>
                <a:ea typeface="Calibri"/>
                <a:cs typeface="Calibri"/>
                <a:sym typeface="Calibri"/>
              </a:rPr>
              <a:t>Reflect on the question: do my classrooms match my hallways and do my hallways match my streets? Who is missing if not?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Also, AS NOTED ABOVE, consider utilizing the term ‘typical’ versus ‘dominant’ when it comes to explaining and marketing Male-Typical programming like Trades, IT and anything in STEM or Female-Typical programming like nursing, human services and education. Dominate is a triggering and heavy term whereas typical seems to convey the same concept without the heaviness.</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338" name="Google Shape;338;g1297916f0e3_0_692: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297916f0e3_0_699: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g1297916f0e3_0_699: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Special Populations is another CTE term that will be beneficial to become ‘informants’ for as well as ‘champions for.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Professionals working with special populations as defined by Perkins V will provide training, services, and/or extra resources to support successful outcomes in educating and preparing individuals included in this list to be competitively employed in our global workforce.</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Notice how you might see almost all of your students encompassed here. That’s okay! It helps convey that message that CTE is for EVERY learner! Some states have unique CTE programs that are designed to serve students specifically those inclusive of those identified as special populations. Colorado and Georgia are two of those states. </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This means that members of our CTE Champion group would benefit from those in transitions, transition specialists and Special Education. </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346" name="Google Shape;346;g1297916f0e3_0_699: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d8fd0817f_0_87: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g12d8fd0817f_0_87: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Every one of us, as humans, automatically have certain ideas and beliefs that are unconscious or due to stereotypes because of our worldviews that stem from our life experiences.  This is known as implicit bias. We each have implicit biases. None of us are exempt from having implicit bias. Bias can be both positive and negative too. </a:t>
            </a: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As educators, we want to be diligent in becoming aware of how our own bias may show up when we teach or guide and especially when we advise.</a:t>
            </a:r>
            <a:endParaRPr sz="1200">
              <a:latin typeface="Calibri"/>
              <a:ea typeface="Calibri"/>
              <a:cs typeface="Calibri"/>
              <a:sym typeface="Calibri"/>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Take a moment know and close your eyes. I’ll briefly read off a few career titles. When you hear the job role, quickly reflect on ‘who’ comes to mind right away….who do you picture? what or how do you picture this person with this job title? </a:t>
            </a:r>
            <a:endParaRPr/>
          </a:p>
          <a:p>
            <a:pPr marL="0" lvl="0" indent="0" algn="l" rtl="0">
              <a:spcBef>
                <a:spcPts val="0"/>
              </a:spcBef>
              <a:spcAft>
                <a:spcPts val="0"/>
              </a:spcAft>
              <a:buSzPts val="1200"/>
              <a:buFont typeface="Calibri"/>
              <a:buNone/>
            </a:pPr>
            <a:r>
              <a:rPr lang="en" sz="1200">
                <a:highlight>
                  <a:srgbClr val="FFFF00"/>
                </a:highlight>
                <a:latin typeface="Calibri"/>
                <a:ea typeface="Calibri"/>
                <a:cs typeface="Calibri"/>
                <a:sym typeface="Calibri"/>
              </a:rPr>
              <a:t>*click and the titles will show up on the slide</a:t>
            </a:r>
            <a:endParaRPr>
              <a:highlight>
                <a:srgbClr val="FFFF00"/>
              </a:highlight>
            </a:endParaRPr>
          </a:p>
        </p:txBody>
      </p:sp>
      <p:sp>
        <p:nvSpPr>
          <p:cNvPr id="356" name="Google Shape;356;g12d8fd0817f_0_87: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25</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297916f0e3_0_682: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g1297916f0e3_0_682: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There was no right or wrong way to visualize the job titles we just heard. Please know that there is no judgement here. It’s simply a strategy of creating awareness around our own biases that were formed from our own life experiences and world views.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We each  automatically have certain ideas and beliefs that are unconscious or due to stereotypes due to our life experiences.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CTE programming is not exempt from these biases. In fact it’s where a lot of Equity, Inclusion and Diversity efforts are foundational. We encourage increasing our awareness of our own biases to help support EID efforts when we design our recruiting efforts, course registration efforts and program of study advising epsieically. </a:t>
            </a:r>
            <a:endParaRPr/>
          </a:p>
        </p:txBody>
      </p:sp>
      <p:sp>
        <p:nvSpPr>
          <p:cNvPr id="363" name="Google Shape;363;g1297916f0e3_0_682: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d8fd0817f_0_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Luckily, Advance CTE supports us in these efforts as we keep our implicit biases in check and remain diligent with our awareness of bias and increase of level of Equity, Inclusivity and Diversity in CTE programming nationwide. Remember the CTE Without Limits vision we mentioned earlier in this module? We can dive into it again with a greater awareness of being an Equity Ambassador and CTE Champion! </a:t>
            </a:r>
            <a:endParaRPr/>
          </a:p>
          <a:p>
            <a:pPr marL="0" lvl="0" indent="0" algn="l" rtl="0">
              <a:spcBef>
                <a:spcPts val="0"/>
              </a:spcBef>
              <a:spcAft>
                <a:spcPts val="0"/>
              </a:spcAft>
              <a:buNone/>
            </a:pPr>
            <a:r>
              <a:rPr lang="en"/>
              <a:t>Put link into the chat or pull of the weblink to do a brief tutorial with attendees (if time permits) </a:t>
            </a:r>
            <a:r>
              <a:rPr lang="en" u="sng">
                <a:solidFill>
                  <a:schemeClr val="hlink"/>
                </a:solidFill>
                <a:hlinkClick r:id="rId3"/>
              </a:rPr>
              <a:t>CTEWithoutLimits_Vision_2021.pdf (careertech.org)</a:t>
            </a:r>
            <a:endParaRPr/>
          </a:p>
          <a:p>
            <a:pPr marL="0" lvl="0" indent="0" algn="l" rtl="0">
              <a:spcBef>
                <a:spcPts val="0"/>
              </a:spcBef>
              <a:spcAft>
                <a:spcPts val="0"/>
              </a:spcAft>
              <a:buNone/>
            </a:pPr>
            <a:endParaRPr/>
          </a:p>
          <a:p>
            <a:pPr marL="0" lvl="0" indent="0" algn="l" rtl="0">
              <a:spcBef>
                <a:spcPts val="0"/>
              </a:spcBef>
              <a:spcAft>
                <a:spcPts val="0"/>
              </a:spcAft>
              <a:buNone/>
            </a:pPr>
            <a:r>
              <a:rPr lang="en"/>
              <a:t>Again, optional to repeat the guiding prompts from earlier in the module for this slide - </a:t>
            </a:r>
            <a:r>
              <a:rPr lang="en">
                <a:solidFill>
                  <a:schemeClr val="dk1"/>
                </a:solidFill>
              </a:rPr>
              <a:t>ask which principle stands out to them the most, which one seems the easiest/hardest, which one(s) are they already doing, etc….</a:t>
            </a:r>
            <a:endParaRPr/>
          </a:p>
        </p:txBody>
      </p:sp>
      <p:sp>
        <p:nvSpPr>
          <p:cNvPr id="369" name="Google Shape;369;g12d8fd0817f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2d8fd0817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2d8fd0817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and when we commit to these five foundational elements, we move closer to achieving CTE Without Limits and being an equity ambassador for CTE. </a:t>
            </a:r>
            <a:endParaRPr/>
          </a:p>
          <a:p>
            <a:pPr marL="0" lvl="0" indent="0" algn="l" rtl="0">
              <a:spcBef>
                <a:spcPts val="0"/>
              </a:spcBef>
              <a:spcAft>
                <a:spcPts val="0"/>
              </a:spcAft>
              <a:buNone/>
            </a:pPr>
            <a:r>
              <a:rPr lang="en" u="sng">
                <a:solidFill>
                  <a:schemeClr val="hlink"/>
                </a:solidFill>
                <a:hlinkClick r:id="rId3"/>
              </a:rPr>
              <a:t>CTEWithoutLimits_Vision_2021.pdf (careertech.org)</a:t>
            </a:r>
            <a:r>
              <a:rPr lang="en"/>
              <a:t> this image is taken from page 3 of the PDF found here: </a:t>
            </a:r>
            <a:r>
              <a:rPr lang="en" u="sng">
                <a:solidFill>
                  <a:schemeClr val="hlink"/>
                </a:solidFill>
                <a:hlinkClick r:id="rId4"/>
              </a:rPr>
              <a:t>A Shared Vision | Advance CTE (careertech.org)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297916f0e3_0_712: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3" name="Google Shape;383;g1297916f0e3_0_712: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 Equity commitment starts with becoming utmost aware of one of our biggest barriers as human people….implicit bias. </a:t>
            </a:r>
            <a:endParaRPr sz="1200">
              <a:latin typeface="Calibri"/>
              <a:ea typeface="Calibri"/>
              <a:cs typeface="Calibri"/>
              <a:sym typeface="Calibri"/>
            </a:endParaRPr>
          </a:p>
          <a:p>
            <a:pPr marL="0" lvl="0" indent="0" algn="l" rtl="0">
              <a:spcBef>
                <a:spcPts val="0"/>
              </a:spcBef>
              <a:spcAft>
                <a:spcPts val="0"/>
              </a:spcAft>
              <a:buSzPts val="1200"/>
              <a:buFont typeface="Calibri"/>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Let’s circle back to the career profiles and images of people as well as the visualizing we did when we heard certain job titles. </a:t>
            </a:r>
            <a:endParaRPr sz="1200">
              <a:latin typeface="Calibri"/>
              <a:ea typeface="Calibri"/>
              <a:cs typeface="Calibri"/>
              <a:sym typeface="Calibri"/>
            </a:endParaRPr>
          </a:p>
          <a:p>
            <a:pPr marL="0" lvl="0" indent="0" algn="l" rtl="0">
              <a:spcBef>
                <a:spcPts val="0"/>
              </a:spcBef>
              <a:spcAft>
                <a:spcPts val="0"/>
              </a:spcAft>
              <a:buSzPts val="1200"/>
              <a:buFont typeface="Calibri"/>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Most recently and as the global pandemic struck, implicit or unconscious bias has surfaced. As school counselors and various educator roles, we are also very aware of the importance of developing cultural competence to be effective. We must continue to always be aware that this type of unconscious bias is involuntary and without awareness and control. We are not placing judgement when it arises. We each have it.</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However, it can be unlearned and reshaped over time with attention and awareness. </a:t>
            </a:r>
            <a:endParaRPr/>
          </a:p>
        </p:txBody>
      </p:sp>
      <p:sp>
        <p:nvSpPr>
          <p:cNvPr id="384" name="Google Shape;384;g1297916f0e3_0_712: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010d180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2010d18049_0_0: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lnSpc>
                <a:spcPct val="100000"/>
              </a:lnSpc>
              <a:spcBef>
                <a:spcPts val="0"/>
              </a:spcBef>
              <a:spcAft>
                <a:spcPts val="0"/>
              </a:spcAft>
              <a:buSzPts val="1400"/>
              <a:buNone/>
            </a:pPr>
            <a:r>
              <a:rPr lang="en"/>
              <a:t>Instructions in Worksheet for attendees to follow.</a:t>
            </a:r>
            <a:endParaRPr/>
          </a:p>
          <a:p>
            <a:pPr marL="0" lvl="0" indent="0" algn="l" rtl="0">
              <a:lnSpc>
                <a:spcPct val="100000"/>
              </a:lnSpc>
              <a:spcBef>
                <a:spcPts val="0"/>
              </a:spcBef>
              <a:spcAft>
                <a:spcPts val="0"/>
              </a:spcAft>
              <a:buSzPts val="1400"/>
              <a:buNone/>
            </a:pPr>
            <a:r>
              <a:rPr lang="en"/>
              <a:t>See Facilitator Guide for recommendations.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9" name="Google Shape;139;g12010d18049_0_0: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297916f0e3_0_718: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0" name="Google Shape;390;g1297916f0e3_0_718: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We see implicit bias in all these areas, and it affects everyone.  </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None of us are exempt from having bias. We want to become more aware or more in-touch with our biases so to not sway or dissuade our students towards or away from their career aspirations.</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For example {</a:t>
            </a:r>
            <a:r>
              <a:rPr lang="en" sz="1200" i="1">
                <a:latin typeface="Calibri"/>
                <a:ea typeface="Calibri"/>
                <a:cs typeface="Calibri"/>
                <a:sym typeface="Calibri"/>
              </a:rPr>
              <a:t>add your own story here}</a:t>
            </a:r>
            <a:r>
              <a:rPr lang="en" sz="1200">
                <a:latin typeface="Calibri"/>
                <a:ea typeface="Calibri"/>
                <a:cs typeface="Calibri"/>
                <a:sym typeface="Calibri"/>
              </a:rPr>
              <a:t>, I was really interested in careers that used math yet I didn’t feel I excelled enough in math. No one encouraged me to identify with my other skills that I had like problem solving which would make me successful in math-like fields, so I stayed away from career that are typically seen as ‘needing to be good at math’. I was ‘told’ by others or society or family that I, being female, couldn’t be good at math. </a:t>
            </a:r>
            <a:endParaRPr/>
          </a:p>
          <a:p>
            <a:pPr marL="0" lvl="0" indent="0" algn="l" rtl="0">
              <a:spcBef>
                <a:spcPts val="0"/>
              </a:spcBef>
              <a:spcAft>
                <a:spcPts val="0"/>
              </a:spcAft>
              <a:buSzPts val="1200"/>
              <a:buFont typeface="Calibri"/>
              <a:buNone/>
            </a:pPr>
            <a:r>
              <a:rPr lang="en" sz="1200">
                <a:highlight>
                  <a:srgbClr val="FFFF00"/>
                </a:highlight>
                <a:latin typeface="Calibri"/>
                <a:ea typeface="Calibri"/>
                <a:cs typeface="Calibri"/>
                <a:sym typeface="Calibri"/>
              </a:rPr>
              <a:t>***Pro-Tip:</a:t>
            </a:r>
            <a:r>
              <a:rPr lang="en" sz="1200">
                <a:latin typeface="Calibri"/>
                <a:ea typeface="Calibri"/>
                <a:cs typeface="Calibri"/>
                <a:sym typeface="Calibri"/>
              </a:rPr>
              <a:t> feel free to share any personal story or personal experience with students here to help convey the knowledge of bias</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391" name="Google Shape;391;g1297916f0e3_0_718: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30</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297916f0e3_0_724: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g1297916f0e3_0_724: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A little bit more about Bias and how it helps to gain as much awareness around it as we can so to be as cleared from it as we can when we engage as CTE Champions in career development and advisement. </a:t>
            </a:r>
            <a:endParaRPr/>
          </a:p>
        </p:txBody>
      </p:sp>
      <p:sp>
        <p:nvSpPr>
          <p:cNvPr id="398" name="Google Shape;398;g1297916f0e3_0_724: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31</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c7169a448_0_11: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2c7169a448_0_11: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Alright, let’s take a deep breath! That was a lot! </a:t>
            </a:r>
            <a:endParaRPr/>
          </a:p>
          <a:p>
            <a:pPr marL="0" lvl="0" indent="0" algn="l" rtl="0">
              <a:spcBef>
                <a:spcPts val="0"/>
              </a:spcBef>
              <a:spcAft>
                <a:spcPts val="0"/>
              </a:spcAft>
              <a:buSzPts val="1200"/>
              <a:buNone/>
            </a:pPr>
            <a:endParaRPr sz="1200">
              <a:solidFill>
                <a:srgbClr val="FF0000"/>
              </a:solidFill>
              <a:latin typeface="Calibri"/>
              <a:ea typeface="Calibri"/>
              <a:cs typeface="Calibri"/>
              <a:sym typeface="Calibri"/>
            </a:endParaRPr>
          </a:p>
          <a:p>
            <a:pPr marL="0" lvl="0" indent="0" algn="l" rtl="0">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Now, before we take a break, let’s take an</a:t>
            </a:r>
            <a:r>
              <a:rPr lang="en" sz="1200">
                <a:latin typeface="Calibri"/>
                <a:ea typeface="Calibri"/>
                <a:cs typeface="Calibri"/>
                <a:sym typeface="Calibri"/>
              </a:rPr>
              <a:t> opportunity to discuss in small groups the presence of implicit bias in your daily work. We understand this is a sensitive and vulnerable topic, and that each attendee will have varying levels of comfort on what they can sharing.</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I would like to bring forward our community agreements to elevate guiding practices for these discussions.</a:t>
            </a:r>
            <a:r>
              <a:rPr lang="en" sz="1200">
                <a:solidFill>
                  <a:srgbClr val="FF0000"/>
                </a:solidFill>
                <a:latin typeface="Calibri"/>
                <a:ea typeface="Calibri"/>
                <a:cs typeface="Calibri"/>
                <a:sym typeface="Calibri"/>
              </a:rPr>
              <a:t> These are found in the module folder.</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*If you have particular guiding questions that you like to use for this discussion in addition to or in place of what is in the facilitator guide, please include them here and post them in the chat. Let attendees know that these questions are a starting point. If there is something resonating with you that you would like to discuss, please don’t hesitate to do so. </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Here are some ideas: </a:t>
            </a:r>
            <a:r>
              <a:rPr lang="en" sz="1200" u="sng">
                <a:solidFill>
                  <a:srgbClr val="000000"/>
                </a:solidFill>
                <a:hlinkClick r:id="rId3">
                  <a:extLst>
                    <a:ext uri="{A12FA001-AC4F-418D-AE19-62706E023703}">
                      <ahyp:hlinkClr xmlns:ahyp="http://schemas.microsoft.com/office/drawing/2018/hyperlinkcolor" val="tx"/>
                    </a:ext>
                  </a:extLst>
                </a:hlinkClick>
              </a:rPr>
              <a:t>https://ciracollege.com/2021/03/23/10-questions-to-challenge-your-implicit-bias/</a:t>
            </a:r>
            <a:r>
              <a:rPr lang="en" sz="1200">
                <a:latin typeface="Calibri"/>
                <a:ea typeface="Calibri"/>
                <a:cs typeface="Calibri"/>
                <a:sym typeface="Calibri"/>
              </a:rPr>
              <a:t> </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407" name="Google Shape;407;g12c7169a448_0_11: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297916f0e3_0_731: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4" name="Google Shape;414;g1297916f0e3_0_731: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As seen by this list of statements that are often spoke out loud and in direct earshot of our learners…. We often have preconceived ideas regarding careers that may or may not align to individuals’ choices and unintentionally sway their course of action. While well meaning, school , parents and educators may steer students toward career interests stereotypically associated with specific characteristics, such as gender, race, socio-economic status and ethnicity.  Students may also limit their own options based on their narrow perspectives and experiences.  </a:t>
            </a:r>
            <a:endParaRPr/>
          </a:p>
        </p:txBody>
      </p:sp>
      <p:sp>
        <p:nvSpPr>
          <p:cNvPr id="415" name="Google Shape;415;g1297916f0e3_0_731: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33</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297916f0e3_0_737: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g1297916f0e3_0_737: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***Optional Video on Implicit Bias: </a:t>
            </a:r>
            <a:r>
              <a:rPr lang="en" u="sng">
                <a:solidFill>
                  <a:schemeClr val="hlink"/>
                </a:solidFill>
                <a:hlinkClick r:id="rId3"/>
              </a:rPr>
              <a:t>Understanding unconscious bias | The Royal Society - YouTube</a:t>
            </a:r>
            <a:r>
              <a:rPr lang="en" sz="1200">
                <a:solidFill>
                  <a:schemeClr val="dk1"/>
                </a:solidFill>
                <a:latin typeface="Calibri"/>
                <a:ea typeface="Calibri"/>
                <a:cs typeface="Calibri"/>
                <a:sym typeface="Calibri"/>
              </a:rPr>
              <a:t> (3min) </a:t>
            </a:r>
            <a:endParaRPr sz="1200">
              <a:latin typeface="Calibri"/>
              <a:ea typeface="Calibri"/>
              <a:cs typeface="Calibri"/>
              <a:sym typeface="Calibri"/>
            </a:endParaRPr>
          </a:p>
          <a:p>
            <a:pPr marL="0" lvl="0" indent="0" algn="l" rtl="0">
              <a:spcBef>
                <a:spcPts val="0"/>
              </a:spcBef>
              <a:spcAft>
                <a:spcPts val="0"/>
              </a:spcAft>
              <a:buSzPts val="1200"/>
              <a:buFont typeface="Calibri"/>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Students with disabilities are often affected by our preconceived ideas, which may inhibit their ability to grow and reach their potential. Females and males are often dissuaded from enrolling in certain programs that are non-traditional for their gender. And when one considers an “AP student,” one may think that he or she should focus on academics and not be involved with CTE based on prior or current views of CTE.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What is the impact on a learner’s ownership of their career path when these assumptions are made? </a:t>
            </a:r>
            <a:endParaRPr/>
          </a:p>
        </p:txBody>
      </p:sp>
      <p:sp>
        <p:nvSpPr>
          <p:cNvPr id="422" name="Google Shape;422;g1297916f0e3_0_737: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34</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2c7169a448_0_38: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12c7169a448_0_38: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Alright, let’s take a deep breath! That was a lot! </a:t>
            </a:r>
            <a:endParaRPr/>
          </a:p>
          <a:p>
            <a:pPr marL="0" lvl="0" indent="0" algn="l" rtl="0">
              <a:spcBef>
                <a:spcPts val="0"/>
              </a:spcBef>
              <a:spcAft>
                <a:spcPts val="0"/>
              </a:spcAft>
              <a:buSzPts val="1200"/>
              <a:buNone/>
            </a:pPr>
            <a:endParaRPr sz="1200">
              <a:solidFill>
                <a:srgbClr val="FF0000"/>
              </a:solidFill>
              <a:latin typeface="Calibri"/>
              <a:ea typeface="Calibri"/>
              <a:cs typeface="Calibri"/>
              <a:sym typeface="Calibri"/>
            </a:endParaRPr>
          </a:p>
          <a:p>
            <a:pPr marL="0" lvl="0" indent="0" algn="l" rtl="0">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Now, before we take a break, let’s take an</a:t>
            </a:r>
            <a:r>
              <a:rPr lang="en" sz="1200">
                <a:latin typeface="Calibri"/>
                <a:ea typeface="Calibri"/>
                <a:cs typeface="Calibri"/>
                <a:sym typeface="Calibri"/>
              </a:rPr>
              <a:t> opportunity to discuss in small groups the presence of implicit bias in your daily work. We understand this is a sensitive and vulnerable topic, and that each attendee will have varying levels of comfort on what they can sharing.</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I would like to bring forward our community agreements to elevate guiding practices for these discussions.</a:t>
            </a:r>
            <a:r>
              <a:rPr lang="en" sz="1200">
                <a:solidFill>
                  <a:srgbClr val="FF0000"/>
                </a:solidFill>
                <a:latin typeface="Calibri"/>
                <a:ea typeface="Calibri"/>
                <a:cs typeface="Calibri"/>
                <a:sym typeface="Calibri"/>
              </a:rPr>
              <a:t> These are found in the Handout Hub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*If you have particular guiding questions that you like to use for this discussion in addition to or in place of what is in the facilitator guide, please include them here and post them in the chat. Let attendees know that these questions are a starting point. If there is something resonating with you that you would like to discuss, please don’t hesitate to do so. </a:t>
            </a:r>
            <a:endParaRPr/>
          </a:p>
          <a:p>
            <a:pPr marL="0" lvl="0" indent="0" algn="l" rtl="0">
              <a:spcBef>
                <a:spcPts val="0"/>
              </a:spcBef>
              <a:spcAft>
                <a:spcPts val="0"/>
              </a:spcAft>
              <a:buSzPts val="1200"/>
              <a:buFont typeface="Calibri"/>
              <a:buNone/>
            </a:pPr>
            <a:r>
              <a:rPr lang="en" sz="1200">
                <a:latin typeface="Calibri"/>
                <a:ea typeface="Calibri"/>
                <a:cs typeface="Calibri"/>
                <a:sym typeface="Calibri"/>
              </a:rPr>
              <a:t>Here are some ideas: </a:t>
            </a:r>
            <a:r>
              <a:rPr lang="en" sz="1200" u="sng">
                <a:solidFill>
                  <a:srgbClr val="000000"/>
                </a:solidFill>
                <a:hlinkClick r:id="rId3">
                  <a:extLst>
                    <a:ext uri="{A12FA001-AC4F-418D-AE19-62706E023703}">
                      <ahyp:hlinkClr xmlns:ahyp="http://schemas.microsoft.com/office/drawing/2018/hyperlinkcolor" val="tx"/>
                    </a:ext>
                  </a:extLst>
                </a:hlinkClick>
              </a:rPr>
              <a:t>https://ciracollege.com/2021/03/23/10-questions-to-challenge-your-implicit-bias/</a:t>
            </a:r>
            <a:r>
              <a:rPr lang="en" sz="1200">
                <a:latin typeface="Calibri"/>
                <a:ea typeface="Calibri"/>
                <a:cs typeface="Calibri"/>
                <a:sym typeface="Calibri"/>
              </a:rPr>
              <a:t> </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429" name="Google Shape;429;g12c7169a448_0_38: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35</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297916f0e3_0_743: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g1297916f0e3_0_743: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While we may not send these messages to students, parents and their families in discussing careers, we should be aware of our micromessages. Micromessages go beyond the words we use and include gestures, tone, facial expressions and body language. Again, these are most often unconscious and unintentional but can have a major impact on a student.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As a note, micromessages are also known by many as micro aggressions and macro aggressions. Please use whatever term most resonates with you.</a:t>
            </a:r>
            <a:endParaRPr/>
          </a:p>
        </p:txBody>
      </p:sp>
      <p:sp>
        <p:nvSpPr>
          <p:cNvPr id="437" name="Google Shape;437;g1297916f0e3_0_743: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36</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297916f0e3_0_750: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highlight>
                  <a:srgbClr val="FFFF00"/>
                </a:highlight>
                <a:latin typeface="Calibri"/>
                <a:ea typeface="Calibri"/>
                <a:cs typeface="Calibri"/>
                <a:sym typeface="Calibri"/>
              </a:rPr>
              <a:t>*Note to facilitators: Slide will show up for audience with empty circles at first, no text. Click to get the inner circle to show up.</a:t>
            </a:r>
            <a:endParaRPr>
              <a:highlight>
                <a:srgbClr val="FFFF00"/>
              </a:highlight>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These are the types of Micromessages that are out there, that we engage in, experience and are responsible for doing sometimes. It’s what we know, since we are aware of them, will ‘keep in check’ and be a tactful, graceful equity ambassador when others do them unconsciously.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*Click for each speech bubble text to show up on the slide. The first is Verbal and it goes clockwise around.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Verbal: what is said. An example of this is like what we saw a few slides ago: </a:t>
            </a:r>
            <a:r>
              <a:rPr lang="en" sz="1200" i="1">
                <a:latin typeface="Calibri"/>
                <a:ea typeface="Calibri"/>
                <a:cs typeface="Calibri"/>
                <a:sym typeface="Calibri"/>
              </a:rPr>
              <a:t>She’s too smart for a job like that.</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Para-Verbal: how it is said. An example of this is a shift in tone of voice: </a:t>
            </a:r>
            <a:r>
              <a:rPr lang="en" sz="1200" i="1">
                <a:latin typeface="Calibri"/>
                <a:ea typeface="Calibri"/>
                <a:cs typeface="Calibri"/>
                <a:sym typeface="Calibri"/>
              </a:rPr>
              <a:t>Ugh, she’s just too smart for a job like that </a:t>
            </a:r>
            <a:r>
              <a:rPr lang="en" sz="1200">
                <a:latin typeface="Calibri"/>
                <a:ea typeface="Calibri"/>
                <a:cs typeface="Calibri"/>
                <a:sym typeface="Calibri"/>
              </a:rPr>
              <a:t>(said with a voice that sounds demeaning)</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Non-Verbal: body language. An example of this: when teaching a classroom of students who are seated in desks split by an aisle that makes for left and right and the instructor tend to turn their body more often towards the right side then left side. When done so often, how do students on the left side eventually feel? How inclusive does being in that classroom feel?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Contextual: What else is present (that you don’t notice right away). An example of this: Say you are walking down the hallway and see a group of youth gathered in a circle. They happen to youth of color who are also male. They are talking loudly, a few curse words are said out loud and laughter too. To you, it may feel offensive and inappropriate. To them, it’s their home, it’s what is most safe, it’s who they are, it’s the way they do. When we take what we see or hear out of context, it can become detrimental if we don’t apply our bias lens and micromessages that we might send in our reaction.</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Omission: What is NOT said or NOT done. An example of this is akin to being an anti-bullying upstander versus a bystander. If we are witnessing bullying happening and we film it or watch it or let it happen without stepping in to intervene, we are conveying that the action is okay. The message to others seeing us NOT do or say something conveys the micromessage that the bullying is validated.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Praise and Criticism: Feedback messages. An example of this includes the research that classroom instructors often provide more ‘upticks’ to male students than females. Upticks is a term that encompasses plugging more at a students answer like…..</a:t>
            </a:r>
            <a:r>
              <a:rPr lang="en" sz="1200" i="1">
                <a:latin typeface="Calibri"/>
                <a:ea typeface="Calibri"/>
                <a:cs typeface="Calibri"/>
                <a:sym typeface="Calibri"/>
              </a:rPr>
              <a:t>tell me more about that….okay, that’s great, how do you feel about….nice job and what about…..</a:t>
            </a:r>
            <a:r>
              <a:rPr lang="en" sz="1200">
                <a:latin typeface="Calibri"/>
                <a:ea typeface="Calibri"/>
                <a:cs typeface="Calibri"/>
                <a:sym typeface="Calibri"/>
              </a:rPr>
              <a:t> it conveys to other students (in this case female students) that when they answer questions, their answer isn’t as important nor is their thinking behind that answer.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*Facilitator note: Before leaving this slide, prompt the audience to come off mute or put in the chat or raise a hand emoji if anyone has ever experienced any of these micromessages? Has anyone reflected on being a ‘doer’ of any of these micromessages? The more anonymous the better here.</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Let the audience know that once the awareness of these micromessages has grown, they might start noticing them everywhere! That may feel hard and heavy yet it’s part of being an equity ambassador for CTE. </a:t>
            </a:r>
            <a:endParaRPr/>
          </a:p>
        </p:txBody>
      </p:sp>
      <p:sp>
        <p:nvSpPr>
          <p:cNvPr id="444" name="Google Shape;444;g1297916f0e3_0_750: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297916f0e3_0_811: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6" name="Google Shape;506;g1297916f0e3_0_811: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It’s an ongoing effort to address implicit bias and really starts with an awareness that we are all biased.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Here is a list of strategies and friendly reminders that might be good to add to your workbook or take a note of to address inequities and micromessages in career advisement.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Address actions or statements of bias when you see these. It could be coming from students themselves because their belief system and experiences may affect what they think is possible for them. A Latino student may believe that he/she/they is supposed to work in the restaurant industry because all the student’s family currently work in this industry. A highly educated, Caucasian upper-middle class parent may believe that his/her/their child must go to a 4-year college as the only way to success — because that is what the parent knows. Educators must also be constantly vigilant about how their bias may affect their students.  This series of slides in our time together today is simply meant to help give us permission to take time to bring awareness of bias and inequities that might exist so to become the best CTE champions we can! </a:t>
            </a:r>
            <a:endParaRPr/>
          </a:p>
        </p:txBody>
      </p:sp>
      <p:sp>
        <p:nvSpPr>
          <p:cNvPr id="507" name="Google Shape;507;g1297916f0e3_0_811: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38</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297916f0e3_0_817: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Here are two organizations and tools that we recommend you saving to your browsers for future exploration and usage.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NAPE: The National Alliance for Partnerships in Equity is a friend and partner to the world of CTE. Their programming, projects, training, materials and professional development are really beneficial to our work with becoming the best equity ambassador for CTE Championship. The great part about them is that all of their services are Perkins reimbursable!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The Project implicit from Harvard is a great tool too. It is a series of quick assessment (because bias comes quickly) that help us keep insight on our own biases. There’s upwards of 20 assessments to take. It is no-cost and many businesses and organizations utilize this tool in their DEI work. *DEI: Diversity Equity and Inclusivity. </a:t>
            </a:r>
            <a:endParaRPr/>
          </a:p>
        </p:txBody>
      </p:sp>
      <p:sp>
        <p:nvSpPr>
          <p:cNvPr id="513" name="Google Shape;513;g1297916f0e3_0_817: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b1f29f5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3b1f29f5b1_0_0: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These are a list of norms for attendees to interact with one another, set as the norm for either in-person or virtual trainings - in fact, it was originally designed as a list for virtual training environments.</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Optional slide for Facilitators: Knowing that you likely know your audience best, utilize this sample list of training norms, edit and add/delete accordingly. Also apply what norms/agreements are best for in-person or virtual training environments. </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The list is hyperlinked in the training worksheet listed in the module folder.</a:t>
            </a:r>
            <a:endParaRPr/>
          </a:p>
        </p:txBody>
      </p:sp>
      <p:sp>
        <p:nvSpPr>
          <p:cNvPr id="146" name="Google Shape;146;g13b1f29f5b1_0_0: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97916f0e3_0_831: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Advance CTE has released Brave Dialogues, a really useful guide with specific questions and exercises to conduct internal discussion about equity with your team to ensure that we are taking the right steps for each learner to learn about and experience the full value of CTE.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u="sng">
                <a:solidFill>
                  <a:schemeClr val="hlink"/>
                </a:solidFill>
                <a:latin typeface="Calibri"/>
                <a:ea typeface="Calibri"/>
                <a:cs typeface="Calibri"/>
                <a:sym typeface="Calibri"/>
                <a:hlinkClick r:id="rId3"/>
              </a:rPr>
              <a:t>https://careertech.org/resource/brave-dialogues</a:t>
            </a:r>
            <a:r>
              <a:rPr lang="en" sz="1200">
                <a:latin typeface="Calibri"/>
                <a:ea typeface="Calibri"/>
                <a:cs typeface="Calibri"/>
                <a:sym typeface="Calibri"/>
              </a:rPr>
              <a:t>   right image is hyperlinked – click when in presentation mode</a:t>
            </a:r>
            <a:endParaRPr/>
          </a:p>
        </p:txBody>
      </p:sp>
      <p:sp>
        <p:nvSpPr>
          <p:cNvPr id="528" name="Google Shape;528;g1297916f0e3_0_831: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297916f0e3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1297916f0e3_0_144: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457200" lvl="0" indent="-228600" algn="l" rtl="0">
              <a:spcBef>
                <a:spcPts val="0"/>
              </a:spcBef>
              <a:spcAft>
                <a:spcPts val="0"/>
              </a:spcAft>
              <a:buClr>
                <a:schemeClr val="dk1"/>
              </a:buClr>
              <a:buSzPts val="1400"/>
              <a:buFont typeface="Arial"/>
              <a:buNone/>
            </a:pPr>
            <a:r>
              <a:rPr lang="en">
                <a:solidFill>
                  <a:schemeClr val="dk1"/>
                </a:solidFill>
              </a:rPr>
              <a:t>Remember, NOW NEW NEXT is a main theme for the session and will guide how we reflect about the information shared and make plans to act on it after the workshop.</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457200" lvl="0" indent="-228600" algn="l" rtl="0">
              <a:spcBef>
                <a:spcPts val="0"/>
              </a:spcBef>
              <a:spcAft>
                <a:spcPts val="0"/>
              </a:spcAft>
              <a:buClr>
                <a:schemeClr val="dk1"/>
              </a:buClr>
              <a:buSzPts val="1400"/>
              <a:buFont typeface="Arial"/>
              <a:buNone/>
            </a:pPr>
            <a:r>
              <a:rPr lang="en">
                <a:solidFill>
                  <a:schemeClr val="dk1"/>
                </a:solidFill>
              </a:rPr>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457200" lvl="0" indent="-228600" algn="l" rtl="0">
              <a:spcBef>
                <a:spcPts val="0"/>
              </a:spcBef>
              <a:spcAft>
                <a:spcPts val="0"/>
              </a:spcAft>
              <a:buClr>
                <a:schemeClr val="dk1"/>
              </a:buClr>
              <a:buSzPts val="1400"/>
              <a:buFont typeface="Arial"/>
              <a:buNone/>
            </a:pPr>
            <a:r>
              <a:rPr lang="en">
                <a:solidFill>
                  <a:schemeClr val="dk1"/>
                </a:solidFill>
              </a:rPr>
              <a:t>NEW will be the space where something is pulled from today's information. An idea, an initiative, new program implementation. A-Ha’s! New nuggets of knowledge. Big or small, the details that are NEW can live here for reference at the end and into session 2. </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457200" lvl="0" indent="-228600" algn="l" rtl="0">
              <a:spcBef>
                <a:spcPts val="0"/>
              </a:spcBef>
              <a:spcAft>
                <a:spcPts val="0"/>
              </a:spcAft>
              <a:buClr>
                <a:schemeClr val="dk1"/>
              </a:buClr>
              <a:buSzPts val="1400"/>
              <a:buFont typeface="Arial"/>
              <a:buNone/>
            </a:pPr>
            <a:r>
              <a:rPr lang="en">
                <a:solidFill>
                  <a:schemeClr val="dk1"/>
                </a:solidFill>
              </a:rPr>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session </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457200" lvl="0" indent="-228600" algn="l" rtl="0">
              <a:spcBef>
                <a:spcPts val="0"/>
              </a:spcBef>
              <a:spcAft>
                <a:spcPts val="0"/>
              </a:spcAft>
              <a:buClr>
                <a:schemeClr val="dk1"/>
              </a:buClr>
              <a:buSzPts val="1400"/>
              <a:buFont typeface="Arial"/>
              <a:buNone/>
            </a:pPr>
            <a:r>
              <a:rPr lang="en">
                <a:solidFill>
                  <a:schemeClr val="dk1"/>
                </a:solidFill>
              </a:rPr>
              <a:t>Again, let’s pause just as we begin to conclude our training: circle back on your NOW NEW NEXT that we did in the beginning. What changed? What can be added? What is different?</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457200" lvl="0" indent="-228600" algn="l" rtl="0">
              <a:spcBef>
                <a:spcPts val="0"/>
              </a:spcBef>
              <a:spcAft>
                <a:spcPts val="0"/>
              </a:spcAft>
              <a:buClr>
                <a:schemeClr val="dk1"/>
              </a:buClr>
              <a:buSzPts val="1400"/>
              <a:buFont typeface="Arial"/>
              <a:buNone/>
            </a:pPr>
            <a:r>
              <a:rPr lang="en">
                <a:solidFill>
                  <a:schemeClr val="dk1"/>
                </a:solidFill>
              </a:rPr>
              <a:t>Anyone want to share either any of their now, new or next?! Please do. Come off mute, raise hand, put in chat, circle up in small group, popcorn style share out (try to hear from at least 3 people minimum) </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457200" lvl="0" indent="-228600" algn="l" rtl="0">
              <a:spcBef>
                <a:spcPts val="0"/>
              </a:spcBef>
              <a:spcAft>
                <a:spcPts val="0"/>
              </a:spcAft>
              <a:buClr>
                <a:schemeClr val="dk1"/>
              </a:buClr>
              <a:buSzPts val="1400"/>
              <a:buFont typeface="Arial"/>
              <a:buNone/>
            </a:pPr>
            <a:r>
              <a:rPr lang="en">
                <a:solidFill>
                  <a:schemeClr val="dk1"/>
                </a:solidFill>
              </a:rPr>
              <a:t>Reference Page 2 of the Worksheet</a:t>
            </a:r>
            <a:endParaRPr>
              <a:solidFill>
                <a:schemeClr val="dk1"/>
              </a:solidFill>
            </a:endParaRPr>
          </a:p>
          <a:p>
            <a:pPr marL="457200" marR="0" lvl="0" indent="-228600" algn="l" rtl="0">
              <a:lnSpc>
                <a:spcPct val="100000"/>
              </a:lnSpc>
              <a:spcBef>
                <a:spcPts val="0"/>
              </a:spcBef>
              <a:spcAft>
                <a:spcPts val="0"/>
              </a:spcAft>
              <a:buSzPts val="1400"/>
              <a:buNone/>
            </a:pPr>
            <a:endParaRPr/>
          </a:p>
        </p:txBody>
      </p:sp>
      <p:sp>
        <p:nvSpPr>
          <p:cNvPr id="538" name="Google Shape;538;g1297916f0e3_0_144: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2d8fd0817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2d8fd0817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Since our modules help create and enhance Championship of CTE, this particular module focuses on also being a champion for equity and inclusion too.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are using a made-up term called Ambassador-ness in this case.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Please relay the definition of being an Ambassador as it is written on the slide.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Have attendees apply this definition to their efforts of being a CTE champion and effective CTE messenger and adviser.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support a mini-pre/post assessment, have attendees reflect on their rank.</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virtual, attendees can, In the chat, put a 1, 2 or 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in-person, raise fingers either, 1,2 or 3 (fist of 5 style).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Do neither of these if the group wants to remain anonymous. Have attendees silently reflect on their current ‘rank’, make a note of it since we’ll be re-visiting this slide and rank at the end of this module.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366ea5fdaa_0_165: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g1366ea5fdaa_0_165: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See Worksheet page 5.</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To honor our NEXT portion of this module, let’s take a quick moment ot silently reflect, write notes, chat as a small group, turn and talk with neighbor or have a big group chat share out…..what are the take-aways from this module? What will you do next?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Add your own flavor to guiding questions here and let the attendees digest the information learned/shared in this module. Give pause and welcome any take-aways the attendees are willing to share. </a:t>
            </a:r>
            <a:endParaRPr sz="1200">
              <a:solidFill>
                <a:schemeClr val="dk1"/>
              </a:solidFill>
              <a:latin typeface="Calibri"/>
              <a:ea typeface="Calibri"/>
              <a:cs typeface="Calibri"/>
              <a:sym typeface="Calibri"/>
            </a:endParaRPr>
          </a:p>
        </p:txBody>
      </p:sp>
      <p:sp>
        <p:nvSpPr>
          <p:cNvPr id="576" name="Google Shape;576;g1366ea5fdaa_0_165: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43</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366ea5fdaa_0_154: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1366ea5fdaa_0_154:notes"/>
          <p:cNvSpPr txBox="1">
            <a:spLocks noGrp="1"/>
          </p:cNvSpPr>
          <p:nvPr>
            <p:ph type="body" idx="1"/>
          </p:nvPr>
        </p:nvSpPr>
        <p:spPr>
          <a:xfrm>
            <a:off x="686421" y="4400238"/>
            <a:ext cx="5485200" cy="36009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SzPts val="1200"/>
              <a:buFont typeface="Calibri"/>
              <a:buNone/>
            </a:pPr>
            <a:r>
              <a:rPr lang="en" sz="1200">
                <a:solidFill>
                  <a:srgbClr val="FF0000"/>
                </a:solidFill>
                <a:latin typeface="Calibri"/>
                <a:ea typeface="Calibri"/>
                <a:cs typeface="Calibri"/>
                <a:sym typeface="Calibri"/>
              </a:rPr>
              <a:t>Slide is hidden</a:t>
            </a:r>
            <a:endParaRPr sz="1200">
              <a:solidFill>
                <a:srgbClr val="FF0000"/>
              </a:solidFill>
              <a:latin typeface="Calibri"/>
              <a:ea typeface="Calibri"/>
              <a:cs typeface="Calibri"/>
              <a:sym typeface="Calibri"/>
            </a:endParaRPr>
          </a:p>
          <a:p>
            <a:pPr marL="0" lvl="0" indent="0" algn="l" rtl="0">
              <a:spcBef>
                <a:spcPts val="0"/>
              </a:spcBef>
              <a:spcAft>
                <a:spcPts val="0"/>
              </a:spcAft>
              <a:buSzPts val="1200"/>
              <a:buFont typeface="Calibri"/>
              <a:buNone/>
            </a:pPr>
            <a:endParaRPr sz="1200">
              <a:solidFill>
                <a:srgbClr val="FF0000"/>
              </a:solidFill>
              <a:latin typeface="Calibri"/>
              <a:ea typeface="Calibri"/>
              <a:cs typeface="Calibri"/>
              <a:sym typeface="Calibri"/>
            </a:endParaRPr>
          </a:p>
          <a:p>
            <a:pPr marL="0" lvl="0" indent="0" algn="l" rtl="0">
              <a:spcBef>
                <a:spcPts val="0"/>
              </a:spcBef>
              <a:spcAft>
                <a:spcPts val="0"/>
              </a:spcAft>
              <a:buSzPts val="1200"/>
              <a:buFont typeface="Calibri"/>
              <a:buNone/>
            </a:pPr>
            <a:r>
              <a:rPr lang="en" sz="1200">
                <a:solidFill>
                  <a:srgbClr val="FF0000"/>
                </a:solidFill>
                <a:latin typeface="Calibri"/>
                <a:ea typeface="Calibri"/>
                <a:cs typeface="Calibri"/>
                <a:sym typeface="Calibri"/>
              </a:rPr>
              <a:t>We encourage incorporating this slide and the questions therein during any segment of this module. </a:t>
            </a:r>
            <a:endParaRPr sz="1200">
              <a:solidFill>
                <a:srgbClr val="FF0000"/>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584" name="Google Shape;584;g1366ea5fdaa_0_154:notes"/>
          <p:cNvSpPr txBox="1"/>
          <p:nvPr/>
        </p:nvSpPr>
        <p:spPr>
          <a:xfrm>
            <a:off x="3884025" y="8684926"/>
            <a:ext cx="29724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44</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2010d18049_0_951:notes"/>
          <p:cNvSpPr>
            <a:spLocks noGrp="1" noRot="1" noChangeAspect="1"/>
          </p:cNvSpPr>
          <p:nvPr>
            <p:ph type="sldImg" idx="2"/>
          </p:nvPr>
        </p:nvSpPr>
        <p:spPr>
          <a:xfrm>
            <a:off x="685800" y="1143000"/>
            <a:ext cx="5487988" cy="3087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1" name="Google Shape;591;g12010d18049_0_951:notes"/>
          <p:cNvSpPr txBox="1">
            <a:spLocks noGrp="1"/>
          </p:cNvSpPr>
          <p:nvPr>
            <p:ph type="body" idx="1"/>
          </p:nvPr>
        </p:nvSpPr>
        <p:spPr>
          <a:xfrm>
            <a:off x="685800" y="4400238"/>
            <a:ext cx="5486400" cy="36009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SzPts val="1200"/>
              <a:buFont typeface="Calibri"/>
              <a:buNone/>
            </a:pPr>
            <a:r>
              <a:rPr lang="en" sz="1200">
                <a:latin typeface="Calibri"/>
                <a:ea typeface="Calibri"/>
                <a:cs typeface="Calibri"/>
                <a:sym typeface="Calibri"/>
              </a:rPr>
              <a:t>Before we conclude for today, please find more information and lots of great borrow-able resources at the Learning the Works Resource Center on Advance CTE’s website</a:t>
            </a:r>
            <a:endParaRPr sz="1800"/>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Put the Link in the chat: </a:t>
            </a:r>
            <a:r>
              <a:rPr lang="en" sz="1200" u="sng">
                <a:solidFill>
                  <a:srgbClr val="000000"/>
                </a:solidFill>
                <a:hlinkClick r:id="rId3">
                  <a:extLst>
                    <a:ext uri="{A12FA001-AC4F-418D-AE19-62706E023703}">
                      <ahyp:hlinkClr xmlns:ahyp="http://schemas.microsoft.com/office/drawing/2018/hyperlinkcolor" val="tx"/>
                    </a:ext>
                  </a:extLst>
                </a:hlinkClick>
              </a:rPr>
              <a:t>https://careertech.org/resource-center</a:t>
            </a:r>
            <a:endParaRPr sz="1800"/>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Also, you’ll find the Handout Hub in your materials too. If you haven’t already, explore what is in there. We aim to make sure you have what you need to be the best CTE Champion you can and to have this training be as productive and meaningful as possible too. </a:t>
            </a:r>
            <a:endParaRPr sz="1800"/>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Put Handout Hub link in chat</a:t>
            </a:r>
            <a:r>
              <a:rPr lang="en"/>
              <a:t>. It is found in the module folder. </a:t>
            </a:r>
            <a:endParaRPr sz="1800"/>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 sz="1200">
                <a:latin typeface="Calibri"/>
                <a:ea typeface="Calibri"/>
                <a:cs typeface="Calibri"/>
                <a:sym typeface="Calibri"/>
              </a:rPr>
              <a:t>Note the additional page of additional resources and tools </a:t>
            </a:r>
            <a:r>
              <a:rPr lang="en"/>
              <a:t>on Advance CTE’s homepage. Stay connected to the latest and most up to date reports, initiatives, efforts and more: </a:t>
            </a:r>
            <a:r>
              <a:rPr lang="en" u="sng">
                <a:solidFill>
                  <a:schemeClr val="hlink"/>
                </a:solidFill>
                <a:hlinkClick r:id="rId4"/>
              </a:rPr>
              <a:t>www.careertech.org</a:t>
            </a:r>
            <a:r>
              <a:rPr lang="en"/>
              <a:t> </a:t>
            </a:r>
            <a:endParaRPr/>
          </a:p>
        </p:txBody>
      </p:sp>
      <p:sp>
        <p:nvSpPr>
          <p:cNvPr id="592" name="Google Shape;592;g12010d18049_0_951:notes"/>
          <p:cNvSpPr txBox="1"/>
          <p:nvPr/>
        </p:nvSpPr>
        <p:spPr>
          <a:xfrm>
            <a:off x="3884612" y="8684926"/>
            <a:ext cx="2971800" cy="4590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a:solidFill>
                  <a:srgbClr val="000000"/>
                </a:solidFill>
                <a:latin typeface="Arial"/>
                <a:ea typeface="Arial"/>
                <a:cs typeface="Arial"/>
                <a:sym typeface="Arial"/>
              </a:rPr>
              <a:t>45</a:t>
            </a:fld>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2010d18049_0_8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12010d18049_0_831: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Survey descriptions is in Facilitator Guide - option to add it to the attendees worksheet.</a:t>
            </a: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Collective Commitment is also detailed out in the worksheet. It is not an actual form, more like an option for attendees to keep accountable with their action steps and action planning and take-aways from this training. </a:t>
            </a:r>
            <a:endParaRPr/>
          </a:p>
        </p:txBody>
      </p:sp>
      <p:sp>
        <p:nvSpPr>
          <p:cNvPr id="604" name="Google Shape;604;g12010d18049_0_831: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46</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2010d18049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2010d18049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97916f0e3_0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1297916f0e3_0_383: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457200" marR="0" lvl="0" indent="-228600" algn="l" rtl="0">
              <a:lnSpc>
                <a:spcPct val="100000"/>
              </a:lnSpc>
              <a:spcBef>
                <a:spcPts val="0"/>
              </a:spcBef>
              <a:spcAft>
                <a:spcPts val="0"/>
              </a:spcAft>
              <a:buSzPts val="1400"/>
              <a:buNone/>
            </a:pPr>
            <a:r>
              <a:rPr lang="en"/>
              <a:t>While we gather and attendees trickle in...remind them to introduce themselves in the chat with their Name, Title (mention grade level if relevant), School/District Name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Since we will be talking about Equity, bias and inclusion impacts on career advisement today, share with the group what your favorite classroom experience was when you were a younger person (10 or 12 years old or so) and why/what made about it made it your favorite. If you have an example from your adult classroom experience, feel free to use that instead.</a:t>
            </a:r>
            <a:endParaRPr/>
          </a:p>
          <a:p>
            <a:pPr marL="457200" marR="0" lvl="0" indent="-228600" algn="l" rtl="0">
              <a:lnSpc>
                <a:spcPct val="100000"/>
              </a:lnSpc>
              <a:spcBef>
                <a:spcPts val="0"/>
              </a:spcBef>
              <a:spcAft>
                <a:spcPts val="0"/>
              </a:spcAft>
              <a:buSzPts val="1400"/>
              <a:buNone/>
            </a:pPr>
            <a:r>
              <a:rPr lang="en"/>
              <a:t>This particular prompt </a:t>
            </a:r>
            <a:r>
              <a:rPr lang="en">
                <a:solidFill>
                  <a:schemeClr val="dk1"/>
                </a:solidFill>
                <a:latin typeface="Open Sans"/>
                <a:ea typeface="Open Sans"/>
                <a:cs typeface="Open Sans"/>
                <a:sym typeface="Open Sans"/>
              </a:rPr>
              <a:t>honors how each learner remembers their education differently based on their lived experience. </a:t>
            </a:r>
            <a:endParaRPr/>
          </a:p>
          <a:p>
            <a:pPr marL="457200" marR="0" lvl="0" indent="-228600" algn="l" rtl="0">
              <a:lnSpc>
                <a:spcPct val="100000"/>
              </a:lnSpc>
              <a:spcBef>
                <a:spcPts val="0"/>
              </a:spcBef>
              <a:spcAft>
                <a:spcPts val="0"/>
              </a:spcAft>
              <a:buSzPts val="1400"/>
              <a:buNone/>
            </a:pPr>
            <a:r>
              <a:rPr lang="en"/>
              <a:t>The intention here is that….it is likely that you had a favorite classroom experience based on how included you felt and how equitable or unbiased the moment was for you too. This is how we’ll kick off this conversation in the module today.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Modeling aspiration, reflection and maybe humor (potentially even validation of folks becoming what they aspired to be, or how it can change to new opportunities) do a quick synopsis of what people put in the chat. See if anyone wants to go off mute and share more about their response. Anyone find anything surprising?</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This is a great guiding question for when you take this training experience back to more of your colleagues. Since many of you will be the ‘messenger’ for CTE, this question helps folks/x feel more at ease with the topic. </a:t>
            </a:r>
            <a:endParaRPr/>
          </a:p>
          <a:p>
            <a:pPr marL="457200" marR="0" lvl="0" indent="-22860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endParaRPr/>
          </a:p>
        </p:txBody>
      </p:sp>
      <p:sp>
        <p:nvSpPr>
          <p:cNvPr id="154" name="Google Shape;154;g1297916f0e3_0_383: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66ea5fda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366ea5fdaa_0_0: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lnSpc>
                <a:spcPct val="100000"/>
              </a:lnSpc>
              <a:spcBef>
                <a:spcPts val="0"/>
              </a:spcBef>
              <a:spcAft>
                <a:spcPts val="0"/>
              </a:spcAft>
              <a:buSzPts val="1400"/>
              <a:buNone/>
            </a:pPr>
            <a:r>
              <a:rPr lang="en"/>
              <a:t>Advance CTE paired down each module to reflect 5 or less learning objectives. As a facilitator, you may add more if you know you want to with your training group. Double check that these objectives match or align to those listed in the facilitator guide for this module. </a:t>
            </a:r>
            <a:endParaRPr/>
          </a:p>
          <a:p>
            <a:pPr marL="0" lvl="0" indent="0" algn="l" rtl="0">
              <a:lnSpc>
                <a:spcPct val="100000"/>
              </a:lnSpc>
              <a:spcBef>
                <a:spcPts val="0"/>
              </a:spcBef>
              <a:spcAft>
                <a:spcPts val="0"/>
              </a:spcAft>
              <a:buSzPts val="1400"/>
              <a:buNone/>
            </a:pPr>
            <a:r>
              <a:rPr lang="en">
                <a:highlight>
                  <a:srgbClr val="FFFF00"/>
                </a:highlight>
              </a:rPr>
              <a:t>**Pro-Tip</a:t>
            </a:r>
            <a:r>
              <a:rPr lang="en"/>
              <a:t>: animate each bullet point so to emphasize each objective with attendees - less text on the screen at first. </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 sz="1100">
                <a:latin typeface="Arial"/>
                <a:ea typeface="Arial"/>
                <a:cs typeface="Arial"/>
                <a:sym typeface="Arial"/>
              </a:rPr>
              <a:t>*If you feel so inclined, feel free to take a long pause once done with the last objective and ask attendees: What learning objective would you add to this list because it is a learning moment you hope to gain today? </a:t>
            </a:r>
            <a:endParaRPr/>
          </a:p>
        </p:txBody>
      </p:sp>
      <p:sp>
        <p:nvSpPr>
          <p:cNvPr id="166" name="Google Shape;166;g1366ea5fdaa_0_0: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010d18049_0_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2010d18049_0_567: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457200" marR="0" lvl="0" indent="-228600" algn="l" rtl="0">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marL="457200" marR="0" lvl="0" indent="-228600" algn="l" rtl="0">
              <a:lnSpc>
                <a:spcPct val="100000"/>
              </a:lnSpc>
              <a:spcBef>
                <a:spcPts val="0"/>
              </a:spcBef>
              <a:spcAft>
                <a:spcPts val="0"/>
              </a:spcAft>
              <a:buSzPts val="1400"/>
              <a:buNone/>
            </a:pPr>
            <a:endParaRPr/>
          </a:p>
          <a:p>
            <a:pPr marL="457200" lvl="0" indent="-22860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173" name="Google Shape;173;g12010d18049_0_567: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010d18049_0_6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i="1">
                <a:solidFill>
                  <a:srgbClr val="333333"/>
                </a:solidFill>
                <a:highlight>
                  <a:schemeClr val="lt1"/>
                </a:highlight>
                <a:latin typeface="Open Sans"/>
                <a:ea typeface="Open Sans"/>
                <a:cs typeface="Open Sans"/>
                <a:sym typeface="Open Sans"/>
              </a:rPr>
              <a:t>Put the link in the chat: </a:t>
            </a:r>
            <a:endParaRPr sz="1050" i="1">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u="sng">
                <a:solidFill>
                  <a:srgbClr val="0563C1"/>
                </a:solidFill>
                <a:hlinkClick r:id="rId3">
                  <a:extLst>
                    <a:ext uri="{A12FA001-AC4F-418D-AE19-62706E023703}">
                      <ahyp:hlinkClr xmlns:ahyp="http://schemas.microsoft.com/office/drawing/2018/hyperlinkcolor" val="tx"/>
                    </a:ext>
                  </a:extLst>
                </a:hlinkClick>
              </a:rPr>
              <a:t>A Shared Vision | Advance CTE (careertech.org)</a:t>
            </a:r>
            <a:endParaRPr sz="1050" i="1">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sz="1050" i="1">
                <a:solidFill>
                  <a:srgbClr val="333333"/>
                </a:solidFill>
                <a:highlight>
                  <a:schemeClr val="lt1"/>
                </a:highlight>
                <a:latin typeface="Open Sans"/>
                <a:ea typeface="Open Sans"/>
                <a:cs typeface="Open Sans"/>
                <a:sym typeface="Open Sans"/>
              </a:rPr>
              <a:t>Include the link for attendees to access or navigate away from this slide to the webpage to explain this section and the next slide too: </a:t>
            </a:r>
            <a:endParaRPr sz="1050" i="1">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u="sng">
                <a:solidFill>
                  <a:srgbClr val="0563C1"/>
                </a:solidFill>
                <a:hlinkClick r:id="rId3">
                  <a:extLst>
                    <a:ext uri="{A12FA001-AC4F-418D-AE19-62706E023703}">
                      <ahyp:hlinkClr xmlns:ahyp="http://schemas.microsoft.com/office/drawing/2018/hyperlinkcolor" val="tx"/>
                    </a:ext>
                  </a:extLst>
                </a:hlinkClick>
              </a:rPr>
              <a:t>A Shared Vision | Advance CTE (careertech.org)</a:t>
            </a:r>
            <a:endParaRPr sz="1050" i="1">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sz="1050">
                <a:solidFill>
                  <a:srgbClr val="333333"/>
                </a:solidFill>
                <a:highlight>
                  <a:schemeClr val="lt1"/>
                </a:highlight>
                <a:latin typeface="Open Sans"/>
                <a:ea typeface="Open Sans"/>
                <a:cs typeface="Open Sans"/>
                <a:sym typeface="Open Sans"/>
              </a:rPr>
              <a:t>Use this as script if so compelled: </a:t>
            </a:r>
            <a:endParaRPr sz="1050">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sz="1050" i="1">
                <a:solidFill>
                  <a:srgbClr val="333333"/>
                </a:solidFill>
                <a:highlight>
                  <a:schemeClr val="lt1"/>
                </a:highlight>
                <a:latin typeface="Open Sans"/>
                <a:ea typeface="Open Sans"/>
                <a:cs typeface="Open Sans"/>
                <a:sym typeface="Open Sans"/>
              </a:rPr>
              <a:t>Without Limits: A Shared Vision for the Future of Career Technical Education</a:t>
            </a:r>
            <a:r>
              <a:rPr lang="en" sz="1050">
                <a:solidFill>
                  <a:srgbClr val="333333"/>
                </a:solidFill>
                <a:highlight>
                  <a:schemeClr val="lt1"/>
                </a:highlight>
                <a:latin typeface="Open Sans"/>
                <a:ea typeface="Open Sans"/>
                <a:cs typeface="Open Sans"/>
                <a:sym typeface="Open Sans"/>
              </a:rPr>
              <a:t> (CTE Without Limits) puts forth a bold vision for a cohesive, flexible, and responsive career preparation ecosystem that will close equity gaps in educational outcomes and workforce readiness, and leverage CTE as a catalyst for ensuring each learner can reach success in the career of their choice. </a:t>
            </a:r>
            <a:endParaRPr sz="1050">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sz="1050">
                <a:solidFill>
                  <a:srgbClr val="333333"/>
                </a:solidFill>
                <a:highlight>
                  <a:schemeClr val="lt1"/>
                </a:highlight>
                <a:latin typeface="Open Sans"/>
                <a:ea typeface="Open Sans"/>
                <a:cs typeface="Open Sans"/>
                <a:sym typeface="Open Sans"/>
              </a:rPr>
              <a:t>Developed with input from nearly 200 national, state and local education and workforce development leaders and supported by 42 national organizations, </a:t>
            </a:r>
            <a:r>
              <a:rPr lang="en" sz="1050" i="1">
                <a:solidFill>
                  <a:srgbClr val="333333"/>
                </a:solidFill>
                <a:highlight>
                  <a:schemeClr val="lt1"/>
                </a:highlight>
                <a:latin typeface="Open Sans"/>
                <a:ea typeface="Open Sans"/>
                <a:cs typeface="Open Sans"/>
                <a:sym typeface="Open Sans"/>
              </a:rPr>
              <a:t>CTE Without Limits</a:t>
            </a:r>
            <a:r>
              <a:rPr lang="en" sz="1050">
                <a:solidFill>
                  <a:srgbClr val="333333"/>
                </a:solidFill>
                <a:highlight>
                  <a:schemeClr val="lt1"/>
                </a:highlight>
                <a:latin typeface="Open Sans"/>
                <a:ea typeface="Open Sans"/>
                <a:cs typeface="Open Sans"/>
                <a:sym typeface="Open Sans"/>
              </a:rPr>
              <a:t> lays out five inter-connected and equally critical principles. </a:t>
            </a:r>
            <a:endParaRPr sz="1050">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sz="1050" b="1">
                <a:solidFill>
                  <a:srgbClr val="333333"/>
                </a:solidFill>
                <a:highlight>
                  <a:schemeClr val="lt1"/>
                </a:highlight>
                <a:latin typeface="Open Sans"/>
                <a:ea typeface="Open Sans"/>
                <a:cs typeface="Open Sans"/>
                <a:sym typeface="Open Sans"/>
              </a:rPr>
              <a:t>CTE Without Limits is ambitious and forward looking. It puts equity at the center and recognizes that our country needs a CTE system that works for each learner, wherever they are in their career journey and whatever their background. </a:t>
            </a:r>
            <a:endParaRPr sz="1050" b="1">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sz="1050">
                <a:solidFill>
                  <a:srgbClr val="333333"/>
                </a:solidFill>
                <a:highlight>
                  <a:schemeClr val="lt1"/>
                </a:highlight>
                <a:latin typeface="Open Sans"/>
                <a:ea typeface="Open Sans"/>
                <a:cs typeface="Open Sans"/>
                <a:sym typeface="Open Sans"/>
              </a:rPr>
              <a:t>This vision is not just calling for updates to our CTE, education and workforce systems. Rather, it is calling for a more cohesive, flexible and responsive career preparation ecosystem, with CTE at its nexus, that draws on the capacity of each existing system; leverages these systems’ greatest assets; and pushes for new models of collaboration, learner-centric design and delivery, funding and accountability that create the right incentives and supports.</a:t>
            </a:r>
            <a:endParaRPr sz="1050">
              <a:solidFill>
                <a:srgbClr val="333333"/>
              </a:solidFill>
              <a:highlight>
                <a:schemeClr val="lt1"/>
              </a:highlight>
              <a:latin typeface="Open Sans"/>
              <a:ea typeface="Open Sans"/>
              <a:cs typeface="Open Sans"/>
              <a:sym typeface="Open Sans"/>
            </a:endParaRPr>
          </a:p>
          <a:p>
            <a:pPr marL="0" lvl="0" indent="0" algn="l" rtl="0">
              <a:lnSpc>
                <a:spcPct val="115000"/>
              </a:lnSpc>
              <a:spcBef>
                <a:spcPts val="800"/>
              </a:spcBef>
              <a:spcAft>
                <a:spcPts val="0"/>
              </a:spcAft>
              <a:buClr>
                <a:schemeClr val="dk1"/>
              </a:buClr>
              <a:buSzPts val="1100"/>
              <a:buFont typeface="Arial"/>
              <a:buNone/>
            </a:pPr>
            <a:r>
              <a:rPr lang="en" sz="1050">
                <a:solidFill>
                  <a:srgbClr val="333333"/>
                </a:solidFill>
                <a:highlight>
                  <a:schemeClr val="lt1"/>
                </a:highlight>
                <a:latin typeface="Open Sans"/>
                <a:ea typeface="Open Sans"/>
                <a:cs typeface="Open Sans"/>
                <a:sym typeface="Open Sans"/>
              </a:rPr>
              <a:t>Only through shared commitment and shared ownership among leaders and practitioners at all levels can we realize the possibility and aspiration of a new career preparation ecosystem that provides each learner with limitless opportunity.</a:t>
            </a:r>
            <a:endParaRPr sz="1050">
              <a:solidFill>
                <a:srgbClr val="333333"/>
              </a:solidFill>
              <a:highlight>
                <a:schemeClr val="lt1"/>
              </a:highlight>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Each learner must have access to and the means to be successful in the career of their choice and will require: </a:t>
            </a:r>
            <a:endParaRPr>
              <a:solidFill>
                <a:schemeClr val="dk1"/>
              </a:solidFill>
              <a:latin typeface="Open Sans"/>
              <a:ea typeface="Open Sans"/>
              <a:cs typeface="Open Sans"/>
              <a:sym typeface="Open Sans"/>
            </a:endParaRPr>
          </a:p>
          <a:p>
            <a:pPr marL="698500" lvl="1" indent="-146050" algn="l" rtl="0">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All systems working in concert </a:t>
            </a:r>
            <a:endParaRPr>
              <a:solidFill>
                <a:schemeClr val="dk1"/>
              </a:solidFill>
              <a:latin typeface="Open Sans"/>
              <a:ea typeface="Open Sans"/>
              <a:cs typeface="Open Sans"/>
              <a:sym typeface="Open Sans"/>
            </a:endParaRPr>
          </a:p>
          <a:p>
            <a:pPr marL="698500" lvl="1" indent="-146050" algn="l" rtl="0">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A commitment to tearing down the barriers that limit opportunity</a:t>
            </a:r>
            <a:endParaRPr>
              <a:solidFill>
                <a:schemeClr val="dk1"/>
              </a:solidFill>
              <a:latin typeface="Open Sans"/>
              <a:ea typeface="Open Sans"/>
              <a:cs typeface="Open Sans"/>
              <a:sym typeface="Open Sans"/>
            </a:endParaRPr>
          </a:p>
          <a:p>
            <a:pPr marL="698500" lvl="1" indent="-146050" algn="l" rtl="0">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CTE to serve as the catalyst to make this vision a reality</a:t>
            </a:r>
            <a:endParaRPr>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endParaRPr sz="1000" i="1">
              <a:solidFill>
                <a:srgbClr val="333333"/>
              </a:solidFill>
              <a:highlight>
                <a:srgbClr val="FFFFFF"/>
              </a:highlight>
              <a:latin typeface="Open Sans"/>
              <a:ea typeface="Open Sans"/>
              <a:cs typeface="Open Sans"/>
              <a:sym typeface="Open Sans"/>
            </a:endParaRPr>
          </a:p>
        </p:txBody>
      </p:sp>
      <p:sp>
        <p:nvSpPr>
          <p:cNvPr id="191" name="Google Shape;191;g12010d18049_0_6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97916f0e3_0_1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Inform attendees that this vision is foundational to the content we’ll be exploring in this module. </a:t>
            </a:r>
            <a:r>
              <a:rPr lang="en" i="1">
                <a:solidFill>
                  <a:schemeClr val="dk1"/>
                </a:solidFill>
                <a:latin typeface="Open Sans"/>
                <a:ea typeface="Open Sans"/>
                <a:cs typeface="Open Sans"/>
                <a:sym typeface="Open Sans"/>
              </a:rPr>
              <a:t>CTE Without Limits </a:t>
            </a:r>
            <a:r>
              <a:rPr lang="en">
                <a:solidFill>
                  <a:schemeClr val="dk1"/>
                </a:solidFill>
                <a:latin typeface="Open Sans"/>
                <a:ea typeface="Open Sans"/>
                <a:cs typeface="Open Sans"/>
                <a:sym typeface="Open Sans"/>
              </a:rPr>
              <a:t>is organized into five principles (*= especially relevant to this module): </a:t>
            </a:r>
            <a:endParaRPr>
              <a:solidFill>
                <a:schemeClr val="dk1"/>
              </a:solidFill>
              <a:latin typeface="Open Sans"/>
              <a:ea typeface="Open Sans"/>
              <a:cs typeface="Open Sans"/>
              <a:sym typeface="Open Sans"/>
            </a:endParaRPr>
          </a:p>
          <a:p>
            <a:pPr marL="914400" lvl="1" indent="-298450" algn="l" rtl="0">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1: Each learner engages in a cohesive, flexible, and responsive career preparation ecosystem </a:t>
            </a:r>
            <a:endParaRPr>
              <a:solidFill>
                <a:schemeClr val="dk1"/>
              </a:solidFill>
              <a:latin typeface="Open Sans"/>
              <a:ea typeface="Open Sans"/>
              <a:cs typeface="Open Sans"/>
              <a:sym typeface="Open Sans"/>
            </a:endParaRPr>
          </a:p>
          <a:p>
            <a:pPr marL="914400" lvl="1" indent="-298450" algn="l" rtl="0">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2: Each learner feels welcome in, is supported by, and has the means to succeed in the career preparation ecosystem</a:t>
            </a:r>
            <a:endParaRPr>
              <a:solidFill>
                <a:schemeClr val="dk1"/>
              </a:solidFill>
              <a:latin typeface="Open Sans"/>
              <a:ea typeface="Open Sans"/>
              <a:cs typeface="Open Sans"/>
              <a:sym typeface="Open Sans"/>
            </a:endParaRPr>
          </a:p>
          <a:p>
            <a:pPr marL="914400" lvl="1" indent="-298450" algn="l" rtl="0">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3: Each learner skillfully navigates their own career journey</a:t>
            </a:r>
            <a:endParaRPr>
              <a:solidFill>
                <a:schemeClr val="dk1"/>
              </a:solidFill>
              <a:latin typeface="Open Sans"/>
              <a:ea typeface="Open Sans"/>
              <a:cs typeface="Open Sans"/>
              <a:sym typeface="Open Sans"/>
            </a:endParaRPr>
          </a:p>
          <a:p>
            <a:pPr marL="914400" lvl="1" indent="-298450" algn="l" rtl="0">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4: Each learner’s skills are counted, valued, and portable</a:t>
            </a:r>
            <a:endParaRPr>
              <a:solidFill>
                <a:schemeClr val="dk1"/>
              </a:solidFill>
              <a:latin typeface="Open Sans"/>
              <a:ea typeface="Open Sans"/>
              <a:cs typeface="Open Sans"/>
              <a:sym typeface="Open Sans"/>
            </a:endParaRPr>
          </a:p>
          <a:p>
            <a:pPr marL="914400" lvl="1" indent="-298450" algn="l" rtl="0">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5: Each learner can access CTE without borders</a:t>
            </a:r>
            <a:endParaRPr>
              <a:solidFill>
                <a:schemeClr val="dk1"/>
              </a:solidFill>
              <a:latin typeface="Open Sans"/>
              <a:ea typeface="Open Sans"/>
              <a:cs typeface="Open Sans"/>
              <a:sym typeface="Open Sans"/>
            </a:endParaRPr>
          </a:p>
          <a:p>
            <a:pPr marL="914400" lvl="0" indent="0" algn="l" rtl="0">
              <a:lnSpc>
                <a:spcPct val="90000"/>
              </a:lnSpc>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solidFill>
                  <a:schemeClr val="dk1"/>
                </a:solidFill>
              </a:rPr>
              <a:t>If applicable to your audience, ask which principle stands out to them the most, which one seems the easiest/hardest, which one(s) are they already doing, etc….</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195" name="Google Shape;195;g1297916f0e3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8"/>
        <p:cNvGrpSpPr/>
        <p:nvPr/>
      </p:nvGrpSpPr>
      <p:grpSpPr>
        <a:xfrm>
          <a:off x="0" y="0"/>
          <a:ext cx="0" cy="0"/>
          <a:chOff x="0" y="0"/>
          <a:chExt cx="0" cy="0"/>
        </a:xfrm>
      </p:grpSpPr>
      <p:sp>
        <p:nvSpPr>
          <p:cNvPr id="19" name="Google Shape;19;p2"/>
          <p:cNvSpPr/>
          <p:nvPr/>
        </p:nvSpPr>
        <p:spPr>
          <a:xfrm>
            <a:off x="203200" y="2828925"/>
            <a:ext cx="361950" cy="67866"/>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20" name="Google Shape;20;p2"/>
          <p:cNvSpPr/>
          <p:nvPr/>
        </p:nvSpPr>
        <p:spPr>
          <a:xfrm>
            <a:off x="560388" y="2900363"/>
            <a:ext cx="61913" cy="60722"/>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grpSp>
        <p:nvGrpSpPr>
          <p:cNvPr id="21" name="Google Shape;21;p2"/>
          <p:cNvGrpSpPr/>
          <p:nvPr/>
        </p:nvGrpSpPr>
        <p:grpSpPr>
          <a:xfrm flipH="1">
            <a:off x="5363176" y="0"/>
            <a:ext cx="3778250" cy="5143500"/>
            <a:chOff x="203200" y="0"/>
            <a:chExt cx="3778250" cy="6858000"/>
          </a:xfrm>
        </p:grpSpPr>
        <p:sp>
          <p:nvSpPr>
            <p:cNvPr id="22" name="Google Shape;22;p2"/>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rgbClr val="7AB800"/>
            </a:solidFill>
            <a:ln>
              <a:noFill/>
            </a:ln>
          </p:spPr>
        </p:sp>
        <p:sp>
          <p:nvSpPr>
            <p:cNvPr id="23" name="Google Shape;23;p2"/>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009AA6"/>
            </a:solidFill>
            <a:ln>
              <a:noFill/>
            </a:ln>
          </p:spPr>
        </p:sp>
        <p:sp>
          <p:nvSpPr>
            <p:cNvPr id="24" name="Google Shape;24;p2"/>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25" name="Google Shape;25;p2"/>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1E4E79"/>
            </a:solidFill>
            <a:ln>
              <a:noFill/>
            </a:ln>
          </p:spPr>
        </p:sp>
        <p:sp>
          <p:nvSpPr>
            <p:cNvPr id="26" name="Google Shape;26;p2"/>
            <p:cNvSpPr/>
            <p:nvPr/>
          </p:nvSpPr>
          <p:spPr>
            <a:xfrm>
              <a:off x="641350" y="3871913"/>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7AB800"/>
            </a:solidFill>
            <a:ln>
              <a:noFill/>
            </a:ln>
          </p:spPr>
        </p:sp>
        <p:sp>
          <p:nvSpPr>
            <p:cNvPr id="27" name="Google Shape;27;p2"/>
            <p:cNvSpPr/>
            <p:nvPr/>
          </p:nvSpPr>
          <p:spPr>
            <a:xfrm>
              <a:off x="203200" y="3762375"/>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8" name="Google Shape;28;p2"/>
          <p:cNvSpPr/>
          <p:nvPr/>
        </p:nvSpPr>
        <p:spPr>
          <a:xfrm flipH="1">
            <a:off x="6829230" y="-7105"/>
            <a:ext cx="1431874" cy="3081636"/>
          </a:xfrm>
          <a:custGeom>
            <a:avLst/>
            <a:gdLst/>
            <a:ahLst/>
            <a:cxnLst/>
            <a:rect l="l" t="t" r="r" b="b"/>
            <a:pathLst>
              <a:path w="10488" h="9908" extrusionOk="0">
                <a:moveTo>
                  <a:pt x="0" y="9657"/>
                </a:moveTo>
                <a:lnTo>
                  <a:pt x="3139" y="9908"/>
                </a:lnTo>
                <a:lnTo>
                  <a:pt x="10488" y="23"/>
                </a:lnTo>
                <a:lnTo>
                  <a:pt x="7557" y="0"/>
                </a:lnTo>
                <a:lnTo>
                  <a:pt x="0" y="9657"/>
                </a:lnTo>
                <a:close/>
              </a:path>
            </a:pathLst>
          </a:custGeom>
          <a:solidFill>
            <a:srgbClr val="FF6D14"/>
          </a:solidFill>
          <a:ln>
            <a:noFill/>
          </a:ln>
        </p:spPr>
      </p:sp>
      <p:sp>
        <p:nvSpPr>
          <p:cNvPr id="29" name="Google Shape;29;p2"/>
          <p:cNvSpPr/>
          <p:nvPr/>
        </p:nvSpPr>
        <p:spPr>
          <a:xfrm flipH="1">
            <a:off x="4456640" y="2986049"/>
            <a:ext cx="3804464" cy="2162819"/>
          </a:xfrm>
          <a:custGeom>
            <a:avLst/>
            <a:gdLst/>
            <a:ahLst/>
            <a:cxnLst/>
            <a:rect l="l" t="t" r="r" b="b"/>
            <a:pathLst>
              <a:path w="10234" h="10169" extrusionOk="0">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226246" y="4636046"/>
            <a:ext cx="2264700" cy="363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txBox="1">
            <a:spLocks noGrp="1"/>
          </p:cNvSpPr>
          <p:nvPr>
            <p:ph type="title"/>
          </p:nvPr>
        </p:nvSpPr>
        <p:spPr>
          <a:xfrm>
            <a:off x="972608" y="1421607"/>
            <a:ext cx="5647200" cy="1485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
        <p:cNvGrpSpPr/>
        <p:nvPr/>
      </p:nvGrpSpPr>
      <p:grpSpPr>
        <a:xfrm>
          <a:off x="0" y="0"/>
          <a:ext cx="0" cy="0"/>
          <a:chOff x="0" y="0"/>
          <a:chExt cx="0" cy="0"/>
        </a:xfrm>
      </p:grpSpPr>
      <p:sp>
        <p:nvSpPr>
          <p:cNvPr id="69" name="Google Shape;69;p11"/>
          <p:cNvSpPr txBox="1">
            <a:spLocks noGrp="1"/>
          </p:cNvSpPr>
          <p:nvPr>
            <p:ph type="ctrTitle"/>
          </p:nvPr>
        </p:nvSpPr>
        <p:spPr>
          <a:xfrm>
            <a:off x="676273" y="148723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subTitle" idx="1"/>
          </p:nvPr>
        </p:nvSpPr>
        <p:spPr>
          <a:xfrm>
            <a:off x="1133473" y="3360383"/>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11"/>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61950" algn="l">
              <a:lnSpc>
                <a:spcPct val="90000"/>
              </a:lnSpc>
              <a:spcBef>
                <a:spcPts val="500"/>
              </a:spcBef>
              <a:spcAft>
                <a:spcPts val="0"/>
              </a:spcAft>
              <a:buSzPts val="2100"/>
              <a:buChar char="•"/>
              <a:defRPr sz="2100"/>
            </a:lvl2pPr>
            <a:lvl3pPr marL="1371600" lvl="2" indent="-342900" algn="l">
              <a:lnSpc>
                <a:spcPct val="90000"/>
              </a:lnSpc>
              <a:spcBef>
                <a:spcPts val="500"/>
              </a:spcBef>
              <a:spcAft>
                <a:spcPts val="0"/>
              </a:spcAft>
              <a:buSzPts val="1800"/>
              <a:buChar char="•"/>
              <a:defRPr sz="1800"/>
            </a:lvl3pPr>
            <a:lvl4pPr marL="1828800" lvl="3" indent="-323850" algn="l">
              <a:lnSpc>
                <a:spcPct val="90000"/>
              </a:lnSpc>
              <a:spcBef>
                <a:spcPts val="500"/>
              </a:spcBef>
              <a:spcAft>
                <a:spcPts val="0"/>
              </a:spcAft>
              <a:buSzPts val="1500"/>
              <a:buChar char="•"/>
              <a:defRPr sz="1500"/>
            </a:lvl4pPr>
            <a:lvl5pPr marL="2286000" lvl="4" indent="-323850" algn="l">
              <a:lnSpc>
                <a:spcPct val="90000"/>
              </a:lnSpc>
              <a:spcBef>
                <a:spcPts val="500"/>
              </a:spcBef>
              <a:spcAft>
                <a:spcPts val="0"/>
              </a:spcAft>
              <a:buSzPts val="1500"/>
              <a:buChar char="•"/>
              <a:defRPr sz="1500"/>
            </a:lvl5pPr>
            <a:lvl6pPr marL="2743200" lvl="5" indent="-323850" algn="l">
              <a:lnSpc>
                <a:spcPct val="90000"/>
              </a:lnSpc>
              <a:spcBef>
                <a:spcPts val="500"/>
              </a:spcBef>
              <a:spcAft>
                <a:spcPts val="0"/>
              </a:spcAft>
              <a:buClr>
                <a:schemeClr val="dk1"/>
              </a:buClr>
              <a:buSzPts val="1500"/>
              <a:buChar char="•"/>
              <a:defRPr sz="1500"/>
            </a:lvl6pPr>
            <a:lvl7pPr marL="3200400" lvl="6" indent="-323850" algn="l">
              <a:lnSpc>
                <a:spcPct val="90000"/>
              </a:lnSpc>
              <a:spcBef>
                <a:spcPts val="500"/>
              </a:spcBef>
              <a:spcAft>
                <a:spcPts val="0"/>
              </a:spcAft>
              <a:buClr>
                <a:schemeClr val="dk1"/>
              </a:buClr>
              <a:buSzPts val="1500"/>
              <a:buChar char="•"/>
              <a:defRPr sz="1500"/>
            </a:lvl7pPr>
            <a:lvl8pPr marL="3657600" lvl="7" indent="-323850" algn="l">
              <a:lnSpc>
                <a:spcPct val="90000"/>
              </a:lnSpc>
              <a:spcBef>
                <a:spcPts val="500"/>
              </a:spcBef>
              <a:spcAft>
                <a:spcPts val="0"/>
              </a:spcAft>
              <a:buClr>
                <a:schemeClr val="dk1"/>
              </a:buClr>
              <a:buSzPts val="1500"/>
              <a:buChar char="•"/>
              <a:defRPr sz="1500"/>
            </a:lvl8pPr>
            <a:lvl9pPr marL="4114800" lvl="8" indent="-323850" algn="l">
              <a:lnSpc>
                <a:spcPct val="90000"/>
              </a:lnSpc>
              <a:spcBef>
                <a:spcPts val="500"/>
              </a:spcBef>
              <a:spcAft>
                <a:spcPts val="0"/>
              </a:spcAft>
              <a:buClr>
                <a:schemeClr val="dk1"/>
              </a:buClr>
              <a:buSzPts val="1500"/>
              <a:buChar char="•"/>
              <a:defRPr sz="1500"/>
            </a:lvl9pPr>
          </a:lstStyle>
          <a:p>
            <a:endParaRPr/>
          </a:p>
        </p:txBody>
      </p:sp>
      <p:sp>
        <p:nvSpPr>
          <p:cNvPr id="75" name="Google Shape;75;p12"/>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a:lvl1pPr>
            <a:lvl2pPr marL="914400" lvl="1" indent="-228600" algn="l">
              <a:lnSpc>
                <a:spcPct val="90000"/>
              </a:lnSpc>
              <a:spcBef>
                <a:spcPts val="500"/>
              </a:spcBef>
              <a:spcAft>
                <a:spcPts val="0"/>
              </a:spcAft>
              <a:buSzPts val="1050"/>
              <a:buNone/>
              <a:defRPr sz="1050"/>
            </a:lvl2pPr>
            <a:lvl3pPr marL="1371600" lvl="2" indent="-228600" algn="l">
              <a:lnSpc>
                <a:spcPct val="90000"/>
              </a:lnSpc>
              <a:spcBef>
                <a:spcPts val="500"/>
              </a:spcBef>
              <a:spcAft>
                <a:spcPts val="0"/>
              </a:spcAft>
              <a:buSzPts val="900"/>
              <a:buNone/>
              <a:defRPr sz="900"/>
            </a:lvl3pPr>
            <a:lvl4pPr marL="1828800" lvl="3" indent="-228600" algn="l">
              <a:lnSpc>
                <a:spcPct val="90000"/>
              </a:lnSpc>
              <a:spcBef>
                <a:spcPts val="500"/>
              </a:spcBef>
              <a:spcAft>
                <a:spcPts val="0"/>
              </a:spcAft>
              <a:buSzPts val="750"/>
              <a:buNone/>
              <a:defRPr sz="750"/>
            </a:lvl4pPr>
            <a:lvl5pPr marL="2286000" lvl="4" indent="-228600" algn="l">
              <a:lnSpc>
                <a:spcPct val="90000"/>
              </a:lnSpc>
              <a:spcBef>
                <a:spcPts val="500"/>
              </a:spcBef>
              <a:spcAft>
                <a:spcPts val="0"/>
              </a:spcAft>
              <a:buSzPts val="750"/>
              <a:buNone/>
              <a:defRPr sz="750"/>
            </a:lvl5pPr>
            <a:lvl6pPr marL="2743200" lvl="5" indent="-228600" algn="l">
              <a:lnSpc>
                <a:spcPct val="90000"/>
              </a:lnSpc>
              <a:spcBef>
                <a:spcPts val="500"/>
              </a:spcBef>
              <a:spcAft>
                <a:spcPts val="0"/>
              </a:spcAft>
              <a:buClr>
                <a:schemeClr val="dk1"/>
              </a:buClr>
              <a:buSzPts val="750"/>
              <a:buNone/>
              <a:defRPr sz="750"/>
            </a:lvl6pPr>
            <a:lvl7pPr marL="3200400" lvl="6" indent="-228600" algn="l">
              <a:lnSpc>
                <a:spcPct val="90000"/>
              </a:lnSpc>
              <a:spcBef>
                <a:spcPts val="500"/>
              </a:spcBef>
              <a:spcAft>
                <a:spcPts val="0"/>
              </a:spcAft>
              <a:buClr>
                <a:schemeClr val="dk1"/>
              </a:buClr>
              <a:buSzPts val="750"/>
              <a:buNone/>
              <a:defRPr sz="750"/>
            </a:lvl7pPr>
            <a:lvl8pPr marL="3657600" lvl="7" indent="-228600" algn="l">
              <a:lnSpc>
                <a:spcPct val="90000"/>
              </a:lnSpc>
              <a:spcBef>
                <a:spcPts val="500"/>
              </a:spcBef>
              <a:spcAft>
                <a:spcPts val="0"/>
              </a:spcAft>
              <a:buClr>
                <a:schemeClr val="dk1"/>
              </a:buClr>
              <a:buSzPts val="750"/>
              <a:buNone/>
              <a:defRPr sz="750"/>
            </a:lvl8pPr>
            <a:lvl9pPr marL="4114800" lvl="8" indent="-228600" algn="l">
              <a:lnSpc>
                <a:spcPct val="90000"/>
              </a:lnSpc>
              <a:spcBef>
                <a:spcPts val="500"/>
              </a:spcBef>
              <a:spcAft>
                <a:spcPts val="0"/>
              </a:spcAft>
              <a:buClr>
                <a:schemeClr val="dk1"/>
              </a:buClr>
              <a:buSzPts val="750"/>
              <a:buNone/>
              <a:defRPr sz="750"/>
            </a:lvl9pPr>
          </a:lstStyle>
          <a:p>
            <a:endParaRPr/>
          </a:p>
        </p:txBody>
      </p:sp>
      <p:sp>
        <p:nvSpPr>
          <p:cNvPr id="76" name="Google Shape;76;p1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sldNum" idx="12"/>
          </p:nvPr>
        </p:nvSpPr>
        <p:spPr>
          <a:xfrm>
            <a:off x="8509299" y="4838178"/>
            <a:ext cx="6348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629841" y="1454514"/>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13"/>
          <p:cNvSpPr txBox="1">
            <a:spLocks noGrp="1"/>
          </p:cNvSpPr>
          <p:nvPr>
            <p:ph type="body" idx="2"/>
          </p:nvPr>
        </p:nvSpPr>
        <p:spPr>
          <a:xfrm>
            <a:off x="629842" y="2072448"/>
            <a:ext cx="3868200" cy="27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body" idx="3"/>
          </p:nvPr>
        </p:nvSpPr>
        <p:spPr>
          <a:xfrm>
            <a:off x="4629150" y="1454514"/>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3"/>
          <p:cNvSpPr txBox="1">
            <a:spLocks noGrp="1"/>
          </p:cNvSpPr>
          <p:nvPr>
            <p:ph type="body" idx="4"/>
          </p:nvPr>
        </p:nvSpPr>
        <p:spPr>
          <a:xfrm>
            <a:off x="4629150" y="2072448"/>
            <a:ext cx="3887400" cy="27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vider B">
  <p:cSld name="1_Divider B">
    <p:bg>
      <p:bgPr>
        <a:blipFill>
          <a:blip r:embed="rId2">
            <a:alphaModFix/>
          </a:blip>
          <a:stretch>
            <a:fillRect/>
          </a:stretch>
        </a:blip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87"/>
        <p:cNvGrpSpPr/>
        <p:nvPr/>
      </p:nvGrpSpPr>
      <p:grpSpPr>
        <a:xfrm>
          <a:off x="0" y="0"/>
          <a:ext cx="0" cy="0"/>
          <a:chOff x="0" y="0"/>
          <a:chExt cx="0" cy="0"/>
        </a:xfrm>
      </p:grpSpPr>
      <p:sp>
        <p:nvSpPr>
          <p:cNvPr id="88" name="Google Shape;88;p15"/>
          <p:cNvSpPr/>
          <p:nvPr/>
        </p:nvSpPr>
        <p:spPr>
          <a:xfrm>
            <a:off x="203200" y="2828925"/>
            <a:ext cx="361950" cy="67866"/>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89" name="Google Shape;89;p15"/>
          <p:cNvSpPr/>
          <p:nvPr/>
        </p:nvSpPr>
        <p:spPr>
          <a:xfrm>
            <a:off x="560388" y="2900363"/>
            <a:ext cx="61913" cy="60722"/>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grpSp>
        <p:nvGrpSpPr>
          <p:cNvPr id="90" name="Google Shape;90;p15"/>
          <p:cNvGrpSpPr/>
          <p:nvPr/>
        </p:nvGrpSpPr>
        <p:grpSpPr>
          <a:xfrm flipH="1">
            <a:off x="5363176" y="0"/>
            <a:ext cx="3778250" cy="5143500"/>
            <a:chOff x="203200" y="0"/>
            <a:chExt cx="3778250" cy="6858000"/>
          </a:xfrm>
        </p:grpSpPr>
        <p:sp>
          <p:nvSpPr>
            <p:cNvPr id="91" name="Google Shape;91;p15"/>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rgbClr val="7AB800"/>
            </a:solidFill>
            <a:ln>
              <a:noFill/>
            </a:ln>
          </p:spPr>
        </p:sp>
        <p:sp>
          <p:nvSpPr>
            <p:cNvPr id="92" name="Google Shape;92;p15"/>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009AA6"/>
            </a:solidFill>
            <a:ln>
              <a:noFill/>
            </a:ln>
          </p:spPr>
        </p:sp>
        <p:sp>
          <p:nvSpPr>
            <p:cNvPr id="93" name="Google Shape;93;p15"/>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94" name="Google Shape;94;p15"/>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1E4E79"/>
            </a:solidFill>
            <a:ln>
              <a:noFill/>
            </a:ln>
          </p:spPr>
        </p:sp>
        <p:sp>
          <p:nvSpPr>
            <p:cNvPr id="95" name="Google Shape;95;p15"/>
            <p:cNvSpPr/>
            <p:nvPr/>
          </p:nvSpPr>
          <p:spPr>
            <a:xfrm>
              <a:off x="641350" y="3871913"/>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7AB800"/>
            </a:solidFill>
            <a:ln>
              <a:noFill/>
            </a:ln>
          </p:spPr>
        </p:sp>
        <p:sp>
          <p:nvSpPr>
            <p:cNvPr id="96" name="Google Shape;96;p15"/>
            <p:cNvSpPr/>
            <p:nvPr/>
          </p:nvSpPr>
          <p:spPr>
            <a:xfrm>
              <a:off x="203200" y="3762375"/>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97" name="Google Shape;97;p15"/>
          <p:cNvSpPr/>
          <p:nvPr/>
        </p:nvSpPr>
        <p:spPr>
          <a:xfrm flipH="1">
            <a:off x="6829230" y="-7105"/>
            <a:ext cx="1431874" cy="3081636"/>
          </a:xfrm>
          <a:custGeom>
            <a:avLst/>
            <a:gdLst/>
            <a:ahLst/>
            <a:cxnLst/>
            <a:rect l="l" t="t" r="r" b="b"/>
            <a:pathLst>
              <a:path w="10488" h="9908" extrusionOk="0">
                <a:moveTo>
                  <a:pt x="0" y="9657"/>
                </a:moveTo>
                <a:lnTo>
                  <a:pt x="3139" y="9908"/>
                </a:lnTo>
                <a:lnTo>
                  <a:pt x="10488" y="23"/>
                </a:lnTo>
                <a:lnTo>
                  <a:pt x="7557" y="0"/>
                </a:lnTo>
                <a:lnTo>
                  <a:pt x="0" y="9657"/>
                </a:lnTo>
                <a:close/>
              </a:path>
            </a:pathLst>
          </a:custGeom>
          <a:solidFill>
            <a:srgbClr val="FF6D14"/>
          </a:solidFill>
          <a:ln>
            <a:noFill/>
          </a:ln>
        </p:spPr>
      </p:sp>
      <p:sp>
        <p:nvSpPr>
          <p:cNvPr id="98" name="Google Shape;98;p15"/>
          <p:cNvSpPr/>
          <p:nvPr/>
        </p:nvSpPr>
        <p:spPr>
          <a:xfrm flipH="1">
            <a:off x="4456640" y="2986049"/>
            <a:ext cx="3804464" cy="2162819"/>
          </a:xfrm>
          <a:custGeom>
            <a:avLst/>
            <a:gdLst/>
            <a:ahLst/>
            <a:cxnLst/>
            <a:rect l="l" t="t" r="r" b="b"/>
            <a:pathLst>
              <a:path w="10234" h="10169" extrusionOk="0">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5"/>
          <p:cNvSpPr/>
          <p:nvPr/>
        </p:nvSpPr>
        <p:spPr>
          <a:xfrm>
            <a:off x="226246" y="4636046"/>
            <a:ext cx="2264700" cy="363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5"/>
          <p:cNvSpPr txBox="1">
            <a:spLocks noGrp="1"/>
          </p:cNvSpPr>
          <p:nvPr>
            <p:ph type="title"/>
          </p:nvPr>
        </p:nvSpPr>
        <p:spPr>
          <a:xfrm>
            <a:off x="972608" y="1421607"/>
            <a:ext cx="5647200" cy="1485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ree Form Content">
  <p:cSld name="Title and Free Form Content">
    <p:bg>
      <p:bgPr>
        <a:solidFill>
          <a:schemeClr val="lt1"/>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504826" y="0"/>
            <a:ext cx="7164300" cy="7245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6"/>
          <p:cNvSpPr txBox="1">
            <a:spLocks noGrp="1"/>
          </p:cNvSpPr>
          <p:nvPr>
            <p:ph type="sldNum" idx="12"/>
          </p:nvPr>
        </p:nvSpPr>
        <p:spPr>
          <a:xfrm>
            <a:off x="8291125" y="4707923"/>
            <a:ext cx="672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16"/>
          <p:cNvSpPr txBox="1">
            <a:spLocks noGrp="1"/>
          </p:cNvSpPr>
          <p:nvPr>
            <p:ph type="body" idx="1"/>
          </p:nvPr>
        </p:nvSpPr>
        <p:spPr>
          <a:xfrm>
            <a:off x="503238" y="724515"/>
            <a:ext cx="7886700" cy="64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5"/>
              </a:buClr>
              <a:buSzPts val="1800"/>
              <a:buFont typeface="Arial"/>
              <a:buChar char="•"/>
              <a:defRPr sz="18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 name="Google Shape;105;p16"/>
          <p:cNvPicPr preferRelativeResize="0"/>
          <p:nvPr/>
        </p:nvPicPr>
        <p:blipFill rotWithShape="1">
          <a:blip r:embed="rId2">
            <a:alphaModFix/>
          </a:blip>
          <a:srcRect/>
          <a:stretch/>
        </p:blipFill>
        <p:spPr>
          <a:xfrm>
            <a:off x="7815377" y="179952"/>
            <a:ext cx="861364" cy="364609"/>
          </a:xfrm>
          <a:prstGeom prst="rect">
            <a:avLst/>
          </a:prstGeom>
          <a:noFill/>
          <a:ln>
            <a:noFill/>
          </a:ln>
        </p:spPr>
      </p:pic>
      <p:pic>
        <p:nvPicPr>
          <p:cNvPr id="106" name="Google Shape;106;p16"/>
          <p:cNvPicPr preferRelativeResize="0"/>
          <p:nvPr/>
        </p:nvPicPr>
        <p:blipFill rotWithShape="1">
          <a:blip r:embed="rId3">
            <a:alphaModFix/>
          </a:blip>
          <a:srcRect l="91338" t="215" r="7742" b="88172"/>
          <a:stretch/>
        </p:blipFill>
        <p:spPr>
          <a:xfrm>
            <a:off x="8347587" y="4546190"/>
            <a:ext cx="84065" cy="5973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23888" y="1541033"/>
            <a:ext cx="7886700" cy="188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Open Sans"/>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sz="2400">
                <a:solidFill>
                  <a:schemeClr val="dk1"/>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0" name="Google Shape;110;p17"/>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1">
  <p:cSld name="SECTION_HEADER_2">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23888" y="1541033"/>
            <a:ext cx="7886700" cy="188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Open Sans"/>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sz="2400">
                <a:solidFill>
                  <a:schemeClr val="dk1"/>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18"/>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1">
  <p:cSld name="Title Slide">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9"/>
          <p:cNvSpPr txBox="1">
            <a:spLocks noGrp="1"/>
          </p:cNvSpPr>
          <p:nvPr>
            <p:ph type="subTitle" idx="1"/>
          </p:nvPr>
        </p:nvSpPr>
        <p:spPr>
          <a:xfrm>
            <a:off x="1143000" y="3799285"/>
            <a:ext cx="6858000" cy="5025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lt1"/>
              </a:buClr>
              <a:buSzPts val="1800"/>
              <a:buNone/>
              <a:defRPr sz="1800" b="1">
                <a:solidFill>
                  <a:schemeClr val="l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628650" y="273846"/>
            <a:ext cx="7886700" cy="994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20"/>
          <p:cNvSpPr txBox="1">
            <a:spLocks noGrp="1"/>
          </p:cNvSpPr>
          <p:nvPr>
            <p:ph type="body" idx="1"/>
          </p:nvPr>
        </p:nvSpPr>
        <p:spPr>
          <a:xfrm>
            <a:off x="628650" y="1492624"/>
            <a:ext cx="7886700" cy="314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0" name="Google Shape;120;p20"/>
          <p:cNvSpPr txBox="1">
            <a:spLocks noGrp="1"/>
          </p:cNvSpPr>
          <p:nvPr>
            <p:ph type="sldNum" idx="12"/>
          </p:nvPr>
        </p:nvSpPr>
        <p:spPr>
          <a:xfrm>
            <a:off x="7086600" y="4803221"/>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623888" y="1541033"/>
            <a:ext cx="7886700" cy="188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628650" y="132211"/>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628650" y="1492624"/>
            <a:ext cx="7886700" cy="31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4"/>
          <p:cNvSpPr/>
          <p:nvPr/>
        </p:nvSpPr>
        <p:spPr>
          <a:xfrm>
            <a:off x="1" y="1163655"/>
            <a:ext cx="9144000" cy="267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OBJECT 2">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628650" y="132211"/>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628650" y="1492624"/>
            <a:ext cx="7886700" cy="31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628650" y="1506381"/>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2"/>
          </p:nvPr>
        </p:nvSpPr>
        <p:spPr>
          <a:xfrm>
            <a:off x="4629150" y="1506381"/>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28650" y="132211"/>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628650" y="1492624"/>
            <a:ext cx="7886700" cy="31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9"/>
          <p:cNvSpPr/>
          <p:nvPr/>
        </p:nvSpPr>
        <p:spPr>
          <a:xfrm>
            <a:off x="1" y="1163655"/>
            <a:ext cx="9144000" cy="267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0" name="Google Shape;60;p9"/>
          <p:cNvPicPr preferRelativeResize="0"/>
          <p:nvPr/>
        </p:nvPicPr>
        <p:blipFill rotWithShape="1">
          <a:blip r:embed="rId2">
            <a:alphaModFix/>
          </a:blip>
          <a:srcRect/>
          <a:stretch/>
        </p:blipFill>
        <p:spPr>
          <a:xfrm>
            <a:off x="6350" y="0"/>
            <a:ext cx="6848474"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740569"/>
            <a:ext cx="4629300" cy="3655200"/>
          </a:xfrm>
          <a:prstGeom prst="rect">
            <a:avLst/>
          </a:prstGeom>
          <a:noFill/>
          <a:ln>
            <a:noFill/>
          </a:ln>
        </p:spPr>
      </p:sp>
      <p:sp>
        <p:nvSpPr>
          <p:cNvPr id="64" name="Google Shape;64;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a:lvl1pPr>
            <a:lvl2pPr marL="914400" lvl="1" indent="-228600" algn="l">
              <a:lnSpc>
                <a:spcPct val="90000"/>
              </a:lnSpc>
              <a:spcBef>
                <a:spcPts val="500"/>
              </a:spcBef>
              <a:spcAft>
                <a:spcPts val="0"/>
              </a:spcAft>
              <a:buSzPts val="1050"/>
              <a:buNone/>
              <a:defRPr sz="1050"/>
            </a:lvl2pPr>
            <a:lvl3pPr marL="1371600" lvl="2" indent="-228600" algn="l">
              <a:lnSpc>
                <a:spcPct val="90000"/>
              </a:lnSpc>
              <a:spcBef>
                <a:spcPts val="500"/>
              </a:spcBef>
              <a:spcAft>
                <a:spcPts val="0"/>
              </a:spcAft>
              <a:buSzPts val="900"/>
              <a:buNone/>
              <a:defRPr sz="900"/>
            </a:lvl3pPr>
            <a:lvl4pPr marL="1828800" lvl="3" indent="-228600" algn="l">
              <a:lnSpc>
                <a:spcPct val="90000"/>
              </a:lnSpc>
              <a:spcBef>
                <a:spcPts val="500"/>
              </a:spcBef>
              <a:spcAft>
                <a:spcPts val="0"/>
              </a:spcAft>
              <a:buSzPts val="750"/>
              <a:buNone/>
              <a:defRPr sz="750"/>
            </a:lvl4pPr>
            <a:lvl5pPr marL="2286000" lvl="4" indent="-228600" algn="l">
              <a:lnSpc>
                <a:spcPct val="90000"/>
              </a:lnSpc>
              <a:spcBef>
                <a:spcPts val="500"/>
              </a:spcBef>
              <a:spcAft>
                <a:spcPts val="0"/>
              </a:spcAft>
              <a:buSzPts val="750"/>
              <a:buNone/>
              <a:defRPr sz="750"/>
            </a:lvl5pPr>
            <a:lvl6pPr marL="2743200" lvl="5" indent="-228600" algn="l">
              <a:lnSpc>
                <a:spcPct val="90000"/>
              </a:lnSpc>
              <a:spcBef>
                <a:spcPts val="500"/>
              </a:spcBef>
              <a:spcAft>
                <a:spcPts val="0"/>
              </a:spcAft>
              <a:buClr>
                <a:schemeClr val="dk1"/>
              </a:buClr>
              <a:buSzPts val="750"/>
              <a:buNone/>
              <a:defRPr sz="750"/>
            </a:lvl6pPr>
            <a:lvl7pPr marL="3200400" lvl="6" indent="-228600" algn="l">
              <a:lnSpc>
                <a:spcPct val="90000"/>
              </a:lnSpc>
              <a:spcBef>
                <a:spcPts val="500"/>
              </a:spcBef>
              <a:spcAft>
                <a:spcPts val="0"/>
              </a:spcAft>
              <a:buClr>
                <a:schemeClr val="dk1"/>
              </a:buClr>
              <a:buSzPts val="750"/>
              <a:buNone/>
              <a:defRPr sz="750"/>
            </a:lvl7pPr>
            <a:lvl8pPr marL="3657600" lvl="7" indent="-228600" algn="l">
              <a:lnSpc>
                <a:spcPct val="90000"/>
              </a:lnSpc>
              <a:spcBef>
                <a:spcPts val="500"/>
              </a:spcBef>
              <a:spcAft>
                <a:spcPts val="0"/>
              </a:spcAft>
              <a:buClr>
                <a:schemeClr val="dk1"/>
              </a:buClr>
              <a:buSzPts val="750"/>
              <a:buNone/>
              <a:defRPr sz="750"/>
            </a:lvl8pPr>
            <a:lvl9pPr marL="4114800" lvl="8" indent="-228600" algn="l">
              <a:lnSpc>
                <a:spcPct val="90000"/>
              </a:lnSpc>
              <a:spcBef>
                <a:spcPts val="500"/>
              </a:spcBef>
              <a:spcAft>
                <a:spcPts val="0"/>
              </a:spcAft>
              <a:buClr>
                <a:schemeClr val="dk1"/>
              </a:buClr>
              <a:buSzPts val="750"/>
              <a:buNone/>
              <a:defRPr sz="750"/>
            </a:lvl9pPr>
          </a:lstStyle>
          <a:p>
            <a:endParaRPr/>
          </a:p>
        </p:txBody>
      </p:sp>
      <p:sp>
        <p:nvSpPr>
          <p:cNvPr id="65" name="Google Shape;65;p1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509299" y="4838178"/>
            <a:ext cx="6348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3274" y="1197338"/>
            <a:ext cx="3108725" cy="137186"/>
            <a:chOff x="4018" y="0"/>
            <a:chExt cx="3474600" cy="326400"/>
          </a:xfrm>
        </p:grpSpPr>
        <p:sp>
          <p:nvSpPr>
            <p:cNvPr id="7" name="Google Shape;7;p1"/>
            <p:cNvSpPr/>
            <p:nvPr/>
          </p:nvSpPr>
          <p:spPr>
            <a:xfrm>
              <a:off x="4018" y="0"/>
              <a:ext cx="3474600" cy="326400"/>
            </a:xfrm>
            <a:prstGeom prst="homePlate">
              <a:avLst>
                <a:gd name="adj" fmla="val 50000"/>
              </a:avLst>
            </a:prstGeom>
            <a:solidFill>
              <a:srgbClr val="009AA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
            <p:cNvSpPr/>
            <p:nvPr/>
          </p:nvSpPr>
          <p:spPr>
            <a:xfrm>
              <a:off x="4018" y="0"/>
              <a:ext cx="3432300" cy="326400"/>
            </a:xfrm>
            <a:prstGeom prst="rect">
              <a:avLst/>
            </a:prstGeom>
            <a:noFill/>
            <a:ln>
              <a:noFill/>
            </a:ln>
            <a:effectLst>
              <a:outerShdw blurRad="50800" dist="38100" dir="2700000" algn="tl" rotWithShape="0">
                <a:srgbClr val="000000">
                  <a:alpha val="40000"/>
                </a:srgbClr>
              </a:outerShdw>
            </a:effectLst>
          </p:spPr>
          <p:txBody>
            <a:bodyPr spcFirstLastPara="1" wrap="square" lIns="85325"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nvGrpSpPr>
          <p:cNvPr id="9" name="Google Shape;9;p1"/>
          <p:cNvGrpSpPr/>
          <p:nvPr/>
        </p:nvGrpSpPr>
        <p:grpSpPr>
          <a:xfrm>
            <a:off x="3011725" y="1197338"/>
            <a:ext cx="3109099" cy="137186"/>
            <a:chOff x="2815083" y="0"/>
            <a:chExt cx="3513900" cy="326400"/>
          </a:xfrm>
        </p:grpSpPr>
        <p:sp>
          <p:nvSpPr>
            <p:cNvPr id="10" name="Google Shape;10;p1"/>
            <p:cNvSpPr/>
            <p:nvPr/>
          </p:nvSpPr>
          <p:spPr>
            <a:xfrm>
              <a:off x="2815083" y="0"/>
              <a:ext cx="3513900" cy="326400"/>
            </a:xfrm>
            <a:prstGeom prst="chevron">
              <a:avLst>
                <a:gd name="adj" fmla="val 50000"/>
              </a:avLst>
            </a:prstGeom>
            <a:solidFill>
              <a:srgbClr val="7AB800"/>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2978242"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nvGrpSpPr>
          <p:cNvPr id="12" name="Google Shape;12;p1"/>
          <p:cNvGrpSpPr/>
          <p:nvPr/>
        </p:nvGrpSpPr>
        <p:grpSpPr>
          <a:xfrm>
            <a:off x="6035166" y="1198127"/>
            <a:ext cx="3109099" cy="137186"/>
            <a:chOff x="5626149" y="0"/>
            <a:chExt cx="3513900" cy="326400"/>
          </a:xfrm>
        </p:grpSpPr>
        <p:sp>
          <p:nvSpPr>
            <p:cNvPr id="13" name="Google Shape;13;p1"/>
            <p:cNvSpPr/>
            <p:nvPr/>
          </p:nvSpPr>
          <p:spPr>
            <a:xfrm>
              <a:off x="5626149" y="0"/>
              <a:ext cx="3513900" cy="326400"/>
            </a:xfrm>
            <a:prstGeom prst="chevron">
              <a:avLst>
                <a:gd name="adj" fmla="val 50000"/>
              </a:avLst>
            </a:prstGeom>
            <a:solidFill>
              <a:srgbClr val="FF6D14"/>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5789308"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sp>
        <p:nvSpPr>
          <p:cNvPr id="15" name="Google Shape;15;p1"/>
          <p:cNvSpPr txBox="1">
            <a:spLocks noGrp="1"/>
          </p:cNvSpPr>
          <p:nvPr>
            <p:ph type="title"/>
          </p:nvPr>
        </p:nvSpPr>
        <p:spPr>
          <a:xfrm>
            <a:off x="628650" y="134869"/>
            <a:ext cx="7886700" cy="9942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628650" y="1508760"/>
            <a:ext cx="7886700" cy="3123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9AA6"/>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7AB8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7AB8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7AB8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7AB8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
          <p:cNvSpPr txBox="1">
            <a:spLocks noGrp="1"/>
          </p:cNvSpPr>
          <p:nvPr>
            <p:ph type="sldNum" idx="12"/>
          </p:nvPr>
        </p:nvSpPr>
        <p:spPr>
          <a:xfrm>
            <a:off x="8509299" y="4838178"/>
            <a:ext cx="6348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cte.careertech.org/sites/default/files/documents/fact-sheets/CTE_Myths_Facts_2020.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nrccte.org/sites/default/files/publication-files/nrccte_cte_typology.pdf"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demographic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news.delta.com/delta-s-first-black-female-captain-taking-was-thrill-my-life" TargetMode="External"/><Relationship Id="rId4" Type="http://schemas.openxmlformats.org/officeDocument/2006/relationships/hyperlink" Target="https://travelnoire.com/beth-powell-american-airlines-pilo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https://careertech.org/without-limi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kirwaninstitute.osu.edu/wp-content/uploads/2017/11/2017-SOTS-final-draft-02.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kirwaninstitute.osu.edu/wp-content/uploads/2017/11/2017-SOTS-final-draft-02.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jp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2" Type="http://schemas.openxmlformats.org/officeDocument/2006/relationships/notesSlide" Target="../notesSlides/notesSlide37.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8"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implicit.harvard.edu/implicit/" TargetMode="External"/><Relationship Id="rId5" Type="http://schemas.openxmlformats.org/officeDocument/2006/relationships/hyperlink" Target="https://www.napequity.org/" TargetMode="External"/><Relationship Id="rId4" Type="http://schemas.openxmlformats.org/officeDocument/2006/relationships/hyperlink" Target="https://napequity.org/" TargetMode="External"/><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reertech.org/resource-center"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careertech.org/without-lim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214700" y="1340475"/>
            <a:ext cx="6858000" cy="1485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89"/>
              <a:buNone/>
            </a:pPr>
            <a:r>
              <a:rPr lang="en" sz="3800"/>
              <a:t>Understanding Implicit Bias and Impact on Career Advisement &amp; Decision-Making</a:t>
            </a:r>
            <a:endParaRPr sz="3800" b="0">
              <a:solidFill>
                <a:srgbClr val="FF6D13"/>
              </a:solidFill>
            </a:endParaRPr>
          </a:p>
        </p:txBody>
      </p:sp>
      <p:sp>
        <p:nvSpPr>
          <p:cNvPr id="127" name="Google Shape;127;p21"/>
          <p:cNvSpPr txBox="1">
            <a:spLocks noGrp="1"/>
          </p:cNvSpPr>
          <p:nvPr>
            <p:ph type="subTitle" idx="4294967295"/>
          </p:nvPr>
        </p:nvSpPr>
        <p:spPr>
          <a:xfrm>
            <a:off x="311424" y="3555675"/>
            <a:ext cx="6858000" cy="11109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009AA6"/>
              </a:buClr>
              <a:buSzPts val="2800"/>
              <a:buFont typeface="Arial"/>
              <a:buNone/>
            </a:pPr>
            <a:r>
              <a:rPr lang="en" sz="2200" b="0" i="0" u="none" strike="noStrike" cap="none">
                <a:solidFill>
                  <a:srgbClr val="009BA5"/>
                </a:solidFill>
                <a:latin typeface="Open Sans"/>
                <a:ea typeface="Open Sans"/>
                <a:cs typeface="Open Sans"/>
                <a:sym typeface="Open Sans"/>
              </a:rPr>
              <a:t>[ Somewhere - insert state name/location ]</a:t>
            </a:r>
            <a:endParaRPr sz="2200" b="0" i="0" u="none" strike="noStrike" cap="none">
              <a:solidFill>
                <a:srgbClr val="009BA5"/>
              </a:solidFill>
              <a:latin typeface="Open Sans"/>
              <a:ea typeface="Open Sans"/>
              <a:cs typeface="Open Sans"/>
              <a:sym typeface="Open Sans"/>
            </a:endParaRPr>
          </a:p>
          <a:p>
            <a:pPr marL="0" marR="0" lvl="0" indent="0" algn="l" rtl="0">
              <a:lnSpc>
                <a:spcPct val="90000"/>
              </a:lnSpc>
              <a:spcBef>
                <a:spcPts val="1000"/>
              </a:spcBef>
              <a:spcAft>
                <a:spcPts val="0"/>
              </a:spcAft>
              <a:buClr>
                <a:srgbClr val="009AA6"/>
              </a:buClr>
              <a:buSzPts val="2400"/>
              <a:buFont typeface="Arial"/>
              <a:buNone/>
            </a:pPr>
            <a:r>
              <a:rPr lang="en" sz="2200" b="0" i="0" u="none" strike="noStrike" cap="none">
                <a:solidFill>
                  <a:srgbClr val="009BA5"/>
                </a:solidFill>
                <a:latin typeface="Open Sans"/>
                <a:ea typeface="Open Sans"/>
                <a:cs typeface="Open Sans"/>
                <a:sym typeface="Open Sans"/>
              </a:rPr>
              <a:t>[ Sometime- insert date]</a:t>
            </a:r>
            <a:endParaRPr sz="2200" b="0" i="0" u="none" strike="noStrike" cap="none">
              <a:solidFill>
                <a:srgbClr val="009BA5"/>
              </a:solidFill>
              <a:latin typeface="Open Sans"/>
              <a:ea typeface="Open Sans"/>
              <a:cs typeface="Open Sans"/>
              <a:sym typeface="Open Sans"/>
            </a:endParaRPr>
          </a:p>
          <a:p>
            <a:pPr marL="0" marR="0" lvl="0" indent="0" algn="l" rtl="0">
              <a:lnSpc>
                <a:spcPct val="90000"/>
              </a:lnSpc>
              <a:spcBef>
                <a:spcPts val="1000"/>
              </a:spcBef>
              <a:spcAft>
                <a:spcPts val="0"/>
              </a:spcAft>
              <a:buClr>
                <a:srgbClr val="009AA6"/>
              </a:buClr>
              <a:buSzPts val="2400"/>
              <a:buFont typeface="Arial"/>
              <a:buNone/>
            </a:pPr>
            <a:r>
              <a:rPr lang="en" sz="2200" b="0" i="0" u="none" strike="noStrike" cap="none">
                <a:solidFill>
                  <a:srgbClr val="009BA5"/>
                </a:solidFill>
                <a:latin typeface="Open Sans"/>
                <a:ea typeface="Open Sans"/>
                <a:cs typeface="Open Sans"/>
                <a:sym typeface="Open Sans"/>
              </a:rPr>
              <a:t>[Someone - insert Facilitator Name]</a:t>
            </a:r>
            <a:endParaRPr sz="2200" b="0" i="0" u="none" strike="noStrike" cap="none">
              <a:solidFill>
                <a:srgbClr val="009BA5"/>
              </a:solidFill>
              <a:latin typeface="Open Sans"/>
              <a:ea typeface="Open Sans"/>
              <a:cs typeface="Open Sans"/>
              <a:sym typeface="Open Sans"/>
            </a:endParaRPr>
          </a:p>
        </p:txBody>
      </p:sp>
      <p:sp>
        <p:nvSpPr>
          <p:cNvPr id="128" name="Google Shape;128;p21"/>
          <p:cNvSpPr/>
          <p:nvPr/>
        </p:nvSpPr>
        <p:spPr>
          <a:xfrm>
            <a:off x="214688" y="2879114"/>
            <a:ext cx="2109900" cy="45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 sz="3000" b="1">
                <a:solidFill>
                  <a:srgbClr val="FF6D13"/>
                </a:solidFill>
                <a:latin typeface="Open Sans"/>
                <a:ea typeface="Open Sans"/>
                <a:cs typeface="Open Sans"/>
                <a:sym typeface="Open Sans"/>
              </a:rPr>
              <a:t>Module</a:t>
            </a:r>
            <a:r>
              <a:rPr lang="en" sz="3000" b="1" i="0" u="none" strike="noStrike" cap="none">
                <a:solidFill>
                  <a:srgbClr val="FF6D13"/>
                </a:solidFill>
                <a:latin typeface="Open Sans"/>
                <a:ea typeface="Open Sans"/>
                <a:cs typeface="Open Sans"/>
                <a:sym typeface="Open Sans"/>
              </a:rPr>
              <a:t> </a:t>
            </a:r>
            <a:r>
              <a:rPr lang="en" sz="3000" b="1">
                <a:solidFill>
                  <a:srgbClr val="FF6D13"/>
                </a:solidFill>
                <a:latin typeface="Open Sans"/>
                <a:ea typeface="Open Sans"/>
                <a:cs typeface="Open Sans"/>
                <a:sym typeface="Open Sans"/>
              </a:rPr>
              <a:t>5</a:t>
            </a:r>
            <a:endParaRPr sz="3000" b="1" i="0" u="none" strike="noStrike" cap="none">
              <a:solidFill>
                <a:srgbClr val="000000"/>
              </a:solidFill>
              <a:latin typeface="Open Sans"/>
              <a:ea typeface="Open Sans"/>
              <a:cs typeface="Open Sans"/>
              <a:sym typeface="Open Sans"/>
            </a:endParaRPr>
          </a:p>
        </p:txBody>
      </p:sp>
      <p:sp>
        <p:nvSpPr>
          <p:cNvPr id="129" name="Google Shape;129;p21"/>
          <p:cNvSpPr txBox="1"/>
          <p:nvPr/>
        </p:nvSpPr>
        <p:spPr>
          <a:xfrm>
            <a:off x="311425" y="195675"/>
            <a:ext cx="81771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i="1">
                <a:solidFill>
                  <a:srgbClr val="000000"/>
                </a:solidFill>
                <a:latin typeface="Open Sans"/>
                <a:ea typeface="Open Sans"/>
                <a:cs typeface="Open Sans"/>
                <a:sym typeface="Open Sans"/>
              </a:rPr>
              <a:t>Empowering Students through Career Technical Education &amp; Career Advising</a:t>
            </a:r>
            <a:endParaRPr sz="1500">
              <a:latin typeface="Open Sans"/>
              <a:ea typeface="Open Sans"/>
              <a:cs typeface="Open Sans"/>
              <a:sym typeface="Open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601662" y="171450"/>
            <a:ext cx="7940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i="0" u="none">
                <a:solidFill>
                  <a:srgbClr val="000000"/>
                </a:solidFill>
                <a:latin typeface="Open Sans Light"/>
                <a:ea typeface="Open Sans Light"/>
                <a:cs typeface="Open Sans Light"/>
                <a:sym typeface="Open Sans Light"/>
              </a:rPr>
              <a:t>School Counselors </a:t>
            </a:r>
            <a:br>
              <a:rPr lang="en" sz="4400" i="0" u="none">
                <a:solidFill>
                  <a:srgbClr val="000000"/>
                </a:solidFill>
                <a:latin typeface="Open Sans Light"/>
                <a:ea typeface="Open Sans Light"/>
                <a:cs typeface="Open Sans Light"/>
                <a:sym typeface="Open Sans Light"/>
              </a:rPr>
            </a:br>
            <a:r>
              <a:rPr lang="en" sz="3300" i="0" u="none">
                <a:solidFill>
                  <a:srgbClr val="000000"/>
                </a:solidFill>
                <a:latin typeface="Open Sans Light"/>
                <a:ea typeface="Open Sans Light"/>
                <a:cs typeface="Open Sans Light"/>
                <a:sym typeface="Open Sans Light"/>
              </a:rPr>
              <a:t>Top Source for Information</a:t>
            </a:r>
            <a:endParaRPr>
              <a:latin typeface="Open Sans Light"/>
              <a:ea typeface="Open Sans Light"/>
              <a:cs typeface="Open Sans Light"/>
              <a:sym typeface="Open Sans Light"/>
            </a:endParaRPr>
          </a:p>
        </p:txBody>
      </p:sp>
      <p:pic>
        <p:nvPicPr>
          <p:cNvPr id="206" name="Google Shape;206;p30" title="Chart"/>
          <p:cNvPicPr preferRelativeResize="0"/>
          <p:nvPr/>
        </p:nvPicPr>
        <p:blipFill rotWithShape="1">
          <a:blip r:embed="rId3">
            <a:alphaModFix/>
          </a:blip>
          <a:srcRect t="2743" b="2325"/>
          <a:stretch/>
        </p:blipFill>
        <p:spPr>
          <a:xfrm>
            <a:off x="1377800" y="1490425"/>
            <a:ext cx="6388398" cy="3653076"/>
          </a:xfrm>
          <a:prstGeom prst="rect">
            <a:avLst/>
          </a:prstGeom>
          <a:noFill/>
          <a:ln>
            <a:noFill/>
          </a:ln>
        </p:spPr>
      </p:pic>
      <p:sp>
        <p:nvSpPr>
          <p:cNvPr id="207" name="Google Shape;207;p30"/>
          <p:cNvSpPr txBox="1"/>
          <p:nvPr/>
        </p:nvSpPr>
        <p:spPr>
          <a:xfrm>
            <a:off x="6828425" y="1747363"/>
            <a:ext cx="178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67% - #1 Learners</a:t>
            </a:r>
            <a:endParaRPr b="1">
              <a:latin typeface="Open Sans"/>
              <a:ea typeface="Open Sans"/>
              <a:cs typeface="Open Sans"/>
              <a:sym typeface="Open Sans"/>
            </a:endParaRPr>
          </a:p>
        </p:txBody>
      </p:sp>
      <p:sp>
        <p:nvSpPr>
          <p:cNvPr id="208" name="Google Shape;208;p30"/>
          <p:cNvSpPr txBox="1"/>
          <p:nvPr/>
        </p:nvSpPr>
        <p:spPr>
          <a:xfrm>
            <a:off x="7359900" y="2514950"/>
            <a:ext cx="178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76% - #1 Parent/Guardian</a:t>
            </a:r>
            <a:endParaRPr b="1">
              <a:latin typeface="Open Sans"/>
              <a:ea typeface="Open Sans"/>
              <a:cs typeface="Open Sans"/>
              <a:sym typeface="Open San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1" descr="A picture containing shape&#10;&#10;Description automatically generated"/>
          <p:cNvPicPr preferRelativeResize="0"/>
          <p:nvPr/>
        </p:nvPicPr>
        <p:blipFill rotWithShape="1">
          <a:blip r:embed="rId3">
            <a:alphaModFix/>
          </a:blip>
          <a:srcRect/>
          <a:stretch/>
        </p:blipFill>
        <p:spPr>
          <a:xfrm>
            <a:off x="0" y="1"/>
            <a:ext cx="9143999" cy="1474470"/>
          </a:xfrm>
          <a:prstGeom prst="rect">
            <a:avLst/>
          </a:prstGeom>
          <a:noFill/>
          <a:ln>
            <a:noFill/>
          </a:ln>
        </p:spPr>
      </p:pic>
      <p:sp>
        <p:nvSpPr>
          <p:cNvPr id="215" name="Google Shape;215;p31"/>
          <p:cNvSpPr txBox="1">
            <a:spLocks noGrp="1"/>
          </p:cNvSpPr>
          <p:nvPr>
            <p:ph type="title"/>
          </p:nvPr>
        </p:nvSpPr>
        <p:spPr>
          <a:xfrm>
            <a:off x="585107" y="141513"/>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 sz="3000" b="1">
                <a:solidFill>
                  <a:srgbClr val="009BA5"/>
                </a:solidFill>
              </a:rPr>
              <a:t>Our Role </a:t>
            </a:r>
            <a:endParaRPr sz="3000" b="1">
              <a:solidFill>
                <a:srgbClr val="009BA5"/>
              </a:solidFill>
            </a:endParaRPr>
          </a:p>
        </p:txBody>
      </p:sp>
      <p:sp>
        <p:nvSpPr>
          <p:cNvPr id="216" name="Google Shape;216;p31"/>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11</a:t>
            </a:fld>
            <a:endParaRPr/>
          </a:p>
        </p:txBody>
      </p:sp>
      <p:sp>
        <p:nvSpPr>
          <p:cNvPr id="217" name="Google Shape;217;p31"/>
          <p:cNvSpPr txBox="1"/>
          <p:nvPr/>
        </p:nvSpPr>
        <p:spPr>
          <a:xfrm>
            <a:off x="241350" y="1669879"/>
            <a:ext cx="8661300" cy="3273900"/>
          </a:xfrm>
          <a:prstGeom prst="rect">
            <a:avLst/>
          </a:prstGeom>
          <a:solidFill>
            <a:schemeClr val="lt1"/>
          </a:solidFill>
          <a:ln w="76200" cap="flat" cmpd="sng">
            <a:solidFill>
              <a:srgbClr val="7AB800"/>
            </a:solidFill>
            <a:prstDash val="solid"/>
            <a:round/>
            <a:headEnd type="none" w="sm" len="sm"/>
            <a:tailEnd type="none" w="sm" len="sm"/>
          </a:ln>
        </p:spPr>
        <p:txBody>
          <a:bodyPr spcFirstLastPara="1" wrap="square" lIns="91425" tIns="91425" rIns="91425" bIns="91425" anchor="t" anchorCtr="0">
            <a:spAutoFit/>
          </a:bodyPr>
          <a:lstStyle/>
          <a:p>
            <a:pPr marL="457200" marR="0" lvl="0" indent="0" algn="ctr" rtl="0">
              <a:lnSpc>
                <a:spcPct val="110000"/>
              </a:lnSpc>
              <a:spcBef>
                <a:spcPts val="0"/>
              </a:spcBef>
              <a:spcAft>
                <a:spcPts val="0"/>
              </a:spcAft>
              <a:buClr>
                <a:srgbClr val="000000"/>
              </a:buClr>
              <a:buSzPts val="2400"/>
              <a:buFont typeface="Open Sans"/>
              <a:buNone/>
            </a:pPr>
            <a:r>
              <a:rPr lang="en" sz="2700" b="1" i="0" u="none">
                <a:solidFill>
                  <a:srgbClr val="FF6D13"/>
                </a:solidFill>
                <a:latin typeface="Open Sans"/>
                <a:ea typeface="Open Sans"/>
                <a:cs typeface="Open Sans"/>
                <a:sym typeface="Open Sans"/>
              </a:rPr>
              <a:t>Personal interests/aspirations/aptitudes</a:t>
            </a:r>
            <a:r>
              <a:rPr lang="en" sz="2700" b="1" i="0" u="none">
                <a:solidFill>
                  <a:srgbClr val="000000"/>
                </a:solidFill>
                <a:latin typeface="Open Sans"/>
                <a:ea typeface="Open Sans"/>
                <a:cs typeface="Open Sans"/>
                <a:sym typeface="Open Sans"/>
              </a:rPr>
              <a:t> </a:t>
            </a:r>
            <a:r>
              <a:rPr lang="en" sz="3400" b="1" i="0" u="none">
                <a:solidFill>
                  <a:srgbClr val="000000"/>
                </a:solidFill>
                <a:latin typeface="Open Sans"/>
                <a:ea typeface="Open Sans"/>
                <a:cs typeface="Open Sans"/>
                <a:sym typeface="Open Sans"/>
              </a:rPr>
              <a:t>+ </a:t>
            </a:r>
            <a:r>
              <a:rPr lang="en" sz="2700" b="1" i="0" u="none">
                <a:solidFill>
                  <a:srgbClr val="7AB800"/>
                </a:solidFill>
                <a:latin typeface="Open Sans"/>
                <a:ea typeface="Open Sans"/>
                <a:cs typeface="Open Sans"/>
                <a:sym typeface="Open Sans"/>
              </a:rPr>
              <a:t>Competencies/Skills</a:t>
            </a:r>
            <a:r>
              <a:rPr lang="en" sz="3300" b="1" i="0" u="none">
                <a:solidFill>
                  <a:srgbClr val="000000"/>
                </a:solidFill>
                <a:latin typeface="Open Sans"/>
                <a:ea typeface="Open Sans"/>
                <a:cs typeface="Open Sans"/>
                <a:sym typeface="Open Sans"/>
              </a:rPr>
              <a:t> +</a:t>
            </a:r>
            <a:r>
              <a:rPr lang="en" sz="2700" b="1" i="0" u="none">
                <a:solidFill>
                  <a:srgbClr val="000000"/>
                </a:solidFill>
                <a:latin typeface="Open Sans"/>
                <a:ea typeface="Open Sans"/>
                <a:cs typeface="Open Sans"/>
                <a:sym typeface="Open Sans"/>
              </a:rPr>
              <a:t> </a:t>
            </a:r>
            <a:endParaRPr sz="2700" b="1" i="0" u="none">
              <a:solidFill>
                <a:srgbClr val="000000"/>
              </a:solidFill>
              <a:latin typeface="Open Sans"/>
              <a:ea typeface="Open Sans"/>
              <a:cs typeface="Open Sans"/>
              <a:sym typeface="Open Sans"/>
            </a:endParaRPr>
          </a:p>
          <a:p>
            <a:pPr marL="457200" marR="0" lvl="0" indent="0" algn="ctr" rtl="0">
              <a:lnSpc>
                <a:spcPct val="110000"/>
              </a:lnSpc>
              <a:spcBef>
                <a:spcPts val="0"/>
              </a:spcBef>
              <a:spcAft>
                <a:spcPts val="0"/>
              </a:spcAft>
              <a:buClr>
                <a:srgbClr val="000000"/>
              </a:buClr>
              <a:buSzPts val="2400"/>
              <a:buFont typeface="Open Sans"/>
              <a:buNone/>
            </a:pPr>
            <a:r>
              <a:rPr lang="en" sz="2700" b="1" i="0" u="none">
                <a:solidFill>
                  <a:srgbClr val="009AA6"/>
                </a:solidFill>
                <a:latin typeface="Open Sans"/>
                <a:ea typeface="Open Sans"/>
                <a:cs typeface="Open Sans"/>
                <a:sym typeface="Open Sans"/>
              </a:rPr>
              <a:t>Being informed on where</a:t>
            </a:r>
            <a:r>
              <a:rPr lang="en" sz="2700" b="1">
                <a:solidFill>
                  <a:srgbClr val="009AA6"/>
                </a:solidFill>
                <a:latin typeface="Open Sans"/>
                <a:ea typeface="Open Sans"/>
                <a:cs typeface="Open Sans"/>
                <a:sym typeface="Open Sans"/>
              </a:rPr>
              <a:t>/what</a:t>
            </a:r>
            <a:endParaRPr sz="2700" b="1">
              <a:solidFill>
                <a:srgbClr val="009AA6"/>
              </a:solidFill>
              <a:latin typeface="Open Sans"/>
              <a:ea typeface="Open Sans"/>
              <a:cs typeface="Open Sans"/>
              <a:sym typeface="Open Sans"/>
            </a:endParaRPr>
          </a:p>
          <a:p>
            <a:pPr marL="457200" marR="0" lvl="0" indent="0" algn="ctr" rtl="0">
              <a:lnSpc>
                <a:spcPct val="110000"/>
              </a:lnSpc>
              <a:spcBef>
                <a:spcPts val="0"/>
              </a:spcBef>
              <a:spcAft>
                <a:spcPts val="0"/>
              </a:spcAft>
              <a:buClr>
                <a:srgbClr val="000000"/>
              </a:buClr>
              <a:buSzPts val="2400"/>
              <a:buFont typeface="Open Sans"/>
              <a:buNone/>
            </a:pPr>
            <a:endParaRPr sz="2700" b="1">
              <a:latin typeface="Open Sans"/>
              <a:ea typeface="Open Sans"/>
              <a:cs typeface="Open Sans"/>
              <a:sym typeface="Open Sans"/>
            </a:endParaRPr>
          </a:p>
          <a:p>
            <a:pPr marL="457200" marR="0" lvl="0" indent="0" algn="ctr" rtl="0">
              <a:lnSpc>
                <a:spcPct val="110000"/>
              </a:lnSpc>
              <a:spcBef>
                <a:spcPts val="0"/>
              </a:spcBef>
              <a:spcAft>
                <a:spcPts val="0"/>
              </a:spcAft>
              <a:buClr>
                <a:srgbClr val="000000"/>
              </a:buClr>
              <a:buSzPts val="2800"/>
              <a:buFont typeface="Open Sans"/>
              <a:buNone/>
            </a:pPr>
            <a:r>
              <a:rPr lang="en" sz="3600" b="1" i="0" u="none">
                <a:solidFill>
                  <a:srgbClr val="000000"/>
                </a:solidFill>
                <a:latin typeface="Open Sans"/>
                <a:ea typeface="Open Sans"/>
                <a:cs typeface="Open Sans"/>
                <a:sym typeface="Open Sans"/>
              </a:rPr>
              <a:t>=</a:t>
            </a:r>
            <a:r>
              <a:rPr lang="en" sz="3100" b="1" i="0" u="none">
                <a:solidFill>
                  <a:srgbClr val="000000"/>
                </a:solidFill>
                <a:latin typeface="Open Sans"/>
                <a:ea typeface="Open Sans"/>
                <a:cs typeface="Open Sans"/>
                <a:sym typeface="Open Sans"/>
              </a:rPr>
              <a:t> </a:t>
            </a:r>
            <a:r>
              <a:rPr lang="en" sz="3100" b="1" i="1" u="sng">
                <a:solidFill>
                  <a:srgbClr val="000000"/>
                </a:solidFill>
                <a:latin typeface="Open Sans"/>
                <a:ea typeface="Open Sans"/>
                <a:cs typeface="Open Sans"/>
                <a:sym typeface="Open Sans"/>
              </a:rPr>
              <a:t>Equity Ambass</a:t>
            </a:r>
            <a:r>
              <a:rPr lang="en" sz="3100" b="1" i="1" u="sng">
                <a:latin typeface="Open Sans"/>
                <a:ea typeface="Open Sans"/>
                <a:cs typeface="Open Sans"/>
                <a:sym typeface="Open Sans"/>
              </a:rPr>
              <a:t>ador &amp;</a:t>
            </a:r>
            <a:r>
              <a:rPr lang="en" sz="3100" b="1">
                <a:latin typeface="Open Sans"/>
                <a:ea typeface="Open Sans"/>
                <a:cs typeface="Open Sans"/>
                <a:sym typeface="Open Sans"/>
              </a:rPr>
              <a:t> </a:t>
            </a:r>
            <a:r>
              <a:rPr lang="en" sz="3100" b="1" i="0" u="none">
                <a:solidFill>
                  <a:srgbClr val="000000"/>
                </a:solidFill>
                <a:latin typeface="Open Sans"/>
                <a:ea typeface="Open Sans"/>
                <a:cs typeface="Open Sans"/>
                <a:sym typeface="Open Sans"/>
              </a:rPr>
              <a:t>CTE Champion! </a:t>
            </a:r>
            <a:endParaRPr sz="3100" b="1" i="0" u="none">
              <a:solidFill>
                <a:srgbClr val="000000"/>
              </a:solidFill>
              <a:latin typeface="Open Sans"/>
              <a:ea typeface="Open Sans"/>
              <a:cs typeface="Open Sans"/>
              <a:sym typeface="Open Sans"/>
            </a:endParaRPr>
          </a:p>
          <a:p>
            <a:pPr marL="0" marR="0" lvl="0" indent="0" algn="l" rtl="0">
              <a:lnSpc>
                <a:spcPct val="110000"/>
              </a:lnSpc>
              <a:spcBef>
                <a:spcPts val="0"/>
              </a:spcBef>
              <a:spcAft>
                <a:spcPts val="0"/>
              </a:spcAft>
              <a:buClr>
                <a:srgbClr val="000000"/>
              </a:buClr>
              <a:buSzPts val="2800"/>
              <a:buFont typeface="Open Sans"/>
              <a:buNone/>
            </a:pPr>
            <a:endParaRPr sz="2800" b="1">
              <a:latin typeface="Open Sans"/>
              <a:ea typeface="Open Sans"/>
              <a:cs typeface="Open Sans"/>
              <a:sym typeface="Open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2"/>
          <p:cNvPicPr preferRelativeResize="0"/>
          <p:nvPr/>
        </p:nvPicPr>
        <p:blipFill rotWithShape="1">
          <a:blip r:embed="rId3">
            <a:alphaModFix/>
          </a:blip>
          <a:srcRect l="18811" t="18929"/>
          <a:stretch/>
        </p:blipFill>
        <p:spPr>
          <a:xfrm>
            <a:off x="-13274" y="0"/>
            <a:ext cx="9327753" cy="5143500"/>
          </a:xfrm>
          <a:prstGeom prst="rect">
            <a:avLst/>
          </a:prstGeom>
          <a:noFill/>
          <a:ln>
            <a:noFill/>
          </a:ln>
        </p:spPr>
      </p:pic>
      <p:grpSp>
        <p:nvGrpSpPr>
          <p:cNvPr id="224" name="Google Shape;224;p32"/>
          <p:cNvGrpSpPr/>
          <p:nvPr/>
        </p:nvGrpSpPr>
        <p:grpSpPr>
          <a:xfrm>
            <a:off x="-13274" y="2503170"/>
            <a:ext cx="9157539" cy="137976"/>
            <a:chOff x="-13274" y="3337560"/>
            <a:chExt cx="9157539" cy="183968"/>
          </a:xfrm>
        </p:grpSpPr>
        <p:grpSp>
          <p:nvGrpSpPr>
            <p:cNvPr id="225" name="Google Shape;225;p32"/>
            <p:cNvGrpSpPr/>
            <p:nvPr/>
          </p:nvGrpSpPr>
          <p:grpSpPr>
            <a:xfrm>
              <a:off x="-13274" y="3337560"/>
              <a:ext cx="3108725" cy="182915"/>
              <a:chOff x="4018" y="0"/>
              <a:chExt cx="3474600" cy="326400"/>
            </a:xfrm>
          </p:grpSpPr>
          <p:sp>
            <p:nvSpPr>
              <p:cNvPr id="226" name="Google Shape;226;p32"/>
              <p:cNvSpPr/>
              <p:nvPr/>
            </p:nvSpPr>
            <p:spPr>
              <a:xfrm>
                <a:off x="4018" y="0"/>
                <a:ext cx="3474600" cy="326400"/>
              </a:xfrm>
              <a:prstGeom prst="homePlate">
                <a:avLst>
                  <a:gd name="adj" fmla="val 50000"/>
                </a:avLst>
              </a:prstGeom>
              <a:solidFill>
                <a:srgbClr val="009AA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2"/>
              <p:cNvSpPr/>
              <p:nvPr/>
            </p:nvSpPr>
            <p:spPr>
              <a:xfrm>
                <a:off x="4018" y="0"/>
                <a:ext cx="3432300" cy="326400"/>
              </a:xfrm>
              <a:prstGeom prst="rect">
                <a:avLst/>
              </a:prstGeom>
              <a:noFill/>
              <a:ln>
                <a:noFill/>
              </a:ln>
              <a:effectLst>
                <a:outerShdw blurRad="50800" dist="38100" dir="2700000" algn="tl" rotWithShape="0">
                  <a:srgbClr val="000000">
                    <a:alpha val="40000"/>
                  </a:srgbClr>
                </a:outerShdw>
              </a:effectLst>
            </p:spPr>
            <p:txBody>
              <a:bodyPr spcFirstLastPara="1" wrap="square" lIns="85325"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nvGrpSpPr>
            <p:cNvPr id="228" name="Google Shape;228;p32"/>
            <p:cNvGrpSpPr/>
            <p:nvPr/>
          </p:nvGrpSpPr>
          <p:grpSpPr>
            <a:xfrm>
              <a:off x="3011725" y="3337560"/>
              <a:ext cx="3109099" cy="182915"/>
              <a:chOff x="2815083" y="0"/>
              <a:chExt cx="3513900" cy="326400"/>
            </a:xfrm>
          </p:grpSpPr>
          <p:sp>
            <p:nvSpPr>
              <p:cNvPr id="229" name="Google Shape;229;p32"/>
              <p:cNvSpPr/>
              <p:nvPr/>
            </p:nvSpPr>
            <p:spPr>
              <a:xfrm>
                <a:off x="2815083" y="0"/>
                <a:ext cx="3513900" cy="326400"/>
              </a:xfrm>
              <a:prstGeom prst="chevron">
                <a:avLst>
                  <a:gd name="adj" fmla="val 50000"/>
                </a:avLst>
              </a:prstGeom>
              <a:solidFill>
                <a:srgbClr val="7AB800"/>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2"/>
              <p:cNvSpPr/>
              <p:nvPr/>
            </p:nvSpPr>
            <p:spPr>
              <a:xfrm>
                <a:off x="2978242"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nvGrpSpPr>
            <p:cNvPr id="231" name="Google Shape;231;p32"/>
            <p:cNvGrpSpPr/>
            <p:nvPr/>
          </p:nvGrpSpPr>
          <p:grpSpPr>
            <a:xfrm>
              <a:off x="6035166" y="3338613"/>
              <a:ext cx="3109099" cy="182915"/>
              <a:chOff x="5626149" y="0"/>
              <a:chExt cx="3513900" cy="326400"/>
            </a:xfrm>
          </p:grpSpPr>
          <p:sp>
            <p:nvSpPr>
              <p:cNvPr id="232" name="Google Shape;232;p32"/>
              <p:cNvSpPr/>
              <p:nvPr/>
            </p:nvSpPr>
            <p:spPr>
              <a:xfrm>
                <a:off x="5626149" y="0"/>
                <a:ext cx="3513900" cy="326400"/>
              </a:xfrm>
              <a:prstGeom prst="chevron">
                <a:avLst>
                  <a:gd name="adj" fmla="val 50000"/>
                </a:avLst>
              </a:prstGeom>
              <a:solidFill>
                <a:srgbClr val="FF6D14"/>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2"/>
              <p:cNvSpPr/>
              <p:nvPr/>
            </p:nvSpPr>
            <p:spPr>
              <a:xfrm>
                <a:off x="5789308"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sp>
        <p:nvSpPr>
          <p:cNvPr id="234" name="Google Shape;234;p32"/>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12</a:t>
            </a:fld>
            <a:endParaRPr/>
          </a:p>
        </p:txBody>
      </p:sp>
      <p:pic>
        <p:nvPicPr>
          <p:cNvPr id="235" name="Google Shape;235;p32" descr="A picture containing text, pool ball&#10;&#10;Description automatically generated"/>
          <p:cNvPicPr preferRelativeResize="0"/>
          <p:nvPr/>
        </p:nvPicPr>
        <p:blipFill rotWithShape="1">
          <a:blip r:embed="rId4">
            <a:alphaModFix/>
          </a:blip>
          <a:srcRect t="23340" b="23889"/>
          <a:stretch/>
        </p:blipFill>
        <p:spPr>
          <a:xfrm>
            <a:off x="737930" y="1797609"/>
            <a:ext cx="7570843" cy="1685443"/>
          </a:xfrm>
          <a:prstGeom prst="rect">
            <a:avLst/>
          </a:prstGeom>
          <a:noFill/>
          <a:ln>
            <a:noFill/>
          </a:ln>
        </p:spPr>
      </p:pic>
      <p:pic>
        <p:nvPicPr>
          <p:cNvPr id="236" name="Google Shape;236;p32"/>
          <p:cNvPicPr preferRelativeResize="0"/>
          <p:nvPr/>
        </p:nvPicPr>
        <p:blipFill rotWithShape="1">
          <a:blip r:embed="rId5">
            <a:alphaModFix/>
          </a:blip>
          <a:srcRect/>
          <a:stretch/>
        </p:blipFill>
        <p:spPr>
          <a:xfrm>
            <a:off x="1138098" y="1241575"/>
            <a:ext cx="7290400" cy="59002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Effect transition="in" filter="fade">
                                      <p:cBhvr>
                                        <p:cTn id="11" dur="750"/>
                                        <p:tgtEl>
                                          <p:spTgt spid="23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36"/>
                                        </p:tgtEl>
                                        <p:attrNameLst>
                                          <p:attrName>style.visibility</p:attrName>
                                        </p:attrNameLst>
                                      </p:cBhvr>
                                      <p:to>
                                        <p:strVal val="visible"/>
                                      </p:to>
                                    </p:set>
                                    <p:animEffect transition="in" filter="fade">
                                      <p:cBhvr>
                                        <p:cTn id="15" dur="75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307525" y="112100"/>
            <a:ext cx="8659500" cy="99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3659"/>
              <a:t>How would you rate your level of Equity Ambassador-ness for CTE right now?</a:t>
            </a:r>
            <a:endParaRPr sz="3659"/>
          </a:p>
        </p:txBody>
      </p:sp>
      <p:sp>
        <p:nvSpPr>
          <p:cNvPr id="242" name="Google Shape;242;p33"/>
          <p:cNvSpPr txBox="1">
            <a:spLocks noGrp="1"/>
          </p:cNvSpPr>
          <p:nvPr>
            <p:ph type="body" idx="1"/>
          </p:nvPr>
        </p:nvSpPr>
        <p:spPr>
          <a:xfrm>
            <a:off x="180825" y="4611050"/>
            <a:ext cx="8659500" cy="483900"/>
          </a:xfrm>
          <a:prstGeom prst="rect">
            <a:avLst/>
          </a:prstGeom>
        </p:spPr>
        <p:txBody>
          <a:bodyPr spcFirstLastPara="1" wrap="square" lIns="91425" tIns="45700" rIns="91425" bIns="45700" anchor="t" anchorCtr="0">
            <a:normAutofit fontScale="55000" lnSpcReduction="20000"/>
          </a:bodyPr>
          <a:lstStyle/>
          <a:p>
            <a:pPr marL="0" lvl="0" indent="0" algn="l" rtl="0">
              <a:spcBef>
                <a:spcPts val="1000"/>
              </a:spcBef>
              <a:spcAft>
                <a:spcPts val="0"/>
              </a:spcAft>
              <a:buNone/>
            </a:pPr>
            <a:r>
              <a:rPr lang="en" b="1"/>
              <a:t>Ambassador</a:t>
            </a:r>
            <a:r>
              <a:rPr lang="en"/>
              <a:t> = </a:t>
            </a:r>
            <a:r>
              <a:rPr lang="en" sz="1900">
                <a:solidFill>
                  <a:srgbClr val="202124"/>
                </a:solidFill>
                <a:highlight>
                  <a:srgbClr val="FFFFFF"/>
                </a:highlight>
              </a:rPr>
              <a:t>a person who acts as a representative or promoter of a specified activity (in this case, Equity in CTE is the activity)</a:t>
            </a:r>
            <a:endParaRPr sz="1900"/>
          </a:p>
        </p:txBody>
      </p:sp>
      <p:grpSp>
        <p:nvGrpSpPr>
          <p:cNvPr id="243" name="Google Shape;243;p33"/>
          <p:cNvGrpSpPr/>
          <p:nvPr/>
        </p:nvGrpSpPr>
        <p:grpSpPr>
          <a:xfrm>
            <a:off x="374657" y="1364226"/>
            <a:ext cx="3070957" cy="2828644"/>
            <a:chOff x="1221279" y="1185595"/>
            <a:chExt cx="2619600" cy="2619600"/>
          </a:xfrm>
        </p:grpSpPr>
        <p:sp>
          <p:nvSpPr>
            <p:cNvPr id="244" name="Google Shape;244;p33"/>
            <p:cNvSpPr/>
            <p:nvPr/>
          </p:nvSpPr>
          <p:spPr>
            <a:xfrm rot="2700000">
              <a:off x="2198880" y="975257"/>
              <a:ext cx="664398"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246" name="Google Shape;246;p33"/>
            <p:cNvSpPr txBox="1"/>
            <p:nvPr/>
          </p:nvSpPr>
          <p:spPr>
            <a:xfrm rot="-2700000">
              <a:off x="1448100" y="2112521"/>
              <a:ext cx="2446307" cy="497237"/>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I’m not really good at ambassadoring equity for CTE,  YET</a:t>
              </a:r>
              <a:endParaRPr sz="800" b="1">
                <a:solidFill>
                  <a:srgbClr val="FFFFFF"/>
                </a:solidFill>
                <a:latin typeface="Roboto"/>
                <a:ea typeface="Roboto"/>
                <a:cs typeface="Roboto"/>
                <a:sym typeface="Roboto"/>
              </a:endParaRPr>
            </a:p>
          </p:txBody>
        </p:sp>
      </p:grpSp>
      <p:grpSp>
        <p:nvGrpSpPr>
          <p:cNvPr id="247" name="Google Shape;247;p33"/>
          <p:cNvGrpSpPr/>
          <p:nvPr/>
        </p:nvGrpSpPr>
        <p:grpSpPr>
          <a:xfrm>
            <a:off x="3084914" y="1518776"/>
            <a:ext cx="3104719" cy="2901587"/>
            <a:chOff x="3102421" y="1156512"/>
            <a:chExt cx="2648400" cy="2648400"/>
          </a:xfrm>
        </p:grpSpPr>
        <p:sp>
          <p:nvSpPr>
            <p:cNvPr id="248" name="Google Shape;248;p33"/>
            <p:cNvSpPr/>
            <p:nvPr/>
          </p:nvSpPr>
          <p:spPr>
            <a:xfrm rot="2700000">
              <a:off x="4074058" y="960574"/>
              <a:ext cx="705127" cy="3040276"/>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D5DDF"/>
                  </a:solidFill>
                  <a:latin typeface="Roboto"/>
                  <a:ea typeface="Roboto"/>
                  <a:cs typeface="Roboto"/>
                  <a:sym typeface="Roboto"/>
                </a:rPr>
                <a:t>2</a:t>
              </a:r>
              <a:endParaRPr sz="1200" b="1">
                <a:solidFill>
                  <a:srgbClr val="0D5DDF"/>
                </a:solidFill>
                <a:latin typeface="Roboto"/>
                <a:ea typeface="Roboto"/>
                <a:cs typeface="Roboto"/>
                <a:sym typeface="Roboto"/>
              </a:endParaRPr>
            </a:p>
          </p:txBody>
        </p:sp>
        <p:sp>
          <p:nvSpPr>
            <p:cNvPr id="250" name="Google Shape;250;p33"/>
            <p:cNvSpPr txBox="1"/>
            <p:nvPr/>
          </p:nvSpPr>
          <p:spPr>
            <a:xfrm rot="-2700000">
              <a:off x="3351396" y="2097810"/>
              <a:ext cx="2333877" cy="560877"/>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I am trying to be an ambassador for equity in CTE and am learning all the time</a:t>
              </a:r>
              <a:endParaRPr sz="800" b="1">
                <a:solidFill>
                  <a:srgbClr val="FFFFFF"/>
                </a:solidFill>
                <a:latin typeface="Roboto"/>
                <a:ea typeface="Roboto"/>
                <a:cs typeface="Roboto"/>
                <a:sym typeface="Roboto"/>
              </a:endParaRPr>
            </a:p>
          </p:txBody>
        </p:sp>
      </p:grpSp>
      <p:grpSp>
        <p:nvGrpSpPr>
          <p:cNvPr id="251" name="Google Shape;251;p33"/>
          <p:cNvGrpSpPr/>
          <p:nvPr/>
        </p:nvGrpSpPr>
        <p:grpSpPr>
          <a:xfrm>
            <a:off x="5782242" y="1523538"/>
            <a:ext cx="3361766" cy="2965022"/>
            <a:chOff x="4964824" y="1098894"/>
            <a:chExt cx="2706300" cy="2706300"/>
          </a:xfrm>
        </p:grpSpPr>
        <p:sp>
          <p:nvSpPr>
            <p:cNvPr id="252" name="Google Shape;252;p33"/>
            <p:cNvSpPr/>
            <p:nvPr/>
          </p:nvSpPr>
          <p:spPr>
            <a:xfrm rot="2700000">
              <a:off x="5924469" y="931906"/>
              <a:ext cx="787010" cy="3040276"/>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307BF3"/>
                  </a:solidFill>
                  <a:latin typeface="Roboto"/>
                  <a:ea typeface="Roboto"/>
                  <a:cs typeface="Roboto"/>
                  <a:sym typeface="Roboto"/>
                </a:rPr>
                <a:t>3</a:t>
              </a:r>
              <a:endParaRPr sz="1200" b="1">
                <a:solidFill>
                  <a:srgbClr val="307BF3"/>
                </a:solidFill>
                <a:latin typeface="Roboto"/>
                <a:ea typeface="Roboto"/>
                <a:cs typeface="Roboto"/>
                <a:sym typeface="Roboto"/>
              </a:endParaRPr>
            </a:p>
          </p:txBody>
        </p:sp>
        <p:sp>
          <p:nvSpPr>
            <p:cNvPr id="254" name="Google Shape;254;p33"/>
            <p:cNvSpPr txBox="1"/>
            <p:nvPr/>
          </p:nvSpPr>
          <p:spPr>
            <a:xfrm rot="-2700000">
              <a:off x="5269303" y="2106324"/>
              <a:ext cx="2341513" cy="54772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I’m great at this! My peers follow my lead and I help create contagiousness for being an Ambassador of  Equity in CTE</a:t>
              </a:r>
              <a:endParaRPr sz="1100" b="1">
                <a:solidFill>
                  <a:srgbClr val="FFFFFF"/>
                </a:solidFill>
                <a:latin typeface="Roboto"/>
                <a:ea typeface="Roboto"/>
                <a:cs typeface="Roboto"/>
                <a:sym typeface="Roboto"/>
              </a:endParaRPr>
            </a:p>
          </p:txBody>
        </p:sp>
      </p:grpSp>
      <p:pic>
        <p:nvPicPr>
          <p:cNvPr id="255" name="Google Shape;255;p33"/>
          <p:cNvPicPr preferRelativeResize="0"/>
          <p:nvPr/>
        </p:nvPicPr>
        <p:blipFill>
          <a:blip r:embed="rId3">
            <a:alphaModFix/>
          </a:blip>
          <a:stretch>
            <a:fillRect/>
          </a:stretch>
        </p:blipFill>
        <p:spPr>
          <a:xfrm>
            <a:off x="8133100" y="3777775"/>
            <a:ext cx="768650" cy="6904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p:nvPr/>
        </p:nvSpPr>
        <p:spPr>
          <a:xfrm rot="10800000" flipH="1">
            <a:off x="0" y="1183613"/>
            <a:ext cx="9144000" cy="1621500"/>
          </a:xfrm>
          <a:prstGeom prst="rect">
            <a:avLst/>
          </a:prstGeom>
          <a:solidFill>
            <a:srgbClr val="0099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4"/>
          <p:cNvSpPr txBox="1">
            <a:spLocks noGrp="1"/>
          </p:cNvSpPr>
          <p:nvPr>
            <p:ph type="body" idx="1"/>
          </p:nvPr>
        </p:nvSpPr>
        <p:spPr>
          <a:xfrm>
            <a:off x="579375" y="1489513"/>
            <a:ext cx="4272000" cy="10572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70000"/>
              </a:lnSpc>
              <a:spcBef>
                <a:spcPts val="0"/>
              </a:spcBef>
              <a:spcAft>
                <a:spcPts val="0"/>
              </a:spcAft>
              <a:buSzPct val="45000"/>
              <a:buNone/>
            </a:pPr>
            <a:r>
              <a:rPr lang="en" sz="4000" b="1" i="0" u="none">
                <a:solidFill>
                  <a:srgbClr val="000000"/>
                </a:solidFill>
                <a:latin typeface="Open Sans"/>
                <a:ea typeface="Open Sans"/>
                <a:cs typeface="Open Sans"/>
                <a:sym typeface="Open Sans"/>
              </a:rPr>
              <a:t>Myth </a:t>
            </a:r>
            <a:r>
              <a:rPr lang="en" sz="3050" b="1" i="0" u="none">
                <a:solidFill>
                  <a:srgbClr val="000000"/>
                </a:solidFill>
                <a:latin typeface="Open Sans"/>
                <a:ea typeface="Open Sans"/>
                <a:cs typeface="Open Sans"/>
                <a:sym typeface="Open Sans"/>
              </a:rPr>
              <a:t> </a:t>
            </a:r>
            <a:endParaRPr sz="3050" b="0" i="0" u="none">
              <a:solidFill>
                <a:srgbClr val="000000"/>
              </a:solidFill>
              <a:latin typeface="Open Sans"/>
              <a:ea typeface="Open Sans"/>
              <a:cs typeface="Open Sans"/>
              <a:sym typeface="Open Sans"/>
            </a:endParaRPr>
          </a:p>
          <a:p>
            <a:pPr marL="0" lvl="0" indent="0" algn="ctr" rtl="0">
              <a:lnSpc>
                <a:spcPct val="100000"/>
              </a:lnSpc>
              <a:spcBef>
                <a:spcPts val="1000"/>
              </a:spcBef>
              <a:spcAft>
                <a:spcPts val="0"/>
              </a:spcAft>
              <a:buSzPct val="49445"/>
              <a:buNone/>
            </a:pPr>
            <a:r>
              <a:rPr lang="en" sz="3640" b="1" i="0" u="none">
                <a:solidFill>
                  <a:srgbClr val="FFFFFF"/>
                </a:solidFill>
                <a:latin typeface="Open Sans"/>
                <a:ea typeface="Open Sans"/>
                <a:cs typeface="Open Sans"/>
                <a:sym typeface="Open Sans"/>
              </a:rPr>
              <a:t>CTE serves only </a:t>
            </a:r>
            <a:endParaRPr sz="3640" b="1" i="0" u="none">
              <a:solidFill>
                <a:srgbClr val="FFFFFF"/>
              </a:solidFill>
              <a:latin typeface="Open Sans"/>
              <a:ea typeface="Open Sans"/>
              <a:cs typeface="Open Sans"/>
              <a:sym typeface="Open Sans"/>
            </a:endParaRPr>
          </a:p>
          <a:p>
            <a:pPr marL="0" lvl="0" indent="0" algn="ctr" rtl="0">
              <a:lnSpc>
                <a:spcPct val="100000"/>
              </a:lnSpc>
              <a:spcBef>
                <a:spcPts val="1000"/>
              </a:spcBef>
              <a:spcAft>
                <a:spcPts val="0"/>
              </a:spcAft>
              <a:buSzPct val="49445"/>
              <a:buNone/>
            </a:pPr>
            <a:r>
              <a:rPr lang="en" sz="3640" b="1" i="0" u="none">
                <a:solidFill>
                  <a:srgbClr val="FFFFFF"/>
                </a:solidFill>
                <a:latin typeface="Open Sans"/>
                <a:ea typeface="Open Sans"/>
                <a:cs typeface="Open Sans"/>
                <a:sym typeface="Open Sans"/>
              </a:rPr>
              <a:t>“disadvantaged” student</a:t>
            </a:r>
            <a:r>
              <a:rPr lang="en" sz="3640" b="1">
                <a:solidFill>
                  <a:srgbClr val="FFFFFF"/>
                </a:solidFill>
              </a:rPr>
              <a:t>s.</a:t>
            </a:r>
            <a:endParaRPr sz="3640"/>
          </a:p>
        </p:txBody>
      </p:sp>
      <p:sp>
        <p:nvSpPr>
          <p:cNvPr id="263" name="Google Shape;263;p34"/>
          <p:cNvSpPr txBox="1"/>
          <p:nvPr/>
        </p:nvSpPr>
        <p:spPr>
          <a:xfrm>
            <a:off x="534987" y="3074194"/>
            <a:ext cx="8073900" cy="1400700"/>
          </a:xfrm>
          <a:prstGeom prst="rect">
            <a:avLst/>
          </a:prstGeom>
          <a:noFill/>
          <a:ln>
            <a:noFill/>
          </a:ln>
        </p:spPr>
        <p:txBody>
          <a:bodyPr spcFirstLastPara="1" wrap="square" lIns="91425" tIns="45700" rIns="91425" bIns="45700" anchor="t" anchorCtr="0">
            <a:spAutoFit/>
          </a:bodyPr>
          <a:lstStyle/>
          <a:p>
            <a:pPr marL="285750" marR="0" lvl="0" indent="-393700" algn="l" rtl="0">
              <a:lnSpc>
                <a:spcPct val="100000"/>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92% of high school students take some form of CTE</a:t>
            </a:r>
            <a:endParaRPr sz="2000" b="0" i="0" u="none" strike="noStrike" cap="none">
              <a:solidFill>
                <a:srgbClr val="000000"/>
              </a:solidFill>
              <a:latin typeface="Arial"/>
              <a:ea typeface="Arial"/>
              <a:cs typeface="Arial"/>
              <a:sym typeface="Arial"/>
            </a:endParaRPr>
          </a:p>
          <a:p>
            <a:pPr marL="285750" marR="0" lvl="0" indent="-393700" algn="l" rtl="0">
              <a:lnSpc>
                <a:spcPct val="100000"/>
              </a:lnSpc>
              <a:spcBef>
                <a:spcPts val="60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77% of high school student</a:t>
            </a:r>
            <a:r>
              <a:rPr lang="en" sz="2000">
                <a:latin typeface="Open Sans"/>
                <a:ea typeface="Open Sans"/>
                <a:cs typeface="Open Sans"/>
                <a:sym typeface="Open Sans"/>
              </a:rPr>
              <a:t> graduates</a:t>
            </a:r>
            <a:r>
              <a:rPr lang="en" sz="2000" b="0" i="0" u="none" strike="noStrike" cap="none">
                <a:solidFill>
                  <a:srgbClr val="000000"/>
                </a:solidFill>
                <a:latin typeface="Open Sans"/>
                <a:ea typeface="Open Sans"/>
                <a:cs typeface="Open Sans"/>
                <a:sym typeface="Open Sans"/>
              </a:rPr>
              <a:t> earn at least one CTE course credit including 80% White, 75% Black and 74% Latinx learners. </a:t>
            </a:r>
            <a:endParaRPr sz="2000" b="0" i="0" u="none" strike="noStrike" cap="none">
              <a:solidFill>
                <a:srgbClr val="000000"/>
              </a:solidFill>
              <a:latin typeface="Arial"/>
              <a:ea typeface="Arial"/>
              <a:cs typeface="Arial"/>
              <a:sym typeface="Arial"/>
            </a:endParaRPr>
          </a:p>
        </p:txBody>
      </p:sp>
      <p:sp>
        <p:nvSpPr>
          <p:cNvPr id="264" name="Google Shape;264;p34"/>
          <p:cNvSpPr txBox="1">
            <a:spLocks noGrp="1"/>
          </p:cNvSpPr>
          <p:nvPr>
            <p:ph type="body" idx="1"/>
          </p:nvPr>
        </p:nvSpPr>
        <p:spPr>
          <a:xfrm>
            <a:off x="4722687" y="1315725"/>
            <a:ext cx="3886200" cy="1219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 sz="2800" b="1" i="0" u="none">
                <a:solidFill>
                  <a:srgbClr val="000000"/>
                </a:solidFill>
                <a:latin typeface="Open Sans"/>
                <a:ea typeface="Open Sans"/>
                <a:cs typeface="Open Sans"/>
                <a:sym typeface="Open Sans"/>
              </a:rPr>
              <a:t>Fact</a:t>
            </a:r>
            <a:endParaRPr sz="2800" b="0" i="0" u="none">
              <a:solidFill>
                <a:srgbClr val="000000"/>
              </a:solidFill>
              <a:latin typeface="Open Sans"/>
              <a:ea typeface="Open Sans"/>
              <a:cs typeface="Open Sans"/>
              <a:sym typeface="Open Sans"/>
            </a:endParaRPr>
          </a:p>
          <a:p>
            <a:pPr marL="0" lvl="0" indent="0" algn="ctr" rtl="0">
              <a:lnSpc>
                <a:spcPct val="90000"/>
              </a:lnSpc>
              <a:spcBef>
                <a:spcPts val="1000"/>
              </a:spcBef>
              <a:spcAft>
                <a:spcPts val="0"/>
              </a:spcAft>
              <a:buSzPts val="1800"/>
              <a:buNone/>
            </a:pPr>
            <a:r>
              <a:rPr lang="en" sz="2000" b="1" i="0" u="none">
                <a:solidFill>
                  <a:srgbClr val="FFFFFF"/>
                </a:solidFill>
                <a:latin typeface="Open Sans"/>
                <a:ea typeface="Open Sans"/>
                <a:cs typeface="Open Sans"/>
                <a:sym typeface="Open Sans"/>
              </a:rPr>
              <a:t>CTE is for </a:t>
            </a:r>
            <a:r>
              <a:rPr lang="en" sz="2000" b="1">
                <a:solidFill>
                  <a:srgbClr val="FFFFFF"/>
                </a:solidFill>
              </a:rPr>
              <a:t>EACH</a:t>
            </a:r>
            <a:r>
              <a:rPr lang="en" sz="2000" b="1" i="0" u="none">
                <a:solidFill>
                  <a:srgbClr val="FFFFFF"/>
                </a:solidFill>
                <a:latin typeface="Open Sans"/>
                <a:ea typeface="Open Sans"/>
                <a:cs typeface="Open Sans"/>
                <a:sym typeface="Open Sans"/>
              </a:rPr>
              <a:t> learner. </a:t>
            </a:r>
            <a:endParaRPr sz="2000"/>
          </a:p>
        </p:txBody>
      </p:sp>
      <p:pic>
        <p:nvPicPr>
          <p:cNvPr id="265" name="Google Shape;265;p34"/>
          <p:cNvPicPr preferRelativeResize="0"/>
          <p:nvPr/>
        </p:nvPicPr>
        <p:blipFill rotWithShape="1">
          <a:blip r:embed="rId3">
            <a:alphaModFix/>
          </a:blip>
          <a:srcRect/>
          <a:stretch/>
        </p:blipFill>
        <p:spPr>
          <a:xfrm>
            <a:off x="1638187" y="1315731"/>
            <a:ext cx="902496" cy="507206"/>
          </a:xfrm>
          <a:prstGeom prst="rect">
            <a:avLst/>
          </a:prstGeom>
          <a:noFill/>
          <a:ln>
            <a:noFill/>
          </a:ln>
        </p:spPr>
      </p:pic>
      <p:pic>
        <p:nvPicPr>
          <p:cNvPr id="266" name="Google Shape;266;p34" descr="Icon&#10;&#10;Description automatically generated"/>
          <p:cNvPicPr preferRelativeResize="0"/>
          <p:nvPr/>
        </p:nvPicPr>
        <p:blipFill rotWithShape="1">
          <a:blip r:embed="rId4">
            <a:alphaModFix/>
          </a:blip>
          <a:srcRect/>
          <a:stretch/>
        </p:blipFill>
        <p:spPr>
          <a:xfrm>
            <a:off x="5673975" y="1350247"/>
            <a:ext cx="781051" cy="438151"/>
          </a:xfrm>
          <a:prstGeom prst="rect">
            <a:avLst/>
          </a:prstGeom>
          <a:noFill/>
          <a:ln>
            <a:noFill/>
          </a:ln>
        </p:spPr>
      </p:pic>
      <p:sp>
        <p:nvSpPr>
          <p:cNvPr id="267" name="Google Shape;267;p34"/>
          <p:cNvSpPr txBox="1">
            <a:spLocks noGrp="1"/>
          </p:cNvSpPr>
          <p:nvPr>
            <p:ph type="title"/>
          </p:nvPr>
        </p:nvSpPr>
        <p:spPr>
          <a:xfrm>
            <a:off x="498475" y="210740"/>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1" i="0" u="none">
                <a:solidFill>
                  <a:srgbClr val="000000"/>
                </a:solidFill>
                <a:latin typeface="Open Sans"/>
                <a:ea typeface="Open Sans"/>
                <a:cs typeface="Open Sans"/>
                <a:sym typeface="Open Sans"/>
              </a:rPr>
              <a:t>MYTH </a:t>
            </a:r>
            <a:r>
              <a:rPr lang="en" b="1">
                <a:solidFill>
                  <a:srgbClr val="000000"/>
                </a:solidFill>
              </a:rPr>
              <a:t>      </a:t>
            </a:r>
            <a:r>
              <a:rPr lang="en" sz="4400" b="1" i="0" u="none">
                <a:solidFill>
                  <a:srgbClr val="000000"/>
                </a:solidFill>
                <a:latin typeface="Open Sans"/>
                <a:ea typeface="Open Sans"/>
                <a:cs typeface="Open Sans"/>
                <a:sym typeface="Open Sans"/>
              </a:rPr>
              <a:t>FACT</a:t>
            </a:r>
            <a:endParaRPr/>
          </a:p>
        </p:txBody>
      </p:sp>
      <p:pic>
        <p:nvPicPr>
          <p:cNvPr id="268" name="Google Shape;268;p34" descr="Logo, icon&#10;&#10;Description automatically generated"/>
          <p:cNvPicPr preferRelativeResize="0"/>
          <p:nvPr/>
        </p:nvPicPr>
        <p:blipFill rotWithShape="1">
          <a:blip r:embed="rId5">
            <a:alphaModFix/>
          </a:blip>
          <a:srcRect/>
          <a:stretch/>
        </p:blipFill>
        <p:spPr>
          <a:xfrm>
            <a:off x="3995063" y="383409"/>
            <a:ext cx="1153714" cy="648891"/>
          </a:xfrm>
          <a:prstGeom prst="rect">
            <a:avLst/>
          </a:prstGeom>
          <a:noFill/>
          <a:ln>
            <a:noFill/>
          </a:ln>
        </p:spPr>
      </p:pic>
      <p:sp>
        <p:nvSpPr>
          <p:cNvPr id="269" name="Google Shape;269;p34"/>
          <p:cNvSpPr txBox="1"/>
          <p:nvPr/>
        </p:nvSpPr>
        <p:spPr>
          <a:xfrm>
            <a:off x="146050" y="4587475"/>
            <a:ext cx="7965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http://www.nrccte.org/sites/default/files/publication-files/nrccte_cte_typology.pdf</a:t>
            </a:r>
            <a:endParaRPr sz="140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hlink"/>
              </a:buClr>
              <a:buSzPts val="1400"/>
              <a:buFont typeface="Arial"/>
              <a:buNone/>
            </a:pPr>
            <a:r>
              <a:rPr lang="en" sz="14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https://cte.careertech.org/sites/default/files/documents/fact-sheets/CTE_Myths_Facts_2020.pdf</a:t>
            </a:r>
            <a:r>
              <a:rPr lang="en" sz="1400" b="0" i="1" u="none" strike="noStrike" cap="none">
                <a:solidFill>
                  <a:schemeClr val="dk1"/>
                </a:solidFill>
                <a:latin typeface="Open Sans"/>
                <a:ea typeface="Open Sans"/>
                <a:cs typeface="Open Sans"/>
                <a:sym typeface="Open Sans"/>
              </a:rPr>
              <a:t> </a:t>
            </a:r>
            <a:endParaRPr sz="1400" b="0" i="0" u="none" strike="noStrike" cap="none">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4"/>
                                        </p:tgtEl>
                                        <p:attrNameLst>
                                          <p:attrName>style.visibility</p:attrName>
                                        </p:attrNameLst>
                                      </p:cBhvr>
                                      <p:to>
                                        <p:strVal val="visible"/>
                                      </p:to>
                                    </p:set>
                                    <p:animEffect transition="in" filter="fade">
                                      <p:cBhvr>
                                        <p:cTn id="10" dur="1000"/>
                                        <p:tgtEl>
                                          <p:spTgt spid="2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animEffect transition="in" filter="fade">
                                      <p:cBhvr>
                                        <p:cTn id="15"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endParaRPr b="0" i="0">
              <a:latin typeface="Open Sans Light"/>
              <a:ea typeface="Open Sans Light"/>
              <a:cs typeface="Open Sans Light"/>
              <a:sym typeface="Open Sans Light"/>
            </a:endParaRPr>
          </a:p>
        </p:txBody>
      </p:sp>
      <p:pic>
        <p:nvPicPr>
          <p:cNvPr id="275" name="Google Shape;275;p35"/>
          <p:cNvPicPr preferRelativeResize="0">
            <a:picLocks noGrp="1"/>
          </p:cNvPicPr>
          <p:nvPr>
            <p:ph type="body" idx="1"/>
          </p:nvPr>
        </p:nvPicPr>
        <p:blipFill rotWithShape="1">
          <a:blip r:embed="rId3">
            <a:alphaModFix/>
          </a:blip>
          <a:srcRect l="11680" t="17592" r="25184" b="8206"/>
          <a:stretch/>
        </p:blipFill>
        <p:spPr>
          <a:xfrm>
            <a:off x="152400" y="194072"/>
            <a:ext cx="8912100" cy="4909200"/>
          </a:xfrm>
          <a:prstGeom prst="rect">
            <a:avLst/>
          </a:prstGeom>
          <a:noFill/>
          <a:ln>
            <a:noFill/>
          </a:ln>
        </p:spPr>
      </p:pic>
      <p:sp>
        <p:nvSpPr>
          <p:cNvPr id="276" name="Google Shape;276;p35"/>
          <p:cNvSpPr txBox="1"/>
          <p:nvPr/>
        </p:nvSpPr>
        <p:spPr>
          <a:xfrm>
            <a:off x="3733800" y="114300"/>
            <a:ext cx="1143000" cy="2859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Calibri"/>
              <a:buNone/>
            </a:pPr>
            <a:r>
              <a:rPr lang="en" sz="3200" b="0" i="0" u="none">
                <a:solidFill>
                  <a:srgbClr val="FFFFFF"/>
                </a:solidFill>
                <a:latin typeface="Calibri"/>
                <a:ea typeface="Calibri"/>
                <a:cs typeface="Calibri"/>
                <a:sym typeface="Calibri"/>
              </a:rPr>
              <a:t>Each</a:t>
            </a:r>
            <a:endParaRPr/>
          </a:p>
        </p:txBody>
      </p:sp>
      <p:cxnSp>
        <p:nvCxnSpPr>
          <p:cNvPr id="277" name="Google Shape;277;p35"/>
          <p:cNvCxnSpPr/>
          <p:nvPr/>
        </p:nvCxnSpPr>
        <p:spPr>
          <a:xfrm>
            <a:off x="3733800" y="514350"/>
            <a:ext cx="1143000" cy="285900"/>
          </a:xfrm>
          <a:prstGeom prst="straightConnector1">
            <a:avLst/>
          </a:prstGeom>
          <a:noFill/>
          <a:ln w="76200" cap="flat" cmpd="sng">
            <a:solidFill>
              <a:schemeClr val="accent1"/>
            </a:solidFill>
            <a:prstDash val="solid"/>
            <a:miter lim="800000"/>
            <a:headEnd type="none" w="med" len="med"/>
            <a:tailEnd type="none"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628650" y="132211"/>
            <a:ext cx="7886700" cy="9942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t>Activity 1: Career Connections</a:t>
            </a:r>
            <a:endParaRPr/>
          </a:p>
        </p:txBody>
      </p:sp>
      <p:sp>
        <p:nvSpPr>
          <p:cNvPr id="283" name="Google Shape;283;p36"/>
          <p:cNvSpPr txBox="1"/>
          <p:nvPr/>
        </p:nvSpPr>
        <p:spPr>
          <a:xfrm>
            <a:off x="2227800" y="2571750"/>
            <a:ext cx="5275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009BA5"/>
                </a:solidFill>
                <a:latin typeface="Open Sans"/>
                <a:ea typeface="Open Sans"/>
                <a:cs typeface="Open Sans"/>
                <a:sym typeface="Open Sans"/>
              </a:rPr>
              <a:t>Let’s do some quick recall! </a:t>
            </a:r>
            <a:endParaRPr sz="3000" b="1">
              <a:solidFill>
                <a:srgbClr val="009BA5"/>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7"/>
          <p:cNvPicPr preferRelativeResize="0"/>
          <p:nvPr/>
        </p:nvPicPr>
        <p:blipFill rotWithShape="1">
          <a:blip r:embed="rId3">
            <a:alphaModFix/>
          </a:blip>
          <a:srcRect/>
          <a:stretch/>
        </p:blipFill>
        <p:spPr>
          <a:xfrm>
            <a:off x="6350" y="0"/>
            <a:ext cx="9144000" cy="5143500"/>
          </a:xfrm>
          <a:prstGeom prst="rect">
            <a:avLst/>
          </a:prstGeom>
          <a:noFill/>
          <a:ln>
            <a:noFill/>
          </a:ln>
        </p:spPr>
      </p:pic>
      <p:sp>
        <p:nvSpPr>
          <p:cNvPr id="290" name="Google Shape;290;p37"/>
          <p:cNvSpPr txBox="1"/>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4400"/>
              <a:buFont typeface="Open Sans"/>
              <a:buNone/>
            </a:pPr>
            <a:r>
              <a:rPr lang="en" sz="4400" b="1" i="0" u="none">
                <a:solidFill>
                  <a:srgbClr val="FFFFFF"/>
                </a:solidFill>
                <a:latin typeface="Open Sans"/>
                <a:ea typeface="Open Sans"/>
                <a:cs typeface="Open Sans"/>
                <a:sym typeface="Open Sans"/>
              </a:rPr>
              <a:t>Who Is This? </a:t>
            </a:r>
            <a:endParaRPr/>
          </a:p>
        </p:txBody>
      </p:sp>
      <p:sp>
        <p:nvSpPr>
          <p:cNvPr id="291" name="Google Shape;291;p37"/>
          <p:cNvSpPr txBox="1"/>
          <p:nvPr/>
        </p:nvSpPr>
        <p:spPr>
          <a:xfrm>
            <a:off x="1714500" y="2027900"/>
            <a:ext cx="5309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VISUALS: The presentation  notes list the individuals who should be on the next few slides. You can choose to pay for the photo of the individuals, or visit a web page with the photo of the individual to avoid copyright issues </a:t>
            </a:r>
            <a:endParaRPr b="1">
              <a:solidFill>
                <a:schemeClr val="lt1"/>
              </a:solidFill>
              <a:latin typeface="Open Sans"/>
              <a:ea typeface="Open Sans"/>
              <a:cs typeface="Open Sans"/>
              <a:sym typeface="Open Sans"/>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8"/>
          <p:cNvPicPr preferRelativeResize="0"/>
          <p:nvPr/>
        </p:nvPicPr>
        <p:blipFill rotWithShape="1">
          <a:blip r:embed="rId3">
            <a:alphaModFix/>
          </a:blip>
          <a:srcRect/>
          <a:stretch/>
        </p:blipFill>
        <p:spPr>
          <a:xfrm>
            <a:off x="6350" y="0"/>
            <a:ext cx="9144000" cy="5143500"/>
          </a:xfrm>
          <a:prstGeom prst="rect">
            <a:avLst/>
          </a:prstGeom>
          <a:noFill/>
          <a:ln>
            <a:noFill/>
          </a:ln>
        </p:spPr>
      </p:pic>
      <p:sp>
        <p:nvSpPr>
          <p:cNvPr id="298" name="Google Shape;298;p38"/>
          <p:cNvSpPr txBox="1"/>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4400"/>
              <a:buFont typeface="Open Sans"/>
              <a:buNone/>
            </a:pPr>
            <a:r>
              <a:rPr lang="en" sz="4400" b="1" i="0" u="none">
                <a:solidFill>
                  <a:srgbClr val="FFFFFF"/>
                </a:solidFill>
                <a:latin typeface="Open Sans"/>
                <a:ea typeface="Open Sans"/>
                <a:cs typeface="Open Sans"/>
                <a:sym typeface="Open Sans"/>
              </a:rPr>
              <a:t>Who Is This? </a:t>
            </a:r>
            <a:endParaRPr/>
          </a:p>
        </p:txBody>
      </p:sp>
      <p:sp>
        <p:nvSpPr>
          <p:cNvPr id="299" name="Google Shape;299;p38"/>
          <p:cNvSpPr txBox="1"/>
          <p:nvPr/>
        </p:nvSpPr>
        <p:spPr>
          <a:xfrm>
            <a:off x="508000" y="4856559"/>
            <a:ext cx="76296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Arial"/>
              <a:buNone/>
            </a:pPr>
            <a:r>
              <a:rPr lang="en" sz="900" b="0" i="0" u="none">
                <a:solidFill>
                  <a:srgbClr val="FFFFFF"/>
                </a:solidFill>
                <a:latin typeface="Arial"/>
                <a:ea typeface="Arial"/>
                <a:cs typeface="Arial"/>
                <a:sym typeface="Arial"/>
              </a:rPr>
              <a:t>https://digismak.com/hispanic-american-airlines-flight-attendant-averted-terrorist-plane-attack-20-years-ago-shortly-after-the-twin-towers-bombing/</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9"/>
          <p:cNvPicPr preferRelativeResize="0"/>
          <p:nvPr/>
        </p:nvPicPr>
        <p:blipFill rotWithShape="1">
          <a:blip r:embed="rId3">
            <a:alphaModFix/>
          </a:blip>
          <a:srcRect/>
          <a:stretch/>
        </p:blipFill>
        <p:spPr>
          <a:xfrm>
            <a:off x="6350" y="0"/>
            <a:ext cx="9144000" cy="5143500"/>
          </a:xfrm>
          <a:prstGeom prst="rect">
            <a:avLst/>
          </a:prstGeom>
          <a:noFill/>
          <a:ln>
            <a:noFill/>
          </a:ln>
        </p:spPr>
      </p:pic>
      <p:sp>
        <p:nvSpPr>
          <p:cNvPr id="306" name="Google Shape;306;p39"/>
          <p:cNvSpPr txBox="1"/>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4400"/>
              <a:buFont typeface="Open Sans"/>
              <a:buNone/>
            </a:pPr>
            <a:r>
              <a:rPr lang="en" sz="4400" b="1" i="0" u="none">
                <a:solidFill>
                  <a:srgbClr val="FFFFFF"/>
                </a:solidFill>
                <a:latin typeface="Open Sans"/>
                <a:ea typeface="Open Sans"/>
                <a:cs typeface="Open Sans"/>
                <a:sym typeface="Open Sans"/>
              </a:rPr>
              <a:t>Who Is This?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972608" y="1421607"/>
            <a:ext cx="5647200" cy="1485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 sz="4400"/>
              <a:t>Welcome</a:t>
            </a:r>
            <a:endParaRPr sz="4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0"/>
          <p:cNvPicPr preferRelativeResize="0"/>
          <p:nvPr/>
        </p:nvPicPr>
        <p:blipFill rotWithShape="1">
          <a:blip r:embed="rId3">
            <a:alphaModFix/>
          </a:blip>
          <a:srcRect/>
          <a:stretch/>
        </p:blipFill>
        <p:spPr>
          <a:xfrm>
            <a:off x="6350" y="0"/>
            <a:ext cx="9144000" cy="5143500"/>
          </a:xfrm>
          <a:prstGeom prst="rect">
            <a:avLst/>
          </a:prstGeom>
          <a:noFill/>
          <a:ln>
            <a:noFill/>
          </a:ln>
        </p:spPr>
      </p:pic>
      <p:sp>
        <p:nvSpPr>
          <p:cNvPr id="313" name="Google Shape;313;p4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1" i="0" u="none">
                <a:solidFill>
                  <a:srgbClr val="FFFFFF"/>
                </a:solidFill>
                <a:latin typeface="Open Sans"/>
                <a:ea typeface="Open Sans"/>
                <a:cs typeface="Open Sans"/>
                <a:sym typeface="Open Sans"/>
              </a:rPr>
              <a:t>Who Is This? </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246062" y="77390"/>
            <a:ext cx="86520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3200" b="0" i="0" u="none">
                <a:solidFill>
                  <a:srgbClr val="000000"/>
                </a:solidFill>
                <a:latin typeface="Open Sans Light"/>
                <a:ea typeface="Open Sans Light"/>
                <a:cs typeface="Open Sans Light"/>
                <a:sym typeface="Open Sans Light"/>
              </a:rPr>
              <a:t>Non-Traditional Career Profiles: Aircraft Pilots and Flight Engineers</a:t>
            </a:r>
            <a:endParaRPr/>
          </a:p>
        </p:txBody>
      </p:sp>
      <p:sp>
        <p:nvSpPr>
          <p:cNvPr id="320" name="Google Shape;320;p41"/>
          <p:cNvSpPr txBox="1"/>
          <p:nvPr/>
        </p:nvSpPr>
        <p:spPr>
          <a:xfrm>
            <a:off x="4337900" y="1031363"/>
            <a:ext cx="4391100" cy="143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Open Sans"/>
              <a:buNone/>
            </a:pPr>
            <a:r>
              <a:rPr lang="en" sz="2800" b="1" i="0" u="none">
                <a:solidFill>
                  <a:srgbClr val="000000"/>
                </a:solidFill>
                <a:latin typeface="Open Sans"/>
                <a:ea typeface="Open Sans"/>
                <a:cs typeface="Open Sans"/>
                <a:sym typeface="Open Sans"/>
              </a:rPr>
              <a:t>93% </a:t>
            </a:r>
            <a:r>
              <a:rPr lang="en" sz="2800" b="0" i="0" u="none">
                <a:solidFill>
                  <a:srgbClr val="000000"/>
                </a:solidFill>
                <a:latin typeface="Open Sans"/>
                <a:ea typeface="Open Sans"/>
                <a:cs typeface="Open Sans"/>
                <a:sym typeface="Open Sans"/>
              </a:rPr>
              <a:t> male</a:t>
            </a:r>
            <a:r>
              <a:rPr lang="en" sz="2800" b="1" i="0" u="none">
                <a:solidFill>
                  <a:srgbClr val="000000"/>
                </a:solidFill>
                <a:latin typeface="Open Sans"/>
                <a:ea typeface="Open Sans"/>
                <a:cs typeface="Open Sans"/>
                <a:sym typeface="Open Sans"/>
              </a:rPr>
              <a:t> 1.7% </a:t>
            </a:r>
            <a:r>
              <a:rPr lang="en" sz="2800" b="0" i="0" u="none">
                <a:solidFill>
                  <a:srgbClr val="000000"/>
                </a:solidFill>
                <a:latin typeface="Open Sans"/>
                <a:ea typeface="Open Sans"/>
                <a:cs typeface="Open Sans"/>
                <a:sym typeface="Open Sans"/>
              </a:rPr>
              <a:t>black</a:t>
            </a:r>
            <a:endParaRPr/>
          </a:p>
          <a:p>
            <a:pPr marL="0" marR="0" lvl="0" indent="0" algn="l" rtl="0">
              <a:lnSpc>
                <a:spcPct val="100000"/>
              </a:lnSpc>
              <a:spcBef>
                <a:spcPts val="0"/>
              </a:spcBef>
              <a:spcAft>
                <a:spcPts val="0"/>
              </a:spcAft>
              <a:buNone/>
            </a:pPr>
            <a:endParaRPr sz="2800" b="0" i="0" u="none">
              <a:solidFill>
                <a:srgbClr val="000000"/>
              </a:solidFill>
              <a:latin typeface="Open Sans"/>
              <a:ea typeface="Open Sans"/>
              <a:cs typeface="Open Sans"/>
              <a:sym typeface="Open Sans"/>
            </a:endParaRPr>
          </a:p>
        </p:txBody>
      </p:sp>
      <p:sp>
        <p:nvSpPr>
          <p:cNvPr id="321" name="Google Shape;321;p41"/>
          <p:cNvSpPr txBox="1"/>
          <p:nvPr/>
        </p:nvSpPr>
        <p:spPr>
          <a:xfrm>
            <a:off x="185737" y="4024313"/>
            <a:ext cx="3495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Open Sans"/>
              <a:buNone/>
            </a:pPr>
            <a:r>
              <a:rPr lang="en" sz="1400" b="0" i="0" u="none">
                <a:solidFill>
                  <a:srgbClr val="000000"/>
                </a:solidFill>
                <a:latin typeface="Open Sans"/>
                <a:ea typeface="Open Sans"/>
                <a:cs typeface="Open Sans"/>
                <a:sym typeface="Open Sans"/>
              </a:rPr>
              <a:t>Stephanie Johnson, Delta’s first black female captain, February 2017</a:t>
            </a:r>
            <a:endParaRPr/>
          </a:p>
        </p:txBody>
      </p:sp>
      <p:sp>
        <p:nvSpPr>
          <p:cNvPr id="322" name="Google Shape;322;p41"/>
          <p:cNvSpPr txBox="1"/>
          <p:nvPr/>
        </p:nvSpPr>
        <p:spPr>
          <a:xfrm>
            <a:off x="4239812" y="1940703"/>
            <a:ext cx="6913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A5A5A5"/>
              </a:buClr>
              <a:buSzPts val="1100"/>
              <a:buFont typeface="Arial"/>
              <a:buNone/>
            </a:pPr>
            <a:r>
              <a:rPr lang="en" sz="1100" b="0" i="1" u="sng">
                <a:solidFill>
                  <a:srgbClr val="A5A5A5"/>
                </a:solidFill>
                <a:latin typeface="Arial"/>
                <a:ea typeface="Arial"/>
                <a:cs typeface="Arial"/>
                <a:sym typeface="Arial"/>
                <a:hlinkClick r:id="rId3">
                  <a:extLst>
                    <a:ext uri="{A12FA001-AC4F-418D-AE19-62706E023703}">
                      <ahyp:hlinkClr xmlns:ahyp="http://schemas.microsoft.com/office/drawing/2018/hyperlinkcolor" val="tx"/>
                    </a:ext>
                  </a:extLst>
                </a:hlinkClick>
              </a:rPr>
              <a:t>https://datausa.io/profile/soc/532010/#demographics</a:t>
            </a:r>
            <a:endParaRPr sz="1100" b="0" i="1" u="none">
              <a:solidFill>
                <a:srgbClr val="A5A5A5"/>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100" b="0" i="1" u="none">
              <a:solidFill>
                <a:srgbClr val="A5A5A5"/>
              </a:solidFill>
              <a:latin typeface="Open Sans"/>
              <a:ea typeface="Open Sans"/>
              <a:cs typeface="Open Sans"/>
              <a:sym typeface="Open Sans"/>
            </a:endParaRPr>
          </a:p>
        </p:txBody>
      </p:sp>
      <p:sp>
        <p:nvSpPr>
          <p:cNvPr id="323" name="Google Shape;323;p41"/>
          <p:cNvSpPr txBox="1"/>
          <p:nvPr/>
        </p:nvSpPr>
        <p:spPr>
          <a:xfrm>
            <a:off x="5176837" y="3055144"/>
            <a:ext cx="375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24" name="Google Shape;324;p41"/>
          <p:cNvSpPr txBox="1"/>
          <p:nvPr/>
        </p:nvSpPr>
        <p:spPr>
          <a:xfrm>
            <a:off x="4572000" y="4431913"/>
            <a:ext cx="4204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Open Sans"/>
                <a:ea typeface="Open Sans"/>
                <a:cs typeface="Open Sans"/>
                <a:sym typeface="Open Sans"/>
              </a:rPr>
              <a:t> In 2014, Beth Powell joined American Airlines as a First Officer on the Boeing 737.</a:t>
            </a:r>
            <a:endParaRPr sz="1600" b="0" i="0" u="none" strike="noStrike" cap="none">
              <a:solidFill>
                <a:srgbClr val="000000"/>
              </a:solidFill>
              <a:latin typeface="Open Sans"/>
              <a:ea typeface="Open Sans"/>
              <a:cs typeface="Open Sans"/>
              <a:sym typeface="Open Sans"/>
            </a:endParaRPr>
          </a:p>
        </p:txBody>
      </p:sp>
      <p:sp>
        <p:nvSpPr>
          <p:cNvPr id="325" name="Google Shape;325;p41"/>
          <p:cNvSpPr txBox="1"/>
          <p:nvPr/>
        </p:nvSpPr>
        <p:spPr>
          <a:xfrm>
            <a:off x="4400550" y="4866084"/>
            <a:ext cx="6032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hlink"/>
              </a:buClr>
              <a:buSzPts val="1200"/>
              <a:buFont typeface="Arial"/>
              <a:buNone/>
            </a:pPr>
            <a:r>
              <a:rPr lang="en" sz="1200" b="0" i="0" u="sng">
                <a:solidFill>
                  <a:schemeClr val="hlink"/>
                </a:solidFill>
                <a:latin typeface="Arial"/>
                <a:ea typeface="Arial"/>
                <a:cs typeface="Arial"/>
                <a:sym typeface="Arial"/>
                <a:hlinkClick r:id="rId4"/>
              </a:rPr>
              <a:t>https://travelnoire.com/beth-powell-american-airlines-pilot/</a:t>
            </a:r>
            <a:r>
              <a:rPr lang="en" sz="1200" b="0" i="0" u="none">
                <a:solidFill>
                  <a:srgbClr val="000000"/>
                </a:solidFill>
                <a:latin typeface="Arial"/>
                <a:ea typeface="Arial"/>
                <a:cs typeface="Arial"/>
                <a:sym typeface="Arial"/>
              </a:rPr>
              <a:t> </a:t>
            </a:r>
            <a:endParaRPr/>
          </a:p>
        </p:txBody>
      </p:sp>
      <p:sp>
        <p:nvSpPr>
          <p:cNvPr id="326" name="Google Shape;326;p41"/>
          <p:cNvSpPr txBox="1"/>
          <p:nvPr/>
        </p:nvSpPr>
        <p:spPr>
          <a:xfrm>
            <a:off x="280987" y="4493419"/>
            <a:ext cx="3138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hlink"/>
              </a:buClr>
              <a:buSzPts val="1200"/>
              <a:buFont typeface="Arial"/>
              <a:buNone/>
            </a:pPr>
            <a:r>
              <a:rPr lang="en" sz="1200" b="0" i="0" u="sng">
                <a:solidFill>
                  <a:schemeClr val="hlink"/>
                </a:solidFill>
                <a:latin typeface="Arial"/>
                <a:ea typeface="Arial"/>
                <a:cs typeface="Arial"/>
                <a:sym typeface="Arial"/>
                <a:hlinkClick r:id="rId5"/>
              </a:rPr>
              <a:t>https://news.delta.com/delta-s-first-black-female-captain-taking-was-thrill-my-life</a:t>
            </a:r>
            <a:r>
              <a:rPr lang="en" sz="1200" b="0" i="0" u="none">
                <a:solidFill>
                  <a:srgbClr val="000000"/>
                </a:solidFill>
                <a:latin typeface="Arial"/>
                <a:ea typeface="Arial"/>
                <a:cs typeface="Arial"/>
                <a:sym typeface="Arial"/>
              </a:rPr>
              <a:t> </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2"/>
          <p:cNvSpPr txBox="1">
            <a:spLocks noGrp="1"/>
          </p:cNvSpPr>
          <p:nvPr>
            <p:ph type="title"/>
          </p:nvPr>
        </p:nvSpPr>
        <p:spPr>
          <a:xfrm>
            <a:off x="628650" y="139303"/>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Non-Traditional Career Profile: Flight Attendants </a:t>
            </a:r>
            <a:endParaRPr/>
          </a:p>
        </p:txBody>
      </p:sp>
      <p:sp>
        <p:nvSpPr>
          <p:cNvPr id="333" name="Google Shape;333;p42"/>
          <p:cNvSpPr txBox="1"/>
          <p:nvPr/>
        </p:nvSpPr>
        <p:spPr>
          <a:xfrm>
            <a:off x="5681662" y="1634728"/>
            <a:ext cx="3403500" cy="143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Open Sans"/>
              <a:buNone/>
            </a:pPr>
            <a:r>
              <a:rPr lang="en" sz="2800" b="1" i="0" u="none">
                <a:solidFill>
                  <a:srgbClr val="000000"/>
                </a:solidFill>
                <a:latin typeface="Open Sans"/>
                <a:ea typeface="Open Sans"/>
                <a:cs typeface="Open Sans"/>
                <a:sym typeface="Open Sans"/>
              </a:rPr>
              <a:t>75% </a:t>
            </a:r>
            <a:r>
              <a:rPr lang="en" sz="2800" b="0" i="0" u="none">
                <a:solidFill>
                  <a:srgbClr val="000000"/>
                </a:solidFill>
                <a:latin typeface="Open Sans"/>
                <a:ea typeface="Open Sans"/>
                <a:cs typeface="Open Sans"/>
                <a:sym typeface="Open Sans"/>
              </a:rPr>
              <a:t>are female</a:t>
            </a:r>
            <a:endParaRPr sz="1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Open Sans"/>
              <a:buNone/>
            </a:pPr>
            <a:r>
              <a:rPr lang="en" sz="2800" b="1" i="0" u="none">
                <a:solidFill>
                  <a:srgbClr val="000000"/>
                </a:solidFill>
                <a:latin typeface="Open Sans"/>
                <a:ea typeface="Open Sans"/>
                <a:cs typeface="Open Sans"/>
                <a:sym typeface="Open Sans"/>
              </a:rPr>
              <a:t>1.7% </a:t>
            </a:r>
            <a:r>
              <a:rPr lang="en" sz="2800" b="0" i="0" u="none">
                <a:solidFill>
                  <a:srgbClr val="000000"/>
                </a:solidFill>
                <a:latin typeface="Open Sans"/>
                <a:ea typeface="Open Sans"/>
                <a:cs typeface="Open Sans"/>
                <a:sym typeface="Open Sans"/>
              </a:rPr>
              <a:t>are Latinx</a:t>
            </a:r>
            <a:endParaRPr/>
          </a:p>
          <a:p>
            <a:pPr marL="0" marR="0" lvl="0" indent="0" algn="l" rtl="0">
              <a:lnSpc>
                <a:spcPct val="100000"/>
              </a:lnSpc>
              <a:spcBef>
                <a:spcPts val="0"/>
              </a:spcBef>
              <a:spcAft>
                <a:spcPts val="0"/>
              </a:spcAft>
              <a:buNone/>
            </a:pPr>
            <a:endParaRPr sz="2800" b="0" i="0" u="none">
              <a:solidFill>
                <a:srgbClr val="000000"/>
              </a:solidFill>
              <a:latin typeface="Open Sans"/>
              <a:ea typeface="Open Sans"/>
              <a:cs typeface="Open Sans"/>
              <a:sym typeface="Open Sans"/>
            </a:endParaRPr>
          </a:p>
        </p:txBody>
      </p:sp>
      <p:sp>
        <p:nvSpPr>
          <p:cNvPr id="334" name="Google Shape;334;p42"/>
          <p:cNvSpPr txBox="1"/>
          <p:nvPr/>
        </p:nvSpPr>
        <p:spPr>
          <a:xfrm>
            <a:off x="4792662" y="4758928"/>
            <a:ext cx="6912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A5A5A5"/>
              </a:buClr>
              <a:buSzPts val="1100"/>
              <a:buFont typeface="Open Sans"/>
              <a:buNone/>
            </a:pPr>
            <a:r>
              <a:rPr lang="en" sz="1100" b="0" i="1" u="sng">
                <a:solidFill>
                  <a:srgbClr val="A5A5A5"/>
                </a:solidFill>
                <a:latin typeface="Open Sans"/>
                <a:ea typeface="Open Sans"/>
                <a:cs typeface="Open Sans"/>
                <a:sym typeface="Open Sans"/>
              </a:rPr>
              <a:t>https://datausa.io/profile/soc/flight-attendants</a:t>
            </a: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91500" y="103075"/>
            <a:ext cx="89610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300" b="0" i="0" u="none">
                <a:solidFill>
                  <a:srgbClr val="000000"/>
                </a:solidFill>
                <a:latin typeface="Open Sans Light"/>
                <a:ea typeface="Open Sans Light"/>
                <a:cs typeface="Open Sans Light"/>
                <a:sym typeface="Open Sans Light"/>
              </a:rPr>
              <a:t>Non-Traditional/”Non-Trad” Careers</a:t>
            </a:r>
            <a:r>
              <a:rPr lang="en" sz="4400" b="0" i="0" u="none">
                <a:solidFill>
                  <a:srgbClr val="000000"/>
                </a:solidFill>
                <a:latin typeface="Open Sans Light"/>
                <a:ea typeface="Open Sans Light"/>
                <a:cs typeface="Open Sans Light"/>
                <a:sym typeface="Open Sans Light"/>
              </a:rPr>
              <a:t> </a:t>
            </a:r>
            <a:endParaRPr/>
          </a:p>
        </p:txBody>
      </p:sp>
      <p:sp>
        <p:nvSpPr>
          <p:cNvPr id="341" name="Google Shape;341;p43"/>
          <p:cNvSpPr txBox="1">
            <a:spLocks noGrp="1"/>
          </p:cNvSpPr>
          <p:nvPr>
            <p:ph type="body" idx="1"/>
          </p:nvPr>
        </p:nvSpPr>
        <p:spPr>
          <a:xfrm>
            <a:off x="568375" y="1444597"/>
            <a:ext cx="7886700" cy="2436000"/>
          </a:xfrm>
          <a:prstGeom prst="rect">
            <a:avLst/>
          </a:prstGeom>
          <a:noFill/>
          <a:ln>
            <a:noFill/>
          </a:ln>
        </p:spPr>
        <p:txBody>
          <a:bodyPr spcFirstLastPara="1" wrap="square" lIns="91425" tIns="45700" rIns="91425" bIns="45700" anchor="t" anchorCtr="0">
            <a:noAutofit/>
          </a:bodyPr>
          <a:lstStyle/>
          <a:p>
            <a:pPr marL="228600" lvl="0" indent="-222250" algn="l" rtl="0">
              <a:lnSpc>
                <a:spcPct val="115000"/>
              </a:lnSpc>
              <a:spcBef>
                <a:spcPts val="0"/>
              </a:spcBef>
              <a:spcAft>
                <a:spcPts val="0"/>
              </a:spcAft>
              <a:buClr>
                <a:srgbClr val="009AA6"/>
              </a:buClr>
              <a:buSzPts val="200"/>
              <a:buFont typeface="Arial"/>
              <a:buChar char="•"/>
            </a:pPr>
            <a:r>
              <a:rPr lang="en" sz="2100" b="0" i="0" u="none">
                <a:solidFill>
                  <a:srgbClr val="000000"/>
                </a:solidFill>
                <a:latin typeface="Open Sans"/>
                <a:ea typeface="Open Sans"/>
                <a:cs typeface="Open Sans"/>
                <a:sym typeface="Open Sans"/>
              </a:rPr>
              <a:t>Term used in The Strengthening Career and Technical Education for the 21st Century Act (Perkins V) </a:t>
            </a:r>
            <a:endParaRPr sz="2700" b="0" i="0" u="none">
              <a:solidFill>
                <a:srgbClr val="000000"/>
              </a:solidFill>
              <a:latin typeface="Open Sans"/>
              <a:ea typeface="Open Sans"/>
              <a:cs typeface="Open Sans"/>
              <a:sym typeface="Open Sans"/>
            </a:endParaRPr>
          </a:p>
          <a:p>
            <a:pPr marL="228600" lvl="0" indent="-228600" algn="l" rtl="0">
              <a:lnSpc>
                <a:spcPct val="115000"/>
              </a:lnSpc>
              <a:spcBef>
                <a:spcPts val="0"/>
              </a:spcBef>
              <a:spcAft>
                <a:spcPts val="0"/>
              </a:spcAft>
              <a:buSzPts val="1800"/>
              <a:buNone/>
            </a:pPr>
            <a:endParaRPr sz="2100" b="0" i="0" u="none">
              <a:solidFill>
                <a:srgbClr val="000000"/>
              </a:solidFill>
              <a:latin typeface="Open Sans"/>
              <a:ea typeface="Open Sans"/>
              <a:cs typeface="Open Sans"/>
              <a:sym typeface="Open Sans"/>
            </a:endParaRPr>
          </a:p>
          <a:p>
            <a:pPr marL="228600" lvl="0" indent="-222250" algn="l" rtl="0">
              <a:lnSpc>
                <a:spcPct val="115000"/>
              </a:lnSpc>
              <a:spcBef>
                <a:spcPts val="0"/>
              </a:spcBef>
              <a:spcAft>
                <a:spcPts val="0"/>
              </a:spcAft>
              <a:buClr>
                <a:srgbClr val="009AA6"/>
              </a:buClr>
              <a:buSzPts val="200"/>
              <a:buFont typeface="Arial"/>
              <a:buChar char="•"/>
            </a:pPr>
            <a:r>
              <a:rPr lang="en" sz="2100" b="1" i="0" u="none">
                <a:solidFill>
                  <a:srgbClr val="000000"/>
                </a:solidFill>
                <a:latin typeface="Open Sans"/>
                <a:ea typeface="Open Sans"/>
                <a:cs typeface="Open Sans"/>
                <a:sym typeface="Open Sans"/>
              </a:rPr>
              <a:t>Defined: </a:t>
            </a:r>
            <a:r>
              <a:rPr lang="en" sz="2100" b="0" i="0" u="none">
                <a:solidFill>
                  <a:srgbClr val="000000"/>
                </a:solidFill>
                <a:latin typeface="Open Sans"/>
                <a:ea typeface="Open Sans"/>
                <a:cs typeface="Open Sans"/>
                <a:sym typeface="Open Sans"/>
              </a:rPr>
              <a:t>CTE programs that prepare students for an occupation where one gender* is less than 25 percent of all the individuals employed in that field.</a:t>
            </a:r>
            <a:endParaRPr sz="2700" b="0" i="0" u="none">
              <a:solidFill>
                <a:srgbClr val="000000"/>
              </a:solidFill>
              <a:latin typeface="Open Sans"/>
              <a:ea typeface="Open Sans"/>
              <a:cs typeface="Open Sans"/>
              <a:sym typeface="Open Sans"/>
            </a:endParaRPr>
          </a:p>
          <a:p>
            <a:pPr marL="228600" lvl="0" indent="-228600" algn="l" rtl="0">
              <a:lnSpc>
                <a:spcPct val="115000"/>
              </a:lnSpc>
              <a:spcBef>
                <a:spcPts val="0"/>
              </a:spcBef>
              <a:spcAft>
                <a:spcPts val="0"/>
              </a:spcAft>
              <a:buSzPts val="1800"/>
              <a:buNone/>
            </a:pPr>
            <a:endParaRPr sz="2100" b="0" i="0" u="none">
              <a:solidFill>
                <a:srgbClr val="000000"/>
              </a:solidFill>
              <a:latin typeface="Open Sans"/>
              <a:ea typeface="Open Sans"/>
              <a:cs typeface="Open Sans"/>
              <a:sym typeface="Open Sans"/>
            </a:endParaRPr>
          </a:p>
          <a:p>
            <a:pPr marL="228600" lvl="0" indent="-222250" algn="l" rtl="0">
              <a:lnSpc>
                <a:spcPct val="115000"/>
              </a:lnSpc>
              <a:spcBef>
                <a:spcPts val="0"/>
              </a:spcBef>
              <a:spcAft>
                <a:spcPts val="0"/>
              </a:spcAft>
              <a:buClr>
                <a:srgbClr val="009AA6"/>
              </a:buClr>
              <a:buSzPts val="200"/>
              <a:buFont typeface="Arial"/>
              <a:buChar char="•"/>
            </a:pPr>
            <a:r>
              <a:rPr lang="en" sz="2100" b="0" i="0" u="none">
                <a:solidFill>
                  <a:srgbClr val="000000"/>
                </a:solidFill>
                <a:latin typeface="Open Sans"/>
                <a:ea typeface="Open Sans"/>
                <a:cs typeface="Open Sans"/>
                <a:sym typeface="Open Sans"/>
              </a:rPr>
              <a:t>CTE instructors are held accountable for equity in their classrooms, and more can be done to think beyond gender. </a:t>
            </a:r>
            <a:endParaRPr sz="2700" b="0" i="0" u="none">
              <a:solidFill>
                <a:srgbClr val="000000"/>
              </a:solidFill>
              <a:latin typeface="Open Sans"/>
              <a:ea typeface="Open Sans"/>
              <a:cs typeface="Open Sans"/>
              <a:sym typeface="Open Sans"/>
            </a:endParaRPr>
          </a:p>
          <a:p>
            <a:pPr marL="228600" lvl="0" indent="-228600" algn="l" rtl="0">
              <a:lnSpc>
                <a:spcPct val="115000"/>
              </a:lnSpc>
              <a:spcBef>
                <a:spcPts val="0"/>
              </a:spcBef>
              <a:spcAft>
                <a:spcPts val="0"/>
              </a:spcAft>
              <a:buSzPts val="1800"/>
              <a:buNone/>
            </a:pPr>
            <a:endParaRPr sz="2100" b="0" i="0" u="none">
              <a:solidFill>
                <a:srgbClr val="000000"/>
              </a:solidFill>
              <a:latin typeface="Open Sans"/>
              <a:ea typeface="Open Sans"/>
              <a:cs typeface="Open Sans"/>
              <a:sym typeface="Open Sans"/>
            </a:endParaRPr>
          </a:p>
          <a:p>
            <a:pPr marL="457200" lvl="0" indent="-228600" algn="l" rtl="0">
              <a:lnSpc>
                <a:spcPct val="90000"/>
              </a:lnSpc>
              <a:spcBef>
                <a:spcPts val="1000"/>
              </a:spcBef>
              <a:spcAft>
                <a:spcPts val="0"/>
              </a:spcAft>
              <a:buSzPts val="1800"/>
              <a:buNone/>
            </a:pPr>
            <a:endParaRPr sz="2100" b="0" i="0" u="none">
              <a:solidFill>
                <a:srgbClr val="000000"/>
              </a:solidFill>
              <a:latin typeface="Open Sans"/>
              <a:ea typeface="Open Sans"/>
              <a:cs typeface="Open Sans"/>
              <a:sym typeface="Open Sans"/>
            </a:endParaRPr>
          </a:p>
        </p:txBody>
      </p:sp>
      <p:sp>
        <p:nvSpPr>
          <p:cNvPr id="342" name="Google Shape;342;p43"/>
          <p:cNvSpPr txBox="1"/>
          <p:nvPr/>
        </p:nvSpPr>
        <p:spPr>
          <a:xfrm>
            <a:off x="223817" y="4861100"/>
            <a:ext cx="6597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a:solidFill>
                  <a:srgbClr val="000000"/>
                </a:solidFill>
                <a:latin typeface="Arial"/>
                <a:ea typeface="Arial"/>
                <a:cs typeface="Arial"/>
                <a:sym typeface="Arial"/>
              </a:rPr>
              <a:t>*Perkins V defines gender as the binary Male/Female only.</a:t>
            </a:r>
            <a:endParaRPr i="1"/>
          </a:p>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4"/>
          <p:cNvSpPr/>
          <p:nvPr/>
        </p:nvSpPr>
        <p:spPr>
          <a:xfrm>
            <a:off x="4789050" y="1671125"/>
            <a:ext cx="3486900" cy="3201600"/>
          </a:xfrm>
          <a:prstGeom prst="rect">
            <a:avLst/>
          </a:prstGeom>
          <a:solidFill>
            <a:srgbClr val="00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4"/>
          <p:cNvSpPr/>
          <p:nvPr/>
        </p:nvSpPr>
        <p:spPr>
          <a:xfrm>
            <a:off x="530625" y="1671125"/>
            <a:ext cx="3145500" cy="3232500"/>
          </a:xfrm>
          <a:prstGeom prst="rect">
            <a:avLst/>
          </a:prstGeom>
          <a:solidFill>
            <a:srgbClr val="FF6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4"/>
          <p:cNvSpPr txBox="1">
            <a:spLocks noGrp="1"/>
          </p:cNvSpPr>
          <p:nvPr>
            <p:ph type="title"/>
          </p:nvPr>
        </p:nvSpPr>
        <p:spPr>
          <a:xfrm>
            <a:off x="628650" y="138113"/>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Special Populations </a:t>
            </a:r>
            <a:br>
              <a:rPr lang="en" sz="4400" b="0" i="0" u="none">
                <a:solidFill>
                  <a:srgbClr val="000000"/>
                </a:solidFill>
                <a:latin typeface="Open Sans Light"/>
                <a:ea typeface="Open Sans Light"/>
                <a:cs typeface="Open Sans Light"/>
                <a:sym typeface="Open Sans Light"/>
              </a:rPr>
            </a:br>
            <a:r>
              <a:rPr lang="en" sz="3000" b="0" i="1" u="none">
                <a:solidFill>
                  <a:srgbClr val="000000"/>
                </a:solidFill>
                <a:latin typeface="Open Sans Light"/>
                <a:ea typeface="Open Sans Light"/>
                <a:cs typeface="Open Sans Light"/>
                <a:sym typeface="Open Sans Light"/>
              </a:rPr>
              <a:t>(as defined by Perkins V) </a:t>
            </a:r>
            <a:endParaRPr/>
          </a:p>
        </p:txBody>
      </p:sp>
      <p:sp>
        <p:nvSpPr>
          <p:cNvPr id="351" name="Google Shape;351;p44"/>
          <p:cNvSpPr txBox="1"/>
          <p:nvPr/>
        </p:nvSpPr>
        <p:spPr>
          <a:xfrm>
            <a:off x="678825" y="1671125"/>
            <a:ext cx="31620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with disabilities </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from economically disadvantaged families</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preparing for non-traditional fields</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Single parents, including single pregnant women</a:t>
            </a:r>
            <a:endParaRPr sz="1800">
              <a:solidFill>
                <a:schemeClr val="lt1"/>
              </a:solidFill>
              <a:latin typeface="Open Sans"/>
              <a:ea typeface="Open Sans"/>
              <a:cs typeface="Open Sans"/>
              <a:sym typeface="Open Sans"/>
            </a:endParaRPr>
          </a:p>
        </p:txBody>
      </p:sp>
      <p:sp>
        <p:nvSpPr>
          <p:cNvPr id="352" name="Google Shape;352;p44"/>
          <p:cNvSpPr txBox="1"/>
          <p:nvPr/>
        </p:nvSpPr>
        <p:spPr>
          <a:xfrm>
            <a:off x="4789050" y="1640225"/>
            <a:ext cx="36462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out of the workforce </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English Learners </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Individuals experiencing homelessness</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Youth who are in or have aged out of the foster care system</a:t>
            </a:r>
            <a:endParaRPr sz="1800">
              <a:solidFill>
                <a:schemeClr val="lt1"/>
              </a:solidFill>
              <a:latin typeface="Open Sans"/>
              <a:ea typeface="Open Sans"/>
              <a:cs typeface="Open Sans"/>
              <a:sym typeface="Open Sans"/>
            </a:endParaRPr>
          </a:p>
          <a:p>
            <a:pPr marL="457200" lvl="0" indent="-342900" algn="l" rtl="0">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Youth with a parent in the armed force and on active duty </a:t>
            </a:r>
            <a:endParaRPr sz="1800">
              <a:solidFill>
                <a:schemeClr val="lt1"/>
              </a:solidFill>
              <a:latin typeface="Open Sans"/>
              <a:ea typeface="Open Sans"/>
              <a:cs typeface="Open Sans"/>
              <a:sym typeface="Open Sans"/>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Whom Do You Visualize?</a:t>
            </a:r>
            <a:endParaRPr/>
          </a:p>
        </p:txBody>
      </p:sp>
      <p:sp>
        <p:nvSpPr>
          <p:cNvPr id="359" name="Google Shape;359;p45"/>
          <p:cNvSpPr txBox="1">
            <a:spLocks noGrp="1"/>
          </p:cNvSpPr>
          <p:nvPr>
            <p:ph type="body" idx="1"/>
          </p:nvPr>
        </p:nvSpPr>
        <p:spPr>
          <a:xfrm>
            <a:off x="628650" y="1575197"/>
            <a:ext cx="7886700" cy="243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400" b="0" i="0" u="none" dirty="0">
                <a:solidFill>
                  <a:srgbClr val="FF6D13"/>
                </a:solidFill>
                <a:latin typeface="Open Sans"/>
                <a:ea typeface="Open Sans"/>
                <a:cs typeface="Open Sans"/>
                <a:sym typeface="Open Sans"/>
              </a:rPr>
              <a:t>Nurse</a:t>
            </a:r>
            <a:r>
              <a:rPr lang="en" sz="2400" dirty="0">
                <a:solidFill>
                  <a:srgbClr val="FF6D13"/>
                </a:solidFill>
              </a:rPr>
              <a:t>													</a:t>
            </a:r>
            <a:r>
              <a:rPr lang="en" sz="2400" b="0" i="0" u="none" dirty="0">
                <a:solidFill>
                  <a:srgbClr val="FF6D13"/>
                </a:solidFill>
                <a:latin typeface="Open Sans"/>
                <a:ea typeface="Open Sans"/>
                <a:cs typeface="Open Sans"/>
                <a:sym typeface="Open Sans"/>
              </a:rPr>
              <a:t>Welder</a:t>
            </a:r>
            <a:endParaRPr sz="2400" dirty="0">
              <a:solidFill>
                <a:srgbClr val="FF6D13"/>
              </a:solidFill>
            </a:endParaRPr>
          </a:p>
          <a:p>
            <a:pPr marL="0" lvl="0" indent="0" algn="l" rtl="0">
              <a:lnSpc>
                <a:spcPct val="115000"/>
              </a:lnSpc>
              <a:spcBef>
                <a:spcPts val="1000"/>
              </a:spcBef>
              <a:spcAft>
                <a:spcPts val="0"/>
              </a:spcAft>
              <a:buNone/>
            </a:pPr>
            <a:r>
              <a:rPr lang="en" sz="2400" b="0" i="0" u="none" dirty="0">
                <a:solidFill>
                  <a:srgbClr val="009198"/>
                </a:solidFill>
                <a:latin typeface="Open Sans"/>
                <a:ea typeface="Open Sans"/>
                <a:cs typeface="Open Sans"/>
                <a:sym typeface="Open Sans"/>
              </a:rPr>
              <a:t>Systems engineer</a:t>
            </a:r>
            <a:r>
              <a:rPr lang="en" sz="2400" dirty="0">
                <a:solidFill>
                  <a:srgbClr val="009198"/>
                </a:solidFill>
              </a:rPr>
              <a:t>		</a:t>
            </a:r>
            <a:r>
              <a:rPr lang="en" sz="2400" b="0" i="0" u="none" dirty="0">
                <a:solidFill>
                  <a:srgbClr val="009198"/>
                </a:solidFill>
                <a:latin typeface="Open Sans"/>
                <a:ea typeface="Open Sans"/>
                <a:cs typeface="Open Sans"/>
                <a:sym typeface="Open Sans"/>
              </a:rPr>
              <a:t>Early childhood teacher</a:t>
            </a:r>
            <a:endParaRPr sz="2400" dirty="0">
              <a:solidFill>
                <a:srgbClr val="009198"/>
              </a:solidFill>
            </a:endParaRPr>
          </a:p>
          <a:p>
            <a:pPr marL="0" lvl="0" indent="0" algn="l" rtl="0">
              <a:lnSpc>
                <a:spcPct val="115000"/>
              </a:lnSpc>
              <a:spcBef>
                <a:spcPts val="1000"/>
              </a:spcBef>
              <a:spcAft>
                <a:spcPts val="0"/>
              </a:spcAft>
              <a:buNone/>
            </a:pPr>
            <a:r>
              <a:rPr lang="en" sz="2400" b="0" i="0" u="none" dirty="0">
                <a:solidFill>
                  <a:srgbClr val="FF6D13"/>
                </a:solidFill>
                <a:latin typeface="Open Sans"/>
                <a:ea typeface="Open Sans"/>
                <a:cs typeface="Open Sans"/>
                <a:sym typeface="Open Sans"/>
              </a:rPr>
              <a:t>Automotive technician </a:t>
            </a:r>
            <a:r>
              <a:rPr lang="en" sz="2400" dirty="0">
                <a:solidFill>
                  <a:srgbClr val="FF6D13"/>
                </a:solidFill>
              </a:rPr>
              <a:t>		</a:t>
            </a:r>
          </a:p>
          <a:p>
            <a:pPr marL="0" lvl="0" indent="0" algn="l" rtl="0">
              <a:lnSpc>
                <a:spcPct val="115000"/>
              </a:lnSpc>
              <a:spcBef>
                <a:spcPts val="1000"/>
              </a:spcBef>
              <a:spcAft>
                <a:spcPts val="0"/>
              </a:spcAft>
              <a:buNone/>
            </a:pPr>
            <a:r>
              <a:rPr lang="en" sz="2400" b="0" i="0" u="none" dirty="0">
                <a:solidFill>
                  <a:srgbClr val="FF6D13"/>
                </a:solidFill>
                <a:latin typeface="Open Sans"/>
                <a:ea typeface="Open Sans"/>
                <a:cs typeface="Open Sans"/>
                <a:sym typeface="Open Sans"/>
              </a:rPr>
              <a:t>					Software developer</a:t>
            </a:r>
            <a:endParaRPr sz="2400" dirty="0">
              <a:solidFill>
                <a:srgbClr val="FF6D13"/>
              </a:solidFill>
            </a:endParaRPr>
          </a:p>
          <a:p>
            <a:pPr marL="0" lvl="0" indent="0" algn="l" rtl="0">
              <a:lnSpc>
                <a:spcPct val="115000"/>
              </a:lnSpc>
              <a:spcBef>
                <a:spcPts val="1000"/>
              </a:spcBef>
              <a:spcAft>
                <a:spcPts val="0"/>
              </a:spcAft>
              <a:buNone/>
            </a:pPr>
            <a:r>
              <a:rPr lang="en" sz="2400" b="0" i="0" u="none" dirty="0">
                <a:solidFill>
                  <a:srgbClr val="1B8D95"/>
                </a:solidFill>
                <a:latin typeface="Open Sans"/>
                <a:ea typeface="Open Sans"/>
                <a:cs typeface="Open Sans"/>
                <a:sym typeface="Open Sans"/>
              </a:rPr>
              <a:t>Financial adviser</a:t>
            </a:r>
            <a:endParaRPr sz="2400" dirty="0">
              <a:solidFill>
                <a:srgbClr val="1B8D95"/>
              </a:solidFill>
            </a:endParaRPr>
          </a:p>
          <a:p>
            <a:pPr marL="457200" lvl="0" indent="-228600" algn="l" rtl="0">
              <a:lnSpc>
                <a:spcPct val="90000"/>
              </a:lnSpc>
              <a:spcBef>
                <a:spcPts val="1000"/>
              </a:spcBef>
              <a:spcAft>
                <a:spcPts val="0"/>
              </a:spcAft>
              <a:buSzPts val="1800"/>
              <a:buNone/>
            </a:pPr>
            <a:endParaRPr sz="2200" b="0" i="0" u="none" dirty="0">
              <a:solidFill>
                <a:srgbClr val="000000"/>
              </a:solidFill>
              <a:latin typeface="Open Sans"/>
              <a:ea typeface="Open Sans"/>
              <a:cs typeface="Open Sans"/>
              <a:sym typeface="Open San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
                                            <p:txEl>
                                              <p:pRg st="0" end="0"/>
                                            </p:txEl>
                                          </p:spTgt>
                                        </p:tgtEl>
                                        <p:attrNameLst>
                                          <p:attrName>style.visibility</p:attrName>
                                        </p:attrNameLst>
                                      </p:cBhvr>
                                      <p:to>
                                        <p:strVal val="visible"/>
                                      </p:to>
                                    </p:set>
                                    <p:animEffect transition="in" filter="fade">
                                      <p:cBhvr>
                                        <p:cTn id="12" dur="500"/>
                                        <p:tgtEl>
                                          <p:spTgt spid="3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xEl>
                                              <p:pRg st="1" end="1"/>
                                            </p:txEl>
                                          </p:spTgt>
                                        </p:tgtEl>
                                        <p:attrNameLst>
                                          <p:attrName>style.visibility</p:attrName>
                                        </p:attrNameLst>
                                      </p:cBhvr>
                                      <p:to>
                                        <p:strVal val="visible"/>
                                      </p:to>
                                    </p:set>
                                    <p:animEffect transition="in" filter="fade">
                                      <p:cBhvr>
                                        <p:cTn id="17" dur="500"/>
                                        <p:tgtEl>
                                          <p:spTgt spid="3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9">
                                            <p:txEl>
                                              <p:pRg st="2" end="2"/>
                                            </p:txEl>
                                          </p:spTgt>
                                        </p:tgtEl>
                                        <p:attrNameLst>
                                          <p:attrName>style.visibility</p:attrName>
                                        </p:attrNameLst>
                                      </p:cBhvr>
                                      <p:to>
                                        <p:strVal val="visible"/>
                                      </p:to>
                                    </p:set>
                                    <p:animEffect transition="in" filter="fade">
                                      <p:cBhvr>
                                        <p:cTn id="22" dur="500"/>
                                        <p:tgtEl>
                                          <p:spTgt spid="3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9">
                                            <p:txEl>
                                              <p:pRg st="3" end="3"/>
                                            </p:txEl>
                                          </p:spTgt>
                                        </p:tgtEl>
                                        <p:attrNameLst>
                                          <p:attrName>style.visibility</p:attrName>
                                        </p:attrNameLst>
                                      </p:cBhvr>
                                      <p:to>
                                        <p:strVal val="visible"/>
                                      </p:to>
                                    </p:set>
                                    <p:animEffect transition="in" filter="fade">
                                      <p:cBhvr>
                                        <p:cTn id="27" dur="500"/>
                                        <p:tgtEl>
                                          <p:spTgt spid="3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9">
                                            <p:txEl>
                                              <p:pRg st="4" end="4"/>
                                            </p:txEl>
                                          </p:spTgt>
                                        </p:tgtEl>
                                        <p:attrNameLst>
                                          <p:attrName>style.visibility</p:attrName>
                                        </p:attrNameLst>
                                      </p:cBhvr>
                                      <p:to>
                                        <p:strVal val="visible"/>
                                      </p:to>
                                    </p:set>
                                    <p:animEffect transition="in" filter="fade">
                                      <p:cBhvr>
                                        <p:cTn id="32" dur="500"/>
                                        <p:tgtEl>
                                          <p:spTgt spid="3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Equity and Access in CTE</a:t>
            </a:r>
            <a:endParaRPr/>
          </a:p>
        </p:txBody>
      </p:sp>
      <p:sp>
        <p:nvSpPr>
          <p:cNvPr id="366" name="Google Shape;366;p46"/>
          <p:cNvSpPr txBox="1"/>
          <p:nvPr/>
        </p:nvSpPr>
        <p:spPr>
          <a:xfrm>
            <a:off x="1825125" y="2276775"/>
            <a:ext cx="5309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Open Sans"/>
                <a:ea typeface="Open Sans"/>
                <a:cs typeface="Open Sans"/>
                <a:sym typeface="Open Sans"/>
              </a:rPr>
              <a:t>VISUALS Place diverse individuals in in-demand careers using photos own by your department, either from your events or licensed stock photos. </a:t>
            </a:r>
            <a:endParaRPr i="1">
              <a:latin typeface="Open Sans"/>
              <a:ea typeface="Open Sans"/>
              <a:cs typeface="Open Sans"/>
              <a:sym typeface="Open Sans"/>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471488" y="99159"/>
            <a:ext cx="5915100" cy="745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Open Sans"/>
              <a:buNone/>
            </a:pPr>
            <a:r>
              <a:rPr lang="en"/>
              <a:t>Speakers </a:t>
            </a:r>
            <a:endParaRPr/>
          </a:p>
        </p:txBody>
      </p:sp>
      <p:pic>
        <p:nvPicPr>
          <p:cNvPr id="372" name="Google Shape;372;p47"/>
          <p:cNvPicPr preferRelativeResize="0"/>
          <p:nvPr/>
        </p:nvPicPr>
        <p:blipFill rotWithShape="1">
          <a:blip r:embed="rId3">
            <a:alphaModFix/>
          </a:blip>
          <a:srcRect/>
          <a:stretch/>
        </p:blipFill>
        <p:spPr>
          <a:xfrm>
            <a:off x="0" y="206663"/>
            <a:ext cx="9144000" cy="4273800"/>
          </a:xfrm>
          <a:prstGeom prst="rect">
            <a:avLst/>
          </a:prstGeom>
          <a:noFill/>
          <a:ln>
            <a:noFill/>
          </a:ln>
        </p:spPr>
      </p:pic>
      <p:sp>
        <p:nvSpPr>
          <p:cNvPr id="373" name="Google Shape;373;p47"/>
          <p:cNvSpPr txBox="1"/>
          <p:nvPr/>
        </p:nvSpPr>
        <p:spPr>
          <a:xfrm>
            <a:off x="241100" y="4480463"/>
            <a:ext cx="8991000" cy="5448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750"/>
              </a:spcBef>
              <a:spcAft>
                <a:spcPts val="0"/>
              </a:spcAft>
              <a:buNone/>
            </a:pPr>
            <a:r>
              <a:rPr lang="en" sz="2200">
                <a:solidFill>
                  <a:schemeClr val="dk1"/>
                </a:solidFill>
                <a:latin typeface="Open Sans"/>
                <a:ea typeface="Open Sans"/>
                <a:cs typeface="Open Sans"/>
                <a:sym typeface="Open Sans"/>
              </a:rPr>
              <a:t>Explore more by visiting: </a:t>
            </a:r>
            <a:r>
              <a:rPr lang="en" sz="2200" u="sng">
                <a:solidFill>
                  <a:schemeClr val="hlink"/>
                </a:solidFill>
                <a:latin typeface="Open Sans"/>
                <a:ea typeface="Open Sans"/>
                <a:cs typeface="Open Sans"/>
                <a:sym typeface="Open Sans"/>
                <a:hlinkClick r:id="rId4"/>
              </a:rPr>
              <a:t>https://careertech.org/without-limits</a:t>
            </a:r>
            <a:r>
              <a:rPr lang="en" sz="2600">
                <a:solidFill>
                  <a:schemeClr val="dk1"/>
                </a:solidFill>
                <a:latin typeface="Open Sans"/>
                <a:ea typeface="Open Sans"/>
                <a:cs typeface="Open Sans"/>
                <a:sym typeface="Open Sans"/>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8"/>
          <p:cNvPicPr preferRelativeResize="0"/>
          <p:nvPr/>
        </p:nvPicPr>
        <p:blipFill rotWithShape="1">
          <a:blip r:embed="rId3">
            <a:alphaModFix/>
          </a:blip>
          <a:srcRect l="52075" t="27735" r="25732" b="22461"/>
          <a:stretch/>
        </p:blipFill>
        <p:spPr>
          <a:xfrm>
            <a:off x="2761626" y="273850"/>
            <a:ext cx="3507024" cy="4427150"/>
          </a:xfrm>
          <a:prstGeom prst="rect">
            <a:avLst/>
          </a:prstGeom>
          <a:noFill/>
          <a:ln>
            <a:noFill/>
          </a:ln>
        </p:spPr>
      </p:pic>
      <p:sp>
        <p:nvSpPr>
          <p:cNvPr id="379" name="Google Shape;379;p48"/>
          <p:cNvSpPr/>
          <p:nvPr/>
        </p:nvSpPr>
        <p:spPr>
          <a:xfrm>
            <a:off x="1145225" y="3596425"/>
            <a:ext cx="1366200" cy="421800"/>
          </a:xfrm>
          <a:prstGeom prst="rightArrow">
            <a:avLst>
              <a:gd name="adj1" fmla="val 50000"/>
              <a:gd name="adj2" fmla="val 50000"/>
            </a:avLst>
          </a:prstGeom>
          <a:solidFill>
            <a:srgbClr val="FF6D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8"/>
          <p:cNvSpPr/>
          <p:nvPr/>
        </p:nvSpPr>
        <p:spPr>
          <a:xfrm>
            <a:off x="6439425" y="3666750"/>
            <a:ext cx="1366200" cy="421800"/>
          </a:xfrm>
          <a:prstGeom prst="leftArrow">
            <a:avLst>
              <a:gd name="adj1" fmla="val 50000"/>
              <a:gd name="adj2" fmla="val 50000"/>
            </a:avLst>
          </a:prstGeom>
          <a:solidFill>
            <a:srgbClr val="FF6D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 Implicit Bias</a:t>
            </a:r>
            <a:endParaRPr/>
          </a:p>
        </p:txBody>
      </p:sp>
      <p:sp>
        <p:nvSpPr>
          <p:cNvPr id="387" name="Google Shape;387;p49"/>
          <p:cNvSpPr txBox="1">
            <a:spLocks noGrp="1"/>
          </p:cNvSpPr>
          <p:nvPr>
            <p:ph type="body" idx="1"/>
          </p:nvPr>
        </p:nvSpPr>
        <p:spPr>
          <a:xfrm>
            <a:off x="450850" y="1593050"/>
            <a:ext cx="8586600" cy="32361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rgbClr val="009AA6"/>
              </a:buClr>
              <a:buSzPts val="2300"/>
              <a:buFont typeface="Open Sans"/>
              <a:buChar char="➢"/>
            </a:pPr>
            <a:r>
              <a:rPr lang="en" sz="2300" b="0" i="0" u="none">
                <a:solidFill>
                  <a:srgbClr val="000000"/>
                </a:solidFill>
                <a:latin typeface="Open Sans"/>
                <a:ea typeface="Open Sans"/>
                <a:cs typeface="Open Sans"/>
                <a:sym typeface="Open Sans"/>
              </a:rPr>
              <a:t>Attitudes or stereotypes that affect our understanding, actions and decisions in an unconscious manner </a:t>
            </a:r>
            <a:endParaRPr sz="2700" b="0" i="0" u="none">
              <a:solidFill>
                <a:srgbClr val="000000"/>
              </a:solidFill>
              <a:latin typeface="Open Sans"/>
              <a:ea typeface="Open Sans"/>
              <a:cs typeface="Open Sans"/>
              <a:sym typeface="Open Sans"/>
            </a:endParaRPr>
          </a:p>
          <a:p>
            <a:pPr marL="457200" lvl="0" indent="-374650" algn="l" rtl="0">
              <a:lnSpc>
                <a:spcPct val="100000"/>
              </a:lnSpc>
              <a:spcBef>
                <a:spcPts val="1000"/>
              </a:spcBef>
              <a:spcAft>
                <a:spcPts val="0"/>
              </a:spcAft>
              <a:buClr>
                <a:srgbClr val="009AA6"/>
              </a:buClr>
              <a:buSzPts val="2300"/>
              <a:buFont typeface="Open Sans"/>
              <a:buChar char="➢"/>
            </a:pPr>
            <a:r>
              <a:rPr lang="en" sz="2300" b="0" i="0" u="none">
                <a:solidFill>
                  <a:srgbClr val="000000"/>
                </a:solidFill>
                <a:latin typeface="Open Sans"/>
                <a:ea typeface="Open Sans"/>
                <a:cs typeface="Open Sans"/>
                <a:sym typeface="Open Sans"/>
              </a:rPr>
              <a:t>Encompass both favorable and unfavorable assessments</a:t>
            </a:r>
            <a:endParaRPr sz="2700" b="0" i="0" u="none">
              <a:solidFill>
                <a:srgbClr val="000000"/>
              </a:solidFill>
              <a:latin typeface="Open Sans"/>
              <a:ea typeface="Open Sans"/>
              <a:cs typeface="Open Sans"/>
              <a:sym typeface="Open Sans"/>
            </a:endParaRPr>
          </a:p>
          <a:p>
            <a:pPr marL="457200" lvl="0" indent="-374650" algn="l" rtl="0">
              <a:lnSpc>
                <a:spcPct val="100000"/>
              </a:lnSpc>
              <a:spcBef>
                <a:spcPts val="1000"/>
              </a:spcBef>
              <a:spcAft>
                <a:spcPts val="0"/>
              </a:spcAft>
              <a:buClr>
                <a:srgbClr val="009AA6"/>
              </a:buClr>
              <a:buSzPts val="2300"/>
              <a:buFont typeface="Open Sans"/>
              <a:buChar char="➢"/>
            </a:pPr>
            <a:r>
              <a:rPr lang="en" sz="2300" b="0" i="0" u="none">
                <a:solidFill>
                  <a:srgbClr val="000000"/>
                </a:solidFill>
                <a:latin typeface="Open Sans"/>
                <a:ea typeface="Open Sans"/>
                <a:cs typeface="Open Sans"/>
                <a:sym typeface="Open Sans"/>
              </a:rPr>
              <a:t>Are activated involuntarily and without awareness or intentional control</a:t>
            </a:r>
            <a:endParaRPr sz="2700" b="0" i="0" u="none">
              <a:solidFill>
                <a:srgbClr val="000000"/>
              </a:solidFill>
              <a:latin typeface="Open Sans"/>
              <a:ea typeface="Open Sans"/>
              <a:cs typeface="Open Sans"/>
              <a:sym typeface="Open Sans"/>
            </a:endParaRPr>
          </a:p>
          <a:p>
            <a:pPr marL="457200" lvl="0" indent="-374650" algn="l" rtl="0">
              <a:lnSpc>
                <a:spcPct val="100000"/>
              </a:lnSpc>
              <a:spcBef>
                <a:spcPts val="1000"/>
              </a:spcBef>
              <a:spcAft>
                <a:spcPts val="0"/>
              </a:spcAft>
              <a:buClr>
                <a:srgbClr val="009AA6"/>
              </a:buClr>
              <a:buSzPts val="2300"/>
              <a:buFont typeface="Open Sans"/>
              <a:buChar char="➢"/>
            </a:pPr>
            <a:r>
              <a:rPr lang="en" sz="2300" b="0" i="0" u="none">
                <a:solidFill>
                  <a:srgbClr val="000000"/>
                </a:solidFill>
                <a:latin typeface="Open Sans"/>
                <a:ea typeface="Open Sans"/>
                <a:cs typeface="Open Sans"/>
                <a:sym typeface="Open Sans"/>
              </a:rPr>
              <a:t>Are malleable and can be unlearned, reshaped or changed over time</a:t>
            </a:r>
            <a:endParaRPr sz="1600" b="0" i="0" u="none">
              <a:solidFill>
                <a:srgbClr val="000000"/>
              </a:solidFill>
              <a:latin typeface="Open Sans"/>
              <a:ea typeface="Open Sans"/>
              <a:cs typeface="Open Sans"/>
              <a:sym typeface="Open Sans"/>
            </a:endParaRPr>
          </a:p>
          <a:p>
            <a:pPr marL="228600" lvl="0" indent="-228600" algn="l" rtl="0">
              <a:lnSpc>
                <a:spcPct val="100000"/>
              </a:lnSpc>
              <a:spcBef>
                <a:spcPts val="1000"/>
              </a:spcBef>
              <a:spcAft>
                <a:spcPts val="0"/>
              </a:spcAft>
              <a:buSzPts val="1800"/>
              <a:buNone/>
            </a:pPr>
            <a:endParaRPr sz="1000" b="0" i="0" u="none">
              <a:solidFill>
                <a:srgbClr val="FF0000"/>
              </a:solidFill>
              <a:latin typeface="Open Sans"/>
              <a:ea typeface="Open Sans"/>
              <a:cs typeface="Open Sans"/>
              <a:sym typeface="Open Sans"/>
            </a:endParaRPr>
          </a:p>
          <a:p>
            <a:pPr marL="228600" lvl="0" indent="-228600" algn="l" rtl="0">
              <a:lnSpc>
                <a:spcPct val="100000"/>
              </a:lnSpc>
              <a:spcBef>
                <a:spcPts val="1000"/>
              </a:spcBef>
              <a:spcAft>
                <a:spcPts val="0"/>
              </a:spcAft>
              <a:buSzPts val="1800"/>
              <a:buNone/>
            </a:pPr>
            <a:r>
              <a:rPr lang="en" sz="1100" b="0" i="1" u="sng">
                <a:solidFill>
                  <a:schemeClr val="hlink"/>
                </a:solidFill>
                <a:hlinkClick r:id="rId3"/>
              </a:rPr>
              <a:t>http://kirwaninstitute.osu.edu/wp-content/uploads/2017/11/2017-SOTS-final-draft-02.pdf</a:t>
            </a:r>
            <a:r>
              <a:rPr lang="en" sz="1100" b="0" i="1" u="none">
                <a:solidFill>
                  <a:srgbClr val="000000"/>
                </a:solidFill>
                <a:latin typeface="Open Sans"/>
                <a:ea typeface="Open Sans"/>
                <a:cs typeface="Open Sans"/>
                <a:sym typeface="Open Sans"/>
              </a:rPr>
              <a:t> </a:t>
            </a:r>
            <a:endParaRPr/>
          </a:p>
          <a:p>
            <a:pPr marL="457200" lvl="0" indent="-228600" algn="l" rtl="0">
              <a:lnSpc>
                <a:spcPct val="100000"/>
              </a:lnSpc>
              <a:spcBef>
                <a:spcPts val="1000"/>
              </a:spcBef>
              <a:spcAft>
                <a:spcPts val="1000"/>
              </a:spcAft>
              <a:buSzPts val="1800"/>
              <a:buNone/>
            </a:pPr>
            <a:endParaRPr sz="1100" b="0" i="1"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3" descr="A picture containing shape&#10;&#10;Description automatically generated"/>
          <p:cNvPicPr preferRelativeResize="0"/>
          <p:nvPr/>
        </p:nvPicPr>
        <p:blipFill rotWithShape="1">
          <a:blip r:embed="rId3">
            <a:alphaModFix/>
          </a:blip>
          <a:srcRect/>
          <a:stretch/>
        </p:blipFill>
        <p:spPr>
          <a:xfrm>
            <a:off x="0" y="1"/>
            <a:ext cx="9143999" cy="1474470"/>
          </a:xfrm>
          <a:prstGeom prst="rect">
            <a:avLst/>
          </a:prstGeom>
          <a:noFill/>
          <a:ln>
            <a:noFill/>
          </a:ln>
        </p:spPr>
      </p:pic>
      <p:sp>
        <p:nvSpPr>
          <p:cNvPr id="142" name="Google Shape;142;p23"/>
          <p:cNvSpPr txBox="1"/>
          <p:nvPr/>
        </p:nvSpPr>
        <p:spPr>
          <a:xfrm>
            <a:off x="655951" y="1995055"/>
            <a:ext cx="7886700" cy="909300"/>
          </a:xfrm>
          <a:prstGeom prst="rect">
            <a:avLst/>
          </a:prstGeom>
          <a:noFill/>
          <a:ln>
            <a:noFill/>
          </a:ln>
        </p:spPr>
        <p:txBody>
          <a:bodyPr spcFirstLastPara="1" wrap="square" lIns="91425" tIns="45700" rIns="91425" bIns="45700" anchor="b" anchorCtr="0">
            <a:normAutofit fontScale="85000" lnSpcReduction="20000"/>
          </a:bodyPr>
          <a:lstStyle/>
          <a:p>
            <a:pPr marL="0" lvl="0" indent="0" algn="ctr" rtl="0">
              <a:lnSpc>
                <a:spcPct val="90000"/>
              </a:lnSpc>
              <a:spcBef>
                <a:spcPts val="0"/>
              </a:spcBef>
              <a:spcAft>
                <a:spcPts val="0"/>
              </a:spcAft>
              <a:buNone/>
            </a:pPr>
            <a:r>
              <a:rPr lang="en" sz="5000" b="1">
                <a:solidFill>
                  <a:srgbClr val="009BA5"/>
                </a:solidFill>
                <a:latin typeface="Open Sans"/>
                <a:ea typeface="Open Sans"/>
                <a:cs typeface="Open Sans"/>
                <a:sym typeface="Open Sans"/>
              </a:rPr>
              <a:t>Pre-Workshop Survey</a:t>
            </a:r>
            <a:endParaRPr sz="5000" b="1">
              <a:solidFill>
                <a:srgbClr val="009BA5"/>
              </a:solidFill>
              <a:latin typeface="Open Sans"/>
              <a:ea typeface="Open Sans"/>
              <a:cs typeface="Open Sans"/>
              <a:sym typeface="Open Sans"/>
            </a:endParaRPr>
          </a:p>
          <a:p>
            <a:pPr marL="0" lvl="0" indent="0" algn="ctr" rtl="0">
              <a:lnSpc>
                <a:spcPct val="90000"/>
              </a:lnSpc>
              <a:spcBef>
                <a:spcPts val="0"/>
              </a:spcBef>
              <a:spcAft>
                <a:spcPts val="0"/>
              </a:spcAft>
              <a:buNone/>
            </a:pPr>
            <a:r>
              <a:rPr lang="en" sz="3555" b="1">
                <a:solidFill>
                  <a:srgbClr val="009BA5"/>
                </a:solidFill>
                <a:latin typeface="Open Sans"/>
                <a:ea typeface="Open Sans"/>
                <a:cs typeface="Open Sans"/>
                <a:sym typeface="Open Sans"/>
              </a:rPr>
              <a:t>(add link or QR code)</a:t>
            </a:r>
            <a:endParaRPr sz="5000" b="1">
              <a:solidFill>
                <a:srgbClr val="009BA5"/>
              </a:solidFill>
              <a:latin typeface="Open Sans"/>
              <a:ea typeface="Open Sans"/>
              <a:cs typeface="Open Sans"/>
              <a:sym typeface="Open Sans"/>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Basis of Implicit Bias</a:t>
            </a:r>
            <a:endParaRPr/>
          </a:p>
        </p:txBody>
      </p:sp>
      <p:sp>
        <p:nvSpPr>
          <p:cNvPr id="394" name="Google Shape;394;p50"/>
          <p:cNvSpPr txBox="1">
            <a:spLocks noGrp="1"/>
          </p:cNvSpPr>
          <p:nvPr>
            <p:ph type="body" idx="1"/>
          </p:nvPr>
        </p:nvSpPr>
        <p:spPr>
          <a:xfrm>
            <a:off x="628650" y="1729978"/>
            <a:ext cx="8515500" cy="31395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Clr>
                <a:srgbClr val="009AA6"/>
              </a:buClr>
              <a:buSzPts val="2800"/>
              <a:buFont typeface="Open Sans"/>
              <a:buChar char="•"/>
            </a:pPr>
            <a:r>
              <a:rPr lang="en" sz="2800" b="0" i="0" u="none">
                <a:solidFill>
                  <a:srgbClr val="000000"/>
                </a:solidFill>
                <a:latin typeface="Open Sans"/>
                <a:ea typeface="Open Sans"/>
                <a:cs typeface="Open Sans"/>
                <a:sym typeface="Open Sans"/>
              </a:rPr>
              <a:t>Race, gender, ethnicity</a:t>
            </a:r>
            <a:endParaRPr/>
          </a:p>
          <a:p>
            <a:pPr marL="457200" lvl="0" indent="-406400" algn="l" rtl="0">
              <a:lnSpc>
                <a:spcPct val="90000"/>
              </a:lnSpc>
              <a:spcBef>
                <a:spcPts val="0"/>
              </a:spcBef>
              <a:spcAft>
                <a:spcPts val="0"/>
              </a:spcAft>
              <a:buClr>
                <a:srgbClr val="009AA6"/>
              </a:buClr>
              <a:buSzPts val="2800"/>
              <a:buFont typeface="Open Sans"/>
              <a:buChar char="•"/>
            </a:pPr>
            <a:r>
              <a:rPr lang="en" sz="2800" b="0" i="0" u="none">
                <a:solidFill>
                  <a:srgbClr val="000000"/>
                </a:solidFill>
                <a:latin typeface="Open Sans"/>
                <a:ea typeface="Open Sans"/>
                <a:cs typeface="Open Sans"/>
                <a:sym typeface="Open Sans"/>
              </a:rPr>
              <a:t>Socio-economic status</a:t>
            </a:r>
            <a:endParaRPr/>
          </a:p>
          <a:p>
            <a:pPr marL="457200" lvl="0" indent="-406400" algn="l" rtl="0">
              <a:lnSpc>
                <a:spcPct val="90000"/>
              </a:lnSpc>
              <a:spcBef>
                <a:spcPts val="0"/>
              </a:spcBef>
              <a:spcAft>
                <a:spcPts val="0"/>
              </a:spcAft>
              <a:buClr>
                <a:srgbClr val="009AA6"/>
              </a:buClr>
              <a:buSzPts val="2800"/>
              <a:buFont typeface="Open Sans"/>
              <a:buChar char="•"/>
            </a:pPr>
            <a:r>
              <a:rPr lang="en" sz="2800" b="0" i="0" u="none">
                <a:solidFill>
                  <a:srgbClr val="000000"/>
                </a:solidFill>
                <a:latin typeface="Open Sans"/>
                <a:ea typeface="Open Sans"/>
                <a:cs typeface="Open Sans"/>
                <a:sym typeface="Open Sans"/>
              </a:rPr>
              <a:t>English language learner status</a:t>
            </a:r>
            <a:endParaRPr/>
          </a:p>
          <a:p>
            <a:pPr marL="457200" lvl="0" indent="-406400" algn="l" rtl="0">
              <a:lnSpc>
                <a:spcPct val="90000"/>
              </a:lnSpc>
              <a:spcBef>
                <a:spcPts val="0"/>
              </a:spcBef>
              <a:spcAft>
                <a:spcPts val="0"/>
              </a:spcAft>
              <a:buClr>
                <a:srgbClr val="009AA6"/>
              </a:buClr>
              <a:buSzPts val="2800"/>
              <a:buFont typeface="Open Sans"/>
              <a:buChar char="•"/>
            </a:pPr>
            <a:r>
              <a:rPr lang="en" sz="2800" b="0" i="0" u="none">
                <a:solidFill>
                  <a:srgbClr val="000000"/>
                </a:solidFill>
                <a:latin typeface="Open Sans"/>
                <a:ea typeface="Open Sans"/>
                <a:cs typeface="Open Sans"/>
                <a:sym typeface="Open Sans"/>
              </a:rPr>
              <a:t>Ability</a:t>
            </a:r>
            <a:endParaRPr/>
          </a:p>
          <a:p>
            <a:pPr marL="228600" lvl="0" indent="-228600" algn="l" rtl="0">
              <a:lnSpc>
                <a:spcPct val="90000"/>
              </a:lnSpc>
              <a:spcBef>
                <a:spcPts val="1000"/>
              </a:spcBef>
              <a:spcAft>
                <a:spcPts val="0"/>
              </a:spcAft>
              <a:buSzPts val="1800"/>
              <a:buNone/>
            </a:pPr>
            <a:endParaRPr sz="2800" b="0" i="0" u="none">
              <a:solidFill>
                <a:srgbClr val="000000"/>
              </a:solidFill>
              <a:latin typeface="Open Sans"/>
              <a:ea typeface="Open Sans"/>
              <a:cs typeface="Open Sans"/>
              <a:sym typeface="Open Sans"/>
            </a:endParaRPr>
          </a:p>
          <a:p>
            <a:pPr marL="228600" lvl="0" indent="-228600" algn="l" rtl="0">
              <a:lnSpc>
                <a:spcPct val="90000"/>
              </a:lnSpc>
              <a:spcBef>
                <a:spcPts val="1000"/>
              </a:spcBef>
              <a:spcAft>
                <a:spcPts val="0"/>
              </a:spcAft>
              <a:buSzPts val="1800"/>
              <a:buNone/>
            </a:pPr>
            <a:r>
              <a:rPr lang="en" sz="2800" b="0" i="0" u="none">
                <a:solidFill>
                  <a:srgbClr val="009AA6"/>
                </a:solidFill>
                <a:latin typeface="Open Sans"/>
                <a:ea typeface="Open Sans"/>
                <a:cs typeface="Open Sans"/>
                <a:sym typeface="Open Sans"/>
              </a:rPr>
              <a:t>Implicit bias affects everyone — </a:t>
            </a:r>
            <a:br>
              <a:rPr lang="en" sz="2800" b="0" i="0" u="none">
                <a:solidFill>
                  <a:srgbClr val="009AA6"/>
                </a:solidFill>
                <a:latin typeface="Open Sans"/>
                <a:ea typeface="Open Sans"/>
                <a:cs typeface="Open Sans"/>
                <a:sym typeface="Open Sans"/>
              </a:rPr>
            </a:br>
            <a:r>
              <a:rPr lang="en" sz="2400" b="0" i="0" u="none">
                <a:solidFill>
                  <a:srgbClr val="009AA6"/>
                </a:solidFill>
                <a:latin typeface="Open Sans"/>
                <a:ea typeface="Open Sans"/>
                <a:cs typeface="Open Sans"/>
                <a:sym typeface="Open Sans"/>
              </a:rPr>
              <a:t>school counselors, students, </a:t>
            </a:r>
            <a:r>
              <a:rPr lang="en" sz="2400">
                <a:solidFill>
                  <a:srgbClr val="009AA6"/>
                </a:solidFill>
              </a:rPr>
              <a:t>families</a:t>
            </a:r>
            <a:r>
              <a:rPr lang="en" sz="2400" b="0" i="0" u="none">
                <a:solidFill>
                  <a:srgbClr val="009AA6"/>
                </a:solidFill>
                <a:latin typeface="Open Sans"/>
                <a:ea typeface="Open Sans"/>
                <a:cs typeface="Open Sans"/>
                <a:sym typeface="Open Sans"/>
              </a:rPr>
              <a:t>, employers</a:t>
            </a:r>
            <a:r>
              <a:rPr lang="en" sz="2400">
                <a:solidFill>
                  <a:srgbClr val="009AA6"/>
                </a:solidFill>
              </a:rPr>
              <a:t>, etc…</a:t>
            </a:r>
            <a:endParaRPr>
              <a:solidFill>
                <a:srgbClr val="009AA6"/>
              </a:solidFil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Unconscious/Implicit Bias</a:t>
            </a:r>
            <a:endParaRPr/>
          </a:p>
        </p:txBody>
      </p:sp>
      <p:sp>
        <p:nvSpPr>
          <p:cNvPr id="401" name="Google Shape;401;p51"/>
          <p:cNvSpPr txBox="1">
            <a:spLocks noGrp="1"/>
          </p:cNvSpPr>
          <p:nvPr>
            <p:ph type="body" idx="1"/>
          </p:nvPr>
        </p:nvSpPr>
        <p:spPr>
          <a:xfrm>
            <a:off x="628650" y="1587250"/>
            <a:ext cx="7886700" cy="2742600"/>
          </a:xfrm>
          <a:prstGeom prst="rect">
            <a:avLst/>
          </a:prstGeom>
          <a:noFill/>
          <a:ln>
            <a:noFill/>
          </a:ln>
        </p:spPr>
        <p:txBody>
          <a:bodyPr spcFirstLastPara="1" wrap="square" lIns="91425" tIns="45700" rIns="91425" bIns="45700" anchor="t" anchorCtr="0">
            <a:normAutofit fontScale="62500" lnSpcReduction="20000"/>
          </a:bodyPr>
          <a:lstStyle/>
          <a:p>
            <a:pPr marL="457200" lvl="0" indent="0" algn="l" rtl="0">
              <a:lnSpc>
                <a:spcPct val="90000"/>
              </a:lnSpc>
              <a:spcBef>
                <a:spcPts val="0"/>
              </a:spcBef>
              <a:spcAft>
                <a:spcPts val="0"/>
              </a:spcAft>
              <a:buNone/>
            </a:pPr>
            <a:endParaRPr sz="3600">
              <a:solidFill>
                <a:srgbClr val="000000"/>
              </a:solidFill>
            </a:endParaRPr>
          </a:p>
          <a:p>
            <a:pPr marL="457200" lvl="0" indent="-371475" algn="l" rtl="0">
              <a:lnSpc>
                <a:spcPct val="115000"/>
              </a:lnSpc>
              <a:spcBef>
                <a:spcPts val="0"/>
              </a:spcBef>
              <a:spcAft>
                <a:spcPts val="0"/>
              </a:spcAft>
              <a:buClr>
                <a:srgbClr val="009AA6"/>
              </a:buClr>
              <a:buSzPct val="100000"/>
              <a:buFont typeface="Open Sans"/>
              <a:buChar char="•"/>
            </a:pPr>
            <a:r>
              <a:rPr lang="en" sz="3600" b="0" i="0" u="none">
                <a:solidFill>
                  <a:srgbClr val="000000"/>
                </a:solidFill>
                <a:latin typeface="Open Sans"/>
                <a:ea typeface="Open Sans"/>
                <a:cs typeface="Open Sans"/>
                <a:sym typeface="Open Sans"/>
              </a:rPr>
              <a:t>In the blink of an eye, our brain processes a person’s race, gender, style of clothing, height and weight, all without our awareness</a:t>
            </a:r>
            <a:br>
              <a:rPr lang="en" sz="3600" b="0" i="0" u="none">
                <a:solidFill>
                  <a:srgbClr val="000000"/>
                </a:solidFill>
                <a:latin typeface="Open Sans"/>
                <a:ea typeface="Open Sans"/>
                <a:cs typeface="Open Sans"/>
                <a:sym typeface="Open Sans"/>
              </a:rPr>
            </a:br>
            <a:r>
              <a:rPr lang="en" sz="3600" b="0" i="0" u="none">
                <a:solidFill>
                  <a:srgbClr val="000000"/>
                </a:solidFill>
                <a:latin typeface="Open Sans"/>
                <a:ea typeface="Open Sans"/>
                <a:cs typeface="Open Sans"/>
                <a:sym typeface="Open Sans"/>
              </a:rPr>
              <a:t> </a:t>
            </a:r>
            <a:endParaRPr sz="3600"/>
          </a:p>
          <a:p>
            <a:pPr marL="457200" lvl="0" indent="-371475" algn="l" rtl="0">
              <a:lnSpc>
                <a:spcPct val="115000"/>
              </a:lnSpc>
              <a:spcBef>
                <a:spcPts val="0"/>
              </a:spcBef>
              <a:spcAft>
                <a:spcPts val="0"/>
              </a:spcAft>
              <a:buClr>
                <a:srgbClr val="009AA6"/>
              </a:buClr>
              <a:buSzPct val="100000"/>
              <a:buFont typeface="Open Sans"/>
              <a:buChar char="•"/>
            </a:pPr>
            <a:r>
              <a:rPr lang="en" sz="3600" b="0" i="0" u="none">
                <a:solidFill>
                  <a:srgbClr val="000000"/>
                </a:solidFill>
                <a:latin typeface="Open Sans"/>
                <a:ea typeface="Open Sans"/>
                <a:cs typeface="Open Sans"/>
                <a:sym typeface="Open Sans"/>
              </a:rPr>
              <a:t>Based on these irrelevant factors, we make associations about how similar someone is to us or how different someone is from us</a:t>
            </a:r>
            <a:r>
              <a:rPr lang="en" sz="3600" b="0" i="0" u="none">
                <a:solidFill>
                  <a:srgbClr val="222222"/>
                </a:solidFill>
                <a:latin typeface="Open Sans"/>
                <a:ea typeface="Open Sans"/>
                <a:cs typeface="Open Sans"/>
                <a:sym typeface="Open Sans"/>
              </a:rPr>
              <a:t> </a:t>
            </a:r>
            <a:endParaRPr sz="2800" b="0" i="0" u="none">
              <a:solidFill>
                <a:srgbClr val="000000"/>
              </a:solidFill>
              <a:latin typeface="Open Sans"/>
              <a:ea typeface="Open Sans"/>
              <a:cs typeface="Open Sans"/>
              <a:sym typeface="Open Sans"/>
            </a:endParaRPr>
          </a:p>
        </p:txBody>
      </p:sp>
      <p:sp>
        <p:nvSpPr>
          <p:cNvPr id="402" name="Google Shape;402;p51"/>
          <p:cNvSpPr txBox="1"/>
          <p:nvPr/>
        </p:nvSpPr>
        <p:spPr>
          <a:xfrm>
            <a:off x="0" y="-242887"/>
            <a:ext cx="184200" cy="48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br>
              <a:rPr lang="en" sz="1800" b="0" i="0" u="none">
                <a:solidFill>
                  <a:srgbClr val="000000"/>
                </a:solidFill>
                <a:latin typeface="Arial"/>
                <a:ea typeface="Arial"/>
                <a:cs typeface="Arial"/>
                <a:sym typeface="Arial"/>
              </a:rPr>
            </a:br>
            <a:endParaRPr/>
          </a:p>
        </p:txBody>
      </p:sp>
      <p:sp>
        <p:nvSpPr>
          <p:cNvPr id="403" name="Google Shape;403;p51"/>
          <p:cNvSpPr txBox="1"/>
          <p:nvPr/>
        </p:nvSpPr>
        <p:spPr>
          <a:xfrm>
            <a:off x="117300" y="4649050"/>
            <a:ext cx="8909400" cy="351000"/>
          </a:xfrm>
          <a:prstGeom prst="rect">
            <a:avLst/>
          </a:prstGeom>
          <a:noFill/>
          <a:ln>
            <a:noFill/>
          </a:ln>
        </p:spPr>
        <p:txBody>
          <a:bodyPr spcFirstLastPara="1" wrap="square" lIns="91425" tIns="91425" rIns="91425" bIns="91425" anchor="t" anchorCtr="0">
            <a:spAutoFit/>
          </a:bodyPr>
          <a:lstStyle/>
          <a:p>
            <a:pPr marL="228600" lvl="0" indent="-228600" algn="l" rtl="0">
              <a:lnSpc>
                <a:spcPct val="90000"/>
              </a:lnSpc>
              <a:spcBef>
                <a:spcPts val="1000"/>
              </a:spcBef>
              <a:spcAft>
                <a:spcPts val="0"/>
              </a:spcAft>
              <a:buNone/>
            </a:pPr>
            <a:r>
              <a:rPr lang="en" sz="1200" i="1" u="sng">
                <a:solidFill>
                  <a:schemeClr val="hlink"/>
                </a:solidFill>
                <a:latin typeface="Open Sans"/>
                <a:ea typeface="Open Sans"/>
                <a:cs typeface="Open Sans"/>
                <a:sym typeface="Open Sans"/>
                <a:hlinkClick r:id="rId3"/>
              </a:rPr>
              <a:t>http://kirwaninstitute.osu.edu/wp-content/uploads/2017/11/2017-SOTS-final-draft-02.pd</a:t>
            </a:r>
            <a:endParaRPr sz="1200"/>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a:solidFill>
                  <a:srgbClr val="000000"/>
                </a:solidFill>
              </a:rPr>
              <a:t>Activity 2 - Workbook Page 4</a:t>
            </a:r>
            <a:endParaRPr/>
          </a:p>
        </p:txBody>
      </p:sp>
      <p:sp>
        <p:nvSpPr>
          <p:cNvPr id="410" name="Google Shape;410;p52"/>
          <p:cNvSpPr txBox="1">
            <a:spLocks noGrp="1"/>
          </p:cNvSpPr>
          <p:nvPr>
            <p:ph type="body" idx="1"/>
          </p:nvPr>
        </p:nvSpPr>
        <p:spPr>
          <a:xfrm>
            <a:off x="628650" y="1624013"/>
            <a:ext cx="7886700" cy="31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 sz="2800" b="1" i="0" u="none">
                <a:solidFill>
                  <a:srgbClr val="000000"/>
                </a:solidFill>
                <a:latin typeface="Open Sans"/>
                <a:ea typeface="Open Sans"/>
                <a:cs typeface="Open Sans"/>
                <a:sym typeface="Open Sans"/>
              </a:rPr>
              <a:t>Breakout (or</a:t>
            </a:r>
            <a:r>
              <a:rPr lang="en" b="1">
                <a:solidFill>
                  <a:srgbClr val="000000"/>
                </a:solidFill>
              </a:rPr>
              <a:t> Jamboard</a:t>
            </a:r>
            <a:r>
              <a:rPr lang="en" sz="2800" b="1" i="0" u="none">
                <a:solidFill>
                  <a:srgbClr val="000000"/>
                </a:solidFill>
                <a:latin typeface="Open Sans"/>
                <a:ea typeface="Open Sans"/>
                <a:cs typeface="Open Sans"/>
                <a:sym typeface="Open Sans"/>
              </a:rPr>
              <a:t>) Activity </a:t>
            </a:r>
            <a:endParaRPr sz="2800" b="0" i="0" u="none">
              <a:solidFill>
                <a:srgbClr val="000000"/>
              </a:solidFill>
              <a:latin typeface="Open Sans"/>
              <a:ea typeface="Open Sans"/>
              <a:cs typeface="Open Sans"/>
              <a:sym typeface="Open Sans"/>
            </a:endParaRPr>
          </a:p>
          <a:p>
            <a:pPr marL="0" lvl="0" indent="0" algn="l" rtl="0">
              <a:lnSpc>
                <a:spcPct val="100000"/>
              </a:lnSpc>
              <a:spcBef>
                <a:spcPts val="1000"/>
              </a:spcBef>
              <a:spcAft>
                <a:spcPts val="0"/>
              </a:spcAft>
              <a:buSzPts val="1800"/>
              <a:buNone/>
            </a:pPr>
            <a:r>
              <a:rPr lang="en" sz="2800" b="0" i="0" u="none">
                <a:solidFill>
                  <a:srgbClr val="000000"/>
                </a:solidFill>
                <a:latin typeface="Open Sans"/>
                <a:ea typeface="Open Sans"/>
                <a:cs typeface="Open Sans"/>
                <a:sym typeface="Open Sans"/>
              </a:rPr>
              <a:t>Discuss examples of how unintended, unconscious and/or implicit bias can affect students’ decisions related to career exploration and career decision-making, especially for CTE. </a:t>
            </a:r>
            <a:endParaRPr/>
          </a:p>
        </p:txBody>
      </p:sp>
      <p:pic>
        <p:nvPicPr>
          <p:cNvPr id="411" name="Google Shape;411;p52" descr="Small Group Excercise Icon"/>
          <p:cNvPicPr preferRelativeResize="0"/>
          <p:nvPr/>
        </p:nvPicPr>
        <p:blipFill>
          <a:blip r:embed="rId3">
            <a:alphaModFix/>
          </a:blip>
          <a:stretch>
            <a:fillRect/>
          </a:stretch>
        </p:blipFill>
        <p:spPr>
          <a:xfrm>
            <a:off x="8094300" y="4166350"/>
            <a:ext cx="751900" cy="751900"/>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Stereotypes and Implicit Bias</a:t>
            </a:r>
            <a:endParaRPr/>
          </a:p>
        </p:txBody>
      </p:sp>
      <p:sp>
        <p:nvSpPr>
          <p:cNvPr id="418" name="Google Shape;418;p53"/>
          <p:cNvSpPr txBox="1">
            <a:spLocks noGrp="1"/>
          </p:cNvSpPr>
          <p:nvPr>
            <p:ph type="body" idx="1"/>
          </p:nvPr>
        </p:nvSpPr>
        <p:spPr>
          <a:xfrm>
            <a:off x="628650" y="1549996"/>
            <a:ext cx="7886700" cy="3075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9AA6"/>
              </a:buClr>
              <a:buSzPts val="300"/>
              <a:buFont typeface="Arial"/>
              <a:buChar char="•"/>
            </a:pPr>
            <a:r>
              <a:rPr lang="en" sz="2800" b="0" i="0" u="none">
                <a:solidFill>
                  <a:srgbClr val="000000"/>
                </a:solidFill>
                <a:latin typeface="Open Sans"/>
                <a:ea typeface="Open Sans"/>
                <a:cs typeface="Open Sans"/>
                <a:sym typeface="Open Sans"/>
              </a:rPr>
              <a:t>“Who’s good with their hands?”</a:t>
            </a:r>
            <a:endParaRPr/>
          </a:p>
          <a:p>
            <a:pPr marL="228600" lvl="0" indent="-228600" algn="l" rtl="0">
              <a:lnSpc>
                <a:spcPct val="90000"/>
              </a:lnSpc>
              <a:spcBef>
                <a:spcPts val="1000"/>
              </a:spcBef>
              <a:spcAft>
                <a:spcPts val="0"/>
              </a:spcAft>
              <a:buClr>
                <a:srgbClr val="009AA6"/>
              </a:buClr>
              <a:buSzPts val="300"/>
              <a:buFont typeface="Arial"/>
              <a:buChar char="•"/>
            </a:pPr>
            <a:r>
              <a:rPr lang="en" sz="2800" b="0" i="0" u="none">
                <a:solidFill>
                  <a:srgbClr val="000000"/>
                </a:solidFill>
                <a:latin typeface="Open Sans"/>
                <a:ea typeface="Open Sans"/>
                <a:cs typeface="Open Sans"/>
                <a:sym typeface="Open Sans"/>
              </a:rPr>
              <a:t>“</a:t>
            </a:r>
            <a:r>
              <a:rPr lang="en" sz="2800" b="0" i="1" u="none">
                <a:solidFill>
                  <a:srgbClr val="000000"/>
                </a:solidFill>
                <a:latin typeface="Open Sans"/>
                <a:ea typeface="Open Sans"/>
                <a:cs typeface="Open Sans"/>
                <a:sym typeface="Open Sans"/>
              </a:rPr>
              <a:t>That career is too dirty for girls”</a:t>
            </a:r>
            <a:endParaRPr i="1"/>
          </a:p>
          <a:p>
            <a:pPr marL="228600" lvl="0" indent="-228600" algn="l" rtl="0">
              <a:lnSpc>
                <a:spcPct val="90000"/>
              </a:lnSpc>
              <a:spcBef>
                <a:spcPts val="1000"/>
              </a:spcBef>
              <a:spcAft>
                <a:spcPts val="0"/>
              </a:spcAft>
              <a:buClr>
                <a:srgbClr val="009AA6"/>
              </a:buClr>
              <a:buSzPts val="300"/>
              <a:buFont typeface="Arial"/>
              <a:buChar char="•"/>
            </a:pPr>
            <a:r>
              <a:rPr lang="en" sz="2800" b="0" i="0" u="none">
                <a:solidFill>
                  <a:srgbClr val="000000"/>
                </a:solidFill>
                <a:latin typeface="Open Sans"/>
                <a:ea typeface="Open Sans"/>
                <a:cs typeface="Open Sans"/>
                <a:sym typeface="Open Sans"/>
              </a:rPr>
              <a:t>“He’s too smart to do that”</a:t>
            </a:r>
            <a:endParaRPr/>
          </a:p>
          <a:p>
            <a:pPr marL="228600" lvl="0" indent="-228600" algn="l" rtl="0">
              <a:lnSpc>
                <a:spcPct val="90000"/>
              </a:lnSpc>
              <a:spcBef>
                <a:spcPts val="1000"/>
              </a:spcBef>
              <a:spcAft>
                <a:spcPts val="0"/>
              </a:spcAft>
              <a:buClr>
                <a:srgbClr val="009AA6"/>
              </a:buClr>
              <a:buSzPts val="300"/>
              <a:buFont typeface="Arial"/>
              <a:buChar char="•"/>
            </a:pPr>
            <a:r>
              <a:rPr lang="en" sz="2800" b="0" i="0" u="none">
                <a:solidFill>
                  <a:srgbClr val="000000"/>
                </a:solidFill>
                <a:latin typeface="Open Sans"/>
                <a:ea typeface="Open Sans"/>
                <a:cs typeface="Open Sans"/>
                <a:sym typeface="Open Sans"/>
              </a:rPr>
              <a:t>“</a:t>
            </a:r>
            <a:r>
              <a:rPr lang="en" sz="2800" b="0" i="1" u="none">
                <a:solidFill>
                  <a:srgbClr val="000000"/>
                </a:solidFill>
                <a:latin typeface="Open Sans"/>
                <a:ea typeface="Open Sans"/>
                <a:cs typeface="Open Sans"/>
                <a:sym typeface="Open Sans"/>
              </a:rPr>
              <a:t>She’s too poor to achieve that goal — we don’t want to set her up for disappointment”</a:t>
            </a:r>
            <a:endParaRPr i="1"/>
          </a:p>
          <a:p>
            <a:pPr marL="228600" lvl="0" indent="-228600" algn="l" rtl="0">
              <a:lnSpc>
                <a:spcPct val="90000"/>
              </a:lnSpc>
              <a:spcBef>
                <a:spcPts val="1000"/>
              </a:spcBef>
              <a:spcAft>
                <a:spcPts val="0"/>
              </a:spcAft>
              <a:buClr>
                <a:srgbClr val="009AA6"/>
              </a:buClr>
              <a:buSzPts val="300"/>
              <a:buFont typeface="Arial"/>
              <a:buChar char="•"/>
            </a:pPr>
            <a:r>
              <a:rPr lang="en" sz="2800" b="0" i="0" u="none">
                <a:solidFill>
                  <a:srgbClr val="000000"/>
                </a:solidFill>
                <a:latin typeface="Open Sans"/>
                <a:ea typeface="Open Sans"/>
                <a:cs typeface="Open Sans"/>
                <a:sym typeface="Open Sans"/>
              </a:rPr>
              <a:t>“His/her/their family wouldn’t want that for her/him/them”</a:t>
            </a:r>
            <a:endParaRPr sz="2800" b="0" i="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Assumptions and Impact</a:t>
            </a:r>
            <a:endParaRPr/>
          </a:p>
        </p:txBody>
      </p:sp>
      <p:sp>
        <p:nvSpPr>
          <p:cNvPr id="425" name="Google Shape;425;p54"/>
          <p:cNvSpPr txBox="1">
            <a:spLocks noGrp="1"/>
          </p:cNvSpPr>
          <p:nvPr>
            <p:ph type="body" idx="1"/>
          </p:nvPr>
        </p:nvSpPr>
        <p:spPr>
          <a:xfrm>
            <a:off x="306450" y="1558300"/>
            <a:ext cx="8531100" cy="3241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FF6D13"/>
              </a:buClr>
              <a:buSzPts val="2400"/>
              <a:buFont typeface="Open Sans"/>
              <a:buChar char="➔"/>
            </a:pPr>
            <a:r>
              <a:rPr lang="en" sz="2400" b="0" i="0" u="none">
                <a:solidFill>
                  <a:srgbClr val="FF6D13"/>
                </a:solidFill>
                <a:latin typeface="Open Sans"/>
                <a:ea typeface="Open Sans"/>
                <a:cs typeface="Open Sans"/>
                <a:sym typeface="Open Sans"/>
              </a:rPr>
              <a:t>Assuming th</a:t>
            </a:r>
            <a:r>
              <a:rPr lang="en" sz="2400">
                <a:solidFill>
                  <a:srgbClr val="FF6D13"/>
                </a:solidFill>
              </a:rPr>
              <a:t>a</a:t>
            </a:r>
            <a:r>
              <a:rPr lang="en" sz="2400" b="0" i="0" u="none">
                <a:solidFill>
                  <a:srgbClr val="FF6D13"/>
                </a:solidFill>
                <a:latin typeface="Open Sans"/>
                <a:ea typeface="Open Sans"/>
                <a:cs typeface="Open Sans"/>
                <a:sym typeface="Open Sans"/>
              </a:rPr>
              <a:t>t a student with a disability will be unable to complete a lab course or other class activity</a:t>
            </a:r>
            <a:endParaRPr sz="2400">
              <a:solidFill>
                <a:srgbClr val="FF6D13"/>
              </a:solidFill>
            </a:endParaRPr>
          </a:p>
          <a:p>
            <a:pPr marL="457200" lvl="0" indent="-381000" algn="l" rtl="0">
              <a:lnSpc>
                <a:spcPct val="100000"/>
              </a:lnSpc>
              <a:spcBef>
                <a:spcPts val="800"/>
              </a:spcBef>
              <a:spcAft>
                <a:spcPts val="0"/>
              </a:spcAft>
              <a:buClr>
                <a:srgbClr val="009198"/>
              </a:buClr>
              <a:buSzPts val="2400"/>
              <a:buFont typeface="Open Sans"/>
              <a:buChar char="➔"/>
            </a:pPr>
            <a:r>
              <a:rPr lang="en" sz="2400" b="0" i="0" u="none">
                <a:solidFill>
                  <a:srgbClr val="009198"/>
                </a:solidFill>
                <a:latin typeface="Open Sans"/>
                <a:ea typeface="Open Sans"/>
                <a:cs typeface="Open Sans"/>
                <a:sym typeface="Open Sans"/>
              </a:rPr>
              <a:t>Assuming a female will not want to be involved in a class that only males have historically enrolled i</a:t>
            </a:r>
            <a:r>
              <a:rPr lang="en" sz="2400">
                <a:solidFill>
                  <a:srgbClr val="009198"/>
                </a:solidFill>
              </a:rPr>
              <a:t>n such as</a:t>
            </a:r>
            <a:r>
              <a:rPr lang="en" sz="2400" b="0" i="0" u="none">
                <a:solidFill>
                  <a:srgbClr val="009198"/>
                </a:solidFill>
                <a:latin typeface="Open Sans"/>
                <a:ea typeface="Open Sans"/>
                <a:cs typeface="Open Sans"/>
                <a:sym typeface="Open Sans"/>
              </a:rPr>
              <a:t> auto mechanics</a:t>
            </a:r>
            <a:endParaRPr sz="2400">
              <a:solidFill>
                <a:srgbClr val="009198"/>
              </a:solidFill>
            </a:endParaRPr>
          </a:p>
          <a:p>
            <a:pPr marL="457200" lvl="0" indent="-381000" algn="l" rtl="0">
              <a:lnSpc>
                <a:spcPct val="100000"/>
              </a:lnSpc>
              <a:spcBef>
                <a:spcPts val="800"/>
              </a:spcBef>
              <a:spcAft>
                <a:spcPts val="0"/>
              </a:spcAft>
              <a:buClr>
                <a:srgbClr val="00AF50"/>
              </a:buClr>
              <a:buSzPts val="2400"/>
              <a:buFont typeface="Open Sans"/>
              <a:buChar char="➔"/>
            </a:pPr>
            <a:r>
              <a:rPr lang="en" sz="2400" b="0" i="0" u="none">
                <a:solidFill>
                  <a:srgbClr val="00AF50"/>
                </a:solidFill>
                <a:latin typeface="Open Sans"/>
                <a:ea typeface="Open Sans"/>
                <a:cs typeface="Open Sans"/>
                <a:sym typeface="Open Sans"/>
              </a:rPr>
              <a:t>Assuming that a student of color enrolled in many Advanced Placement courses would have no interest in CTE programs</a:t>
            </a:r>
            <a:endParaRPr sz="2600">
              <a:solidFill>
                <a:srgbClr val="00AF50"/>
              </a:solidFill>
            </a:endParaRPr>
          </a:p>
          <a:p>
            <a:pPr marL="457200" lvl="0" indent="-228600" algn="l" rtl="0">
              <a:lnSpc>
                <a:spcPct val="100000"/>
              </a:lnSpc>
              <a:spcBef>
                <a:spcPts val="800"/>
              </a:spcBef>
              <a:spcAft>
                <a:spcPts val="800"/>
              </a:spcAft>
              <a:buSzPts val="1800"/>
              <a:buNone/>
            </a:pPr>
            <a:endParaRPr sz="2400" b="0" i="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5"/>
          <p:cNvSpPr txBox="1">
            <a:spLocks noGrp="1"/>
          </p:cNvSpPr>
          <p:nvPr>
            <p:ph type="title"/>
          </p:nvPr>
        </p:nvSpPr>
        <p:spPr>
          <a:xfrm>
            <a:off x="183875" y="273850"/>
            <a:ext cx="88521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a:solidFill>
                  <a:srgbClr val="000000"/>
                </a:solidFill>
              </a:rPr>
              <a:t>Activity 2 </a:t>
            </a:r>
            <a:r>
              <a:rPr lang="en" sz="3300">
                <a:solidFill>
                  <a:srgbClr val="000000"/>
                </a:solidFill>
              </a:rPr>
              <a:t>(cont’d)</a:t>
            </a:r>
            <a:r>
              <a:rPr lang="en">
                <a:solidFill>
                  <a:srgbClr val="000000"/>
                </a:solidFill>
              </a:rPr>
              <a:t> - Workbook Page 4 </a:t>
            </a:r>
            <a:endParaRPr/>
          </a:p>
        </p:txBody>
      </p:sp>
      <p:sp>
        <p:nvSpPr>
          <p:cNvPr id="432" name="Google Shape;432;p55"/>
          <p:cNvSpPr txBox="1">
            <a:spLocks noGrp="1"/>
          </p:cNvSpPr>
          <p:nvPr>
            <p:ph type="body" idx="1"/>
          </p:nvPr>
        </p:nvSpPr>
        <p:spPr>
          <a:xfrm>
            <a:off x="628650" y="1624013"/>
            <a:ext cx="7886700" cy="31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 sz="2800" b="1" i="0" u="none">
                <a:solidFill>
                  <a:srgbClr val="000000"/>
                </a:solidFill>
                <a:latin typeface="Open Sans"/>
                <a:ea typeface="Open Sans"/>
                <a:cs typeface="Open Sans"/>
                <a:sym typeface="Open Sans"/>
              </a:rPr>
              <a:t>Breakout (or</a:t>
            </a:r>
            <a:r>
              <a:rPr lang="en" b="1">
                <a:solidFill>
                  <a:srgbClr val="000000"/>
                </a:solidFill>
              </a:rPr>
              <a:t> Jamboard</a:t>
            </a:r>
            <a:r>
              <a:rPr lang="en" sz="2800" b="1" i="0" u="none">
                <a:solidFill>
                  <a:srgbClr val="000000"/>
                </a:solidFill>
                <a:latin typeface="Open Sans"/>
                <a:ea typeface="Open Sans"/>
                <a:cs typeface="Open Sans"/>
                <a:sym typeface="Open Sans"/>
              </a:rPr>
              <a:t>) Activity </a:t>
            </a:r>
            <a:endParaRPr sz="2800" b="1" i="0" u="none">
              <a:solidFill>
                <a:srgbClr val="000000"/>
              </a:solidFill>
              <a:latin typeface="Open Sans"/>
              <a:ea typeface="Open Sans"/>
              <a:cs typeface="Open Sans"/>
              <a:sym typeface="Open Sans"/>
            </a:endParaRPr>
          </a:p>
          <a:p>
            <a:pPr marL="0" lvl="0" indent="0" algn="l" rtl="0">
              <a:lnSpc>
                <a:spcPct val="90000"/>
              </a:lnSpc>
              <a:spcBef>
                <a:spcPts val="0"/>
              </a:spcBef>
              <a:spcAft>
                <a:spcPts val="0"/>
              </a:spcAft>
              <a:buSzPts val="1800"/>
              <a:buNone/>
            </a:pPr>
            <a:endParaRPr sz="2800" b="1">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SzPts val="1100"/>
              <a:buNone/>
            </a:pPr>
            <a:r>
              <a:rPr lang="en" sz="2500">
                <a:solidFill>
                  <a:schemeClr val="dk1"/>
                </a:solidFill>
                <a:latin typeface="Open Sans"/>
                <a:ea typeface="Open Sans"/>
                <a:cs typeface="Open Sans"/>
                <a:sym typeface="Open Sans"/>
              </a:rPr>
              <a:t>Discuss how certain industries are currently portrayed in your state. </a:t>
            </a:r>
            <a:endParaRPr sz="250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sz="2500"/>
          </a:p>
          <a:p>
            <a:pPr marL="0" lvl="0" indent="0" algn="l" rtl="0">
              <a:lnSpc>
                <a:spcPct val="100000"/>
              </a:lnSpc>
              <a:spcBef>
                <a:spcPts val="0"/>
              </a:spcBef>
              <a:spcAft>
                <a:spcPts val="0"/>
              </a:spcAft>
              <a:buSzPts val="1100"/>
              <a:buNone/>
            </a:pPr>
            <a:r>
              <a:rPr lang="en" sz="2500">
                <a:solidFill>
                  <a:schemeClr val="dk1"/>
                </a:solidFill>
                <a:latin typeface="Open Sans"/>
                <a:ea typeface="Open Sans"/>
                <a:cs typeface="Open Sans"/>
                <a:sym typeface="Open Sans"/>
              </a:rPr>
              <a:t>Take note of any implicit/uncious bias and/or assumptions, stereotypes that you encounter. </a:t>
            </a:r>
            <a:endParaRPr sz="2500">
              <a:solidFill>
                <a:schemeClr val="dk1"/>
              </a:solidFill>
              <a:latin typeface="Open Sans"/>
              <a:ea typeface="Open Sans"/>
              <a:cs typeface="Open Sans"/>
              <a:sym typeface="Open Sans"/>
            </a:endParaRPr>
          </a:p>
          <a:p>
            <a:pPr marL="0" lvl="0" indent="0" algn="l" rtl="0">
              <a:lnSpc>
                <a:spcPct val="100000"/>
              </a:lnSpc>
              <a:spcBef>
                <a:spcPts val="1000"/>
              </a:spcBef>
              <a:spcAft>
                <a:spcPts val="0"/>
              </a:spcAft>
              <a:buSzPts val="1800"/>
              <a:buNone/>
            </a:pPr>
            <a:endParaRPr/>
          </a:p>
        </p:txBody>
      </p:sp>
      <p:pic>
        <p:nvPicPr>
          <p:cNvPr id="433" name="Google Shape;433;p55" descr="Small Group Excercise Icon"/>
          <p:cNvPicPr preferRelativeResize="0"/>
          <p:nvPr/>
        </p:nvPicPr>
        <p:blipFill>
          <a:blip r:embed="rId3">
            <a:alphaModFix/>
          </a:blip>
          <a:stretch>
            <a:fillRect/>
          </a:stretch>
        </p:blipFill>
        <p:spPr>
          <a:xfrm>
            <a:off x="8094300" y="4166350"/>
            <a:ext cx="751900" cy="751900"/>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6"/>
          <p:cNvSpPr txBox="1">
            <a:spLocks noGrp="1"/>
          </p:cNvSpPr>
          <p:nvPr>
            <p:ph type="title"/>
          </p:nvPr>
        </p:nvSpPr>
        <p:spPr>
          <a:xfrm>
            <a:off x="628650" y="203597"/>
            <a:ext cx="7886700" cy="758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Micromessages</a:t>
            </a:r>
            <a:endParaRPr/>
          </a:p>
        </p:txBody>
      </p:sp>
      <p:sp>
        <p:nvSpPr>
          <p:cNvPr id="440" name="Google Shape;440;p56"/>
          <p:cNvSpPr txBox="1">
            <a:spLocks noGrp="1"/>
          </p:cNvSpPr>
          <p:nvPr>
            <p:ph type="body" idx="1"/>
          </p:nvPr>
        </p:nvSpPr>
        <p:spPr>
          <a:xfrm>
            <a:off x="349200" y="1675350"/>
            <a:ext cx="8491200" cy="3244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rgbClr val="000000"/>
              </a:buClr>
              <a:buSzPts val="2800"/>
              <a:buFont typeface="Open Sans"/>
              <a:buChar char="★"/>
            </a:pPr>
            <a:r>
              <a:rPr lang="en" sz="2800" b="0" i="0" u="none">
                <a:solidFill>
                  <a:srgbClr val="000000"/>
                </a:solidFill>
                <a:latin typeface="Open Sans"/>
                <a:ea typeface="Open Sans"/>
                <a:cs typeface="Open Sans"/>
                <a:sym typeface="Open Sans"/>
              </a:rPr>
              <a:t>Small, subtle, universally understood messages that we send and receive through words, gestures, body language, tone of voice and facial expressions whenever we interact with others </a:t>
            </a:r>
            <a:endParaRPr/>
          </a:p>
          <a:p>
            <a:pPr marL="457200" lvl="0" indent="-406400" algn="l" rtl="0">
              <a:lnSpc>
                <a:spcPct val="100000"/>
              </a:lnSpc>
              <a:spcBef>
                <a:spcPts val="1000"/>
              </a:spcBef>
              <a:spcAft>
                <a:spcPts val="0"/>
              </a:spcAft>
              <a:buClr>
                <a:srgbClr val="000000"/>
              </a:buClr>
              <a:buSzPts val="2800"/>
              <a:buFont typeface="Open Sans"/>
              <a:buChar char="★"/>
            </a:pPr>
            <a:r>
              <a:rPr lang="en" sz="2800" b="0" i="0" u="none">
                <a:solidFill>
                  <a:srgbClr val="000000"/>
                </a:solidFill>
                <a:latin typeface="Open Sans"/>
                <a:ea typeface="Open Sans"/>
                <a:cs typeface="Open Sans"/>
                <a:sym typeface="Open Sans"/>
              </a:rPr>
              <a:t>Can be positive and negative </a:t>
            </a:r>
            <a:endParaRPr/>
          </a:p>
          <a:p>
            <a:pPr marL="457200" lvl="0" indent="-406400" algn="l" rtl="0">
              <a:lnSpc>
                <a:spcPct val="100000"/>
              </a:lnSpc>
              <a:spcBef>
                <a:spcPts val="1000"/>
              </a:spcBef>
              <a:spcAft>
                <a:spcPts val="1000"/>
              </a:spcAft>
              <a:buClr>
                <a:srgbClr val="000000"/>
              </a:buClr>
              <a:buSzPts val="2800"/>
              <a:buFont typeface="Open Sans"/>
              <a:buChar char="★"/>
            </a:pPr>
            <a:r>
              <a:rPr lang="en" sz="2800" b="0" i="0" u="none">
                <a:solidFill>
                  <a:srgbClr val="000000"/>
                </a:solidFill>
                <a:latin typeface="Open Sans"/>
                <a:ea typeface="Open Sans"/>
                <a:cs typeface="Open Sans"/>
                <a:sym typeface="Open Sans"/>
              </a:rPr>
              <a:t>Most often unconscious or unintentional </a:t>
            </a:r>
            <a:endParaRPr sz="1500" b="0" i="0" u="none">
              <a:solidFill>
                <a:srgbClr val="000000"/>
              </a:solidFill>
              <a:latin typeface="Open Sans"/>
              <a:ea typeface="Open Sans"/>
              <a:cs typeface="Open Sans"/>
              <a:sym typeface="Open Sans"/>
            </a:endParaRPr>
          </a:p>
        </p:txBody>
      </p:sp>
      <p:sp>
        <p:nvSpPr>
          <p:cNvPr id="441" name="Google Shape;441;p56"/>
          <p:cNvSpPr txBox="1"/>
          <p:nvPr/>
        </p:nvSpPr>
        <p:spPr>
          <a:xfrm>
            <a:off x="7086600" y="4802981"/>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300"/>
              <a:buFont typeface="PT Sans"/>
              <a:buNone/>
            </a:pPr>
            <a:fld id="{00000000-1234-1234-1234-123412341234}" type="slidenum">
              <a:rPr lang="en" sz="1300" b="0" i="0" u="none">
                <a:solidFill>
                  <a:srgbClr val="888888"/>
                </a:solidFill>
                <a:latin typeface="PT Sans"/>
                <a:ea typeface="PT Sans"/>
                <a:cs typeface="PT Sans"/>
                <a:sym typeface="PT Sans"/>
              </a:rPr>
              <a:t>36</a:t>
            </a:fld>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7"/>
          <p:cNvSpPr txBox="1"/>
          <p:nvPr/>
        </p:nvSpPr>
        <p:spPr>
          <a:xfrm>
            <a:off x="0" y="0"/>
            <a:ext cx="9144000" cy="5143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7" name="Google Shape;447;p57"/>
          <p:cNvSpPr txBox="1"/>
          <p:nvPr/>
        </p:nvSpPr>
        <p:spPr>
          <a:xfrm>
            <a:off x="485775" y="1465659"/>
            <a:ext cx="2260500" cy="927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8" name="Google Shape;448;p57"/>
          <p:cNvSpPr txBox="1"/>
          <p:nvPr/>
        </p:nvSpPr>
        <p:spPr>
          <a:xfrm>
            <a:off x="781050" y="1639490"/>
            <a:ext cx="1309800" cy="6297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9" name="Google Shape;449;p57"/>
          <p:cNvSpPr txBox="1"/>
          <p:nvPr/>
        </p:nvSpPr>
        <p:spPr>
          <a:xfrm>
            <a:off x="533400" y="1485900"/>
            <a:ext cx="2149500" cy="8574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0" name="Google Shape;450;p57"/>
          <p:cNvSpPr/>
          <p:nvPr/>
        </p:nvSpPr>
        <p:spPr>
          <a:xfrm>
            <a:off x="533400" y="1485900"/>
            <a:ext cx="2150110" cy="857250"/>
          </a:xfrm>
          <a:custGeom>
            <a:avLst/>
            <a:gdLst/>
            <a:ahLst/>
            <a:cxnLst/>
            <a:rect l="l" t="t" r="r" b="b"/>
            <a:pathLst>
              <a:path w="2150110" h="1143000" extrusionOk="0">
                <a:moveTo>
                  <a:pt x="2150025" y="913238"/>
                </a:moveTo>
                <a:lnTo>
                  <a:pt x="1607989" y="885679"/>
                </a:lnTo>
                <a:lnTo>
                  <a:pt x="1566033" y="923789"/>
                </a:lnTo>
                <a:lnTo>
                  <a:pt x="1520230" y="958996"/>
                </a:lnTo>
                <a:lnTo>
                  <a:pt x="1470894" y="991258"/>
                </a:lnTo>
                <a:lnTo>
                  <a:pt x="1418336" y="1020534"/>
                </a:lnTo>
                <a:lnTo>
                  <a:pt x="1362869" y="1046781"/>
                </a:lnTo>
                <a:lnTo>
                  <a:pt x="1304805" y="1069957"/>
                </a:lnTo>
                <a:lnTo>
                  <a:pt x="1244457" y="1090021"/>
                </a:lnTo>
                <a:lnTo>
                  <a:pt x="1182136" y="1106931"/>
                </a:lnTo>
                <a:lnTo>
                  <a:pt x="1118155" y="1120646"/>
                </a:lnTo>
                <a:lnTo>
                  <a:pt x="1052827" y="1131122"/>
                </a:lnTo>
                <a:lnTo>
                  <a:pt x="986464" y="1138320"/>
                </a:lnTo>
                <a:lnTo>
                  <a:pt x="919378" y="1142196"/>
                </a:lnTo>
                <a:lnTo>
                  <a:pt x="851881" y="1142709"/>
                </a:lnTo>
                <a:lnTo>
                  <a:pt x="784287" y="1139817"/>
                </a:lnTo>
                <a:lnTo>
                  <a:pt x="716906" y="1133478"/>
                </a:lnTo>
                <a:lnTo>
                  <a:pt x="650052" y="1123651"/>
                </a:lnTo>
                <a:lnTo>
                  <a:pt x="584037" y="1110293"/>
                </a:lnTo>
                <a:lnTo>
                  <a:pt x="519173" y="1093363"/>
                </a:lnTo>
                <a:lnTo>
                  <a:pt x="455773" y="1072820"/>
                </a:lnTo>
                <a:lnTo>
                  <a:pt x="394148" y="1048620"/>
                </a:lnTo>
                <a:lnTo>
                  <a:pt x="335721" y="1021257"/>
                </a:lnTo>
                <a:lnTo>
                  <a:pt x="281742" y="991387"/>
                </a:lnTo>
                <a:lnTo>
                  <a:pt x="232277" y="959213"/>
                </a:lnTo>
                <a:lnTo>
                  <a:pt x="187389" y="924939"/>
                </a:lnTo>
                <a:lnTo>
                  <a:pt x="147143" y="888769"/>
                </a:lnTo>
                <a:lnTo>
                  <a:pt x="111603" y="850905"/>
                </a:lnTo>
                <a:lnTo>
                  <a:pt x="80834" y="811552"/>
                </a:lnTo>
                <a:lnTo>
                  <a:pt x="54899" y="770913"/>
                </a:lnTo>
                <a:lnTo>
                  <a:pt x="33864" y="729191"/>
                </a:lnTo>
                <a:lnTo>
                  <a:pt x="17792" y="686591"/>
                </a:lnTo>
                <a:lnTo>
                  <a:pt x="6747" y="643315"/>
                </a:lnTo>
                <a:lnTo>
                  <a:pt x="795" y="599567"/>
                </a:lnTo>
                <a:lnTo>
                  <a:pt x="0" y="555552"/>
                </a:lnTo>
                <a:lnTo>
                  <a:pt x="4425" y="511471"/>
                </a:lnTo>
                <a:lnTo>
                  <a:pt x="14135" y="467530"/>
                </a:lnTo>
                <a:lnTo>
                  <a:pt x="29194" y="423930"/>
                </a:lnTo>
                <a:lnTo>
                  <a:pt x="49667" y="380877"/>
                </a:lnTo>
                <a:lnTo>
                  <a:pt x="75618" y="338574"/>
                </a:lnTo>
                <a:lnTo>
                  <a:pt x="107112" y="297223"/>
                </a:lnTo>
                <a:lnTo>
                  <a:pt x="144212" y="257029"/>
                </a:lnTo>
                <a:lnTo>
                  <a:pt x="186166" y="218919"/>
                </a:lnTo>
                <a:lnTo>
                  <a:pt x="231967" y="183712"/>
                </a:lnTo>
                <a:lnTo>
                  <a:pt x="281301" y="151450"/>
                </a:lnTo>
                <a:lnTo>
                  <a:pt x="333857" y="122174"/>
                </a:lnTo>
                <a:lnTo>
                  <a:pt x="389323" y="95928"/>
                </a:lnTo>
                <a:lnTo>
                  <a:pt x="447385" y="72751"/>
                </a:lnTo>
                <a:lnTo>
                  <a:pt x="507732" y="52687"/>
                </a:lnTo>
                <a:lnTo>
                  <a:pt x="570052" y="35777"/>
                </a:lnTo>
                <a:lnTo>
                  <a:pt x="634032" y="22062"/>
                </a:lnTo>
                <a:lnTo>
                  <a:pt x="699359" y="11586"/>
                </a:lnTo>
                <a:lnTo>
                  <a:pt x="765722" y="4388"/>
                </a:lnTo>
                <a:lnTo>
                  <a:pt x="832808" y="512"/>
                </a:lnTo>
                <a:lnTo>
                  <a:pt x="900305" y="0"/>
                </a:lnTo>
                <a:lnTo>
                  <a:pt x="967901" y="2891"/>
                </a:lnTo>
                <a:lnTo>
                  <a:pt x="1035282" y="9230"/>
                </a:lnTo>
                <a:lnTo>
                  <a:pt x="1102138" y="19057"/>
                </a:lnTo>
                <a:lnTo>
                  <a:pt x="1168155" y="32415"/>
                </a:lnTo>
                <a:lnTo>
                  <a:pt x="1233021" y="49345"/>
                </a:lnTo>
                <a:lnTo>
                  <a:pt x="1296425" y="69889"/>
                </a:lnTo>
                <a:lnTo>
                  <a:pt x="1358053" y="94088"/>
                </a:lnTo>
                <a:lnTo>
                  <a:pt x="1401674" y="114084"/>
                </a:lnTo>
                <a:lnTo>
                  <a:pt x="1443006" y="135576"/>
                </a:lnTo>
                <a:lnTo>
                  <a:pt x="1481996" y="158479"/>
                </a:lnTo>
                <a:lnTo>
                  <a:pt x="1518591" y="182713"/>
                </a:lnTo>
                <a:lnTo>
                  <a:pt x="1552738" y="208194"/>
                </a:lnTo>
                <a:lnTo>
                  <a:pt x="1584384" y="234839"/>
                </a:lnTo>
                <a:lnTo>
                  <a:pt x="1613476" y="262568"/>
                </a:lnTo>
                <a:lnTo>
                  <a:pt x="1639962" y="291296"/>
                </a:lnTo>
                <a:lnTo>
                  <a:pt x="1684903" y="351422"/>
                </a:lnTo>
                <a:lnTo>
                  <a:pt x="1718784" y="414558"/>
                </a:lnTo>
                <a:lnTo>
                  <a:pt x="1741181" y="480044"/>
                </a:lnTo>
                <a:lnTo>
                  <a:pt x="1751671" y="547220"/>
                </a:lnTo>
                <a:lnTo>
                  <a:pt x="1752320" y="581236"/>
                </a:lnTo>
                <a:lnTo>
                  <a:pt x="1749833" y="615426"/>
                </a:lnTo>
                <a:lnTo>
                  <a:pt x="1744158" y="649710"/>
                </a:lnTo>
                <a:lnTo>
                  <a:pt x="1735243" y="684003"/>
                </a:lnTo>
                <a:lnTo>
                  <a:pt x="2150025" y="913238"/>
                </a:lnTo>
                <a:close/>
              </a:path>
            </a:pathLst>
          </a:custGeom>
          <a:noFill/>
          <a:ln w="9525" cap="flat" cmpd="sng">
            <a:solidFill>
              <a:srgbClr val="055A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1" name="Google Shape;451;p57"/>
          <p:cNvSpPr txBox="1"/>
          <p:nvPr/>
        </p:nvSpPr>
        <p:spPr>
          <a:xfrm>
            <a:off x="946150" y="1731169"/>
            <a:ext cx="924000" cy="492600"/>
          </a:xfrm>
          <a:prstGeom prst="rect">
            <a:avLst/>
          </a:prstGeom>
          <a:noFill/>
          <a:ln>
            <a:noFill/>
          </a:ln>
        </p:spPr>
        <p:txBody>
          <a:bodyPr spcFirstLastPara="1" wrap="square" lIns="0" tIns="0" rIns="0" bIns="0" anchor="t" anchorCtr="0">
            <a:spAutoFit/>
          </a:bodyPr>
          <a:lstStyle/>
          <a:p>
            <a:pPr marL="12700" marR="0" lvl="0" indent="6350" algn="l"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Feedback messages</a:t>
            </a:r>
            <a:endParaRPr/>
          </a:p>
        </p:txBody>
      </p:sp>
      <p:sp>
        <p:nvSpPr>
          <p:cNvPr id="452" name="Google Shape;452;p57"/>
          <p:cNvSpPr txBox="1"/>
          <p:nvPr/>
        </p:nvSpPr>
        <p:spPr>
          <a:xfrm>
            <a:off x="561975" y="2722959"/>
            <a:ext cx="2162100" cy="10047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3" name="Google Shape;453;p57"/>
          <p:cNvSpPr txBox="1"/>
          <p:nvPr/>
        </p:nvSpPr>
        <p:spPr>
          <a:xfrm>
            <a:off x="809625" y="2831306"/>
            <a:ext cx="1404900" cy="8358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4" name="Google Shape;454;p57"/>
          <p:cNvSpPr txBox="1"/>
          <p:nvPr/>
        </p:nvSpPr>
        <p:spPr>
          <a:xfrm>
            <a:off x="609600" y="2743200"/>
            <a:ext cx="2057400" cy="9336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5" name="Google Shape;455;p57"/>
          <p:cNvSpPr/>
          <p:nvPr/>
        </p:nvSpPr>
        <p:spPr>
          <a:xfrm>
            <a:off x="609600" y="2743200"/>
            <a:ext cx="2057400" cy="933450"/>
          </a:xfrm>
          <a:custGeom>
            <a:avLst/>
            <a:gdLst/>
            <a:ahLst/>
            <a:cxnLst/>
            <a:rect l="l" t="t" r="r" b="b"/>
            <a:pathLst>
              <a:path w="2057400" h="1244600" extrusionOk="0">
                <a:moveTo>
                  <a:pt x="2056864" y="760656"/>
                </a:moveTo>
                <a:lnTo>
                  <a:pt x="1697454" y="838888"/>
                </a:lnTo>
                <a:lnTo>
                  <a:pt x="1669704" y="885999"/>
                </a:lnTo>
                <a:lnTo>
                  <a:pt x="1637205" y="930648"/>
                </a:lnTo>
                <a:lnTo>
                  <a:pt x="1600247" y="972740"/>
                </a:lnTo>
                <a:lnTo>
                  <a:pt x="1559121" y="1012179"/>
                </a:lnTo>
                <a:lnTo>
                  <a:pt x="1514115" y="1048873"/>
                </a:lnTo>
                <a:lnTo>
                  <a:pt x="1465521" y="1082726"/>
                </a:lnTo>
                <a:lnTo>
                  <a:pt x="1413629" y="1113643"/>
                </a:lnTo>
                <a:lnTo>
                  <a:pt x="1358728" y="1141530"/>
                </a:lnTo>
                <a:lnTo>
                  <a:pt x="1301108" y="1166293"/>
                </a:lnTo>
                <a:lnTo>
                  <a:pt x="1241059" y="1187837"/>
                </a:lnTo>
                <a:lnTo>
                  <a:pt x="1178872" y="1206067"/>
                </a:lnTo>
                <a:lnTo>
                  <a:pt x="1114836" y="1220888"/>
                </a:lnTo>
                <a:lnTo>
                  <a:pt x="1049242" y="1232207"/>
                </a:lnTo>
                <a:lnTo>
                  <a:pt x="982379" y="1239928"/>
                </a:lnTo>
                <a:lnTo>
                  <a:pt x="914537" y="1243957"/>
                </a:lnTo>
                <a:lnTo>
                  <a:pt x="846007" y="1244199"/>
                </a:lnTo>
                <a:lnTo>
                  <a:pt x="777078" y="1240560"/>
                </a:lnTo>
                <a:lnTo>
                  <a:pt x="708040" y="1232946"/>
                </a:lnTo>
                <a:lnTo>
                  <a:pt x="639184" y="1221260"/>
                </a:lnTo>
                <a:lnTo>
                  <a:pt x="570799" y="1205410"/>
                </a:lnTo>
                <a:lnTo>
                  <a:pt x="504442" y="1185710"/>
                </a:lnTo>
                <a:lnTo>
                  <a:pt x="441556" y="1162636"/>
                </a:lnTo>
                <a:lnTo>
                  <a:pt x="382273" y="1136394"/>
                </a:lnTo>
                <a:lnTo>
                  <a:pt x="326727" y="1107192"/>
                </a:lnTo>
                <a:lnTo>
                  <a:pt x="275051" y="1075233"/>
                </a:lnTo>
                <a:lnTo>
                  <a:pt x="227377" y="1040726"/>
                </a:lnTo>
                <a:lnTo>
                  <a:pt x="183839" y="1003875"/>
                </a:lnTo>
                <a:lnTo>
                  <a:pt x="144568" y="964887"/>
                </a:lnTo>
                <a:lnTo>
                  <a:pt x="109699" y="923967"/>
                </a:lnTo>
                <a:lnTo>
                  <a:pt x="79363" y="881322"/>
                </a:lnTo>
                <a:lnTo>
                  <a:pt x="53694" y="837158"/>
                </a:lnTo>
                <a:lnTo>
                  <a:pt x="32825" y="791681"/>
                </a:lnTo>
                <a:lnTo>
                  <a:pt x="16888" y="745096"/>
                </a:lnTo>
                <a:lnTo>
                  <a:pt x="6016" y="697611"/>
                </a:lnTo>
                <a:lnTo>
                  <a:pt x="342" y="649430"/>
                </a:lnTo>
                <a:lnTo>
                  <a:pt x="0" y="600760"/>
                </a:lnTo>
                <a:lnTo>
                  <a:pt x="5121" y="551807"/>
                </a:lnTo>
                <a:lnTo>
                  <a:pt x="15838" y="502777"/>
                </a:lnTo>
                <a:lnTo>
                  <a:pt x="32285" y="453876"/>
                </a:lnTo>
                <a:lnTo>
                  <a:pt x="54595" y="405310"/>
                </a:lnTo>
                <a:lnTo>
                  <a:pt x="82351" y="358199"/>
                </a:lnTo>
                <a:lnTo>
                  <a:pt x="114853" y="313551"/>
                </a:lnTo>
                <a:lnTo>
                  <a:pt x="151814" y="271459"/>
                </a:lnTo>
                <a:lnTo>
                  <a:pt x="192942" y="232019"/>
                </a:lnTo>
                <a:lnTo>
                  <a:pt x="237948" y="195326"/>
                </a:lnTo>
                <a:lnTo>
                  <a:pt x="286541" y="161473"/>
                </a:lnTo>
                <a:lnTo>
                  <a:pt x="338432" y="130556"/>
                </a:lnTo>
                <a:lnTo>
                  <a:pt x="393331" y="102668"/>
                </a:lnTo>
                <a:lnTo>
                  <a:pt x="450948" y="77906"/>
                </a:lnTo>
                <a:lnTo>
                  <a:pt x="510993" y="56362"/>
                </a:lnTo>
                <a:lnTo>
                  <a:pt x="573177" y="38132"/>
                </a:lnTo>
                <a:lnTo>
                  <a:pt x="637208" y="23311"/>
                </a:lnTo>
                <a:lnTo>
                  <a:pt x="702797" y="11992"/>
                </a:lnTo>
                <a:lnTo>
                  <a:pt x="769655" y="4271"/>
                </a:lnTo>
                <a:lnTo>
                  <a:pt x="837491" y="242"/>
                </a:lnTo>
                <a:lnTo>
                  <a:pt x="906016" y="0"/>
                </a:lnTo>
                <a:lnTo>
                  <a:pt x="974939" y="3638"/>
                </a:lnTo>
                <a:lnTo>
                  <a:pt x="1043970" y="11253"/>
                </a:lnTo>
                <a:lnTo>
                  <a:pt x="1112820" y="22938"/>
                </a:lnTo>
                <a:lnTo>
                  <a:pt x="1181199" y="38788"/>
                </a:lnTo>
                <a:lnTo>
                  <a:pt x="1230603" y="53049"/>
                </a:lnTo>
                <a:lnTo>
                  <a:pt x="1278290" y="69262"/>
                </a:lnTo>
                <a:lnTo>
                  <a:pt x="1324180" y="87347"/>
                </a:lnTo>
                <a:lnTo>
                  <a:pt x="1368194" y="107225"/>
                </a:lnTo>
                <a:lnTo>
                  <a:pt x="1410252" y="128817"/>
                </a:lnTo>
                <a:lnTo>
                  <a:pt x="1450273" y="152045"/>
                </a:lnTo>
                <a:lnTo>
                  <a:pt x="1488178" y="176828"/>
                </a:lnTo>
                <a:lnTo>
                  <a:pt x="1523886" y="203088"/>
                </a:lnTo>
                <a:lnTo>
                  <a:pt x="1557318" y="230745"/>
                </a:lnTo>
                <a:lnTo>
                  <a:pt x="1588393" y="259721"/>
                </a:lnTo>
                <a:lnTo>
                  <a:pt x="1617032" y="289936"/>
                </a:lnTo>
                <a:lnTo>
                  <a:pt x="1643154" y="321311"/>
                </a:lnTo>
                <a:lnTo>
                  <a:pt x="1666680" y="353766"/>
                </a:lnTo>
                <a:lnTo>
                  <a:pt x="1687529" y="387224"/>
                </a:lnTo>
                <a:lnTo>
                  <a:pt x="1705622" y="421604"/>
                </a:lnTo>
                <a:lnTo>
                  <a:pt x="1720878" y="456828"/>
                </a:lnTo>
                <a:lnTo>
                  <a:pt x="1742561" y="529489"/>
                </a:lnTo>
                <a:lnTo>
                  <a:pt x="1751937" y="604573"/>
                </a:lnTo>
                <a:lnTo>
                  <a:pt x="2056864" y="760656"/>
                </a:lnTo>
                <a:close/>
              </a:path>
            </a:pathLst>
          </a:custGeom>
          <a:noFill/>
          <a:ln w="9525" cap="flat" cmpd="sng">
            <a:solidFill>
              <a:srgbClr val="6A099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6" name="Google Shape;456;p57"/>
          <p:cNvSpPr txBox="1"/>
          <p:nvPr/>
        </p:nvSpPr>
        <p:spPr>
          <a:xfrm>
            <a:off x="976312" y="2924175"/>
            <a:ext cx="1017600" cy="738900"/>
          </a:xfrm>
          <a:prstGeom prst="rect">
            <a:avLst/>
          </a:prstGeom>
          <a:noFill/>
          <a:ln>
            <a:noFill/>
          </a:ln>
        </p:spPr>
        <p:txBody>
          <a:bodyPr spcFirstLastPara="1" wrap="square" lIns="0" tIns="0" rIns="0" bIns="0" anchor="t" anchorCtr="0">
            <a:spAutoFit/>
          </a:bodyPr>
          <a:lstStyle/>
          <a:p>
            <a:pPr marL="12700" marR="0" lvl="0" indent="0" algn="ctr"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What is not said or not done</a:t>
            </a:r>
            <a:endParaRPr/>
          </a:p>
        </p:txBody>
      </p:sp>
      <p:sp>
        <p:nvSpPr>
          <p:cNvPr id="457" name="Google Shape;457;p57"/>
          <p:cNvSpPr txBox="1"/>
          <p:nvPr/>
        </p:nvSpPr>
        <p:spPr>
          <a:xfrm>
            <a:off x="790575" y="3808809"/>
            <a:ext cx="3133800" cy="9705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8" name="Google Shape;458;p57"/>
          <p:cNvSpPr txBox="1"/>
          <p:nvPr/>
        </p:nvSpPr>
        <p:spPr>
          <a:xfrm>
            <a:off x="1120775" y="3849290"/>
            <a:ext cx="1568400" cy="9336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9" name="Google Shape;459;p57"/>
          <p:cNvSpPr txBox="1"/>
          <p:nvPr/>
        </p:nvSpPr>
        <p:spPr>
          <a:xfrm>
            <a:off x="975725" y="3738150"/>
            <a:ext cx="3006600" cy="8988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0" name="Google Shape;460;p57"/>
          <p:cNvSpPr/>
          <p:nvPr/>
        </p:nvSpPr>
        <p:spPr>
          <a:xfrm>
            <a:off x="976300" y="3738150"/>
            <a:ext cx="3005454" cy="898684"/>
          </a:xfrm>
          <a:custGeom>
            <a:avLst/>
            <a:gdLst/>
            <a:ahLst/>
            <a:cxnLst/>
            <a:rect l="l" t="t" r="r" b="b"/>
            <a:pathLst>
              <a:path w="3005454" h="1198245" extrusionOk="0">
                <a:moveTo>
                  <a:pt x="3005434" y="442135"/>
                </a:moveTo>
                <a:lnTo>
                  <a:pt x="2131801" y="628304"/>
                </a:lnTo>
                <a:lnTo>
                  <a:pt x="2123988" y="677299"/>
                </a:lnTo>
                <a:lnTo>
                  <a:pt x="2109386" y="725011"/>
                </a:lnTo>
                <a:lnTo>
                  <a:pt x="2088285" y="771294"/>
                </a:lnTo>
                <a:lnTo>
                  <a:pt x="2060972" y="816001"/>
                </a:lnTo>
                <a:lnTo>
                  <a:pt x="2027735" y="858986"/>
                </a:lnTo>
                <a:lnTo>
                  <a:pt x="1988861" y="900103"/>
                </a:lnTo>
                <a:lnTo>
                  <a:pt x="1944639" y="939205"/>
                </a:lnTo>
                <a:lnTo>
                  <a:pt x="1895356" y="976145"/>
                </a:lnTo>
                <a:lnTo>
                  <a:pt x="1841300" y="1010777"/>
                </a:lnTo>
                <a:lnTo>
                  <a:pt x="1782758" y="1042954"/>
                </a:lnTo>
                <a:lnTo>
                  <a:pt x="1720018" y="1072531"/>
                </a:lnTo>
                <a:lnTo>
                  <a:pt x="1653369" y="1099360"/>
                </a:lnTo>
                <a:lnTo>
                  <a:pt x="1583098" y="1123295"/>
                </a:lnTo>
                <a:lnTo>
                  <a:pt x="1509492" y="1144190"/>
                </a:lnTo>
                <a:lnTo>
                  <a:pt x="1432839" y="1161898"/>
                </a:lnTo>
                <a:lnTo>
                  <a:pt x="1353428" y="1176272"/>
                </a:lnTo>
                <a:lnTo>
                  <a:pt x="1271545" y="1187166"/>
                </a:lnTo>
                <a:lnTo>
                  <a:pt x="1187479" y="1194434"/>
                </a:lnTo>
                <a:lnTo>
                  <a:pt x="1101517" y="1197930"/>
                </a:lnTo>
                <a:lnTo>
                  <a:pt x="1013947" y="1197505"/>
                </a:lnTo>
                <a:lnTo>
                  <a:pt x="926739" y="1193113"/>
                </a:lnTo>
                <a:lnTo>
                  <a:pt x="841813" y="1184908"/>
                </a:lnTo>
                <a:lnTo>
                  <a:pt x="759431" y="1173053"/>
                </a:lnTo>
                <a:lnTo>
                  <a:pt x="679852" y="1157709"/>
                </a:lnTo>
                <a:lnTo>
                  <a:pt x="603338" y="1139038"/>
                </a:lnTo>
                <a:lnTo>
                  <a:pt x="530150" y="1117201"/>
                </a:lnTo>
                <a:lnTo>
                  <a:pt x="460548" y="1092360"/>
                </a:lnTo>
                <a:lnTo>
                  <a:pt x="394794" y="1064677"/>
                </a:lnTo>
                <a:lnTo>
                  <a:pt x="333147" y="1034312"/>
                </a:lnTo>
                <a:lnTo>
                  <a:pt x="275870" y="1001428"/>
                </a:lnTo>
                <a:lnTo>
                  <a:pt x="223221" y="966187"/>
                </a:lnTo>
                <a:lnTo>
                  <a:pt x="175464" y="928749"/>
                </a:lnTo>
                <a:lnTo>
                  <a:pt x="132857" y="889277"/>
                </a:lnTo>
                <a:lnTo>
                  <a:pt x="95663" y="847932"/>
                </a:lnTo>
                <a:lnTo>
                  <a:pt x="64141" y="804876"/>
                </a:lnTo>
                <a:lnTo>
                  <a:pt x="38553" y="760270"/>
                </a:lnTo>
                <a:lnTo>
                  <a:pt x="19160" y="714275"/>
                </a:lnTo>
                <a:lnTo>
                  <a:pt x="6222" y="667054"/>
                </a:lnTo>
                <a:lnTo>
                  <a:pt x="0" y="618769"/>
                </a:lnTo>
                <a:lnTo>
                  <a:pt x="754" y="569579"/>
                </a:lnTo>
                <a:lnTo>
                  <a:pt x="8573" y="520593"/>
                </a:lnTo>
                <a:lnTo>
                  <a:pt x="23178" y="472888"/>
                </a:lnTo>
                <a:lnTo>
                  <a:pt x="44282" y="426611"/>
                </a:lnTo>
                <a:lnTo>
                  <a:pt x="71597" y="381908"/>
                </a:lnTo>
                <a:lnTo>
                  <a:pt x="104835" y="338926"/>
                </a:lnTo>
                <a:lnTo>
                  <a:pt x="143708" y="297812"/>
                </a:lnTo>
                <a:lnTo>
                  <a:pt x="187930" y="258712"/>
                </a:lnTo>
                <a:lnTo>
                  <a:pt x="237212" y="221773"/>
                </a:lnTo>
                <a:lnTo>
                  <a:pt x="291266" y="187141"/>
                </a:lnTo>
                <a:lnTo>
                  <a:pt x="349806" y="154964"/>
                </a:lnTo>
                <a:lnTo>
                  <a:pt x="412543" y="125387"/>
                </a:lnTo>
                <a:lnTo>
                  <a:pt x="479189" y="98558"/>
                </a:lnTo>
                <a:lnTo>
                  <a:pt x="549458" y="74623"/>
                </a:lnTo>
                <a:lnTo>
                  <a:pt x="623061" y="53729"/>
                </a:lnTo>
                <a:lnTo>
                  <a:pt x="699711" y="36021"/>
                </a:lnTo>
                <a:lnTo>
                  <a:pt x="779120" y="21648"/>
                </a:lnTo>
                <a:lnTo>
                  <a:pt x="861001" y="10756"/>
                </a:lnTo>
                <a:lnTo>
                  <a:pt x="945065" y="3491"/>
                </a:lnTo>
                <a:lnTo>
                  <a:pt x="1031026" y="0"/>
                </a:lnTo>
                <a:lnTo>
                  <a:pt x="1118595" y="429"/>
                </a:lnTo>
                <a:lnTo>
                  <a:pt x="1183301" y="3312"/>
                </a:lnTo>
                <a:lnTo>
                  <a:pt x="1247027" y="8343"/>
                </a:lnTo>
                <a:lnTo>
                  <a:pt x="1309639" y="15466"/>
                </a:lnTo>
                <a:lnTo>
                  <a:pt x="1371003" y="24624"/>
                </a:lnTo>
                <a:lnTo>
                  <a:pt x="1430986" y="35761"/>
                </a:lnTo>
                <a:lnTo>
                  <a:pt x="1489452" y="48820"/>
                </a:lnTo>
                <a:lnTo>
                  <a:pt x="1546269" y="63746"/>
                </a:lnTo>
                <a:lnTo>
                  <a:pt x="1601301" y="80481"/>
                </a:lnTo>
                <a:lnTo>
                  <a:pt x="1654416" y="98971"/>
                </a:lnTo>
                <a:lnTo>
                  <a:pt x="1705478" y="119158"/>
                </a:lnTo>
                <a:lnTo>
                  <a:pt x="1754355" y="140986"/>
                </a:lnTo>
                <a:lnTo>
                  <a:pt x="1800912" y="164399"/>
                </a:lnTo>
                <a:lnTo>
                  <a:pt x="1845014" y="189341"/>
                </a:lnTo>
                <a:lnTo>
                  <a:pt x="1886529" y="215754"/>
                </a:lnTo>
                <a:lnTo>
                  <a:pt x="1925321" y="243584"/>
                </a:lnTo>
                <a:lnTo>
                  <a:pt x="1961258" y="272774"/>
                </a:lnTo>
                <a:lnTo>
                  <a:pt x="1994204" y="303267"/>
                </a:lnTo>
                <a:lnTo>
                  <a:pt x="2024026" y="335007"/>
                </a:lnTo>
                <a:lnTo>
                  <a:pt x="2050591" y="367937"/>
                </a:lnTo>
                <a:lnTo>
                  <a:pt x="2073762" y="402003"/>
                </a:lnTo>
                <a:lnTo>
                  <a:pt x="3005434" y="442135"/>
                </a:lnTo>
                <a:close/>
              </a:path>
            </a:pathLst>
          </a:custGeom>
          <a:noFill/>
          <a:ln w="9525" cap="flat" cmpd="sng">
            <a:solidFill>
              <a:srgbClr val="6A099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1" name="Google Shape;461;p57"/>
          <p:cNvSpPr txBox="1"/>
          <p:nvPr/>
        </p:nvSpPr>
        <p:spPr>
          <a:xfrm>
            <a:off x="1120775" y="3915250"/>
            <a:ext cx="1802100" cy="692700"/>
          </a:xfrm>
          <a:prstGeom prst="rect">
            <a:avLst/>
          </a:prstGeom>
          <a:noFill/>
          <a:ln>
            <a:noFill/>
          </a:ln>
        </p:spPr>
        <p:txBody>
          <a:bodyPr spcFirstLastPara="1" wrap="square" lIns="0" tIns="0" rIns="0" bIns="0" anchor="t" anchorCtr="0">
            <a:spAutoFit/>
          </a:bodyPr>
          <a:lstStyle/>
          <a:p>
            <a:pPr marL="12700" marR="0" lvl="0" indent="-3175" algn="ctr" rtl="0">
              <a:lnSpc>
                <a:spcPct val="100000"/>
              </a:lnSpc>
              <a:spcBef>
                <a:spcPts val="0"/>
              </a:spcBef>
              <a:spcAft>
                <a:spcPts val="0"/>
              </a:spcAft>
              <a:buClr>
                <a:srgbClr val="000000"/>
              </a:buClr>
              <a:buSzPts val="1600"/>
              <a:buFont typeface="Calibri"/>
              <a:buNone/>
            </a:pPr>
            <a:r>
              <a:rPr lang="en" sz="1500" b="0" i="0" u="none">
                <a:solidFill>
                  <a:srgbClr val="000000"/>
                </a:solidFill>
                <a:latin typeface="Calibri"/>
                <a:ea typeface="Calibri"/>
                <a:cs typeface="Calibri"/>
                <a:sym typeface="Calibri"/>
              </a:rPr>
              <a:t>Who or what else is present — culture, artifacts, etc.</a:t>
            </a:r>
            <a:endParaRPr sz="1300"/>
          </a:p>
        </p:txBody>
      </p:sp>
      <p:sp>
        <p:nvSpPr>
          <p:cNvPr id="462" name="Google Shape;462;p57"/>
          <p:cNvSpPr/>
          <p:nvPr/>
        </p:nvSpPr>
        <p:spPr>
          <a:xfrm>
            <a:off x="3387725" y="2084784"/>
            <a:ext cx="2367279" cy="1775459"/>
          </a:xfrm>
          <a:custGeom>
            <a:avLst/>
            <a:gdLst/>
            <a:ahLst/>
            <a:cxnLst/>
            <a:rect l="l" t="t" r="r" b="b"/>
            <a:pathLst>
              <a:path w="2367279" h="2367279" extrusionOk="0">
                <a:moveTo>
                  <a:pt x="0" y="1183385"/>
                </a:moveTo>
                <a:lnTo>
                  <a:pt x="3923" y="1086333"/>
                </a:lnTo>
                <a:lnTo>
                  <a:pt x="15489" y="991440"/>
                </a:lnTo>
                <a:lnTo>
                  <a:pt x="34394" y="899012"/>
                </a:lnTo>
                <a:lnTo>
                  <a:pt x="60333" y="809353"/>
                </a:lnTo>
                <a:lnTo>
                  <a:pt x="93001" y="722768"/>
                </a:lnTo>
                <a:lnTo>
                  <a:pt x="132095" y="639562"/>
                </a:lnTo>
                <a:lnTo>
                  <a:pt x="177309" y="560039"/>
                </a:lnTo>
                <a:lnTo>
                  <a:pt x="228339" y="484503"/>
                </a:lnTo>
                <a:lnTo>
                  <a:pt x="284881" y="413260"/>
                </a:lnTo>
                <a:lnTo>
                  <a:pt x="346630" y="346614"/>
                </a:lnTo>
                <a:lnTo>
                  <a:pt x="413282" y="284870"/>
                </a:lnTo>
                <a:lnTo>
                  <a:pt x="484531" y="228331"/>
                </a:lnTo>
                <a:lnTo>
                  <a:pt x="560074" y="177304"/>
                </a:lnTo>
                <a:lnTo>
                  <a:pt x="639606" y="132091"/>
                </a:lnTo>
                <a:lnTo>
                  <a:pt x="722822" y="92999"/>
                </a:lnTo>
                <a:lnTo>
                  <a:pt x="809418" y="60332"/>
                </a:lnTo>
                <a:lnTo>
                  <a:pt x="899090" y="34393"/>
                </a:lnTo>
                <a:lnTo>
                  <a:pt x="991533" y="15489"/>
                </a:lnTo>
                <a:lnTo>
                  <a:pt x="1086442" y="3923"/>
                </a:lnTo>
                <a:lnTo>
                  <a:pt x="1183513" y="0"/>
                </a:lnTo>
                <a:lnTo>
                  <a:pt x="1280583" y="3923"/>
                </a:lnTo>
                <a:lnTo>
                  <a:pt x="1375492" y="15489"/>
                </a:lnTo>
                <a:lnTo>
                  <a:pt x="1467935" y="34393"/>
                </a:lnTo>
                <a:lnTo>
                  <a:pt x="1557607" y="60332"/>
                </a:lnTo>
                <a:lnTo>
                  <a:pt x="1644203" y="92999"/>
                </a:lnTo>
                <a:lnTo>
                  <a:pt x="1727419" y="132091"/>
                </a:lnTo>
                <a:lnTo>
                  <a:pt x="1806951" y="177304"/>
                </a:lnTo>
                <a:lnTo>
                  <a:pt x="1882494" y="228331"/>
                </a:lnTo>
                <a:lnTo>
                  <a:pt x="1953743" y="284870"/>
                </a:lnTo>
                <a:lnTo>
                  <a:pt x="2020395" y="346614"/>
                </a:lnTo>
                <a:lnTo>
                  <a:pt x="2082144" y="413260"/>
                </a:lnTo>
                <a:lnTo>
                  <a:pt x="2138686" y="484503"/>
                </a:lnTo>
                <a:lnTo>
                  <a:pt x="2189716" y="560039"/>
                </a:lnTo>
                <a:lnTo>
                  <a:pt x="2234930" y="639562"/>
                </a:lnTo>
                <a:lnTo>
                  <a:pt x="2274024" y="722768"/>
                </a:lnTo>
                <a:lnTo>
                  <a:pt x="2306692" y="809353"/>
                </a:lnTo>
                <a:lnTo>
                  <a:pt x="2332631" y="899012"/>
                </a:lnTo>
                <a:lnTo>
                  <a:pt x="2351536" y="991440"/>
                </a:lnTo>
                <a:lnTo>
                  <a:pt x="2363102" y="1086333"/>
                </a:lnTo>
                <a:lnTo>
                  <a:pt x="2367026" y="1183385"/>
                </a:lnTo>
                <a:lnTo>
                  <a:pt x="2363102" y="1280456"/>
                </a:lnTo>
                <a:lnTo>
                  <a:pt x="2351536" y="1375365"/>
                </a:lnTo>
                <a:lnTo>
                  <a:pt x="2332631" y="1467808"/>
                </a:lnTo>
                <a:lnTo>
                  <a:pt x="2306692" y="1557480"/>
                </a:lnTo>
                <a:lnTo>
                  <a:pt x="2274024" y="1644076"/>
                </a:lnTo>
                <a:lnTo>
                  <a:pt x="2234930" y="1727292"/>
                </a:lnTo>
                <a:lnTo>
                  <a:pt x="2189716" y="1806824"/>
                </a:lnTo>
                <a:lnTo>
                  <a:pt x="2138686" y="1882367"/>
                </a:lnTo>
                <a:lnTo>
                  <a:pt x="2082144" y="1953616"/>
                </a:lnTo>
                <a:lnTo>
                  <a:pt x="2020395" y="2020268"/>
                </a:lnTo>
                <a:lnTo>
                  <a:pt x="1953743" y="2082017"/>
                </a:lnTo>
                <a:lnTo>
                  <a:pt x="1882494" y="2138559"/>
                </a:lnTo>
                <a:lnTo>
                  <a:pt x="1806951" y="2189589"/>
                </a:lnTo>
                <a:lnTo>
                  <a:pt x="1727419" y="2234803"/>
                </a:lnTo>
                <a:lnTo>
                  <a:pt x="1644203" y="2273897"/>
                </a:lnTo>
                <a:lnTo>
                  <a:pt x="1557607" y="2306565"/>
                </a:lnTo>
                <a:lnTo>
                  <a:pt x="1467935" y="2332504"/>
                </a:lnTo>
                <a:lnTo>
                  <a:pt x="1375492" y="2351409"/>
                </a:lnTo>
                <a:lnTo>
                  <a:pt x="1280583" y="2362975"/>
                </a:lnTo>
                <a:lnTo>
                  <a:pt x="1183513" y="2366898"/>
                </a:lnTo>
                <a:lnTo>
                  <a:pt x="1086442" y="2362975"/>
                </a:lnTo>
                <a:lnTo>
                  <a:pt x="991533" y="2351409"/>
                </a:lnTo>
                <a:lnTo>
                  <a:pt x="899090" y="2332504"/>
                </a:lnTo>
                <a:lnTo>
                  <a:pt x="809418" y="2306565"/>
                </a:lnTo>
                <a:lnTo>
                  <a:pt x="722822" y="2273897"/>
                </a:lnTo>
                <a:lnTo>
                  <a:pt x="639606" y="2234803"/>
                </a:lnTo>
                <a:lnTo>
                  <a:pt x="560074" y="2189589"/>
                </a:lnTo>
                <a:lnTo>
                  <a:pt x="484531" y="2138559"/>
                </a:lnTo>
                <a:lnTo>
                  <a:pt x="413282" y="2082017"/>
                </a:lnTo>
                <a:lnTo>
                  <a:pt x="346630" y="2020268"/>
                </a:lnTo>
                <a:lnTo>
                  <a:pt x="284881" y="1953616"/>
                </a:lnTo>
                <a:lnTo>
                  <a:pt x="228339" y="1882367"/>
                </a:lnTo>
                <a:lnTo>
                  <a:pt x="177309" y="1806824"/>
                </a:lnTo>
                <a:lnTo>
                  <a:pt x="132095" y="1727292"/>
                </a:lnTo>
                <a:lnTo>
                  <a:pt x="93001" y="1644076"/>
                </a:lnTo>
                <a:lnTo>
                  <a:pt x="60333" y="1557480"/>
                </a:lnTo>
                <a:lnTo>
                  <a:pt x="34394" y="1467808"/>
                </a:lnTo>
                <a:lnTo>
                  <a:pt x="15489" y="1375365"/>
                </a:lnTo>
                <a:lnTo>
                  <a:pt x="3923" y="1280456"/>
                </a:lnTo>
                <a:lnTo>
                  <a:pt x="0" y="1183385"/>
                </a:lnTo>
                <a:close/>
              </a:path>
            </a:pathLst>
          </a:custGeom>
          <a:noFill/>
          <a:ln w="25400" cap="flat" cmpd="sng">
            <a:solidFill>
              <a:srgbClr val="00AF5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3" name="Google Shape;463;p57"/>
          <p:cNvSpPr txBox="1"/>
          <p:nvPr/>
        </p:nvSpPr>
        <p:spPr>
          <a:xfrm>
            <a:off x="3789362" y="2877740"/>
            <a:ext cx="1565400" cy="2925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900"/>
              <a:buFont typeface="Calibri"/>
              <a:buNone/>
            </a:pPr>
            <a:r>
              <a:rPr lang="en" sz="1900" b="1" i="0" u="none">
                <a:solidFill>
                  <a:srgbClr val="000000"/>
                </a:solidFill>
                <a:latin typeface="Calibri"/>
                <a:ea typeface="Calibri"/>
                <a:cs typeface="Calibri"/>
                <a:sym typeface="Calibri"/>
              </a:rPr>
              <a:t>Micromessages</a:t>
            </a:r>
            <a:endParaRPr/>
          </a:p>
        </p:txBody>
      </p:sp>
      <p:sp>
        <p:nvSpPr>
          <p:cNvPr id="464" name="Google Shape;464;p57"/>
          <p:cNvSpPr txBox="1"/>
          <p:nvPr/>
        </p:nvSpPr>
        <p:spPr>
          <a:xfrm>
            <a:off x="5268912" y="1928813"/>
            <a:ext cx="1276500" cy="9597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5" name="Google Shape;465;p57"/>
          <p:cNvSpPr txBox="1"/>
          <p:nvPr/>
        </p:nvSpPr>
        <p:spPr>
          <a:xfrm>
            <a:off x="5314950" y="1950244"/>
            <a:ext cx="1184400" cy="88830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6" name="Google Shape;466;p57"/>
          <p:cNvSpPr/>
          <p:nvPr/>
        </p:nvSpPr>
        <p:spPr>
          <a:xfrm>
            <a:off x="5314950" y="1950244"/>
            <a:ext cx="1183639" cy="887729"/>
          </a:xfrm>
          <a:custGeom>
            <a:avLst/>
            <a:gdLst/>
            <a:ahLst/>
            <a:cxnLst/>
            <a:rect l="l" t="t" r="r" b="b"/>
            <a:pathLst>
              <a:path w="1183639" h="1183639" extrusionOk="0">
                <a:moveTo>
                  <a:pt x="0" y="591820"/>
                </a:moveTo>
                <a:lnTo>
                  <a:pt x="1961" y="543275"/>
                </a:lnTo>
                <a:lnTo>
                  <a:pt x="7744" y="495812"/>
                </a:lnTo>
                <a:lnTo>
                  <a:pt x="17196" y="449584"/>
                </a:lnTo>
                <a:lnTo>
                  <a:pt x="30166" y="404741"/>
                </a:lnTo>
                <a:lnTo>
                  <a:pt x="46499" y="361438"/>
                </a:lnTo>
                <a:lnTo>
                  <a:pt x="66045" y="319824"/>
                </a:lnTo>
                <a:lnTo>
                  <a:pt x="88652" y="280054"/>
                </a:lnTo>
                <a:lnTo>
                  <a:pt x="114165" y="242279"/>
                </a:lnTo>
                <a:lnTo>
                  <a:pt x="142435" y="206651"/>
                </a:lnTo>
                <a:lnTo>
                  <a:pt x="173307" y="173323"/>
                </a:lnTo>
                <a:lnTo>
                  <a:pt x="206630" y="142446"/>
                </a:lnTo>
                <a:lnTo>
                  <a:pt x="242251" y="114174"/>
                </a:lnTo>
                <a:lnTo>
                  <a:pt x="280019" y="88657"/>
                </a:lnTo>
                <a:lnTo>
                  <a:pt x="319781" y="66049"/>
                </a:lnTo>
                <a:lnTo>
                  <a:pt x="361384" y="46501"/>
                </a:lnTo>
                <a:lnTo>
                  <a:pt x="404676" y="30167"/>
                </a:lnTo>
                <a:lnTo>
                  <a:pt x="449506" y="17197"/>
                </a:lnTo>
                <a:lnTo>
                  <a:pt x="495720" y="7744"/>
                </a:lnTo>
                <a:lnTo>
                  <a:pt x="543166" y="1961"/>
                </a:lnTo>
                <a:lnTo>
                  <a:pt x="591693" y="0"/>
                </a:lnTo>
                <a:lnTo>
                  <a:pt x="640237" y="1961"/>
                </a:lnTo>
                <a:lnTo>
                  <a:pt x="687700" y="7744"/>
                </a:lnTo>
                <a:lnTo>
                  <a:pt x="733928" y="17197"/>
                </a:lnTo>
                <a:lnTo>
                  <a:pt x="778771" y="30167"/>
                </a:lnTo>
                <a:lnTo>
                  <a:pt x="822074" y="46501"/>
                </a:lnTo>
                <a:lnTo>
                  <a:pt x="863688" y="66049"/>
                </a:lnTo>
                <a:lnTo>
                  <a:pt x="903458" y="88657"/>
                </a:lnTo>
                <a:lnTo>
                  <a:pt x="941233" y="114174"/>
                </a:lnTo>
                <a:lnTo>
                  <a:pt x="976861" y="142446"/>
                </a:lnTo>
                <a:lnTo>
                  <a:pt x="1010189" y="173323"/>
                </a:lnTo>
                <a:lnTo>
                  <a:pt x="1041066" y="206651"/>
                </a:lnTo>
                <a:lnTo>
                  <a:pt x="1069338" y="242279"/>
                </a:lnTo>
                <a:lnTo>
                  <a:pt x="1094855" y="280054"/>
                </a:lnTo>
                <a:lnTo>
                  <a:pt x="1117463" y="319824"/>
                </a:lnTo>
                <a:lnTo>
                  <a:pt x="1137011" y="361438"/>
                </a:lnTo>
                <a:lnTo>
                  <a:pt x="1153345" y="404741"/>
                </a:lnTo>
                <a:lnTo>
                  <a:pt x="1166315" y="449584"/>
                </a:lnTo>
                <a:lnTo>
                  <a:pt x="1175768" y="495812"/>
                </a:lnTo>
                <a:lnTo>
                  <a:pt x="1181551" y="543275"/>
                </a:lnTo>
                <a:lnTo>
                  <a:pt x="1183513" y="591820"/>
                </a:lnTo>
                <a:lnTo>
                  <a:pt x="1181551" y="640346"/>
                </a:lnTo>
                <a:lnTo>
                  <a:pt x="1175768" y="687792"/>
                </a:lnTo>
                <a:lnTo>
                  <a:pt x="1166315" y="734006"/>
                </a:lnTo>
                <a:lnTo>
                  <a:pt x="1153345" y="778836"/>
                </a:lnTo>
                <a:lnTo>
                  <a:pt x="1137011" y="822128"/>
                </a:lnTo>
                <a:lnTo>
                  <a:pt x="1117463" y="863731"/>
                </a:lnTo>
                <a:lnTo>
                  <a:pt x="1094855" y="903493"/>
                </a:lnTo>
                <a:lnTo>
                  <a:pt x="1069338" y="941261"/>
                </a:lnTo>
                <a:lnTo>
                  <a:pt x="1041066" y="976882"/>
                </a:lnTo>
                <a:lnTo>
                  <a:pt x="1010189" y="1010205"/>
                </a:lnTo>
                <a:lnTo>
                  <a:pt x="976861" y="1041077"/>
                </a:lnTo>
                <a:lnTo>
                  <a:pt x="941233" y="1069347"/>
                </a:lnTo>
                <a:lnTo>
                  <a:pt x="903458" y="1094860"/>
                </a:lnTo>
                <a:lnTo>
                  <a:pt x="863688" y="1117467"/>
                </a:lnTo>
                <a:lnTo>
                  <a:pt x="822074" y="1137013"/>
                </a:lnTo>
                <a:lnTo>
                  <a:pt x="778771" y="1153346"/>
                </a:lnTo>
                <a:lnTo>
                  <a:pt x="733928" y="1166316"/>
                </a:lnTo>
                <a:lnTo>
                  <a:pt x="687700" y="1175768"/>
                </a:lnTo>
                <a:lnTo>
                  <a:pt x="640237" y="1181551"/>
                </a:lnTo>
                <a:lnTo>
                  <a:pt x="591693" y="1183513"/>
                </a:lnTo>
                <a:lnTo>
                  <a:pt x="543166" y="1181551"/>
                </a:lnTo>
                <a:lnTo>
                  <a:pt x="495720" y="1175768"/>
                </a:lnTo>
                <a:lnTo>
                  <a:pt x="449506" y="1166316"/>
                </a:lnTo>
                <a:lnTo>
                  <a:pt x="404676" y="1153346"/>
                </a:lnTo>
                <a:lnTo>
                  <a:pt x="361384" y="1137013"/>
                </a:lnTo>
                <a:lnTo>
                  <a:pt x="319781" y="1117467"/>
                </a:lnTo>
                <a:lnTo>
                  <a:pt x="280019" y="1094860"/>
                </a:lnTo>
                <a:lnTo>
                  <a:pt x="242251" y="1069347"/>
                </a:lnTo>
                <a:lnTo>
                  <a:pt x="206630" y="1041077"/>
                </a:lnTo>
                <a:lnTo>
                  <a:pt x="173307" y="1010205"/>
                </a:lnTo>
                <a:lnTo>
                  <a:pt x="142435" y="976882"/>
                </a:lnTo>
                <a:lnTo>
                  <a:pt x="114165" y="941261"/>
                </a:lnTo>
                <a:lnTo>
                  <a:pt x="88652" y="903493"/>
                </a:lnTo>
                <a:lnTo>
                  <a:pt x="66045" y="863731"/>
                </a:lnTo>
                <a:lnTo>
                  <a:pt x="46499" y="822128"/>
                </a:lnTo>
                <a:lnTo>
                  <a:pt x="30166" y="778836"/>
                </a:lnTo>
                <a:lnTo>
                  <a:pt x="17196" y="734006"/>
                </a:lnTo>
                <a:lnTo>
                  <a:pt x="7744" y="687792"/>
                </a:lnTo>
                <a:lnTo>
                  <a:pt x="1961" y="640346"/>
                </a:lnTo>
                <a:lnTo>
                  <a:pt x="0" y="591820"/>
                </a:lnTo>
                <a:close/>
              </a:path>
            </a:pathLst>
          </a:custGeom>
          <a:noFill/>
          <a:ln w="9525" cap="flat" cmpd="sng">
            <a:solidFill>
              <a:srgbClr val="3880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7" name="Google Shape;467;p57"/>
          <p:cNvSpPr txBox="1"/>
          <p:nvPr/>
        </p:nvSpPr>
        <p:spPr>
          <a:xfrm>
            <a:off x="5630862" y="2231231"/>
            <a:ext cx="550800" cy="448200"/>
          </a:xfrm>
          <a:prstGeom prst="rect">
            <a:avLst/>
          </a:prstGeom>
          <a:noFill/>
          <a:ln>
            <a:noFill/>
          </a:ln>
        </p:spPr>
        <p:txBody>
          <a:bodyPr spcFirstLastPara="1" wrap="square" lIns="0" tIns="0" rIns="0" bIns="0" anchor="t" anchorCtr="0">
            <a:spAutoFit/>
          </a:bodyPr>
          <a:lstStyle/>
          <a:p>
            <a:pPr marL="12700" marR="0" lvl="0" indent="50800" algn="l" rtl="0">
              <a:lnSpc>
                <a:spcPct val="108000"/>
              </a:lnSpc>
              <a:spcBef>
                <a:spcPts val="0"/>
              </a:spcBef>
              <a:spcAft>
                <a:spcPts val="0"/>
              </a:spcAft>
              <a:buClr>
                <a:srgbClr val="000000"/>
              </a:buClr>
              <a:buSzPts val="1400"/>
              <a:buFont typeface="Calibri"/>
              <a:buNone/>
            </a:pPr>
            <a:r>
              <a:rPr lang="en" sz="1400" b="0" i="0" u="none">
                <a:solidFill>
                  <a:srgbClr val="000000"/>
                </a:solidFill>
                <a:latin typeface="Calibri"/>
                <a:ea typeface="Calibri"/>
                <a:cs typeface="Calibri"/>
                <a:sym typeface="Calibri"/>
              </a:rPr>
              <a:t>Para- verbal</a:t>
            </a:r>
            <a:endParaRPr/>
          </a:p>
        </p:txBody>
      </p:sp>
      <p:sp>
        <p:nvSpPr>
          <p:cNvPr id="468" name="Google Shape;468;p57"/>
          <p:cNvSpPr txBox="1"/>
          <p:nvPr/>
        </p:nvSpPr>
        <p:spPr>
          <a:xfrm>
            <a:off x="5268912" y="3086100"/>
            <a:ext cx="1276500" cy="958500"/>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9" name="Google Shape;469;p57"/>
          <p:cNvSpPr txBox="1"/>
          <p:nvPr/>
        </p:nvSpPr>
        <p:spPr>
          <a:xfrm>
            <a:off x="5314950" y="3106340"/>
            <a:ext cx="1184400" cy="886800"/>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0" name="Google Shape;470;p57"/>
          <p:cNvSpPr/>
          <p:nvPr/>
        </p:nvSpPr>
        <p:spPr>
          <a:xfrm>
            <a:off x="5314950" y="3106340"/>
            <a:ext cx="1183639" cy="887729"/>
          </a:xfrm>
          <a:custGeom>
            <a:avLst/>
            <a:gdLst/>
            <a:ahLst/>
            <a:cxnLst/>
            <a:rect l="l" t="t" r="r" b="b"/>
            <a:pathLst>
              <a:path w="1183639" h="1183639" extrusionOk="0">
                <a:moveTo>
                  <a:pt x="0" y="591693"/>
                </a:moveTo>
                <a:lnTo>
                  <a:pt x="1961" y="543166"/>
                </a:lnTo>
                <a:lnTo>
                  <a:pt x="7744" y="495720"/>
                </a:lnTo>
                <a:lnTo>
                  <a:pt x="17196" y="449506"/>
                </a:lnTo>
                <a:lnTo>
                  <a:pt x="30166" y="404676"/>
                </a:lnTo>
                <a:lnTo>
                  <a:pt x="46499" y="361384"/>
                </a:lnTo>
                <a:lnTo>
                  <a:pt x="66045" y="319781"/>
                </a:lnTo>
                <a:lnTo>
                  <a:pt x="88652" y="280019"/>
                </a:lnTo>
                <a:lnTo>
                  <a:pt x="114165" y="242251"/>
                </a:lnTo>
                <a:lnTo>
                  <a:pt x="142435" y="206630"/>
                </a:lnTo>
                <a:lnTo>
                  <a:pt x="173307" y="173307"/>
                </a:lnTo>
                <a:lnTo>
                  <a:pt x="206630" y="142435"/>
                </a:lnTo>
                <a:lnTo>
                  <a:pt x="242251" y="114165"/>
                </a:lnTo>
                <a:lnTo>
                  <a:pt x="280019" y="88652"/>
                </a:lnTo>
                <a:lnTo>
                  <a:pt x="319781" y="66045"/>
                </a:lnTo>
                <a:lnTo>
                  <a:pt x="361384" y="46499"/>
                </a:lnTo>
                <a:lnTo>
                  <a:pt x="404676" y="30166"/>
                </a:lnTo>
                <a:lnTo>
                  <a:pt x="449506" y="17196"/>
                </a:lnTo>
                <a:lnTo>
                  <a:pt x="495720" y="7744"/>
                </a:lnTo>
                <a:lnTo>
                  <a:pt x="543166" y="1961"/>
                </a:lnTo>
                <a:lnTo>
                  <a:pt x="591693" y="0"/>
                </a:lnTo>
                <a:lnTo>
                  <a:pt x="640237" y="1961"/>
                </a:lnTo>
                <a:lnTo>
                  <a:pt x="687700" y="7744"/>
                </a:lnTo>
                <a:lnTo>
                  <a:pt x="733928" y="17196"/>
                </a:lnTo>
                <a:lnTo>
                  <a:pt x="778771" y="30166"/>
                </a:lnTo>
                <a:lnTo>
                  <a:pt x="822074" y="46499"/>
                </a:lnTo>
                <a:lnTo>
                  <a:pt x="863688" y="66045"/>
                </a:lnTo>
                <a:lnTo>
                  <a:pt x="903458" y="88652"/>
                </a:lnTo>
                <a:lnTo>
                  <a:pt x="941233" y="114165"/>
                </a:lnTo>
                <a:lnTo>
                  <a:pt x="976861" y="142435"/>
                </a:lnTo>
                <a:lnTo>
                  <a:pt x="1010189" y="173307"/>
                </a:lnTo>
                <a:lnTo>
                  <a:pt x="1041066" y="206630"/>
                </a:lnTo>
                <a:lnTo>
                  <a:pt x="1069338" y="242251"/>
                </a:lnTo>
                <a:lnTo>
                  <a:pt x="1094855" y="280019"/>
                </a:lnTo>
                <a:lnTo>
                  <a:pt x="1117463" y="319781"/>
                </a:lnTo>
                <a:lnTo>
                  <a:pt x="1137011" y="361384"/>
                </a:lnTo>
                <a:lnTo>
                  <a:pt x="1153345" y="404676"/>
                </a:lnTo>
                <a:lnTo>
                  <a:pt x="1166315" y="449506"/>
                </a:lnTo>
                <a:lnTo>
                  <a:pt x="1175768" y="495720"/>
                </a:lnTo>
                <a:lnTo>
                  <a:pt x="1181551" y="543166"/>
                </a:lnTo>
                <a:lnTo>
                  <a:pt x="1183513" y="591693"/>
                </a:lnTo>
                <a:lnTo>
                  <a:pt x="1181551" y="640219"/>
                </a:lnTo>
                <a:lnTo>
                  <a:pt x="1175768" y="687665"/>
                </a:lnTo>
                <a:lnTo>
                  <a:pt x="1166315" y="733879"/>
                </a:lnTo>
                <a:lnTo>
                  <a:pt x="1153345" y="778709"/>
                </a:lnTo>
                <a:lnTo>
                  <a:pt x="1137011" y="822001"/>
                </a:lnTo>
                <a:lnTo>
                  <a:pt x="1117463" y="863604"/>
                </a:lnTo>
                <a:lnTo>
                  <a:pt x="1094855" y="903366"/>
                </a:lnTo>
                <a:lnTo>
                  <a:pt x="1069338" y="941134"/>
                </a:lnTo>
                <a:lnTo>
                  <a:pt x="1041066" y="976755"/>
                </a:lnTo>
                <a:lnTo>
                  <a:pt x="1010189" y="1010078"/>
                </a:lnTo>
                <a:lnTo>
                  <a:pt x="976861" y="1040950"/>
                </a:lnTo>
                <a:lnTo>
                  <a:pt x="941233" y="1069220"/>
                </a:lnTo>
                <a:lnTo>
                  <a:pt x="903458" y="1094733"/>
                </a:lnTo>
                <a:lnTo>
                  <a:pt x="863688" y="1117340"/>
                </a:lnTo>
                <a:lnTo>
                  <a:pt x="822074" y="1136886"/>
                </a:lnTo>
                <a:lnTo>
                  <a:pt x="778771" y="1153219"/>
                </a:lnTo>
                <a:lnTo>
                  <a:pt x="733928" y="1166189"/>
                </a:lnTo>
                <a:lnTo>
                  <a:pt x="687700" y="1175641"/>
                </a:lnTo>
                <a:lnTo>
                  <a:pt x="640237" y="1181424"/>
                </a:lnTo>
                <a:lnTo>
                  <a:pt x="591693" y="1183386"/>
                </a:lnTo>
                <a:lnTo>
                  <a:pt x="543166" y="1181424"/>
                </a:lnTo>
                <a:lnTo>
                  <a:pt x="495720" y="1175641"/>
                </a:lnTo>
                <a:lnTo>
                  <a:pt x="449506" y="1166189"/>
                </a:lnTo>
                <a:lnTo>
                  <a:pt x="404676" y="1153219"/>
                </a:lnTo>
                <a:lnTo>
                  <a:pt x="361384" y="1136886"/>
                </a:lnTo>
                <a:lnTo>
                  <a:pt x="319781" y="1117340"/>
                </a:lnTo>
                <a:lnTo>
                  <a:pt x="280019" y="1094733"/>
                </a:lnTo>
                <a:lnTo>
                  <a:pt x="242251" y="1069220"/>
                </a:lnTo>
                <a:lnTo>
                  <a:pt x="206630" y="1040950"/>
                </a:lnTo>
                <a:lnTo>
                  <a:pt x="173307" y="1010078"/>
                </a:lnTo>
                <a:lnTo>
                  <a:pt x="142435" y="976755"/>
                </a:lnTo>
                <a:lnTo>
                  <a:pt x="114165" y="941134"/>
                </a:lnTo>
                <a:lnTo>
                  <a:pt x="88652" y="903366"/>
                </a:lnTo>
                <a:lnTo>
                  <a:pt x="66045" y="863604"/>
                </a:lnTo>
                <a:lnTo>
                  <a:pt x="46499" y="822001"/>
                </a:lnTo>
                <a:lnTo>
                  <a:pt x="30166" y="778709"/>
                </a:lnTo>
                <a:lnTo>
                  <a:pt x="17196" y="733879"/>
                </a:lnTo>
                <a:lnTo>
                  <a:pt x="7744" y="687665"/>
                </a:lnTo>
                <a:lnTo>
                  <a:pt x="1961" y="640219"/>
                </a:lnTo>
                <a:lnTo>
                  <a:pt x="0" y="591693"/>
                </a:lnTo>
                <a:close/>
              </a:path>
            </a:pathLst>
          </a:custGeom>
          <a:noFill/>
          <a:ln w="9525" cap="flat" cmpd="sng">
            <a:solidFill>
              <a:srgbClr val="055A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1" name="Google Shape;471;p57"/>
          <p:cNvSpPr txBox="1"/>
          <p:nvPr/>
        </p:nvSpPr>
        <p:spPr>
          <a:xfrm>
            <a:off x="5630862" y="3387328"/>
            <a:ext cx="550800" cy="512400"/>
          </a:xfrm>
          <a:prstGeom prst="rect">
            <a:avLst/>
          </a:prstGeom>
          <a:noFill/>
          <a:ln>
            <a:noFill/>
          </a:ln>
        </p:spPr>
        <p:txBody>
          <a:bodyPr spcFirstLastPara="1" wrap="square" lIns="0" tIns="0" rIns="0" bIns="0" anchor="t" anchorCtr="0">
            <a:spAutoFit/>
          </a:bodyPr>
          <a:lstStyle/>
          <a:p>
            <a:pPr marL="12700" marR="0" lvl="0" indent="58737" algn="l" rtl="0">
              <a:lnSpc>
                <a:spcPct val="108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Non- verbal</a:t>
            </a:r>
            <a:endParaRPr/>
          </a:p>
        </p:txBody>
      </p:sp>
      <p:sp>
        <p:nvSpPr>
          <p:cNvPr id="472" name="Google Shape;472;p57"/>
          <p:cNvSpPr txBox="1"/>
          <p:nvPr/>
        </p:nvSpPr>
        <p:spPr>
          <a:xfrm>
            <a:off x="2598737" y="3086100"/>
            <a:ext cx="1276500" cy="9585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3" name="Google Shape;473;p57"/>
          <p:cNvSpPr txBox="1"/>
          <p:nvPr/>
        </p:nvSpPr>
        <p:spPr>
          <a:xfrm>
            <a:off x="2644775" y="3106340"/>
            <a:ext cx="1184400" cy="886800"/>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4" name="Google Shape;474;p57"/>
          <p:cNvSpPr/>
          <p:nvPr/>
        </p:nvSpPr>
        <p:spPr>
          <a:xfrm>
            <a:off x="2644775" y="3106340"/>
            <a:ext cx="1183639" cy="887729"/>
          </a:xfrm>
          <a:custGeom>
            <a:avLst/>
            <a:gdLst/>
            <a:ahLst/>
            <a:cxnLst/>
            <a:rect l="l" t="t" r="r" b="b"/>
            <a:pathLst>
              <a:path w="1183639" h="1183639" extrusionOk="0">
                <a:moveTo>
                  <a:pt x="0" y="591693"/>
                </a:moveTo>
                <a:lnTo>
                  <a:pt x="1961" y="543166"/>
                </a:lnTo>
                <a:lnTo>
                  <a:pt x="7744" y="495720"/>
                </a:lnTo>
                <a:lnTo>
                  <a:pt x="17197" y="449506"/>
                </a:lnTo>
                <a:lnTo>
                  <a:pt x="30167" y="404676"/>
                </a:lnTo>
                <a:lnTo>
                  <a:pt x="46501" y="361384"/>
                </a:lnTo>
                <a:lnTo>
                  <a:pt x="66049" y="319781"/>
                </a:lnTo>
                <a:lnTo>
                  <a:pt x="88657" y="280019"/>
                </a:lnTo>
                <a:lnTo>
                  <a:pt x="114174" y="242251"/>
                </a:lnTo>
                <a:lnTo>
                  <a:pt x="142446" y="206630"/>
                </a:lnTo>
                <a:lnTo>
                  <a:pt x="173323" y="173307"/>
                </a:lnTo>
                <a:lnTo>
                  <a:pt x="206651" y="142435"/>
                </a:lnTo>
                <a:lnTo>
                  <a:pt x="242279" y="114165"/>
                </a:lnTo>
                <a:lnTo>
                  <a:pt x="280054" y="88652"/>
                </a:lnTo>
                <a:lnTo>
                  <a:pt x="319824" y="66045"/>
                </a:lnTo>
                <a:lnTo>
                  <a:pt x="361438" y="46499"/>
                </a:lnTo>
                <a:lnTo>
                  <a:pt x="404741" y="30166"/>
                </a:lnTo>
                <a:lnTo>
                  <a:pt x="449584" y="17196"/>
                </a:lnTo>
                <a:lnTo>
                  <a:pt x="495812" y="7744"/>
                </a:lnTo>
                <a:lnTo>
                  <a:pt x="543275" y="1961"/>
                </a:lnTo>
                <a:lnTo>
                  <a:pt x="591819" y="0"/>
                </a:lnTo>
                <a:lnTo>
                  <a:pt x="640346" y="1961"/>
                </a:lnTo>
                <a:lnTo>
                  <a:pt x="687792" y="7744"/>
                </a:lnTo>
                <a:lnTo>
                  <a:pt x="734006" y="17196"/>
                </a:lnTo>
                <a:lnTo>
                  <a:pt x="778836" y="30166"/>
                </a:lnTo>
                <a:lnTo>
                  <a:pt x="822128" y="46499"/>
                </a:lnTo>
                <a:lnTo>
                  <a:pt x="863731" y="66045"/>
                </a:lnTo>
                <a:lnTo>
                  <a:pt x="903493" y="88652"/>
                </a:lnTo>
                <a:lnTo>
                  <a:pt x="941261" y="114165"/>
                </a:lnTo>
                <a:lnTo>
                  <a:pt x="976882" y="142435"/>
                </a:lnTo>
                <a:lnTo>
                  <a:pt x="1010205" y="173307"/>
                </a:lnTo>
                <a:lnTo>
                  <a:pt x="1041077" y="206630"/>
                </a:lnTo>
                <a:lnTo>
                  <a:pt x="1069347" y="242251"/>
                </a:lnTo>
                <a:lnTo>
                  <a:pt x="1094860" y="280019"/>
                </a:lnTo>
                <a:lnTo>
                  <a:pt x="1117467" y="319781"/>
                </a:lnTo>
                <a:lnTo>
                  <a:pt x="1137013" y="361384"/>
                </a:lnTo>
                <a:lnTo>
                  <a:pt x="1153346" y="404676"/>
                </a:lnTo>
                <a:lnTo>
                  <a:pt x="1166316" y="449506"/>
                </a:lnTo>
                <a:lnTo>
                  <a:pt x="1175768" y="495720"/>
                </a:lnTo>
                <a:lnTo>
                  <a:pt x="1181551" y="543166"/>
                </a:lnTo>
                <a:lnTo>
                  <a:pt x="1183513" y="591693"/>
                </a:lnTo>
                <a:lnTo>
                  <a:pt x="1181551" y="640219"/>
                </a:lnTo>
                <a:lnTo>
                  <a:pt x="1175768" y="687665"/>
                </a:lnTo>
                <a:lnTo>
                  <a:pt x="1166316" y="733879"/>
                </a:lnTo>
                <a:lnTo>
                  <a:pt x="1153346" y="778709"/>
                </a:lnTo>
                <a:lnTo>
                  <a:pt x="1137013" y="822001"/>
                </a:lnTo>
                <a:lnTo>
                  <a:pt x="1117467" y="863604"/>
                </a:lnTo>
                <a:lnTo>
                  <a:pt x="1094860" y="903366"/>
                </a:lnTo>
                <a:lnTo>
                  <a:pt x="1069347" y="941134"/>
                </a:lnTo>
                <a:lnTo>
                  <a:pt x="1041077" y="976755"/>
                </a:lnTo>
                <a:lnTo>
                  <a:pt x="1010205" y="1010078"/>
                </a:lnTo>
                <a:lnTo>
                  <a:pt x="976882" y="1040950"/>
                </a:lnTo>
                <a:lnTo>
                  <a:pt x="941261" y="1069220"/>
                </a:lnTo>
                <a:lnTo>
                  <a:pt x="903493" y="1094733"/>
                </a:lnTo>
                <a:lnTo>
                  <a:pt x="863731" y="1117340"/>
                </a:lnTo>
                <a:lnTo>
                  <a:pt x="822128" y="1136886"/>
                </a:lnTo>
                <a:lnTo>
                  <a:pt x="778836" y="1153219"/>
                </a:lnTo>
                <a:lnTo>
                  <a:pt x="734006" y="1166189"/>
                </a:lnTo>
                <a:lnTo>
                  <a:pt x="687792" y="1175641"/>
                </a:lnTo>
                <a:lnTo>
                  <a:pt x="640346" y="1181424"/>
                </a:lnTo>
                <a:lnTo>
                  <a:pt x="591819" y="1183386"/>
                </a:lnTo>
                <a:lnTo>
                  <a:pt x="543275" y="1181424"/>
                </a:lnTo>
                <a:lnTo>
                  <a:pt x="495812" y="1175641"/>
                </a:lnTo>
                <a:lnTo>
                  <a:pt x="449584" y="1166189"/>
                </a:lnTo>
                <a:lnTo>
                  <a:pt x="404741" y="1153219"/>
                </a:lnTo>
                <a:lnTo>
                  <a:pt x="361438" y="1136886"/>
                </a:lnTo>
                <a:lnTo>
                  <a:pt x="319824" y="1117340"/>
                </a:lnTo>
                <a:lnTo>
                  <a:pt x="280054" y="1094733"/>
                </a:lnTo>
                <a:lnTo>
                  <a:pt x="242279" y="1069220"/>
                </a:lnTo>
                <a:lnTo>
                  <a:pt x="206651" y="1040950"/>
                </a:lnTo>
                <a:lnTo>
                  <a:pt x="173323" y="1010078"/>
                </a:lnTo>
                <a:lnTo>
                  <a:pt x="142446" y="976755"/>
                </a:lnTo>
                <a:lnTo>
                  <a:pt x="114174" y="941134"/>
                </a:lnTo>
                <a:lnTo>
                  <a:pt x="88657" y="903366"/>
                </a:lnTo>
                <a:lnTo>
                  <a:pt x="66049" y="863604"/>
                </a:lnTo>
                <a:lnTo>
                  <a:pt x="46501" y="822001"/>
                </a:lnTo>
                <a:lnTo>
                  <a:pt x="30167" y="778709"/>
                </a:lnTo>
                <a:lnTo>
                  <a:pt x="17197" y="733879"/>
                </a:lnTo>
                <a:lnTo>
                  <a:pt x="7744" y="687665"/>
                </a:lnTo>
                <a:lnTo>
                  <a:pt x="1961" y="640219"/>
                </a:lnTo>
                <a:lnTo>
                  <a:pt x="0" y="591693"/>
                </a:lnTo>
                <a:close/>
              </a:path>
            </a:pathLst>
          </a:custGeom>
          <a:noFill/>
          <a:ln w="9525" cap="flat" cmpd="sng">
            <a:solidFill>
              <a:srgbClr val="6A099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5" name="Google Shape;475;p57"/>
          <p:cNvSpPr txBox="1"/>
          <p:nvPr/>
        </p:nvSpPr>
        <p:spPr>
          <a:xfrm>
            <a:off x="2843212" y="3469481"/>
            <a:ext cx="787500" cy="2463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Omission</a:t>
            </a:r>
            <a:endParaRPr/>
          </a:p>
        </p:txBody>
      </p:sp>
      <p:sp>
        <p:nvSpPr>
          <p:cNvPr id="476" name="Google Shape;476;p57"/>
          <p:cNvSpPr txBox="1"/>
          <p:nvPr/>
        </p:nvSpPr>
        <p:spPr>
          <a:xfrm>
            <a:off x="2598737" y="1928813"/>
            <a:ext cx="1276500" cy="959700"/>
          </a:xfrm>
          <a:prstGeom prst="rect">
            <a:avLst/>
          </a:prstGeom>
          <a:blipFill rotWithShape="1">
            <a:blip r:embed="rId1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7" name="Google Shape;477;p57"/>
          <p:cNvSpPr txBox="1"/>
          <p:nvPr/>
        </p:nvSpPr>
        <p:spPr>
          <a:xfrm>
            <a:off x="2644775" y="1950244"/>
            <a:ext cx="1184400" cy="888300"/>
          </a:xfrm>
          <a:prstGeom prst="rect">
            <a:avLst/>
          </a:prstGeom>
          <a:blipFill rotWithShape="1">
            <a:blip r:embed="rId2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8" name="Google Shape;478;p57"/>
          <p:cNvSpPr/>
          <p:nvPr/>
        </p:nvSpPr>
        <p:spPr>
          <a:xfrm>
            <a:off x="2644775" y="1950244"/>
            <a:ext cx="1183639" cy="887729"/>
          </a:xfrm>
          <a:custGeom>
            <a:avLst/>
            <a:gdLst/>
            <a:ahLst/>
            <a:cxnLst/>
            <a:rect l="l" t="t" r="r" b="b"/>
            <a:pathLst>
              <a:path w="1183639" h="1183639" extrusionOk="0">
                <a:moveTo>
                  <a:pt x="0" y="591820"/>
                </a:moveTo>
                <a:lnTo>
                  <a:pt x="1961" y="543275"/>
                </a:lnTo>
                <a:lnTo>
                  <a:pt x="7744" y="495812"/>
                </a:lnTo>
                <a:lnTo>
                  <a:pt x="17197" y="449584"/>
                </a:lnTo>
                <a:lnTo>
                  <a:pt x="30167" y="404741"/>
                </a:lnTo>
                <a:lnTo>
                  <a:pt x="46501" y="361438"/>
                </a:lnTo>
                <a:lnTo>
                  <a:pt x="66049" y="319824"/>
                </a:lnTo>
                <a:lnTo>
                  <a:pt x="88657" y="280054"/>
                </a:lnTo>
                <a:lnTo>
                  <a:pt x="114174" y="242279"/>
                </a:lnTo>
                <a:lnTo>
                  <a:pt x="142446" y="206651"/>
                </a:lnTo>
                <a:lnTo>
                  <a:pt x="173323" y="173323"/>
                </a:lnTo>
                <a:lnTo>
                  <a:pt x="206651" y="142446"/>
                </a:lnTo>
                <a:lnTo>
                  <a:pt x="242279" y="114174"/>
                </a:lnTo>
                <a:lnTo>
                  <a:pt x="280054" y="88657"/>
                </a:lnTo>
                <a:lnTo>
                  <a:pt x="319824" y="66049"/>
                </a:lnTo>
                <a:lnTo>
                  <a:pt x="361438" y="46501"/>
                </a:lnTo>
                <a:lnTo>
                  <a:pt x="404741" y="30167"/>
                </a:lnTo>
                <a:lnTo>
                  <a:pt x="449584" y="17197"/>
                </a:lnTo>
                <a:lnTo>
                  <a:pt x="495812" y="7744"/>
                </a:lnTo>
                <a:lnTo>
                  <a:pt x="543275" y="1961"/>
                </a:lnTo>
                <a:lnTo>
                  <a:pt x="591819" y="0"/>
                </a:lnTo>
                <a:lnTo>
                  <a:pt x="640346" y="1961"/>
                </a:lnTo>
                <a:lnTo>
                  <a:pt x="687792" y="7744"/>
                </a:lnTo>
                <a:lnTo>
                  <a:pt x="734006" y="17197"/>
                </a:lnTo>
                <a:lnTo>
                  <a:pt x="778836" y="30167"/>
                </a:lnTo>
                <a:lnTo>
                  <a:pt x="822128" y="46501"/>
                </a:lnTo>
                <a:lnTo>
                  <a:pt x="863731" y="66049"/>
                </a:lnTo>
                <a:lnTo>
                  <a:pt x="903493" y="88657"/>
                </a:lnTo>
                <a:lnTo>
                  <a:pt x="941261" y="114174"/>
                </a:lnTo>
                <a:lnTo>
                  <a:pt x="976882" y="142446"/>
                </a:lnTo>
                <a:lnTo>
                  <a:pt x="1010205" y="173323"/>
                </a:lnTo>
                <a:lnTo>
                  <a:pt x="1041077" y="206651"/>
                </a:lnTo>
                <a:lnTo>
                  <a:pt x="1069347" y="242279"/>
                </a:lnTo>
                <a:lnTo>
                  <a:pt x="1094860" y="280054"/>
                </a:lnTo>
                <a:lnTo>
                  <a:pt x="1117467" y="319824"/>
                </a:lnTo>
                <a:lnTo>
                  <a:pt x="1137013" y="361438"/>
                </a:lnTo>
                <a:lnTo>
                  <a:pt x="1153346" y="404741"/>
                </a:lnTo>
                <a:lnTo>
                  <a:pt x="1166316" y="449584"/>
                </a:lnTo>
                <a:lnTo>
                  <a:pt x="1175768" y="495812"/>
                </a:lnTo>
                <a:lnTo>
                  <a:pt x="1181551" y="543275"/>
                </a:lnTo>
                <a:lnTo>
                  <a:pt x="1183513" y="591820"/>
                </a:lnTo>
                <a:lnTo>
                  <a:pt x="1181551" y="640346"/>
                </a:lnTo>
                <a:lnTo>
                  <a:pt x="1175768" y="687792"/>
                </a:lnTo>
                <a:lnTo>
                  <a:pt x="1166316" y="734006"/>
                </a:lnTo>
                <a:lnTo>
                  <a:pt x="1153346" y="778836"/>
                </a:lnTo>
                <a:lnTo>
                  <a:pt x="1137013" y="822128"/>
                </a:lnTo>
                <a:lnTo>
                  <a:pt x="1117467" y="863731"/>
                </a:lnTo>
                <a:lnTo>
                  <a:pt x="1094860" y="903493"/>
                </a:lnTo>
                <a:lnTo>
                  <a:pt x="1069347" y="941261"/>
                </a:lnTo>
                <a:lnTo>
                  <a:pt x="1041077" y="976882"/>
                </a:lnTo>
                <a:lnTo>
                  <a:pt x="1010205" y="1010205"/>
                </a:lnTo>
                <a:lnTo>
                  <a:pt x="976882" y="1041077"/>
                </a:lnTo>
                <a:lnTo>
                  <a:pt x="941261" y="1069347"/>
                </a:lnTo>
                <a:lnTo>
                  <a:pt x="903493" y="1094860"/>
                </a:lnTo>
                <a:lnTo>
                  <a:pt x="863731" y="1117467"/>
                </a:lnTo>
                <a:lnTo>
                  <a:pt x="822128" y="1137013"/>
                </a:lnTo>
                <a:lnTo>
                  <a:pt x="778836" y="1153346"/>
                </a:lnTo>
                <a:lnTo>
                  <a:pt x="734006" y="1166316"/>
                </a:lnTo>
                <a:lnTo>
                  <a:pt x="687792" y="1175768"/>
                </a:lnTo>
                <a:lnTo>
                  <a:pt x="640346" y="1181551"/>
                </a:lnTo>
                <a:lnTo>
                  <a:pt x="591819" y="1183513"/>
                </a:lnTo>
                <a:lnTo>
                  <a:pt x="543275" y="1181551"/>
                </a:lnTo>
                <a:lnTo>
                  <a:pt x="495812" y="1175768"/>
                </a:lnTo>
                <a:lnTo>
                  <a:pt x="449584" y="1166316"/>
                </a:lnTo>
                <a:lnTo>
                  <a:pt x="404741" y="1153346"/>
                </a:lnTo>
                <a:lnTo>
                  <a:pt x="361438" y="1137013"/>
                </a:lnTo>
                <a:lnTo>
                  <a:pt x="319824" y="1117467"/>
                </a:lnTo>
                <a:lnTo>
                  <a:pt x="280054" y="1094860"/>
                </a:lnTo>
                <a:lnTo>
                  <a:pt x="242279" y="1069347"/>
                </a:lnTo>
                <a:lnTo>
                  <a:pt x="206651" y="1041077"/>
                </a:lnTo>
                <a:lnTo>
                  <a:pt x="173323" y="1010205"/>
                </a:lnTo>
                <a:lnTo>
                  <a:pt x="142446" y="976882"/>
                </a:lnTo>
                <a:lnTo>
                  <a:pt x="114174" y="941261"/>
                </a:lnTo>
                <a:lnTo>
                  <a:pt x="88657" y="903493"/>
                </a:lnTo>
                <a:lnTo>
                  <a:pt x="66049" y="863731"/>
                </a:lnTo>
                <a:lnTo>
                  <a:pt x="46501" y="822128"/>
                </a:lnTo>
                <a:lnTo>
                  <a:pt x="30167" y="778836"/>
                </a:lnTo>
                <a:lnTo>
                  <a:pt x="17197" y="734006"/>
                </a:lnTo>
                <a:lnTo>
                  <a:pt x="7744" y="687792"/>
                </a:lnTo>
                <a:lnTo>
                  <a:pt x="1961" y="640346"/>
                </a:lnTo>
                <a:lnTo>
                  <a:pt x="0" y="591820"/>
                </a:lnTo>
                <a:close/>
              </a:path>
            </a:pathLst>
          </a:custGeom>
          <a:noFill/>
          <a:ln w="9525" cap="flat" cmpd="sng">
            <a:solidFill>
              <a:srgbClr val="055A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9" name="Google Shape;479;p57"/>
          <p:cNvSpPr txBox="1"/>
          <p:nvPr/>
        </p:nvSpPr>
        <p:spPr>
          <a:xfrm>
            <a:off x="2867025" y="2149078"/>
            <a:ext cx="741300" cy="665100"/>
          </a:xfrm>
          <a:prstGeom prst="rect">
            <a:avLst/>
          </a:prstGeom>
          <a:noFill/>
          <a:ln>
            <a:noFill/>
          </a:ln>
        </p:spPr>
        <p:txBody>
          <a:bodyPr spcFirstLastPara="1" wrap="square" lIns="0" tIns="0" rIns="0" bIns="0" anchor="t" anchorCtr="0">
            <a:spAutoFit/>
          </a:bodyPr>
          <a:lstStyle/>
          <a:p>
            <a:pPr marL="12700" marR="0" lvl="0" indent="0" algn="ctr" rtl="0">
              <a:lnSpc>
                <a:spcPct val="9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Praise and criticism</a:t>
            </a:r>
            <a:endParaRPr/>
          </a:p>
        </p:txBody>
      </p:sp>
      <p:sp>
        <p:nvSpPr>
          <p:cNvPr id="480" name="Google Shape;480;p57"/>
          <p:cNvSpPr txBox="1"/>
          <p:nvPr/>
        </p:nvSpPr>
        <p:spPr>
          <a:xfrm>
            <a:off x="3949700" y="1351359"/>
            <a:ext cx="1279500" cy="958500"/>
          </a:xfrm>
          <a:prstGeom prst="rect">
            <a:avLst/>
          </a:prstGeom>
          <a:blipFill rotWithShape="1">
            <a:blip r:embed="rId2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1" name="Google Shape;481;p57"/>
          <p:cNvSpPr txBox="1"/>
          <p:nvPr/>
        </p:nvSpPr>
        <p:spPr>
          <a:xfrm>
            <a:off x="3997325" y="1371600"/>
            <a:ext cx="1182600" cy="888300"/>
          </a:xfrm>
          <a:prstGeom prst="rect">
            <a:avLst/>
          </a:prstGeom>
          <a:blipFill rotWithShape="1">
            <a:blip r:embed="rId2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2" name="Google Shape;482;p57"/>
          <p:cNvSpPr/>
          <p:nvPr/>
        </p:nvSpPr>
        <p:spPr>
          <a:xfrm>
            <a:off x="3997325" y="1371600"/>
            <a:ext cx="1183639" cy="887729"/>
          </a:xfrm>
          <a:custGeom>
            <a:avLst/>
            <a:gdLst/>
            <a:ahLst/>
            <a:cxnLst/>
            <a:rect l="l" t="t" r="r" b="b"/>
            <a:pathLst>
              <a:path w="1183639" h="1183639" extrusionOk="0">
                <a:moveTo>
                  <a:pt x="0" y="591820"/>
                </a:moveTo>
                <a:lnTo>
                  <a:pt x="1961" y="543275"/>
                </a:lnTo>
                <a:lnTo>
                  <a:pt x="7744" y="495812"/>
                </a:lnTo>
                <a:lnTo>
                  <a:pt x="17197" y="449584"/>
                </a:lnTo>
                <a:lnTo>
                  <a:pt x="30167" y="404741"/>
                </a:lnTo>
                <a:lnTo>
                  <a:pt x="46501" y="361438"/>
                </a:lnTo>
                <a:lnTo>
                  <a:pt x="66049" y="319824"/>
                </a:lnTo>
                <a:lnTo>
                  <a:pt x="88657" y="280054"/>
                </a:lnTo>
                <a:lnTo>
                  <a:pt x="114174" y="242279"/>
                </a:lnTo>
                <a:lnTo>
                  <a:pt x="142446" y="206651"/>
                </a:lnTo>
                <a:lnTo>
                  <a:pt x="173323" y="173323"/>
                </a:lnTo>
                <a:lnTo>
                  <a:pt x="206651" y="142446"/>
                </a:lnTo>
                <a:lnTo>
                  <a:pt x="242279" y="114174"/>
                </a:lnTo>
                <a:lnTo>
                  <a:pt x="280054" y="88657"/>
                </a:lnTo>
                <a:lnTo>
                  <a:pt x="319824" y="66049"/>
                </a:lnTo>
                <a:lnTo>
                  <a:pt x="361438" y="46501"/>
                </a:lnTo>
                <a:lnTo>
                  <a:pt x="404741" y="30167"/>
                </a:lnTo>
                <a:lnTo>
                  <a:pt x="449584" y="17197"/>
                </a:lnTo>
                <a:lnTo>
                  <a:pt x="495812" y="7744"/>
                </a:lnTo>
                <a:lnTo>
                  <a:pt x="543275" y="1961"/>
                </a:lnTo>
                <a:lnTo>
                  <a:pt x="591819" y="0"/>
                </a:lnTo>
                <a:lnTo>
                  <a:pt x="640346" y="1961"/>
                </a:lnTo>
                <a:lnTo>
                  <a:pt x="687792" y="7744"/>
                </a:lnTo>
                <a:lnTo>
                  <a:pt x="734006" y="17197"/>
                </a:lnTo>
                <a:lnTo>
                  <a:pt x="778836" y="30167"/>
                </a:lnTo>
                <a:lnTo>
                  <a:pt x="822128" y="46501"/>
                </a:lnTo>
                <a:lnTo>
                  <a:pt x="863731" y="66049"/>
                </a:lnTo>
                <a:lnTo>
                  <a:pt x="903493" y="88657"/>
                </a:lnTo>
                <a:lnTo>
                  <a:pt x="941261" y="114174"/>
                </a:lnTo>
                <a:lnTo>
                  <a:pt x="976882" y="142446"/>
                </a:lnTo>
                <a:lnTo>
                  <a:pt x="1010205" y="173323"/>
                </a:lnTo>
                <a:lnTo>
                  <a:pt x="1041077" y="206651"/>
                </a:lnTo>
                <a:lnTo>
                  <a:pt x="1069347" y="242279"/>
                </a:lnTo>
                <a:lnTo>
                  <a:pt x="1094860" y="280054"/>
                </a:lnTo>
                <a:lnTo>
                  <a:pt x="1117467" y="319824"/>
                </a:lnTo>
                <a:lnTo>
                  <a:pt x="1137013" y="361438"/>
                </a:lnTo>
                <a:lnTo>
                  <a:pt x="1153346" y="404741"/>
                </a:lnTo>
                <a:lnTo>
                  <a:pt x="1166316" y="449584"/>
                </a:lnTo>
                <a:lnTo>
                  <a:pt x="1175768" y="495812"/>
                </a:lnTo>
                <a:lnTo>
                  <a:pt x="1181551" y="543275"/>
                </a:lnTo>
                <a:lnTo>
                  <a:pt x="1183513" y="591820"/>
                </a:lnTo>
                <a:lnTo>
                  <a:pt x="1181551" y="640346"/>
                </a:lnTo>
                <a:lnTo>
                  <a:pt x="1175768" y="687792"/>
                </a:lnTo>
                <a:lnTo>
                  <a:pt x="1166316" y="734006"/>
                </a:lnTo>
                <a:lnTo>
                  <a:pt x="1153346" y="778836"/>
                </a:lnTo>
                <a:lnTo>
                  <a:pt x="1137013" y="822128"/>
                </a:lnTo>
                <a:lnTo>
                  <a:pt x="1117467" y="863731"/>
                </a:lnTo>
                <a:lnTo>
                  <a:pt x="1094860" y="903493"/>
                </a:lnTo>
                <a:lnTo>
                  <a:pt x="1069347" y="941261"/>
                </a:lnTo>
                <a:lnTo>
                  <a:pt x="1041077" y="976882"/>
                </a:lnTo>
                <a:lnTo>
                  <a:pt x="1010205" y="1010205"/>
                </a:lnTo>
                <a:lnTo>
                  <a:pt x="976882" y="1041077"/>
                </a:lnTo>
                <a:lnTo>
                  <a:pt x="941261" y="1069347"/>
                </a:lnTo>
                <a:lnTo>
                  <a:pt x="903493" y="1094860"/>
                </a:lnTo>
                <a:lnTo>
                  <a:pt x="863731" y="1117467"/>
                </a:lnTo>
                <a:lnTo>
                  <a:pt x="822128" y="1137013"/>
                </a:lnTo>
                <a:lnTo>
                  <a:pt x="778836" y="1153346"/>
                </a:lnTo>
                <a:lnTo>
                  <a:pt x="734006" y="1166316"/>
                </a:lnTo>
                <a:lnTo>
                  <a:pt x="687792" y="1175768"/>
                </a:lnTo>
                <a:lnTo>
                  <a:pt x="640346" y="1181551"/>
                </a:lnTo>
                <a:lnTo>
                  <a:pt x="591819" y="1183513"/>
                </a:lnTo>
                <a:lnTo>
                  <a:pt x="543275" y="1181551"/>
                </a:lnTo>
                <a:lnTo>
                  <a:pt x="495812" y="1175768"/>
                </a:lnTo>
                <a:lnTo>
                  <a:pt x="449584" y="1166316"/>
                </a:lnTo>
                <a:lnTo>
                  <a:pt x="404741" y="1153346"/>
                </a:lnTo>
                <a:lnTo>
                  <a:pt x="361438" y="1137013"/>
                </a:lnTo>
                <a:lnTo>
                  <a:pt x="319824" y="1117467"/>
                </a:lnTo>
                <a:lnTo>
                  <a:pt x="280054" y="1094860"/>
                </a:lnTo>
                <a:lnTo>
                  <a:pt x="242279" y="1069347"/>
                </a:lnTo>
                <a:lnTo>
                  <a:pt x="206651" y="1041077"/>
                </a:lnTo>
                <a:lnTo>
                  <a:pt x="173323" y="1010205"/>
                </a:lnTo>
                <a:lnTo>
                  <a:pt x="142446" y="976882"/>
                </a:lnTo>
                <a:lnTo>
                  <a:pt x="114174" y="941261"/>
                </a:lnTo>
                <a:lnTo>
                  <a:pt x="88657" y="903493"/>
                </a:lnTo>
                <a:lnTo>
                  <a:pt x="66049" y="863731"/>
                </a:lnTo>
                <a:lnTo>
                  <a:pt x="46501" y="822128"/>
                </a:lnTo>
                <a:lnTo>
                  <a:pt x="30167" y="778836"/>
                </a:lnTo>
                <a:lnTo>
                  <a:pt x="17197" y="734006"/>
                </a:lnTo>
                <a:lnTo>
                  <a:pt x="7744" y="687792"/>
                </a:lnTo>
                <a:lnTo>
                  <a:pt x="1961" y="640346"/>
                </a:lnTo>
                <a:lnTo>
                  <a:pt x="0" y="591820"/>
                </a:lnTo>
                <a:close/>
              </a:path>
            </a:pathLst>
          </a:custGeom>
          <a:noFill/>
          <a:ln w="9525" cap="flat" cmpd="sng">
            <a:solidFill>
              <a:srgbClr val="3880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3" name="Google Shape;483;p57"/>
          <p:cNvSpPr txBox="1"/>
          <p:nvPr/>
        </p:nvSpPr>
        <p:spPr>
          <a:xfrm>
            <a:off x="4264025" y="1734740"/>
            <a:ext cx="866700" cy="2463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Verbal</a:t>
            </a:r>
            <a:endParaRPr/>
          </a:p>
        </p:txBody>
      </p:sp>
      <p:sp>
        <p:nvSpPr>
          <p:cNvPr id="484" name="Google Shape;484;p57"/>
          <p:cNvSpPr txBox="1"/>
          <p:nvPr/>
        </p:nvSpPr>
        <p:spPr>
          <a:xfrm>
            <a:off x="3933825" y="3663553"/>
            <a:ext cx="1276500" cy="958500"/>
          </a:xfrm>
          <a:prstGeom prst="rect">
            <a:avLst/>
          </a:prstGeom>
          <a:blipFill rotWithShape="1">
            <a:blip r:embed="rId2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5" name="Google Shape;485;p57"/>
          <p:cNvSpPr txBox="1"/>
          <p:nvPr/>
        </p:nvSpPr>
        <p:spPr>
          <a:xfrm>
            <a:off x="3979862" y="3683794"/>
            <a:ext cx="1184400" cy="888300"/>
          </a:xfrm>
          <a:prstGeom prst="rect">
            <a:avLst/>
          </a:prstGeom>
          <a:blipFill rotWithShape="1">
            <a:blip r:embed="rId2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6" name="Google Shape;486;p57"/>
          <p:cNvSpPr/>
          <p:nvPr/>
        </p:nvSpPr>
        <p:spPr>
          <a:xfrm>
            <a:off x="3979862" y="3683794"/>
            <a:ext cx="1183639" cy="887729"/>
          </a:xfrm>
          <a:custGeom>
            <a:avLst/>
            <a:gdLst/>
            <a:ahLst/>
            <a:cxnLst/>
            <a:rect l="l" t="t" r="r" b="b"/>
            <a:pathLst>
              <a:path w="1183639" h="1183639" extrusionOk="0">
                <a:moveTo>
                  <a:pt x="0" y="591819"/>
                </a:moveTo>
                <a:lnTo>
                  <a:pt x="1961" y="543275"/>
                </a:lnTo>
                <a:lnTo>
                  <a:pt x="7744" y="495812"/>
                </a:lnTo>
                <a:lnTo>
                  <a:pt x="17196" y="449584"/>
                </a:lnTo>
                <a:lnTo>
                  <a:pt x="30166" y="404741"/>
                </a:lnTo>
                <a:lnTo>
                  <a:pt x="46499" y="361438"/>
                </a:lnTo>
                <a:lnTo>
                  <a:pt x="66045" y="319824"/>
                </a:lnTo>
                <a:lnTo>
                  <a:pt x="88652" y="280054"/>
                </a:lnTo>
                <a:lnTo>
                  <a:pt x="114165" y="242279"/>
                </a:lnTo>
                <a:lnTo>
                  <a:pt x="142435" y="206651"/>
                </a:lnTo>
                <a:lnTo>
                  <a:pt x="173307" y="173323"/>
                </a:lnTo>
                <a:lnTo>
                  <a:pt x="206630" y="142446"/>
                </a:lnTo>
                <a:lnTo>
                  <a:pt x="242251" y="114174"/>
                </a:lnTo>
                <a:lnTo>
                  <a:pt x="280019" y="88657"/>
                </a:lnTo>
                <a:lnTo>
                  <a:pt x="319781" y="66049"/>
                </a:lnTo>
                <a:lnTo>
                  <a:pt x="361384" y="46501"/>
                </a:lnTo>
                <a:lnTo>
                  <a:pt x="404676" y="30167"/>
                </a:lnTo>
                <a:lnTo>
                  <a:pt x="449506" y="17197"/>
                </a:lnTo>
                <a:lnTo>
                  <a:pt x="495720" y="7744"/>
                </a:lnTo>
                <a:lnTo>
                  <a:pt x="543166" y="1961"/>
                </a:lnTo>
                <a:lnTo>
                  <a:pt x="591692" y="0"/>
                </a:lnTo>
                <a:lnTo>
                  <a:pt x="640219" y="1961"/>
                </a:lnTo>
                <a:lnTo>
                  <a:pt x="687665" y="7744"/>
                </a:lnTo>
                <a:lnTo>
                  <a:pt x="733879" y="17197"/>
                </a:lnTo>
                <a:lnTo>
                  <a:pt x="778709" y="30167"/>
                </a:lnTo>
                <a:lnTo>
                  <a:pt x="822001" y="46501"/>
                </a:lnTo>
                <a:lnTo>
                  <a:pt x="863604" y="66049"/>
                </a:lnTo>
                <a:lnTo>
                  <a:pt x="903366" y="88657"/>
                </a:lnTo>
                <a:lnTo>
                  <a:pt x="941134" y="114174"/>
                </a:lnTo>
                <a:lnTo>
                  <a:pt x="976755" y="142446"/>
                </a:lnTo>
                <a:lnTo>
                  <a:pt x="1010078" y="173323"/>
                </a:lnTo>
                <a:lnTo>
                  <a:pt x="1040950" y="206651"/>
                </a:lnTo>
                <a:lnTo>
                  <a:pt x="1069220" y="242279"/>
                </a:lnTo>
                <a:lnTo>
                  <a:pt x="1094733" y="280054"/>
                </a:lnTo>
                <a:lnTo>
                  <a:pt x="1117340" y="319824"/>
                </a:lnTo>
                <a:lnTo>
                  <a:pt x="1136886" y="361438"/>
                </a:lnTo>
                <a:lnTo>
                  <a:pt x="1153219" y="404741"/>
                </a:lnTo>
                <a:lnTo>
                  <a:pt x="1166189" y="449584"/>
                </a:lnTo>
                <a:lnTo>
                  <a:pt x="1175641" y="495812"/>
                </a:lnTo>
                <a:lnTo>
                  <a:pt x="1181424" y="543275"/>
                </a:lnTo>
                <a:lnTo>
                  <a:pt x="1183385" y="591819"/>
                </a:lnTo>
                <a:lnTo>
                  <a:pt x="1181424" y="640344"/>
                </a:lnTo>
                <a:lnTo>
                  <a:pt x="1175641" y="687789"/>
                </a:lnTo>
                <a:lnTo>
                  <a:pt x="1166189" y="734002"/>
                </a:lnTo>
                <a:lnTo>
                  <a:pt x="1153219" y="778831"/>
                </a:lnTo>
                <a:lnTo>
                  <a:pt x="1136886" y="822123"/>
                </a:lnTo>
                <a:lnTo>
                  <a:pt x="1117340" y="863726"/>
                </a:lnTo>
                <a:lnTo>
                  <a:pt x="1094733" y="903487"/>
                </a:lnTo>
                <a:lnTo>
                  <a:pt x="1069220" y="941255"/>
                </a:lnTo>
                <a:lnTo>
                  <a:pt x="1040950" y="976877"/>
                </a:lnTo>
                <a:lnTo>
                  <a:pt x="1010078" y="1010200"/>
                </a:lnTo>
                <a:lnTo>
                  <a:pt x="976755" y="1041073"/>
                </a:lnTo>
                <a:lnTo>
                  <a:pt x="941134" y="1069343"/>
                </a:lnTo>
                <a:lnTo>
                  <a:pt x="903366" y="1094857"/>
                </a:lnTo>
                <a:lnTo>
                  <a:pt x="863604" y="1117464"/>
                </a:lnTo>
                <a:lnTo>
                  <a:pt x="822001" y="1137011"/>
                </a:lnTo>
                <a:lnTo>
                  <a:pt x="778709" y="1153345"/>
                </a:lnTo>
                <a:lnTo>
                  <a:pt x="733879" y="1166315"/>
                </a:lnTo>
                <a:lnTo>
                  <a:pt x="687665" y="1175768"/>
                </a:lnTo>
                <a:lnTo>
                  <a:pt x="640219" y="1181551"/>
                </a:lnTo>
                <a:lnTo>
                  <a:pt x="591692" y="1183513"/>
                </a:lnTo>
                <a:lnTo>
                  <a:pt x="543166" y="1181551"/>
                </a:lnTo>
                <a:lnTo>
                  <a:pt x="495720" y="1175768"/>
                </a:lnTo>
                <a:lnTo>
                  <a:pt x="449506" y="1166315"/>
                </a:lnTo>
                <a:lnTo>
                  <a:pt x="404676" y="1153345"/>
                </a:lnTo>
                <a:lnTo>
                  <a:pt x="361384" y="1137011"/>
                </a:lnTo>
                <a:lnTo>
                  <a:pt x="319781" y="1117464"/>
                </a:lnTo>
                <a:lnTo>
                  <a:pt x="280019" y="1094857"/>
                </a:lnTo>
                <a:lnTo>
                  <a:pt x="242251" y="1069343"/>
                </a:lnTo>
                <a:lnTo>
                  <a:pt x="206630" y="1041073"/>
                </a:lnTo>
                <a:lnTo>
                  <a:pt x="173307" y="1010200"/>
                </a:lnTo>
                <a:lnTo>
                  <a:pt x="142435" y="976877"/>
                </a:lnTo>
                <a:lnTo>
                  <a:pt x="114165" y="941255"/>
                </a:lnTo>
                <a:lnTo>
                  <a:pt x="88652" y="903487"/>
                </a:lnTo>
                <a:lnTo>
                  <a:pt x="66045" y="863726"/>
                </a:lnTo>
                <a:lnTo>
                  <a:pt x="46499" y="822123"/>
                </a:lnTo>
                <a:lnTo>
                  <a:pt x="30166" y="778831"/>
                </a:lnTo>
                <a:lnTo>
                  <a:pt x="17196" y="734002"/>
                </a:lnTo>
                <a:lnTo>
                  <a:pt x="7744" y="687789"/>
                </a:lnTo>
                <a:lnTo>
                  <a:pt x="1961" y="640344"/>
                </a:lnTo>
                <a:lnTo>
                  <a:pt x="0" y="591819"/>
                </a:lnTo>
                <a:close/>
              </a:path>
            </a:pathLst>
          </a:custGeom>
          <a:noFill/>
          <a:ln w="9525" cap="flat" cmpd="sng">
            <a:solidFill>
              <a:srgbClr val="6A099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7" name="Google Shape;487;p57"/>
          <p:cNvSpPr txBox="1"/>
          <p:nvPr/>
        </p:nvSpPr>
        <p:spPr>
          <a:xfrm>
            <a:off x="4114800" y="4073128"/>
            <a:ext cx="917700" cy="2463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Contextual</a:t>
            </a:r>
            <a:endParaRPr/>
          </a:p>
        </p:txBody>
      </p:sp>
      <p:sp>
        <p:nvSpPr>
          <p:cNvPr id="488" name="Google Shape;488;p57"/>
          <p:cNvSpPr txBox="1"/>
          <p:nvPr/>
        </p:nvSpPr>
        <p:spPr>
          <a:xfrm>
            <a:off x="6494462" y="2551509"/>
            <a:ext cx="2011500" cy="859800"/>
          </a:xfrm>
          <a:prstGeom prst="rect">
            <a:avLst/>
          </a:prstGeom>
          <a:blipFill rotWithShape="1">
            <a:blip r:embed="rId2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9" name="Google Shape;489;p57"/>
          <p:cNvSpPr txBox="1"/>
          <p:nvPr/>
        </p:nvSpPr>
        <p:spPr>
          <a:xfrm>
            <a:off x="6942137" y="2639615"/>
            <a:ext cx="1254000" cy="629700"/>
          </a:xfrm>
          <a:prstGeom prst="rect">
            <a:avLst/>
          </a:prstGeom>
          <a:blipFill rotWithShape="1">
            <a:blip r:embed="rId2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0" name="Google Shape;490;p57"/>
          <p:cNvSpPr txBox="1"/>
          <p:nvPr/>
        </p:nvSpPr>
        <p:spPr>
          <a:xfrm>
            <a:off x="6553200" y="2571750"/>
            <a:ext cx="1905000" cy="784500"/>
          </a:xfrm>
          <a:prstGeom prst="rect">
            <a:avLst/>
          </a:prstGeom>
          <a:blipFill rotWithShape="1">
            <a:blip r:embed="rId2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1" name="Google Shape;491;p57"/>
          <p:cNvSpPr/>
          <p:nvPr/>
        </p:nvSpPr>
        <p:spPr>
          <a:xfrm>
            <a:off x="6553200" y="2571750"/>
            <a:ext cx="1905000" cy="784384"/>
          </a:xfrm>
          <a:custGeom>
            <a:avLst/>
            <a:gdLst/>
            <a:ahLst/>
            <a:cxnLst/>
            <a:rect l="l" t="t" r="r" b="b"/>
            <a:pathLst>
              <a:path w="1905000" h="1045845" extrusionOk="0">
                <a:moveTo>
                  <a:pt x="0" y="1045377"/>
                </a:moveTo>
                <a:lnTo>
                  <a:pt x="279146" y="744133"/>
                </a:lnTo>
                <a:lnTo>
                  <a:pt x="234392" y="714005"/>
                </a:lnTo>
                <a:lnTo>
                  <a:pt x="195282" y="682673"/>
                </a:lnTo>
                <a:lnTo>
                  <a:pt x="161781" y="650302"/>
                </a:lnTo>
                <a:lnTo>
                  <a:pt x="133853" y="617058"/>
                </a:lnTo>
                <a:lnTo>
                  <a:pt x="111464" y="583105"/>
                </a:lnTo>
                <a:lnTo>
                  <a:pt x="94577" y="548609"/>
                </a:lnTo>
                <a:lnTo>
                  <a:pt x="77173" y="478650"/>
                </a:lnTo>
                <a:lnTo>
                  <a:pt x="76585" y="443517"/>
                </a:lnTo>
                <a:lnTo>
                  <a:pt x="81359" y="408503"/>
                </a:lnTo>
                <a:lnTo>
                  <a:pt x="106854" y="339492"/>
                </a:lnTo>
                <a:lnTo>
                  <a:pt x="127505" y="305826"/>
                </a:lnTo>
                <a:lnTo>
                  <a:pt x="153378" y="272940"/>
                </a:lnTo>
                <a:lnTo>
                  <a:pt x="184437" y="240998"/>
                </a:lnTo>
                <a:lnTo>
                  <a:pt x="220648" y="210168"/>
                </a:lnTo>
                <a:lnTo>
                  <a:pt x="261976" y="180613"/>
                </a:lnTo>
                <a:lnTo>
                  <a:pt x="308385" y="152500"/>
                </a:lnTo>
                <a:lnTo>
                  <a:pt x="359840" y="125993"/>
                </a:lnTo>
                <a:lnTo>
                  <a:pt x="416305" y="101259"/>
                </a:lnTo>
                <a:lnTo>
                  <a:pt x="476562" y="78883"/>
                </a:lnTo>
                <a:lnTo>
                  <a:pt x="539228" y="59329"/>
                </a:lnTo>
                <a:lnTo>
                  <a:pt x="603974" y="42580"/>
                </a:lnTo>
                <a:lnTo>
                  <a:pt x="670468" y="28619"/>
                </a:lnTo>
                <a:lnTo>
                  <a:pt x="738379" y="17427"/>
                </a:lnTo>
                <a:lnTo>
                  <a:pt x="807377" y="8987"/>
                </a:lnTo>
                <a:lnTo>
                  <a:pt x="877130" y="3280"/>
                </a:lnTo>
                <a:lnTo>
                  <a:pt x="947308" y="291"/>
                </a:lnTo>
                <a:lnTo>
                  <a:pt x="1017579" y="0"/>
                </a:lnTo>
                <a:lnTo>
                  <a:pt x="1087612" y="2389"/>
                </a:lnTo>
                <a:lnTo>
                  <a:pt x="1157076" y="7442"/>
                </a:lnTo>
                <a:lnTo>
                  <a:pt x="1225641" y="15141"/>
                </a:lnTo>
                <a:lnTo>
                  <a:pt x="1292975" y="25467"/>
                </a:lnTo>
                <a:lnTo>
                  <a:pt x="1358748" y="38403"/>
                </a:lnTo>
                <a:lnTo>
                  <a:pt x="1422628" y="53931"/>
                </a:lnTo>
                <a:lnTo>
                  <a:pt x="1484284" y="72035"/>
                </a:lnTo>
                <a:lnTo>
                  <a:pt x="1543386" y="92695"/>
                </a:lnTo>
                <a:lnTo>
                  <a:pt x="1599602" y="115894"/>
                </a:lnTo>
                <a:lnTo>
                  <a:pt x="1652602" y="141614"/>
                </a:lnTo>
                <a:lnTo>
                  <a:pt x="1702053" y="169839"/>
                </a:lnTo>
                <a:lnTo>
                  <a:pt x="1746807" y="199966"/>
                </a:lnTo>
                <a:lnTo>
                  <a:pt x="1785917" y="231298"/>
                </a:lnTo>
                <a:lnTo>
                  <a:pt x="1819418" y="263669"/>
                </a:lnTo>
                <a:lnTo>
                  <a:pt x="1847346" y="296914"/>
                </a:lnTo>
                <a:lnTo>
                  <a:pt x="1869735" y="330867"/>
                </a:lnTo>
                <a:lnTo>
                  <a:pt x="1886622" y="365363"/>
                </a:lnTo>
                <a:lnTo>
                  <a:pt x="1904026" y="435322"/>
                </a:lnTo>
                <a:lnTo>
                  <a:pt x="1904614" y="470454"/>
                </a:lnTo>
                <a:lnTo>
                  <a:pt x="1899840" y="505468"/>
                </a:lnTo>
                <a:lnTo>
                  <a:pt x="1874345" y="574479"/>
                </a:lnTo>
                <a:lnTo>
                  <a:pt x="1853694" y="608145"/>
                </a:lnTo>
                <a:lnTo>
                  <a:pt x="1827821" y="641032"/>
                </a:lnTo>
                <a:lnTo>
                  <a:pt x="1796762" y="672973"/>
                </a:lnTo>
                <a:lnTo>
                  <a:pt x="1760551" y="703804"/>
                </a:lnTo>
                <a:lnTo>
                  <a:pt x="1719223" y="733358"/>
                </a:lnTo>
                <a:lnTo>
                  <a:pt x="1672814" y="761472"/>
                </a:lnTo>
                <a:lnTo>
                  <a:pt x="1621359" y="787978"/>
                </a:lnTo>
                <a:lnTo>
                  <a:pt x="1564894" y="812713"/>
                </a:lnTo>
                <a:lnTo>
                  <a:pt x="1520577" y="829527"/>
                </a:lnTo>
                <a:lnTo>
                  <a:pt x="1474704" y="844838"/>
                </a:lnTo>
                <a:lnTo>
                  <a:pt x="1427418" y="858640"/>
                </a:lnTo>
                <a:lnTo>
                  <a:pt x="1378862" y="870926"/>
                </a:lnTo>
                <a:lnTo>
                  <a:pt x="1329180" y="881692"/>
                </a:lnTo>
                <a:lnTo>
                  <a:pt x="1278514" y="890929"/>
                </a:lnTo>
                <a:lnTo>
                  <a:pt x="1227008" y="898634"/>
                </a:lnTo>
                <a:lnTo>
                  <a:pt x="1174804" y="904799"/>
                </a:lnTo>
                <a:lnTo>
                  <a:pt x="1122047" y="909419"/>
                </a:lnTo>
                <a:lnTo>
                  <a:pt x="1068879" y="912487"/>
                </a:lnTo>
                <a:lnTo>
                  <a:pt x="1015443" y="913998"/>
                </a:lnTo>
                <a:lnTo>
                  <a:pt x="961883" y="913946"/>
                </a:lnTo>
                <a:lnTo>
                  <a:pt x="908342" y="912324"/>
                </a:lnTo>
                <a:lnTo>
                  <a:pt x="854962" y="909127"/>
                </a:lnTo>
                <a:lnTo>
                  <a:pt x="801887" y="904349"/>
                </a:lnTo>
                <a:lnTo>
                  <a:pt x="749261" y="897984"/>
                </a:lnTo>
                <a:lnTo>
                  <a:pt x="697226" y="890025"/>
                </a:lnTo>
                <a:lnTo>
                  <a:pt x="645925" y="880466"/>
                </a:lnTo>
                <a:lnTo>
                  <a:pt x="595502" y="869303"/>
                </a:lnTo>
                <a:lnTo>
                  <a:pt x="546100" y="856528"/>
                </a:lnTo>
                <a:lnTo>
                  <a:pt x="0" y="1045377"/>
                </a:lnTo>
                <a:close/>
              </a:path>
            </a:pathLst>
          </a:custGeom>
          <a:noFill/>
          <a:ln w="9525" cap="flat" cmpd="sng">
            <a:solidFill>
              <a:srgbClr val="055AA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2" name="Google Shape;492;p57"/>
          <p:cNvSpPr txBox="1"/>
          <p:nvPr/>
        </p:nvSpPr>
        <p:spPr>
          <a:xfrm>
            <a:off x="7110412" y="2731294"/>
            <a:ext cx="866700" cy="492600"/>
          </a:xfrm>
          <a:prstGeom prst="rect">
            <a:avLst/>
          </a:prstGeom>
          <a:noFill/>
          <a:ln>
            <a:noFill/>
          </a:ln>
        </p:spPr>
        <p:txBody>
          <a:bodyPr spcFirstLastPara="1" wrap="square" lIns="0" tIns="0" rIns="0" bIns="0" anchor="t" anchorCtr="0">
            <a:spAutoFit/>
          </a:bodyPr>
          <a:lstStyle/>
          <a:p>
            <a:pPr marL="12700" marR="0" lvl="0" indent="187325" algn="l"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Body language</a:t>
            </a:r>
            <a:endParaRPr/>
          </a:p>
        </p:txBody>
      </p:sp>
      <p:sp>
        <p:nvSpPr>
          <p:cNvPr id="493" name="Google Shape;493;p57"/>
          <p:cNvSpPr txBox="1"/>
          <p:nvPr/>
        </p:nvSpPr>
        <p:spPr>
          <a:xfrm>
            <a:off x="5160962" y="1065609"/>
            <a:ext cx="1744800" cy="727500"/>
          </a:xfrm>
          <a:prstGeom prst="rect">
            <a:avLst/>
          </a:prstGeom>
          <a:blipFill rotWithShape="1">
            <a:blip r:embed="rId2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4" name="Google Shape;494;p57"/>
          <p:cNvSpPr txBox="1"/>
          <p:nvPr/>
        </p:nvSpPr>
        <p:spPr>
          <a:xfrm>
            <a:off x="5526087" y="1096565"/>
            <a:ext cx="1116000" cy="629700"/>
          </a:xfrm>
          <a:prstGeom prst="rect">
            <a:avLst/>
          </a:prstGeom>
          <a:blipFill rotWithShape="1">
            <a:blip r:embed="rId2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5" name="Google Shape;495;p57"/>
          <p:cNvSpPr txBox="1"/>
          <p:nvPr/>
        </p:nvSpPr>
        <p:spPr>
          <a:xfrm>
            <a:off x="5219700" y="1085850"/>
            <a:ext cx="1638300" cy="653700"/>
          </a:xfrm>
          <a:prstGeom prst="rect">
            <a:avLst/>
          </a:prstGeom>
          <a:blipFill rotWithShape="1">
            <a:blip r:embed="rId3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6" name="Google Shape;496;p57"/>
          <p:cNvSpPr/>
          <p:nvPr/>
        </p:nvSpPr>
        <p:spPr>
          <a:xfrm>
            <a:off x="5219700" y="1085850"/>
            <a:ext cx="1638934" cy="653414"/>
          </a:xfrm>
          <a:custGeom>
            <a:avLst/>
            <a:gdLst/>
            <a:ahLst/>
            <a:cxnLst/>
            <a:rect l="l" t="t" r="r" b="b"/>
            <a:pathLst>
              <a:path w="1638934" h="871219" extrusionOk="0">
                <a:moveTo>
                  <a:pt x="0" y="870786"/>
                </a:moveTo>
                <a:lnTo>
                  <a:pt x="224028" y="624914"/>
                </a:lnTo>
                <a:lnTo>
                  <a:pt x="184064" y="600097"/>
                </a:lnTo>
                <a:lnTo>
                  <a:pt x="149004" y="574239"/>
                </a:lnTo>
                <a:lnTo>
                  <a:pt x="118822" y="547477"/>
                </a:lnTo>
                <a:lnTo>
                  <a:pt x="72985" y="491798"/>
                </a:lnTo>
                <a:lnTo>
                  <a:pt x="46343" y="434165"/>
                </a:lnTo>
                <a:lnTo>
                  <a:pt x="38685" y="375682"/>
                </a:lnTo>
                <a:lnTo>
                  <a:pt x="41910" y="346467"/>
                </a:lnTo>
                <a:lnTo>
                  <a:pt x="62334" y="288781"/>
                </a:lnTo>
                <a:lnTo>
                  <a:pt x="101217" y="233007"/>
                </a:lnTo>
                <a:lnTo>
                  <a:pt x="158349" y="180252"/>
                </a:lnTo>
                <a:lnTo>
                  <a:pt x="193692" y="155351"/>
                </a:lnTo>
                <a:lnTo>
                  <a:pt x="233519" y="131618"/>
                </a:lnTo>
                <a:lnTo>
                  <a:pt x="277802" y="109193"/>
                </a:lnTo>
                <a:lnTo>
                  <a:pt x="326517" y="88212"/>
                </a:lnTo>
                <a:lnTo>
                  <a:pt x="378626" y="69191"/>
                </a:lnTo>
                <a:lnTo>
                  <a:pt x="432921" y="52503"/>
                </a:lnTo>
                <a:lnTo>
                  <a:pt x="489110" y="38138"/>
                </a:lnTo>
                <a:lnTo>
                  <a:pt x="546904" y="26082"/>
                </a:lnTo>
                <a:lnTo>
                  <a:pt x="606014" y="16322"/>
                </a:lnTo>
                <a:lnTo>
                  <a:pt x="666149" y="8847"/>
                </a:lnTo>
                <a:lnTo>
                  <a:pt x="727019" y="3643"/>
                </a:lnTo>
                <a:lnTo>
                  <a:pt x="788335" y="698"/>
                </a:lnTo>
                <a:lnTo>
                  <a:pt x="849807" y="0"/>
                </a:lnTo>
                <a:lnTo>
                  <a:pt x="911145" y="1535"/>
                </a:lnTo>
                <a:lnTo>
                  <a:pt x="972059" y="5291"/>
                </a:lnTo>
                <a:lnTo>
                  <a:pt x="1032260" y="11256"/>
                </a:lnTo>
                <a:lnTo>
                  <a:pt x="1091456" y="19418"/>
                </a:lnTo>
                <a:lnTo>
                  <a:pt x="1149360" y="29762"/>
                </a:lnTo>
                <a:lnTo>
                  <a:pt x="1205680" y="42278"/>
                </a:lnTo>
                <a:lnTo>
                  <a:pt x="1260127" y="56952"/>
                </a:lnTo>
                <a:lnTo>
                  <a:pt x="1312411" y="73772"/>
                </a:lnTo>
                <a:lnTo>
                  <a:pt x="1362243" y="92725"/>
                </a:lnTo>
                <a:lnTo>
                  <a:pt x="1409331" y="113798"/>
                </a:lnTo>
                <a:lnTo>
                  <a:pt x="1453388" y="136980"/>
                </a:lnTo>
                <a:lnTo>
                  <a:pt x="1493351" y="161797"/>
                </a:lnTo>
                <a:lnTo>
                  <a:pt x="1528411" y="187656"/>
                </a:lnTo>
                <a:lnTo>
                  <a:pt x="1558593" y="214417"/>
                </a:lnTo>
                <a:lnTo>
                  <a:pt x="1604430" y="270096"/>
                </a:lnTo>
                <a:lnTo>
                  <a:pt x="1631072" y="327730"/>
                </a:lnTo>
                <a:lnTo>
                  <a:pt x="1638730" y="386213"/>
                </a:lnTo>
                <a:lnTo>
                  <a:pt x="1635506" y="415428"/>
                </a:lnTo>
                <a:lnTo>
                  <a:pt x="1615081" y="473114"/>
                </a:lnTo>
                <a:lnTo>
                  <a:pt x="1576198" y="528887"/>
                </a:lnTo>
                <a:lnTo>
                  <a:pt x="1519066" y="581643"/>
                </a:lnTo>
                <a:lnTo>
                  <a:pt x="1483723" y="606544"/>
                </a:lnTo>
                <a:lnTo>
                  <a:pt x="1443896" y="630276"/>
                </a:lnTo>
                <a:lnTo>
                  <a:pt x="1399613" y="652702"/>
                </a:lnTo>
                <a:lnTo>
                  <a:pt x="1350899" y="673682"/>
                </a:lnTo>
                <a:lnTo>
                  <a:pt x="1312572" y="687979"/>
                </a:lnTo>
                <a:lnTo>
                  <a:pt x="1272846" y="701034"/>
                </a:lnTo>
                <a:lnTo>
                  <a:pt x="1231845" y="712840"/>
                </a:lnTo>
                <a:lnTo>
                  <a:pt x="1189695" y="723392"/>
                </a:lnTo>
                <a:lnTo>
                  <a:pt x="1146520" y="732684"/>
                </a:lnTo>
                <a:lnTo>
                  <a:pt x="1102445" y="740709"/>
                </a:lnTo>
                <a:lnTo>
                  <a:pt x="1057594" y="747462"/>
                </a:lnTo>
                <a:lnTo>
                  <a:pt x="1012093" y="752936"/>
                </a:lnTo>
                <a:lnTo>
                  <a:pt x="966066" y="757127"/>
                </a:lnTo>
                <a:lnTo>
                  <a:pt x="919638" y="760026"/>
                </a:lnTo>
                <a:lnTo>
                  <a:pt x="872934" y="761630"/>
                </a:lnTo>
                <a:lnTo>
                  <a:pt x="826079" y="761931"/>
                </a:lnTo>
                <a:lnTo>
                  <a:pt x="779196" y="760924"/>
                </a:lnTo>
                <a:lnTo>
                  <a:pt x="732412" y="758602"/>
                </a:lnTo>
                <a:lnTo>
                  <a:pt x="685851" y="754960"/>
                </a:lnTo>
                <a:lnTo>
                  <a:pt x="639638" y="749992"/>
                </a:lnTo>
                <a:lnTo>
                  <a:pt x="593896" y="743691"/>
                </a:lnTo>
                <a:lnTo>
                  <a:pt x="548753" y="736052"/>
                </a:lnTo>
                <a:lnTo>
                  <a:pt x="504331" y="727069"/>
                </a:lnTo>
                <a:lnTo>
                  <a:pt x="460756" y="716735"/>
                </a:lnTo>
                <a:lnTo>
                  <a:pt x="0" y="870786"/>
                </a:lnTo>
                <a:close/>
              </a:path>
            </a:pathLst>
          </a:custGeom>
          <a:noFill/>
          <a:ln w="9525" cap="flat" cmpd="sng">
            <a:solidFill>
              <a:srgbClr val="3880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7" name="Google Shape;497;p57"/>
          <p:cNvSpPr txBox="1"/>
          <p:nvPr/>
        </p:nvSpPr>
        <p:spPr>
          <a:xfrm>
            <a:off x="5694362" y="1197769"/>
            <a:ext cx="7287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What is</a:t>
            </a:r>
            <a:endParaRPr sz="1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said</a:t>
            </a:r>
            <a:endParaRPr/>
          </a:p>
        </p:txBody>
      </p:sp>
      <p:sp>
        <p:nvSpPr>
          <p:cNvPr id="498" name="Google Shape;498;p57"/>
          <p:cNvSpPr txBox="1"/>
          <p:nvPr/>
        </p:nvSpPr>
        <p:spPr>
          <a:xfrm>
            <a:off x="6521450" y="1579959"/>
            <a:ext cx="1527300" cy="813300"/>
          </a:xfrm>
          <a:prstGeom prst="rect">
            <a:avLst/>
          </a:prstGeom>
          <a:blipFill rotWithShape="1">
            <a:blip r:embed="rId3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9" name="Google Shape;499;p57"/>
          <p:cNvSpPr txBox="1"/>
          <p:nvPr/>
        </p:nvSpPr>
        <p:spPr>
          <a:xfrm>
            <a:off x="6762750" y="1696640"/>
            <a:ext cx="1158900" cy="629700"/>
          </a:xfrm>
          <a:prstGeom prst="rect">
            <a:avLst/>
          </a:prstGeom>
          <a:blipFill rotWithShape="1">
            <a:blip r:embed="rId3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0" name="Google Shape;500;p57"/>
          <p:cNvSpPr txBox="1"/>
          <p:nvPr/>
        </p:nvSpPr>
        <p:spPr>
          <a:xfrm>
            <a:off x="6575425" y="1600200"/>
            <a:ext cx="1425600" cy="743100"/>
          </a:xfrm>
          <a:prstGeom prst="rect">
            <a:avLst/>
          </a:prstGeom>
          <a:blipFill rotWithShape="1">
            <a:blip r:embed="rId3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1" name="Google Shape;501;p57"/>
          <p:cNvSpPr/>
          <p:nvPr/>
        </p:nvSpPr>
        <p:spPr>
          <a:xfrm>
            <a:off x="6575425" y="1600200"/>
            <a:ext cx="1426209" cy="742950"/>
          </a:xfrm>
          <a:custGeom>
            <a:avLst/>
            <a:gdLst/>
            <a:ahLst/>
            <a:cxnLst/>
            <a:rect l="l" t="t" r="r" b="b"/>
            <a:pathLst>
              <a:path w="1426209" h="990600" extrusionOk="0">
                <a:moveTo>
                  <a:pt x="0" y="939639"/>
                </a:moveTo>
                <a:lnTo>
                  <a:pt x="138937" y="733391"/>
                </a:lnTo>
                <a:lnTo>
                  <a:pt x="113887" y="696976"/>
                </a:lnTo>
                <a:lnTo>
                  <a:pt x="93322" y="659818"/>
                </a:lnTo>
                <a:lnTo>
                  <a:pt x="77175" y="622089"/>
                </a:lnTo>
                <a:lnTo>
                  <a:pt x="65374" y="583963"/>
                </a:lnTo>
                <a:lnTo>
                  <a:pt x="57850" y="545612"/>
                </a:lnTo>
                <a:lnTo>
                  <a:pt x="54533" y="507208"/>
                </a:lnTo>
                <a:lnTo>
                  <a:pt x="55352" y="468926"/>
                </a:lnTo>
                <a:lnTo>
                  <a:pt x="60238" y="430938"/>
                </a:lnTo>
                <a:lnTo>
                  <a:pt x="69121" y="393416"/>
                </a:lnTo>
                <a:lnTo>
                  <a:pt x="81930" y="356534"/>
                </a:lnTo>
                <a:lnTo>
                  <a:pt x="98597" y="320465"/>
                </a:lnTo>
                <a:lnTo>
                  <a:pt x="119049" y="285381"/>
                </a:lnTo>
                <a:lnTo>
                  <a:pt x="143219" y="251455"/>
                </a:lnTo>
                <a:lnTo>
                  <a:pt x="171035" y="218860"/>
                </a:lnTo>
                <a:lnTo>
                  <a:pt x="202428" y="187769"/>
                </a:lnTo>
                <a:lnTo>
                  <a:pt x="237327" y="158355"/>
                </a:lnTo>
                <a:lnTo>
                  <a:pt x="275663" y="130791"/>
                </a:lnTo>
                <a:lnTo>
                  <a:pt x="317366" y="105250"/>
                </a:lnTo>
                <a:lnTo>
                  <a:pt x="362365" y="81904"/>
                </a:lnTo>
                <a:lnTo>
                  <a:pt x="410590" y="60926"/>
                </a:lnTo>
                <a:lnTo>
                  <a:pt x="461002" y="42845"/>
                </a:lnTo>
                <a:lnTo>
                  <a:pt x="512444" y="28001"/>
                </a:lnTo>
                <a:lnTo>
                  <a:pt x="564678" y="16346"/>
                </a:lnTo>
                <a:lnTo>
                  <a:pt x="617463" y="7827"/>
                </a:lnTo>
                <a:lnTo>
                  <a:pt x="670561" y="2395"/>
                </a:lnTo>
                <a:lnTo>
                  <a:pt x="723732" y="0"/>
                </a:lnTo>
                <a:lnTo>
                  <a:pt x="776737" y="590"/>
                </a:lnTo>
                <a:lnTo>
                  <a:pt x="829335" y="4117"/>
                </a:lnTo>
                <a:lnTo>
                  <a:pt x="881287" y="10530"/>
                </a:lnTo>
                <a:lnTo>
                  <a:pt x="932354" y="19778"/>
                </a:lnTo>
                <a:lnTo>
                  <a:pt x="982296" y="31811"/>
                </a:lnTo>
                <a:lnTo>
                  <a:pt x="1030874" y="46579"/>
                </a:lnTo>
                <a:lnTo>
                  <a:pt x="1077847" y="64032"/>
                </a:lnTo>
                <a:lnTo>
                  <a:pt x="1122977" y="84118"/>
                </a:lnTo>
                <a:lnTo>
                  <a:pt x="1166024" y="106789"/>
                </a:lnTo>
                <a:lnTo>
                  <a:pt x="1206748" y="131993"/>
                </a:lnTo>
                <a:lnTo>
                  <a:pt x="1244910" y="159681"/>
                </a:lnTo>
                <a:lnTo>
                  <a:pt x="1280271" y="189802"/>
                </a:lnTo>
                <a:lnTo>
                  <a:pt x="1312590" y="222305"/>
                </a:lnTo>
                <a:lnTo>
                  <a:pt x="1341627" y="257141"/>
                </a:lnTo>
                <a:lnTo>
                  <a:pt x="1366678" y="293556"/>
                </a:lnTo>
                <a:lnTo>
                  <a:pt x="1387243" y="330714"/>
                </a:lnTo>
                <a:lnTo>
                  <a:pt x="1403390" y="368443"/>
                </a:lnTo>
                <a:lnTo>
                  <a:pt x="1415191" y="406569"/>
                </a:lnTo>
                <a:lnTo>
                  <a:pt x="1422715" y="444920"/>
                </a:lnTo>
                <a:lnTo>
                  <a:pt x="1426032" y="483324"/>
                </a:lnTo>
                <a:lnTo>
                  <a:pt x="1425213" y="521606"/>
                </a:lnTo>
                <a:lnTo>
                  <a:pt x="1420327" y="559594"/>
                </a:lnTo>
                <a:lnTo>
                  <a:pt x="1411444" y="597116"/>
                </a:lnTo>
                <a:lnTo>
                  <a:pt x="1398635" y="633998"/>
                </a:lnTo>
                <a:lnTo>
                  <a:pt x="1381968" y="670067"/>
                </a:lnTo>
                <a:lnTo>
                  <a:pt x="1361516" y="705151"/>
                </a:lnTo>
                <a:lnTo>
                  <a:pt x="1337346" y="739077"/>
                </a:lnTo>
                <a:lnTo>
                  <a:pt x="1309530" y="771672"/>
                </a:lnTo>
                <a:lnTo>
                  <a:pt x="1278137" y="802763"/>
                </a:lnTo>
                <a:lnTo>
                  <a:pt x="1243238" y="832177"/>
                </a:lnTo>
                <a:lnTo>
                  <a:pt x="1204902" y="859741"/>
                </a:lnTo>
                <a:lnTo>
                  <a:pt x="1163199" y="885282"/>
                </a:lnTo>
                <a:lnTo>
                  <a:pt x="1118200" y="908628"/>
                </a:lnTo>
                <a:lnTo>
                  <a:pt x="1069975" y="929606"/>
                </a:lnTo>
                <a:lnTo>
                  <a:pt x="1032797" y="943283"/>
                </a:lnTo>
                <a:lnTo>
                  <a:pt x="994870" y="955211"/>
                </a:lnTo>
                <a:lnTo>
                  <a:pt x="956300" y="965396"/>
                </a:lnTo>
                <a:lnTo>
                  <a:pt x="917195" y="973846"/>
                </a:lnTo>
                <a:lnTo>
                  <a:pt x="877661" y="980567"/>
                </a:lnTo>
                <a:lnTo>
                  <a:pt x="837806" y="985566"/>
                </a:lnTo>
                <a:lnTo>
                  <a:pt x="797738" y="988851"/>
                </a:lnTo>
                <a:lnTo>
                  <a:pt x="757563" y="990428"/>
                </a:lnTo>
                <a:lnTo>
                  <a:pt x="717388" y="990304"/>
                </a:lnTo>
                <a:lnTo>
                  <a:pt x="677322" y="988486"/>
                </a:lnTo>
                <a:lnTo>
                  <a:pt x="637471" y="984982"/>
                </a:lnTo>
                <a:lnTo>
                  <a:pt x="597943" y="979797"/>
                </a:lnTo>
                <a:lnTo>
                  <a:pt x="558844" y="972940"/>
                </a:lnTo>
                <a:lnTo>
                  <a:pt x="520283" y="964417"/>
                </a:lnTo>
                <a:lnTo>
                  <a:pt x="482365" y="954234"/>
                </a:lnTo>
                <a:lnTo>
                  <a:pt x="445200" y="942399"/>
                </a:lnTo>
                <a:lnTo>
                  <a:pt x="408892" y="928920"/>
                </a:lnTo>
                <a:lnTo>
                  <a:pt x="373551" y="913802"/>
                </a:lnTo>
                <a:lnTo>
                  <a:pt x="339284" y="897052"/>
                </a:lnTo>
                <a:lnTo>
                  <a:pt x="306197" y="878679"/>
                </a:lnTo>
                <a:lnTo>
                  <a:pt x="0" y="939639"/>
                </a:lnTo>
                <a:close/>
              </a:path>
            </a:pathLst>
          </a:custGeom>
          <a:noFill/>
          <a:ln w="9525" cap="flat" cmpd="sng">
            <a:solidFill>
              <a:srgbClr val="3880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2" name="Google Shape;502;p57"/>
          <p:cNvSpPr txBox="1"/>
          <p:nvPr/>
        </p:nvSpPr>
        <p:spPr>
          <a:xfrm>
            <a:off x="6931025" y="1788319"/>
            <a:ext cx="771600" cy="492600"/>
          </a:xfrm>
          <a:prstGeom prst="rect">
            <a:avLst/>
          </a:prstGeom>
          <a:noFill/>
          <a:ln>
            <a:noFill/>
          </a:ln>
        </p:spPr>
        <p:txBody>
          <a:bodyPr spcFirstLastPara="1" wrap="square" lIns="0" tIns="0" rIns="0" bIns="0" anchor="t" anchorCtr="0">
            <a:spAutoFit/>
          </a:bodyPr>
          <a:lstStyle/>
          <a:p>
            <a:pPr marL="200025" marR="0" lvl="0" indent="-187325" algn="l" rtl="0">
              <a:lnSpc>
                <a:spcPct val="100000"/>
              </a:lnSpc>
              <a:spcBef>
                <a:spcPts val="0"/>
              </a:spcBef>
              <a:spcAft>
                <a:spcPts val="0"/>
              </a:spcAft>
              <a:buClr>
                <a:srgbClr val="000000"/>
              </a:buClr>
              <a:buSzPts val="1600"/>
              <a:buFont typeface="Calibri"/>
              <a:buNone/>
            </a:pPr>
            <a:r>
              <a:rPr lang="en" sz="1600" b="0" i="0" u="none">
                <a:solidFill>
                  <a:srgbClr val="000000"/>
                </a:solidFill>
                <a:latin typeface="Calibri"/>
                <a:ea typeface="Calibri"/>
                <a:cs typeface="Calibri"/>
                <a:sym typeface="Calibri"/>
              </a:rPr>
              <a:t>How it’s said</a:t>
            </a:r>
            <a:endParaRPr/>
          </a:p>
        </p:txBody>
      </p:sp>
      <p:sp>
        <p:nvSpPr>
          <p:cNvPr id="503" name="Google Shape;503;p57"/>
          <p:cNvSpPr txBox="1">
            <a:spLocks noGrp="1"/>
          </p:cNvSpPr>
          <p:nvPr>
            <p:ph type="title"/>
          </p:nvPr>
        </p:nvSpPr>
        <p:spPr>
          <a:xfrm>
            <a:off x="628650" y="120253"/>
            <a:ext cx="7886700" cy="753300"/>
          </a:xfrm>
          <a:prstGeom prst="rect">
            <a:avLst/>
          </a:prstGeom>
          <a:noFill/>
          <a:ln>
            <a:noFill/>
          </a:ln>
        </p:spPr>
        <p:txBody>
          <a:bodyPr spcFirstLastPara="1" wrap="square" lIns="0" tIns="348200" rIns="0" bIns="0" anchor="ctr" anchorCtr="0">
            <a:spAutoFit/>
          </a:bodyPr>
          <a:lstStyle/>
          <a:p>
            <a:pPr marL="531812" lvl="0" indent="0" algn="ctr" rtl="0">
              <a:lnSpc>
                <a:spcPct val="90000"/>
              </a:lnSpc>
              <a:spcBef>
                <a:spcPts val="0"/>
              </a:spcBef>
              <a:spcAft>
                <a:spcPts val="0"/>
              </a:spcAft>
              <a:buSzPts val="1800"/>
              <a:buNone/>
            </a:pPr>
            <a:r>
              <a:rPr lang="en" sz="2900" b="0" i="0" u="none">
                <a:solidFill>
                  <a:srgbClr val="000000"/>
                </a:solidFill>
                <a:latin typeface="Open Sans Light"/>
                <a:ea typeface="Open Sans Light"/>
                <a:cs typeface="Open Sans Light"/>
                <a:sym typeface="Open Sans Light"/>
              </a:rPr>
              <a:t>Key Micromessaging Elements</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1000"/>
                                        <p:tgtEl>
                                          <p:spTgt spid="466"/>
                                        </p:tgtEl>
                                      </p:cBhvr>
                                    </p:animEffect>
                                  </p:childTnLst>
                                </p:cTn>
                              </p:par>
                              <p:par>
                                <p:cTn id="8" presetID="10" presetClass="entr" presetSubtype="0" fill="hold" nodeType="withEffect">
                                  <p:stCondLst>
                                    <p:cond delay="0"/>
                                  </p:stCondLst>
                                  <p:childTnLst>
                                    <p:set>
                                      <p:cBhvr>
                                        <p:cTn id="9" dur="1" fill="hold">
                                          <p:stCondLst>
                                            <p:cond delay="0"/>
                                          </p:stCondLst>
                                        </p:cTn>
                                        <p:tgtEl>
                                          <p:spTgt spid="467"/>
                                        </p:tgtEl>
                                        <p:attrNameLst>
                                          <p:attrName>style.visibility</p:attrName>
                                        </p:attrNameLst>
                                      </p:cBhvr>
                                      <p:to>
                                        <p:strVal val="visible"/>
                                      </p:to>
                                    </p:set>
                                    <p:animEffect transition="in" filter="fade">
                                      <p:cBhvr>
                                        <p:cTn id="10" dur="1000"/>
                                        <p:tgtEl>
                                          <p:spTgt spid="467"/>
                                        </p:tgtEl>
                                      </p:cBhvr>
                                    </p:animEffect>
                                  </p:childTnLst>
                                </p:cTn>
                              </p:par>
                              <p:par>
                                <p:cTn id="11" presetID="10" presetClass="entr" presetSubtype="0" fill="hold" nodeType="withEffect">
                                  <p:stCondLst>
                                    <p:cond delay="0"/>
                                  </p:stCondLst>
                                  <p:childTnLst>
                                    <p:set>
                                      <p:cBhvr>
                                        <p:cTn id="12" dur="1" fill="hold">
                                          <p:stCondLst>
                                            <p:cond delay="0"/>
                                          </p:stCondLst>
                                        </p:cTn>
                                        <p:tgtEl>
                                          <p:spTgt spid="470"/>
                                        </p:tgtEl>
                                        <p:attrNameLst>
                                          <p:attrName>style.visibility</p:attrName>
                                        </p:attrNameLst>
                                      </p:cBhvr>
                                      <p:to>
                                        <p:strVal val="visible"/>
                                      </p:to>
                                    </p:set>
                                    <p:animEffect transition="in" filter="fade">
                                      <p:cBhvr>
                                        <p:cTn id="13" dur="1000"/>
                                        <p:tgtEl>
                                          <p:spTgt spid="470"/>
                                        </p:tgtEl>
                                      </p:cBhvr>
                                    </p:animEffect>
                                  </p:childTnLst>
                                </p:cTn>
                              </p:par>
                              <p:par>
                                <p:cTn id="14" presetID="10" presetClass="entr" presetSubtype="0" fill="hold" nodeType="withEffect">
                                  <p:stCondLst>
                                    <p:cond delay="0"/>
                                  </p:stCondLst>
                                  <p:childTnLst>
                                    <p:set>
                                      <p:cBhvr>
                                        <p:cTn id="15" dur="1" fill="hold">
                                          <p:stCondLst>
                                            <p:cond delay="0"/>
                                          </p:stCondLst>
                                        </p:cTn>
                                        <p:tgtEl>
                                          <p:spTgt spid="471"/>
                                        </p:tgtEl>
                                        <p:attrNameLst>
                                          <p:attrName>style.visibility</p:attrName>
                                        </p:attrNameLst>
                                      </p:cBhvr>
                                      <p:to>
                                        <p:strVal val="visible"/>
                                      </p:to>
                                    </p:set>
                                    <p:animEffect transition="in" filter="fade">
                                      <p:cBhvr>
                                        <p:cTn id="16" dur="1000"/>
                                        <p:tgtEl>
                                          <p:spTgt spid="471"/>
                                        </p:tgtEl>
                                      </p:cBhvr>
                                    </p:animEffect>
                                  </p:childTnLst>
                                </p:cTn>
                              </p:par>
                              <p:par>
                                <p:cTn id="17" presetID="10" presetClass="entr" presetSubtype="0" fill="hold" nodeType="withEffect">
                                  <p:stCondLst>
                                    <p:cond delay="0"/>
                                  </p:stCondLst>
                                  <p:childTnLst>
                                    <p:set>
                                      <p:cBhvr>
                                        <p:cTn id="18" dur="1" fill="hold">
                                          <p:stCondLst>
                                            <p:cond delay="0"/>
                                          </p:stCondLst>
                                        </p:cTn>
                                        <p:tgtEl>
                                          <p:spTgt spid="474"/>
                                        </p:tgtEl>
                                        <p:attrNameLst>
                                          <p:attrName>style.visibility</p:attrName>
                                        </p:attrNameLst>
                                      </p:cBhvr>
                                      <p:to>
                                        <p:strVal val="visible"/>
                                      </p:to>
                                    </p:set>
                                    <p:animEffect transition="in" filter="fade">
                                      <p:cBhvr>
                                        <p:cTn id="19" dur="1000"/>
                                        <p:tgtEl>
                                          <p:spTgt spid="474"/>
                                        </p:tgtEl>
                                      </p:cBhvr>
                                    </p:animEffect>
                                  </p:childTnLst>
                                </p:cTn>
                              </p:par>
                              <p:par>
                                <p:cTn id="20" presetID="10" presetClass="entr" presetSubtype="0" fill="hold" nodeType="withEffect">
                                  <p:stCondLst>
                                    <p:cond delay="0"/>
                                  </p:stCondLst>
                                  <p:childTnLst>
                                    <p:set>
                                      <p:cBhvr>
                                        <p:cTn id="21" dur="1" fill="hold">
                                          <p:stCondLst>
                                            <p:cond delay="0"/>
                                          </p:stCondLst>
                                        </p:cTn>
                                        <p:tgtEl>
                                          <p:spTgt spid="475"/>
                                        </p:tgtEl>
                                        <p:attrNameLst>
                                          <p:attrName>style.visibility</p:attrName>
                                        </p:attrNameLst>
                                      </p:cBhvr>
                                      <p:to>
                                        <p:strVal val="visible"/>
                                      </p:to>
                                    </p:set>
                                    <p:animEffect transition="in" filter="fade">
                                      <p:cBhvr>
                                        <p:cTn id="22" dur="1000"/>
                                        <p:tgtEl>
                                          <p:spTgt spid="475"/>
                                        </p:tgtEl>
                                      </p:cBhvr>
                                    </p:animEffect>
                                  </p:childTnLst>
                                </p:cTn>
                              </p:par>
                              <p:par>
                                <p:cTn id="23" presetID="10" presetClass="entr" presetSubtype="0" fill="hold" nodeType="withEffect">
                                  <p:stCondLst>
                                    <p:cond delay="0"/>
                                  </p:stCondLst>
                                  <p:childTnLst>
                                    <p:set>
                                      <p:cBhvr>
                                        <p:cTn id="24" dur="1" fill="hold">
                                          <p:stCondLst>
                                            <p:cond delay="0"/>
                                          </p:stCondLst>
                                        </p:cTn>
                                        <p:tgtEl>
                                          <p:spTgt spid="479"/>
                                        </p:tgtEl>
                                        <p:attrNameLst>
                                          <p:attrName>style.visibility</p:attrName>
                                        </p:attrNameLst>
                                      </p:cBhvr>
                                      <p:to>
                                        <p:strVal val="visible"/>
                                      </p:to>
                                    </p:set>
                                    <p:animEffect transition="in" filter="fade">
                                      <p:cBhvr>
                                        <p:cTn id="25" dur="1000"/>
                                        <p:tgtEl>
                                          <p:spTgt spid="479"/>
                                        </p:tgtEl>
                                      </p:cBhvr>
                                    </p:animEffect>
                                  </p:childTnLst>
                                </p:cTn>
                              </p:par>
                              <p:par>
                                <p:cTn id="26" presetID="10" presetClass="entr" presetSubtype="0" fill="hold" nodeType="withEffect">
                                  <p:stCondLst>
                                    <p:cond delay="0"/>
                                  </p:stCondLst>
                                  <p:childTnLst>
                                    <p:set>
                                      <p:cBhvr>
                                        <p:cTn id="27" dur="1" fill="hold">
                                          <p:stCondLst>
                                            <p:cond delay="0"/>
                                          </p:stCondLst>
                                        </p:cTn>
                                        <p:tgtEl>
                                          <p:spTgt spid="482"/>
                                        </p:tgtEl>
                                        <p:attrNameLst>
                                          <p:attrName>style.visibility</p:attrName>
                                        </p:attrNameLst>
                                      </p:cBhvr>
                                      <p:to>
                                        <p:strVal val="visible"/>
                                      </p:to>
                                    </p:set>
                                    <p:animEffect transition="in" filter="fade">
                                      <p:cBhvr>
                                        <p:cTn id="28" dur="1000"/>
                                        <p:tgtEl>
                                          <p:spTgt spid="482"/>
                                        </p:tgtEl>
                                      </p:cBhvr>
                                    </p:animEffect>
                                  </p:childTnLst>
                                </p:cTn>
                              </p:par>
                              <p:par>
                                <p:cTn id="29" presetID="10" presetClass="entr" presetSubtype="0" fill="hold" nodeType="withEffect">
                                  <p:stCondLst>
                                    <p:cond delay="0"/>
                                  </p:stCondLst>
                                  <p:childTnLst>
                                    <p:set>
                                      <p:cBhvr>
                                        <p:cTn id="30" dur="1" fill="hold">
                                          <p:stCondLst>
                                            <p:cond delay="0"/>
                                          </p:stCondLst>
                                        </p:cTn>
                                        <p:tgtEl>
                                          <p:spTgt spid="483"/>
                                        </p:tgtEl>
                                        <p:attrNameLst>
                                          <p:attrName>style.visibility</p:attrName>
                                        </p:attrNameLst>
                                      </p:cBhvr>
                                      <p:to>
                                        <p:strVal val="visible"/>
                                      </p:to>
                                    </p:set>
                                    <p:animEffect transition="in" filter="fade">
                                      <p:cBhvr>
                                        <p:cTn id="31" dur="1000"/>
                                        <p:tgtEl>
                                          <p:spTgt spid="483"/>
                                        </p:tgtEl>
                                      </p:cBhvr>
                                    </p:animEffect>
                                  </p:childTnLst>
                                </p:cTn>
                              </p:par>
                              <p:par>
                                <p:cTn id="32" presetID="10" presetClass="entr" presetSubtype="0" fill="hold"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1000"/>
                                        <p:tgtEl>
                                          <p:spTgt spid="486"/>
                                        </p:tgtEl>
                                      </p:cBhvr>
                                    </p:animEffect>
                                  </p:childTnLst>
                                </p:cTn>
                              </p:par>
                              <p:par>
                                <p:cTn id="35" presetID="10" presetClass="entr" presetSubtype="0" fill="hold"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1000"/>
                                        <p:tgtEl>
                                          <p:spTgt spid="487"/>
                                        </p:tgtEl>
                                      </p:cBhvr>
                                    </p:animEffect>
                                  </p:childTnLst>
                                </p:cTn>
                              </p:par>
                              <p:par>
                                <p:cTn id="38" presetID="10" presetClass="entr" presetSubtype="0" fill="hold" nodeType="withEffect">
                                  <p:stCondLst>
                                    <p:cond delay="0"/>
                                  </p:stCondLst>
                                  <p:childTnLst>
                                    <p:set>
                                      <p:cBhvr>
                                        <p:cTn id="39" dur="1" fill="hold">
                                          <p:stCondLst>
                                            <p:cond delay="0"/>
                                          </p:stCondLst>
                                        </p:cTn>
                                        <p:tgtEl>
                                          <p:spTgt spid="478"/>
                                        </p:tgtEl>
                                        <p:attrNameLst>
                                          <p:attrName>style.visibility</p:attrName>
                                        </p:attrNameLst>
                                      </p:cBhvr>
                                      <p:to>
                                        <p:strVal val="visible"/>
                                      </p:to>
                                    </p:set>
                                    <p:animEffect transition="in" filter="fade">
                                      <p:cBhvr>
                                        <p:cTn id="40" dur="1000"/>
                                        <p:tgtEl>
                                          <p:spTgt spid="47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97"/>
                                        </p:tgtEl>
                                        <p:attrNameLst>
                                          <p:attrName>style.visibility</p:attrName>
                                        </p:attrNameLst>
                                      </p:cBhvr>
                                      <p:to>
                                        <p:strVal val="visible"/>
                                      </p:to>
                                    </p:set>
                                    <p:animEffect transition="in" filter="fade">
                                      <p:cBhvr>
                                        <p:cTn id="45" dur="1000"/>
                                        <p:tgtEl>
                                          <p:spTgt spid="49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02"/>
                                        </p:tgtEl>
                                        <p:attrNameLst>
                                          <p:attrName>style.visibility</p:attrName>
                                        </p:attrNameLst>
                                      </p:cBhvr>
                                      <p:to>
                                        <p:strVal val="visible"/>
                                      </p:to>
                                    </p:set>
                                    <p:animEffect transition="in" filter="fade">
                                      <p:cBhvr>
                                        <p:cTn id="50" dur="1000"/>
                                        <p:tgtEl>
                                          <p:spTgt spid="50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2"/>
                                        </p:tgtEl>
                                        <p:attrNameLst>
                                          <p:attrName>style.visibility</p:attrName>
                                        </p:attrNameLst>
                                      </p:cBhvr>
                                      <p:to>
                                        <p:strVal val="visible"/>
                                      </p:to>
                                    </p:set>
                                    <p:animEffect transition="in" filter="fade">
                                      <p:cBhvr>
                                        <p:cTn id="55" dur="1000"/>
                                        <p:tgtEl>
                                          <p:spTgt spid="49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61"/>
                                        </p:tgtEl>
                                        <p:attrNameLst>
                                          <p:attrName>style.visibility</p:attrName>
                                        </p:attrNameLst>
                                      </p:cBhvr>
                                      <p:to>
                                        <p:strVal val="visible"/>
                                      </p:to>
                                    </p:set>
                                    <p:animEffect transition="in" filter="fade">
                                      <p:cBhvr>
                                        <p:cTn id="60" dur="1000"/>
                                        <p:tgtEl>
                                          <p:spTgt spid="4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56"/>
                                        </p:tgtEl>
                                        <p:attrNameLst>
                                          <p:attrName>style.visibility</p:attrName>
                                        </p:attrNameLst>
                                      </p:cBhvr>
                                      <p:to>
                                        <p:strVal val="visible"/>
                                      </p:to>
                                    </p:set>
                                    <p:animEffect transition="in" filter="fade">
                                      <p:cBhvr>
                                        <p:cTn id="65" dur="1000"/>
                                        <p:tgtEl>
                                          <p:spTgt spid="45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51"/>
                                        </p:tgtEl>
                                        <p:attrNameLst>
                                          <p:attrName>style.visibility</p:attrName>
                                        </p:attrNameLst>
                                      </p:cBhvr>
                                      <p:to>
                                        <p:strVal val="visible"/>
                                      </p:to>
                                    </p:set>
                                    <p:animEffect transition="in" filter="fade">
                                      <p:cBhvr>
                                        <p:cTn id="70" dur="1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8"/>
          <p:cNvSpPr txBox="1">
            <a:spLocks noGrp="1"/>
          </p:cNvSpPr>
          <p:nvPr>
            <p:ph type="title"/>
          </p:nvPr>
        </p:nvSpPr>
        <p:spPr>
          <a:xfrm>
            <a:off x="628650" y="188119"/>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How to Address Inequities in Career Advisement</a:t>
            </a:r>
            <a:endParaRPr/>
          </a:p>
        </p:txBody>
      </p:sp>
      <p:sp>
        <p:nvSpPr>
          <p:cNvPr id="510" name="Google Shape;510;p58"/>
          <p:cNvSpPr txBox="1">
            <a:spLocks noGrp="1"/>
          </p:cNvSpPr>
          <p:nvPr>
            <p:ph type="body" idx="1"/>
          </p:nvPr>
        </p:nvSpPr>
        <p:spPr>
          <a:xfrm>
            <a:off x="365862" y="1693969"/>
            <a:ext cx="8412300" cy="3389700"/>
          </a:xfrm>
          <a:prstGeom prst="rect">
            <a:avLst/>
          </a:prstGeom>
          <a:noFill/>
          <a:ln>
            <a:noFill/>
          </a:ln>
        </p:spPr>
        <p:txBody>
          <a:bodyPr spcFirstLastPara="1" wrap="square" lIns="91425" tIns="45700" rIns="91425" bIns="45700" anchor="t" anchorCtr="0">
            <a:normAutofit fontScale="85000" lnSpcReduction="10000"/>
          </a:bodyPr>
          <a:lstStyle/>
          <a:p>
            <a:pPr marL="457200" lvl="0" indent="-357822" algn="l" rtl="0">
              <a:lnSpc>
                <a:spcPct val="100000"/>
              </a:lnSpc>
              <a:spcBef>
                <a:spcPts val="0"/>
              </a:spcBef>
              <a:spcAft>
                <a:spcPts val="0"/>
              </a:spcAft>
              <a:buClr>
                <a:srgbClr val="FF6D13"/>
              </a:buClr>
              <a:buSzPct val="100000"/>
              <a:buChar char="•"/>
            </a:pPr>
            <a:r>
              <a:rPr lang="en" sz="2200" i="0" u="none">
                <a:solidFill>
                  <a:srgbClr val="FF6D13"/>
                </a:solidFill>
              </a:rPr>
              <a:t>Awareness: Admit that, like everyone else, we </a:t>
            </a:r>
            <a:r>
              <a:rPr lang="en" sz="2200">
                <a:solidFill>
                  <a:srgbClr val="FF6D13"/>
                </a:solidFill>
              </a:rPr>
              <a:t>have</a:t>
            </a:r>
            <a:r>
              <a:rPr lang="en" sz="2200" i="0" u="none">
                <a:solidFill>
                  <a:srgbClr val="FF6D13"/>
                </a:solidFill>
              </a:rPr>
              <a:t> biase</a:t>
            </a:r>
            <a:r>
              <a:rPr lang="en" sz="2200">
                <a:solidFill>
                  <a:srgbClr val="FF6D13"/>
                </a:solidFill>
              </a:rPr>
              <a:t>s</a:t>
            </a:r>
            <a:endParaRPr sz="2700" i="0" u="none">
              <a:solidFill>
                <a:srgbClr val="FF6D13"/>
              </a:solidFill>
            </a:endParaRPr>
          </a:p>
          <a:p>
            <a:pPr marL="457200" lvl="0" indent="-357822" algn="l" rtl="0">
              <a:lnSpc>
                <a:spcPct val="100000"/>
              </a:lnSpc>
              <a:spcBef>
                <a:spcPts val="1000"/>
              </a:spcBef>
              <a:spcAft>
                <a:spcPts val="0"/>
              </a:spcAft>
              <a:buClr>
                <a:srgbClr val="009198"/>
              </a:buClr>
              <a:buSzPct val="100000"/>
              <a:buChar char="•"/>
            </a:pPr>
            <a:r>
              <a:rPr lang="en" sz="2200" i="0" u="none">
                <a:solidFill>
                  <a:srgbClr val="009198"/>
                </a:solidFill>
              </a:rPr>
              <a:t>Speak up when you see actions that imply unintended bias</a:t>
            </a:r>
            <a:endParaRPr sz="2700" i="0" u="none">
              <a:solidFill>
                <a:srgbClr val="009198"/>
              </a:solidFill>
            </a:endParaRPr>
          </a:p>
          <a:p>
            <a:pPr marL="457200" lvl="0" indent="-357822" algn="l" rtl="0">
              <a:lnSpc>
                <a:spcPct val="100000"/>
              </a:lnSpc>
              <a:spcBef>
                <a:spcPts val="1000"/>
              </a:spcBef>
              <a:spcAft>
                <a:spcPts val="0"/>
              </a:spcAft>
              <a:buClr>
                <a:srgbClr val="7AB800"/>
              </a:buClr>
              <a:buSzPct val="100000"/>
              <a:buChar char="•"/>
            </a:pPr>
            <a:r>
              <a:rPr lang="en" sz="2200" i="0" u="none">
                <a:solidFill>
                  <a:srgbClr val="7AB800"/>
                </a:solidFill>
              </a:rPr>
              <a:t>Model equity in your actions</a:t>
            </a:r>
            <a:endParaRPr sz="2700" i="0" u="none">
              <a:solidFill>
                <a:srgbClr val="7AB800"/>
              </a:solidFill>
            </a:endParaRPr>
          </a:p>
          <a:p>
            <a:pPr marL="457200" lvl="0" indent="-357822" algn="l" rtl="0">
              <a:lnSpc>
                <a:spcPct val="100000"/>
              </a:lnSpc>
              <a:spcBef>
                <a:spcPts val="1000"/>
              </a:spcBef>
              <a:spcAft>
                <a:spcPts val="0"/>
              </a:spcAft>
              <a:buClr>
                <a:srgbClr val="FF6D13"/>
              </a:buClr>
              <a:buSzPct val="100000"/>
              <a:buChar char="•"/>
            </a:pPr>
            <a:r>
              <a:rPr lang="en" sz="2200" i="0" u="none">
                <a:solidFill>
                  <a:srgbClr val="FF6D13"/>
                </a:solidFill>
              </a:rPr>
              <a:t>Be conscious of micromessaging</a:t>
            </a:r>
            <a:endParaRPr sz="2700" i="0" u="none">
              <a:solidFill>
                <a:srgbClr val="FF6D13"/>
              </a:solidFill>
            </a:endParaRPr>
          </a:p>
          <a:p>
            <a:pPr marL="457200" lvl="0" indent="-357822" algn="l" rtl="0">
              <a:lnSpc>
                <a:spcPct val="100000"/>
              </a:lnSpc>
              <a:spcBef>
                <a:spcPts val="1000"/>
              </a:spcBef>
              <a:spcAft>
                <a:spcPts val="0"/>
              </a:spcAft>
              <a:buClr>
                <a:srgbClr val="009198"/>
              </a:buClr>
              <a:buSzPct val="100000"/>
              <a:buChar char="•"/>
            </a:pPr>
            <a:r>
              <a:rPr lang="en" sz="2200" i="0" u="none">
                <a:solidFill>
                  <a:srgbClr val="009198"/>
                </a:solidFill>
              </a:rPr>
              <a:t>Know the body language dos and don’ts </a:t>
            </a:r>
            <a:endParaRPr sz="2700" i="0" u="none">
              <a:solidFill>
                <a:srgbClr val="009198"/>
              </a:solidFill>
            </a:endParaRPr>
          </a:p>
          <a:p>
            <a:pPr marL="457200" lvl="0" indent="-357822" algn="l" rtl="0">
              <a:lnSpc>
                <a:spcPct val="100000"/>
              </a:lnSpc>
              <a:spcBef>
                <a:spcPts val="1000"/>
              </a:spcBef>
              <a:spcAft>
                <a:spcPts val="0"/>
              </a:spcAft>
              <a:buClr>
                <a:srgbClr val="7AB800"/>
              </a:buClr>
              <a:buSzPct val="100000"/>
              <a:buChar char="•"/>
            </a:pPr>
            <a:r>
              <a:rPr lang="en" sz="2200" i="0" u="none">
                <a:solidFill>
                  <a:srgbClr val="7AB800"/>
                </a:solidFill>
              </a:rPr>
              <a:t>Highlight and share positive, accomplished persons in the category of your bias with your students and other educators/counselors</a:t>
            </a:r>
            <a:endParaRPr sz="2700" i="0" u="none">
              <a:solidFill>
                <a:srgbClr val="7AB800"/>
              </a:solidFill>
            </a:endParaRPr>
          </a:p>
          <a:p>
            <a:pPr marL="457200" lvl="0" indent="-357822" algn="l" rtl="0">
              <a:lnSpc>
                <a:spcPct val="100000"/>
              </a:lnSpc>
              <a:spcBef>
                <a:spcPts val="1000"/>
              </a:spcBef>
              <a:spcAft>
                <a:spcPts val="1000"/>
              </a:spcAft>
              <a:buClr>
                <a:srgbClr val="FF6D14"/>
              </a:buClr>
              <a:buSzPct val="100000"/>
              <a:buChar char="•"/>
            </a:pPr>
            <a:r>
              <a:rPr lang="en" sz="2200" i="0" u="none">
                <a:solidFill>
                  <a:srgbClr val="FF6D14"/>
                </a:solidFill>
              </a:rPr>
              <a:t>Attend educator professional development training on addressing bias</a:t>
            </a:r>
            <a:endParaRPr sz="2700">
              <a:solidFill>
                <a:srgbClr val="FF6D14"/>
              </a:solidFill>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59" descr="A picture containing shape&#10;&#10;Description automatically generated"/>
          <p:cNvPicPr preferRelativeResize="0"/>
          <p:nvPr/>
        </p:nvPicPr>
        <p:blipFill rotWithShape="1">
          <a:blip r:embed="rId3">
            <a:alphaModFix/>
          </a:blip>
          <a:srcRect/>
          <a:stretch/>
        </p:blipFill>
        <p:spPr>
          <a:xfrm>
            <a:off x="0" y="1"/>
            <a:ext cx="9143999" cy="1474470"/>
          </a:xfrm>
          <a:prstGeom prst="rect">
            <a:avLst/>
          </a:prstGeom>
          <a:noFill/>
          <a:ln>
            <a:noFill/>
          </a:ln>
        </p:spPr>
      </p:pic>
      <p:sp>
        <p:nvSpPr>
          <p:cNvPr id="516" name="Google Shape;516;p59"/>
          <p:cNvSpPr txBox="1"/>
          <p:nvPr/>
        </p:nvSpPr>
        <p:spPr>
          <a:xfrm>
            <a:off x="-68262" y="3411140"/>
            <a:ext cx="9302700" cy="746700"/>
          </a:xfrm>
          <a:prstGeom prst="rect">
            <a:avLst/>
          </a:prstGeom>
          <a:solidFill>
            <a:srgbClr val="20ABB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17" name="Google Shape;517;p59"/>
          <p:cNvSpPr txBox="1"/>
          <p:nvPr/>
        </p:nvSpPr>
        <p:spPr>
          <a:xfrm>
            <a:off x="-28575" y="1825228"/>
            <a:ext cx="9302700" cy="746700"/>
          </a:xfrm>
          <a:prstGeom prst="rect">
            <a:avLst/>
          </a:prstGeom>
          <a:solidFill>
            <a:srgbClr val="20ABB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18" name="Google Shape;518;p59"/>
          <p:cNvSpPr txBox="1">
            <a:spLocks noGrp="1"/>
          </p:cNvSpPr>
          <p:nvPr>
            <p:ph type="title"/>
          </p:nvPr>
        </p:nvSpPr>
        <p:spPr>
          <a:xfrm>
            <a:off x="-1820862" y="33218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i="0" u="none">
                <a:solidFill>
                  <a:srgbClr val="000000"/>
                </a:solidFill>
                <a:latin typeface="Open Sans Light"/>
                <a:ea typeface="Open Sans Light"/>
                <a:cs typeface="Open Sans Light"/>
                <a:sym typeface="Open Sans Light"/>
              </a:rPr>
              <a:t>Resources</a:t>
            </a:r>
            <a:endParaRPr>
              <a:latin typeface="Open Sans Light"/>
              <a:ea typeface="Open Sans Light"/>
              <a:cs typeface="Open Sans Light"/>
              <a:sym typeface="Open Sans Light"/>
            </a:endParaRPr>
          </a:p>
        </p:txBody>
      </p:sp>
      <p:sp>
        <p:nvSpPr>
          <p:cNvPr id="519" name="Google Shape;519;p59"/>
          <p:cNvSpPr txBox="1">
            <a:spLocks noGrp="1"/>
          </p:cNvSpPr>
          <p:nvPr>
            <p:ph type="body" idx="1"/>
          </p:nvPr>
        </p:nvSpPr>
        <p:spPr>
          <a:xfrm>
            <a:off x="2805112" y="1937146"/>
            <a:ext cx="7886700" cy="3139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 sz="2200" b="1" i="0" u="sng">
                <a:solidFill>
                  <a:srgbClr val="FFFFFF"/>
                </a:solidFill>
                <a:hlinkClick r:id="rId4">
                  <a:extLst>
                    <a:ext uri="{A12FA001-AC4F-418D-AE19-62706E023703}">
                      <ahyp:hlinkClr xmlns:ahyp="http://schemas.microsoft.com/office/drawing/2018/hyperlinkcolor" val="tx"/>
                    </a:ext>
                  </a:extLst>
                </a:hlinkClick>
              </a:rPr>
              <a:t>National Alliance for Partnerships in Equity: </a:t>
            </a:r>
            <a:r>
              <a:rPr lang="en" sz="2200" b="1" i="0" u="sng">
                <a:solidFill>
                  <a:srgbClr val="A6CD3B"/>
                </a:solidFill>
                <a:hlinkClick r:id="rId5">
                  <a:extLst>
                    <a:ext uri="{A12FA001-AC4F-418D-AE19-62706E023703}">
                      <ahyp:hlinkClr xmlns:ahyp="http://schemas.microsoft.com/office/drawing/2018/hyperlinkcolor" val="tx"/>
                    </a:ext>
                  </a:extLst>
                </a:hlinkClick>
              </a:rPr>
              <a:t>https://www.napequity.org/</a:t>
            </a:r>
            <a:endParaRPr/>
          </a:p>
          <a:p>
            <a:pPr marL="0" lvl="0" indent="0" algn="l" rtl="0">
              <a:lnSpc>
                <a:spcPct val="90000"/>
              </a:lnSpc>
              <a:spcBef>
                <a:spcPts val="0"/>
              </a:spcBef>
              <a:spcAft>
                <a:spcPts val="0"/>
              </a:spcAft>
              <a:buSzPts val="1800"/>
              <a:buNone/>
            </a:pPr>
            <a:endParaRPr sz="2200" b="1" i="0" u="sng">
              <a:solidFill>
                <a:srgbClr val="FFFFFF"/>
              </a:solidFill>
              <a:latin typeface="Open Sans"/>
              <a:ea typeface="Open Sans"/>
              <a:cs typeface="Open Sans"/>
              <a:sym typeface="Open Sans"/>
            </a:endParaRPr>
          </a:p>
          <a:p>
            <a:pPr marL="0" lvl="0" indent="0" algn="l" rtl="0">
              <a:lnSpc>
                <a:spcPct val="90000"/>
              </a:lnSpc>
              <a:spcBef>
                <a:spcPts val="1000"/>
              </a:spcBef>
              <a:spcAft>
                <a:spcPts val="0"/>
              </a:spcAft>
              <a:buSzPts val="1800"/>
              <a:buNone/>
            </a:pPr>
            <a:endParaRPr sz="2200" b="1" i="0" u="none">
              <a:solidFill>
                <a:srgbClr val="FFFFFF"/>
              </a:solidFill>
              <a:latin typeface="Open Sans"/>
              <a:ea typeface="Open Sans"/>
              <a:cs typeface="Open Sans"/>
              <a:sym typeface="Open Sans"/>
            </a:endParaRPr>
          </a:p>
          <a:p>
            <a:pPr marL="0" lvl="0" indent="0" algn="l" rtl="0">
              <a:lnSpc>
                <a:spcPct val="90000"/>
              </a:lnSpc>
              <a:spcBef>
                <a:spcPts val="1000"/>
              </a:spcBef>
              <a:spcAft>
                <a:spcPts val="0"/>
              </a:spcAft>
              <a:buSzPts val="1800"/>
              <a:buNone/>
            </a:pPr>
            <a:r>
              <a:rPr lang="en" sz="2200" b="1" i="0" u="sng">
                <a:solidFill>
                  <a:srgbClr val="FFFFFF"/>
                </a:solidFill>
                <a:hlinkClick r:id="rId6">
                  <a:extLst>
                    <a:ext uri="{A12FA001-AC4F-418D-AE19-62706E023703}">
                      <ahyp:hlinkClr xmlns:ahyp="http://schemas.microsoft.com/office/drawing/2018/hyperlinkcolor" val="tx"/>
                    </a:ext>
                  </a:extLst>
                </a:hlinkClick>
              </a:rPr>
              <a:t>Harvard University’s Project Implicit: </a:t>
            </a:r>
            <a:r>
              <a:rPr lang="en" sz="2200" b="1" i="0" u="sng">
                <a:solidFill>
                  <a:srgbClr val="A6CD3B"/>
                </a:solidFill>
                <a:hlinkClick r:id="rId6">
                  <a:extLst>
                    <a:ext uri="{A12FA001-AC4F-418D-AE19-62706E023703}">
                      <ahyp:hlinkClr xmlns:ahyp="http://schemas.microsoft.com/office/drawing/2018/hyperlinkcolor" val="tx"/>
                    </a:ext>
                  </a:extLst>
                </a:hlinkClick>
              </a:rPr>
              <a:t>https://implicit.harvard.edu/implicit/</a:t>
            </a:r>
            <a:r>
              <a:rPr lang="en" sz="2200" b="1" i="0" u="none">
                <a:solidFill>
                  <a:srgbClr val="A6CD3B"/>
                </a:solidFill>
                <a:latin typeface="Open Sans"/>
                <a:ea typeface="Open Sans"/>
                <a:cs typeface="Open Sans"/>
                <a:sym typeface="Open Sans"/>
              </a:rPr>
              <a:t> </a:t>
            </a:r>
            <a:endParaRPr/>
          </a:p>
          <a:p>
            <a:pPr marL="457200" lvl="0" indent="-228600" algn="l" rtl="0">
              <a:lnSpc>
                <a:spcPct val="90000"/>
              </a:lnSpc>
              <a:spcBef>
                <a:spcPts val="1000"/>
              </a:spcBef>
              <a:spcAft>
                <a:spcPts val="0"/>
              </a:spcAft>
              <a:buSzPts val="1800"/>
              <a:buNone/>
            </a:pPr>
            <a:endParaRPr sz="2200" b="1" i="0" u="none">
              <a:solidFill>
                <a:srgbClr val="A6CD3B"/>
              </a:solidFill>
              <a:latin typeface="Open Sans"/>
              <a:ea typeface="Open Sans"/>
              <a:cs typeface="Open Sans"/>
              <a:sym typeface="Open Sans"/>
            </a:endParaRPr>
          </a:p>
        </p:txBody>
      </p:sp>
      <p:sp>
        <p:nvSpPr>
          <p:cNvPr id="520" name="Google Shape;520;p59"/>
          <p:cNvSpPr txBox="1"/>
          <p:nvPr/>
        </p:nvSpPr>
        <p:spPr>
          <a:xfrm>
            <a:off x="7086600" y="4802981"/>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300"/>
              <a:buFont typeface="PT Sans"/>
              <a:buNone/>
            </a:pPr>
            <a:fld id="{00000000-1234-1234-1234-123412341234}" type="slidenum">
              <a:rPr lang="en" sz="1300" b="0" i="0" u="none">
                <a:solidFill>
                  <a:srgbClr val="888888"/>
                </a:solidFill>
                <a:latin typeface="PT Sans"/>
                <a:ea typeface="PT Sans"/>
                <a:cs typeface="PT Sans"/>
                <a:sym typeface="PT Sans"/>
              </a:rPr>
              <a:t>39</a:t>
            </a:fld>
            <a:endParaRPr/>
          </a:p>
        </p:txBody>
      </p:sp>
      <p:grpSp>
        <p:nvGrpSpPr>
          <p:cNvPr id="521" name="Google Shape;521;p59"/>
          <p:cNvGrpSpPr/>
          <p:nvPr/>
        </p:nvGrpSpPr>
        <p:grpSpPr>
          <a:xfrm>
            <a:off x="228606" y="1626420"/>
            <a:ext cx="1751474" cy="1408532"/>
            <a:chOff x="228600" y="2168749"/>
            <a:chExt cx="2334987" cy="1878043"/>
          </a:xfrm>
        </p:grpSpPr>
        <p:pic>
          <p:nvPicPr>
            <p:cNvPr id="522" name="Google Shape;522;p59" descr="Text&#10;&#10;Description automatically generated with low confidence"/>
            <p:cNvPicPr preferRelativeResize="0"/>
            <p:nvPr/>
          </p:nvPicPr>
          <p:blipFill rotWithShape="1">
            <a:blip r:embed="rId7">
              <a:alphaModFix/>
            </a:blip>
            <a:srcRect/>
            <a:stretch/>
          </p:blipFill>
          <p:spPr>
            <a:xfrm>
              <a:off x="228600" y="2168749"/>
              <a:ext cx="2334987" cy="1878043"/>
            </a:xfrm>
            <a:prstGeom prst="rect">
              <a:avLst/>
            </a:prstGeom>
            <a:noFill/>
            <a:ln>
              <a:noFill/>
            </a:ln>
            <a:effectLst>
              <a:outerShdw blurRad="63500" sy="23000" kx="1200090">
                <a:srgbClr val="000000">
                  <a:alpha val="19610"/>
                </a:srgbClr>
              </a:outerShdw>
            </a:effectLst>
          </p:spPr>
        </p:pic>
        <p:pic>
          <p:nvPicPr>
            <p:cNvPr id="523" name="Google Shape;523;p59" descr="A group of people sitting at a table&#10;&#10;Description automatically generated with low confidence"/>
            <p:cNvPicPr preferRelativeResize="0"/>
            <p:nvPr/>
          </p:nvPicPr>
          <p:blipFill rotWithShape="1">
            <a:blip r:embed="rId8">
              <a:alphaModFix/>
            </a:blip>
            <a:srcRect/>
            <a:stretch/>
          </p:blipFill>
          <p:spPr>
            <a:xfrm>
              <a:off x="408214" y="2305582"/>
              <a:ext cx="2012925" cy="1188734"/>
            </a:xfrm>
            <a:prstGeom prst="rect">
              <a:avLst/>
            </a:prstGeom>
            <a:noFill/>
            <a:ln>
              <a:noFill/>
            </a:ln>
          </p:spPr>
        </p:pic>
      </p:grpSp>
      <p:pic>
        <p:nvPicPr>
          <p:cNvPr id="524" name="Google Shape;524;p59" descr="Text&#10;&#10;Description automatically generated with low confidence"/>
          <p:cNvPicPr preferRelativeResize="0"/>
          <p:nvPr/>
        </p:nvPicPr>
        <p:blipFill rotWithShape="1">
          <a:blip r:embed="rId7">
            <a:alphaModFix/>
          </a:blip>
          <a:srcRect/>
          <a:stretch/>
        </p:blipFill>
        <p:spPr>
          <a:xfrm>
            <a:off x="228600" y="3208734"/>
            <a:ext cx="1751409" cy="1408509"/>
          </a:xfrm>
          <a:prstGeom prst="rect">
            <a:avLst/>
          </a:prstGeom>
          <a:noFill/>
          <a:ln>
            <a:noFill/>
          </a:ln>
          <a:effectLst>
            <a:outerShdw blurRad="63500" sy="23000" kx="1200090">
              <a:srgbClr val="000000">
                <a:alpha val="19610"/>
              </a:srgbClr>
            </a:outerShdw>
          </a:effectLst>
        </p:spPr>
      </p:pic>
      <p:pic>
        <p:nvPicPr>
          <p:cNvPr id="525" name="Google Shape;525;p59"/>
          <p:cNvPicPr preferRelativeResize="0"/>
          <p:nvPr/>
        </p:nvPicPr>
        <p:blipFill rotWithShape="1">
          <a:blip r:embed="rId9">
            <a:alphaModFix/>
          </a:blip>
          <a:srcRect/>
          <a:stretch/>
        </p:blipFill>
        <p:spPr>
          <a:xfrm>
            <a:off x="531812" y="3408759"/>
            <a:ext cx="1315641" cy="68699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628651" y="2537530"/>
            <a:ext cx="7886700" cy="909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20000"/>
              <a:buFont typeface="Open Sans"/>
              <a:buNone/>
            </a:pPr>
            <a:r>
              <a:rPr lang="en" sz="5000" b="1">
                <a:solidFill>
                  <a:srgbClr val="009BA5"/>
                </a:solidFill>
              </a:rPr>
              <a:t>Community Agreements</a:t>
            </a:r>
            <a:endParaRPr sz="5000" b="1">
              <a:solidFill>
                <a:srgbClr val="009BA5"/>
              </a:solidFill>
            </a:endParaRPr>
          </a:p>
          <a:p>
            <a:pPr marL="0" lvl="0" indent="0" algn="ctr" rtl="0">
              <a:lnSpc>
                <a:spcPct val="90000"/>
              </a:lnSpc>
              <a:spcBef>
                <a:spcPts val="0"/>
              </a:spcBef>
              <a:spcAft>
                <a:spcPts val="0"/>
              </a:spcAft>
              <a:buClr>
                <a:schemeClr val="dk1"/>
              </a:buClr>
              <a:buSzPct val="180000"/>
              <a:buFont typeface="Open Sans"/>
              <a:buNone/>
            </a:pPr>
            <a:r>
              <a:rPr lang="en" sz="3333" b="1">
                <a:solidFill>
                  <a:srgbClr val="009BA5"/>
                </a:solidFill>
              </a:rPr>
              <a:t>(see module worksheet)</a:t>
            </a:r>
            <a:endParaRPr sz="3333" b="1">
              <a:solidFill>
                <a:srgbClr val="009BA5"/>
              </a:solidFill>
            </a:endParaRPr>
          </a:p>
          <a:p>
            <a:pPr marL="0" lvl="0" indent="0" algn="l" rtl="0">
              <a:lnSpc>
                <a:spcPct val="90000"/>
              </a:lnSpc>
              <a:spcBef>
                <a:spcPts val="0"/>
              </a:spcBef>
              <a:spcAft>
                <a:spcPts val="0"/>
              </a:spcAft>
              <a:buClr>
                <a:schemeClr val="dk1"/>
              </a:buClr>
              <a:buSzPct val="120000"/>
              <a:buFont typeface="Open Sans"/>
              <a:buNone/>
            </a:pPr>
            <a:endParaRPr sz="5000" b="1">
              <a:solidFill>
                <a:srgbClr val="009BA5"/>
              </a:solidFill>
            </a:endParaRPr>
          </a:p>
        </p:txBody>
      </p:sp>
      <p:pic>
        <p:nvPicPr>
          <p:cNvPr id="149" name="Google Shape;149;p24" descr="A picture containing shape&#10;&#10;Description automatically generated"/>
          <p:cNvPicPr preferRelativeResize="0"/>
          <p:nvPr/>
        </p:nvPicPr>
        <p:blipFill rotWithShape="1">
          <a:blip r:embed="rId3">
            <a:alphaModFix/>
          </a:blip>
          <a:srcRect/>
          <a:stretch/>
        </p:blipFill>
        <p:spPr>
          <a:xfrm>
            <a:off x="0" y="1"/>
            <a:ext cx="9143999" cy="1474470"/>
          </a:xfrm>
          <a:prstGeom prst="rect">
            <a:avLst/>
          </a:prstGeom>
          <a:noFill/>
          <a:ln>
            <a:noFill/>
          </a:ln>
        </p:spPr>
      </p:pic>
      <p:pic>
        <p:nvPicPr>
          <p:cNvPr id="150" name="Google Shape;150;p24" descr="Small Group Excercise Icon"/>
          <p:cNvPicPr preferRelativeResize="0"/>
          <p:nvPr/>
        </p:nvPicPr>
        <p:blipFill>
          <a:blip r:embed="rId4">
            <a:alphaModFix/>
          </a:blip>
          <a:stretch>
            <a:fillRect/>
          </a:stretch>
        </p:blipFill>
        <p:spPr>
          <a:xfrm>
            <a:off x="4117350" y="3197396"/>
            <a:ext cx="909300" cy="909300"/>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60" descr="A picture containing shape&#10;&#10;Description automatically generated"/>
          <p:cNvPicPr preferRelativeResize="0"/>
          <p:nvPr/>
        </p:nvPicPr>
        <p:blipFill rotWithShape="1">
          <a:blip r:embed="rId3">
            <a:alphaModFix/>
          </a:blip>
          <a:srcRect/>
          <a:stretch/>
        </p:blipFill>
        <p:spPr>
          <a:xfrm>
            <a:off x="0" y="1"/>
            <a:ext cx="9143999" cy="1474470"/>
          </a:xfrm>
          <a:prstGeom prst="rect">
            <a:avLst/>
          </a:prstGeom>
          <a:noFill/>
          <a:ln>
            <a:noFill/>
          </a:ln>
        </p:spPr>
      </p:pic>
      <p:sp>
        <p:nvSpPr>
          <p:cNvPr id="531" name="Google Shape;531;p60"/>
          <p:cNvSpPr txBox="1">
            <a:spLocks noGrp="1"/>
          </p:cNvSpPr>
          <p:nvPr>
            <p:ph type="title"/>
          </p:nvPr>
        </p:nvSpPr>
        <p:spPr>
          <a:xfrm>
            <a:off x="-1820862" y="33218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i="0" u="none">
                <a:solidFill>
                  <a:srgbClr val="000000"/>
                </a:solidFill>
                <a:latin typeface="Open Sans Light"/>
                <a:ea typeface="Open Sans Light"/>
                <a:cs typeface="Open Sans Light"/>
                <a:sym typeface="Open Sans Light"/>
              </a:rPr>
              <a:t>Resources</a:t>
            </a:r>
            <a:endParaRPr>
              <a:latin typeface="Open Sans Light"/>
              <a:ea typeface="Open Sans Light"/>
              <a:cs typeface="Open Sans Light"/>
              <a:sym typeface="Open Sans Light"/>
            </a:endParaRPr>
          </a:p>
        </p:txBody>
      </p:sp>
      <p:sp>
        <p:nvSpPr>
          <p:cNvPr id="532" name="Google Shape;532;p60"/>
          <p:cNvSpPr txBox="1"/>
          <p:nvPr/>
        </p:nvSpPr>
        <p:spPr>
          <a:xfrm>
            <a:off x="7086600" y="4802981"/>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300"/>
              <a:buFont typeface="PT Sans"/>
              <a:buNone/>
            </a:pPr>
            <a:fld id="{00000000-1234-1234-1234-123412341234}" type="slidenum">
              <a:rPr lang="en" sz="1300" b="0" i="0" u="none">
                <a:solidFill>
                  <a:srgbClr val="888888"/>
                </a:solidFill>
                <a:latin typeface="PT Sans"/>
                <a:ea typeface="PT Sans"/>
                <a:cs typeface="PT Sans"/>
                <a:sym typeface="PT Sans"/>
              </a:rPr>
              <a:t>40</a:t>
            </a:fld>
            <a:endParaRPr/>
          </a:p>
        </p:txBody>
      </p:sp>
      <p:pic>
        <p:nvPicPr>
          <p:cNvPr id="533" name="Google Shape;533;p60"/>
          <p:cNvPicPr preferRelativeResize="0"/>
          <p:nvPr/>
        </p:nvPicPr>
        <p:blipFill rotWithShape="1">
          <a:blip r:embed="rId4">
            <a:alphaModFix/>
          </a:blip>
          <a:srcRect l="31061" t="19867" r="26631" b="2220"/>
          <a:stretch/>
        </p:blipFill>
        <p:spPr>
          <a:xfrm>
            <a:off x="4386452" y="548099"/>
            <a:ext cx="3357725" cy="3839824"/>
          </a:xfrm>
          <a:prstGeom prst="rect">
            <a:avLst/>
          </a:prstGeom>
          <a:noFill/>
          <a:ln>
            <a:noFill/>
          </a:ln>
        </p:spPr>
      </p:pic>
      <p:sp>
        <p:nvSpPr>
          <p:cNvPr id="534" name="Google Shape;534;p60"/>
          <p:cNvSpPr txBox="1"/>
          <p:nvPr/>
        </p:nvSpPr>
        <p:spPr>
          <a:xfrm>
            <a:off x="215900" y="1326356"/>
            <a:ext cx="8193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61"/>
          <p:cNvPicPr preferRelativeResize="0"/>
          <p:nvPr/>
        </p:nvPicPr>
        <p:blipFill rotWithShape="1">
          <a:blip r:embed="rId3">
            <a:alphaModFix/>
          </a:blip>
          <a:srcRect l="18811" t="18929"/>
          <a:stretch/>
        </p:blipFill>
        <p:spPr>
          <a:xfrm>
            <a:off x="-13274" y="0"/>
            <a:ext cx="9327753" cy="5143500"/>
          </a:xfrm>
          <a:prstGeom prst="rect">
            <a:avLst/>
          </a:prstGeom>
          <a:noFill/>
          <a:ln>
            <a:noFill/>
          </a:ln>
        </p:spPr>
      </p:pic>
      <p:grpSp>
        <p:nvGrpSpPr>
          <p:cNvPr id="541" name="Google Shape;541;p61"/>
          <p:cNvGrpSpPr/>
          <p:nvPr/>
        </p:nvGrpSpPr>
        <p:grpSpPr>
          <a:xfrm>
            <a:off x="-13274" y="2503170"/>
            <a:ext cx="9157539" cy="137976"/>
            <a:chOff x="-13274" y="3337560"/>
            <a:chExt cx="9157539" cy="183968"/>
          </a:xfrm>
        </p:grpSpPr>
        <p:grpSp>
          <p:nvGrpSpPr>
            <p:cNvPr id="542" name="Google Shape;542;p61"/>
            <p:cNvGrpSpPr/>
            <p:nvPr/>
          </p:nvGrpSpPr>
          <p:grpSpPr>
            <a:xfrm>
              <a:off x="-13274" y="3337560"/>
              <a:ext cx="3108725" cy="182915"/>
              <a:chOff x="4018" y="0"/>
              <a:chExt cx="3474600" cy="326400"/>
            </a:xfrm>
          </p:grpSpPr>
          <p:sp>
            <p:nvSpPr>
              <p:cNvPr id="543" name="Google Shape;543;p61"/>
              <p:cNvSpPr/>
              <p:nvPr/>
            </p:nvSpPr>
            <p:spPr>
              <a:xfrm>
                <a:off x="4018" y="0"/>
                <a:ext cx="3474600" cy="326400"/>
              </a:xfrm>
              <a:prstGeom prst="homePlate">
                <a:avLst>
                  <a:gd name="adj" fmla="val 50000"/>
                </a:avLst>
              </a:prstGeom>
              <a:solidFill>
                <a:srgbClr val="009AA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61"/>
              <p:cNvSpPr/>
              <p:nvPr/>
            </p:nvSpPr>
            <p:spPr>
              <a:xfrm>
                <a:off x="4018" y="0"/>
                <a:ext cx="3432300" cy="326400"/>
              </a:xfrm>
              <a:prstGeom prst="rect">
                <a:avLst/>
              </a:prstGeom>
              <a:noFill/>
              <a:ln>
                <a:noFill/>
              </a:ln>
              <a:effectLst>
                <a:outerShdw blurRad="50800" dist="38100" dir="2700000" algn="tl" rotWithShape="0">
                  <a:srgbClr val="000000">
                    <a:alpha val="40000"/>
                  </a:srgbClr>
                </a:outerShdw>
              </a:effectLst>
            </p:spPr>
            <p:txBody>
              <a:bodyPr spcFirstLastPara="1" wrap="square" lIns="85325"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nvGrpSpPr>
            <p:cNvPr id="545" name="Google Shape;545;p61"/>
            <p:cNvGrpSpPr/>
            <p:nvPr/>
          </p:nvGrpSpPr>
          <p:grpSpPr>
            <a:xfrm>
              <a:off x="3011725" y="3337560"/>
              <a:ext cx="3109099" cy="182915"/>
              <a:chOff x="2815083" y="0"/>
              <a:chExt cx="3513900" cy="326400"/>
            </a:xfrm>
          </p:grpSpPr>
          <p:sp>
            <p:nvSpPr>
              <p:cNvPr id="546" name="Google Shape;546;p61"/>
              <p:cNvSpPr/>
              <p:nvPr/>
            </p:nvSpPr>
            <p:spPr>
              <a:xfrm>
                <a:off x="2815083" y="0"/>
                <a:ext cx="3513900" cy="326400"/>
              </a:xfrm>
              <a:prstGeom prst="chevron">
                <a:avLst>
                  <a:gd name="adj" fmla="val 50000"/>
                </a:avLst>
              </a:prstGeom>
              <a:solidFill>
                <a:srgbClr val="7AB800"/>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61"/>
              <p:cNvSpPr/>
              <p:nvPr/>
            </p:nvSpPr>
            <p:spPr>
              <a:xfrm>
                <a:off x="2978242"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nvGrpSpPr>
            <p:cNvPr id="548" name="Google Shape;548;p61"/>
            <p:cNvGrpSpPr/>
            <p:nvPr/>
          </p:nvGrpSpPr>
          <p:grpSpPr>
            <a:xfrm>
              <a:off x="6035166" y="3338613"/>
              <a:ext cx="3109099" cy="182915"/>
              <a:chOff x="5626149" y="0"/>
              <a:chExt cx="3513900" cy="326400"/>
            </a:xfrm>
          </p:grpSpPr>
          <p:sp>
            <p:nvSpPr>
              <p:cNvPr id="549" name="Google Shape;549;p61"/>
              <p:cNvSpPr/>
              <p:nvPr/>
            </p:nvSpPr>
            <p:spPr>
              <a:xfrm>
                <a:off x="5626149" y="0"/>
                <a:ext cx="3513900" cy="326400"/>
              </a:xfrm>
              <a:prstGeom prst="chevron">
                <a:avLst>
                  <a:gd name="adj" fmla="val 50000"/>
                </a:avLst>
              </a:prstGeom>
              <a:solidFill>
                <a:srgbClr val="FF6D14"/>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61"/>
              <p:cNvSpPr/>
              <p:nvPr/>
            </p:nvSpPr>
            <p:spPr>
              <a:xfrm>
                <a:off x="5789308"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sp>
        <p:nvSpPr>
          <p:cNvPr id="551" name="Google Shape;551;p61"/>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41</a:t>
            </a:fld>
            <a:endParaRPr/>
          </a:p>
        </p:txBody>
      </p:sp>
      <p:pic>
        <p:nvPicPr>
          <p:cNvPr id="552" name="Google Shape;552;p61" descr="A picture containing text, pool ball&#10;&#10;Description automatically generated"/>
          <p:cNvPicPr preferRelativeResize="0"/>
          <p:nvPr/>
        </p:nvPicPr>
        <p:blipFill rotWithShape="1">
          <a:blip r:embed="rId4">
            <a:alphaModFix/>
          </a:blip>
          <a:srcRect t="23340" b="23889"/>
          <a:stretch/>
        </p:blipFill>
        <p:spPr>
          <a:xfrm>
            <a:off x="737930" y="1797609"/>
            <a:ext cx="7570843" cy="1685443"/>
          </a:xfrm>
          <a:prstGeom prst="rect">
            <a:avLst/>
          </a:prstGeom>
          <a:noFill/>
          <a:ln>
            <a:noFill/>
          </a:ln>
        </p:spPr>
      </p:pic>
      <p:pic>
        <p:nvPicPr>
          <p:cNvPr id="553" name="Google Shape;553;p61"/>
          <p:cNvPicPr preferRelativeResize="0"/>
          <p:nvPr/>
        </p:nvPicPr>
        <p:blipFill rotWithShape="1">
          <a:blip r:embed="rId5">
            <a:alphaModFix/>
          </a:blip>
          <a:srcRect/>
          <a:stretch/>
        </p:blipFill>
        <p:spPr>
          <a:xfrm>
            <a:off x="1138098" y="1241575"/>
            <a:ext cx="7230126" cy="59002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fade">
                                      <p:cBhvr>
                                        <p:cTn id="7" dur="500"/>
                                        <p:tgtEl>
                                          <p:spTgt spid="5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2"/>
                                        </p:tgtEl>
                                        <p:attrNameLst>
                                          <p:attrName>style.visibility</p:attrName>
                                        </p:attrNameLst>
                                      </p:cBhvr>
                                      <p:to>
                                        <p:strVal val="visible"/>
                                      </p:to>
                                    </p:set>
                                    <p:animEffect transition="in" filter="fade">
                                      <p:cBhvr>
                                        <p:cTn id="11" dur="750"/>
                                        <p:tgtEl>
                                          <p:spTgt spid="552"/>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53"/>
                                        </p:tgtEl>
                                        <p:attrNameLst>
                                          <p:attrName>style.visibility</p:attrName>
                                        </p:attrNameLst>
                                      </p:cBhvr>
                                      <p:to>
                                        <p:strVal val="visible"/>
                                      </p:to>
                                    </p:set>
                                    <p:animEffect transition="in" filter="fade">
                                      <p:cBhvr>
                                        <p:cTn id="15" dur="75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2"/>
          <p:cNvSpPr txBox="1">
            <a:spLocks noGrp="1"/>
          </p:cNvSpPr>
          <p:nvPr>
            <p:ph type="title"/>
          </p:nvPr>
        </p:nvSpPr>
        <p:spPr>
          <a:xfrm>
            <a:off x="210975" y="152300"/>
            <a:ext cx="8760000" cy="99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3459"/>
              <a:t>How would you rate your level of Equity Ambassador-ness for CTE </a:t>
            </a:r>
            <a:r>
              <a:rPr lang="en" sz="3459" b="1">
                <a:latin typeface="Open Sans"/>
                <a:ea typeface="Open Sans"/>
                <a:cs typeface="Open Sans"/>
                <a:sym typeface="Open Sans"/>
              </a:rPr>
              <a:t>NOW</a:t>
            </a:r>
            <a:r>
              <a:rPr lang="en" sz="3459"/>
              <a:t>?</a:t>
            </a:r>
            <a:endParaRPr sz="3459"/>
          </a:p>
        </p:txBody>
      </p:sp>
      <p:sp>
        <p:nvSpPr>
          <p:cNvPr id="559" name="Google Shape;559;p62"/>
          <p:cNvSpPr txBox="1">
            <a:spLocks noGrp="1"/>
          </p:cNvSpPr>
          <p:nvPr>
            <p:ph type="body" idx="1"/>
          </p:nvPr>
        </p:nvSpPr>
        <p:spPr>
          <a:xfrm>
            <a:off x="242250" y="4601025"/>
            <a:ext cx="8659500" cy="483900"/>
          </a:xfrm>
          <a:prstGeom prst="rect">
            <a:avLst/>
          </a:prstGeom>
        </p:spPr>
        <p:txBody>
          <a:bodyPr spcFirstLastPara="1" wrap="square" lIns="91425" tIns="45700" rIns="91425" bIns="45700" anchor="t" anchorCtr="0">
            <a:normAutofit fontScale="55000" lnSpcReduction="20000"/>
          </a:bodyPr>
          <a:lstStyle/>
          <a:p>
            <a:pPr marL="0" lvl="0" indent="0" algn="l" rtl="0">
              <a:spcBef>
                <a:spcPts val="1000"/>
              </a:spcBef>
              <a:spcAft>
                <a:spcPts val="0"/>
              </a:spcAft>
              <a:buNone/>
            </a:pPr>
            <a:r>
              <a:rPr lang="en"/>
              <a:t>*Remember, an AMBASSADOR = </a:t>
            </a:r>
            <a:r>
              <a:rPr lang="en" sz="1558">
                <a:solidFill>
                  <a:srgbClr val="202124"/>
                </a:solidFill>
                <a:highlight>
                  <a:srgbClr val="FFFFFF"/>
                </a:highlight>
                <a:latin typeface="Roboto"/>
                <a:ea typeface="Roboto"/>
                <a:cs typeface="Roboto"/>
                <a:sym typeface="Roboto"/>
              </a:rPr>
              <a:t>a person who acts as a representative or promoter of a specified activity (in this case, Equity in CTE is the activity)</a:t>
            </a:r>
            <a:endParaRPr sz="2308"/>
          </a:p>
        </p:txBody>
      </p:sp>
      <p:grpSp>
        <p:nvGrpSpPr>
          <p:cNvPr id="560" name="Google Shape;560;p62"/>
          <p:cNvGrpSpPr/>
          <p:nvPr/>
        </p:nvGrpSpPr>
        <p:grpSpPr>
          <a:xfrm>
            <a:off x="242257" y="1561601"/>
            <a:ext cx="3070957" cy="2828644"/>
            <a:chOff x="1221279" y="1185595"/>
            <a:chExt cx="2619600" cy="2619600"/>
          </a:xfrm>
        </p:grpSpPr>
        <p:sp>
          <p:nvSpPr>
            <p:cNvPr id="561" name="Google Shape;561;p62"/>
            <p:cNvSpPr/>
            <p:nvPr/>
          </p:nvSpPr>
          <p:spPr>
            <a:xfrm rot="2700000">
              <a:off x="2198880" y="975257"/>
              <a:ext cx="664398"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2"/>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944A1"/>
                  </a:solidFill>
                  <a:latin typeface="Roboto"/>
                  <a:ea typeface="Roboto"/>
                  <a:cs typeface="Roboto"/>
                  <a:sym typeface="Roboto"/>
                </a:rPr>
                <a:t>1</a:t>
              </a:r>
              <a:endParaRPr sz="1800" b="1">
                <a:solidFill>
                  <a:srgbClr val="0944A1"/>
                </a:solidFill>
                <a:latin typeface="Roboto"/>
                <a:ea typeface="Roboto"/>
                <a:cs typeface="Roboto"/>
                <a:sym typeface="Roboto"/>
              </a:endParaRPr>
            </a:p>
          </p:txBody>
        </p:sp>
        <p:sp>
          <p:nvSpPr>
            <p:cNvPr id="563" name="Google Shape;563;p62"/>
            <p:cNvSpPr txBox="1"/>
            <p:nvPr/>
          </p:nvSpPr>
          <p:spPr>
            <a:xfrm rot="-2700000">
              <a:off x="1448100" y="2112521"/>
              <a:ext cx="2446307" cy="497237"/>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Still not really good at ambassadoring equity for CTE,  YET</a:t>
              </a:r>
              <a:endParaRPr sz="800" b="1">
                <a:solidFill>
                  <a:srgbClr val="FFFFFF"/>
                </a:solidFill>
                <a:latin typeface="Roboto"/>
                <a:ea typeface="Roboto"/>
                <a:cs typeface="Roboto"/>
                <a:sym typeface="Roboto"/>
              </a:endParaRPr>
            </a:p>
          </p:txBody>
        </p:sp>
      </p:grpSp>
      <p:grpSp>
        <p:nvGrpSpPr>
          <p:cNvPr id="564" name="Google Shape;564;p62"/>
          <p:cNvGrpSpPr/>
          <p:nvPr/>
        </p:nvGrpSpPr>
        <p:grpSpPr>
          <a:xfrm>
            <a:off x="3084914" y="1525126"/>
            <a:ext cx="3104719" cy="2901587"/>
            <a:chOff x="3102421" y="1156512"/>
            <a:chExt cx="2648400" cy="2648400"/>
          </a:xfrm>
        </p:grpSpPr>
        <p:sp>
          <p:nvSpPr>
            <p:cNvPr id="565" name="Google Shape;565;p62"/>
            <p:cNvSpPr/>
            <p:nvPr/>
          </p:nvSpPr>
          <p:spPr>
            <a:xfrm rot="2700000">
              <a:off x="4074058" y="960574"/>
              <a:ext cx="705127" cy="3040276"/>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2"/>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rgbClr val="0D5DDF"/>
                  </a:solidFill>
                  <a:latin typeface="Roboto"/>
                  <a:ea typeface="Roboto"/>
                  <a:cs typeface="Roboto"/>
                  <a:sym typeface="Roboto"/>
                </a:rPr>
                <a:t>2</a:t>
              </a:r>
              <a:endParaRPr sz="1700" b="1">
                <a:solidFill>
                  <a:srgbClr val="0D5DDF"/>
                </a:solidFill>
                <a:latin typeface="Roboto"/>
                <a:ea typeface="Roboto"/>
                <a:cs typeface="Roboto"/>
                <a:sym typeface="Roboto"/>
              </a:endParaRPr>
            </a:p>
          </p:txBody>
        </p:sp>
        <p:sp>
          <p:nvSpPr>
            <p:cNvPr id="567" name="Google Shape;567;p62"/>
            <p:cNvSpPr txBox="1"/>
            <p:nvPr/>
          </p:nvSpPr>
          <p:spPr>
            <a:xfrm rot="-2700000">
              <a:off x="3351396" y="2097810"/>
              <a:ext cx="2333877" cy="560877"/>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Will keep  trying to  be an ambassador for equity in CTE and will keep learning </a:t>
              </a:r>
              <a:endParaRPr sz="800" b="1">
                <a:solidFill>
                  <a:srgbClr val="FFFFFF"/>
                </a:solidFill>
                <a:latin typeface="Roboto"/>
                <a:ea typeface="Roboto"/>
                <a:cs typeface="Roboto"/>
                <a:sym typeface="Roboto"/>
              </a:endParaRPr>
            </a:p>
          </p:txBody>
        </p:sp>
      </p:grpSp>
      <p:grpSp>
        <p:nvGrpSpPr>
          <p:cNvPr id="568" name="Google Shape;568;p62"/>
          <p:cNvGrpSpPr/>
          <p:nvPr/>
        </p:nvGrpSpPr>
        <p:grpSpPr>
          <a:xfrm>
            <a:off x="5830342" y="1493413"/>
            <a:ext cx="3361766" cy="2965022"/>
            <a:chOff x="4964824" y="1098894"/>
            <a:chExt cx="2706300" cy="2706300"/>
          </a:xfrm>
        </p:grpSpPr>
        <p:sp>
          <p:nvSpPr>
            <p:cNvPr id="569" name="Google Shape;569;p62"/>
            <p:cNvSpPr/>
            <p:nvPr/>
          </p:nvSpPr>
          <p:spPr>
            <a:xfrm rot="2700000">
              <a:off x="5924469" y="931906"/>
              <a:ext cx="787010" cy="3040276"/>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2"/>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BF3"/>
                  </a:solidFill>
                  <a:latin typeface="Roboto"/>
                  <a:ea typeface="Roboto"/>
                  <a:cs typeface="Roboto"/>
                  <a:sym typeface="Roboto"/>
                </a:rPr>
                <a:t>3</a:t>
              </a:r>
              <a:endParaRPr sz="1600" b="1">
                <a:solidFill>
                  <a:srgbClr val="307BF3"/>
                </a:solidFill>
                <a:latin typeface="Roboto"/>
                <a:ea typeface="Roboto"/>
                <a:cs typeface="Roboto"/>
                <a:sym typeface="Roboto"/>
              </a:endParaRPr>
            </a:p>
          </p:txBody>
        </p:sp>
        <p:sp>
          <p:nvSpPr>
            <p:cNvPr id="571" name="Google Shape;571;p62"/>
            <p:cNvSpPr txBox="1"/>
            <p:nvPr/>
          </p:nvSpPr>
          <p:spPr>
            <a:xfrm rot="-2700000">
              <a:off x="5247248" y="2053082"/>
              <a:ext cx="2492127" cy="54772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I’m great at this where my peers follow my lead and I will help create contagiousness for being an Ambassador of  Equity in CTE</a:t>
              </a:r>
              <a:endParaRPr sz="1100" b="1">
                <a:solidFill>
                  <a:srgbClr val="FFFFFF"/>
                </a:solidFill>
                <a:latin typeface="Roboto"/>
                <a:ea typeface="Roboto"/>
                <a:cs typeface="Roboto"/>
                <a:sym typeface="Roboto"/>
              </a:endParaRPr>
            </a:p>
          </p:txBody>
        </p:sp>
      </p:grpSp>
      <p:pic>
        <p:nvPicPr>
          <p:cNvPr id="572" name="Google Shape;572;p62"/>
          <p:cNvPicPr preferRelativeResize="0"/>
          <p:nvPr/>
        </p:nvPicPr>
        <p:blipFill>
          <a:blip r:embed="rId3">
            <a:alphaModFix/>
          </a:blip>
          <a:stretch>
            <a:fillRect/>
          </a:stretch>
        </p:blipFill>
        <p:spPr>
          <a:xfrm>
            <a:off x="8133100" y="3777775"/>
            <a:ext cx="768650" cy="69048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a:solidFill>
                  <a:srgbClr val="000000"/>
                </a:solidFill>
              </a:rPr>
              <a:t>Questions to Consider - NEXT </a:t>
            </a:r>
            <a:endParaRPr/>
          </a:p>
        </p:txBody>
      </p:sp>
      <p:sp>
        <p:nvSpPr>
          <p:cNvPr id="579" name="Google Shape;579;p63"/>
          <p:cNvSpPr txBox="1">
            <a:spLocks noGrp="1"/>
          </p:cNvSpPr>
          <p:nvPr>
            <p:ph type="body" idx="1"/>
          </p:nvPr>
        </p:nvSpPr>
        <p:spPr>
          <a:xfrm>
            <a:off x="241100" y="1624025"/>
            <a:ext cx="8649600" cy="3140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1000"/>
              </a:spcBef>
              <a:spcAft>
                <a:spcPts val="0"/>
              </a:spcAft>
              <a:buSzPct val="60402"/>
              <a:buNone/>
            </a:pPr>
            <a:r>
              <a:rPr lang="en" sz="2980">
                <a:solidFill>
                  <a:srgbClr val="FF6D13"/>
                </a:solidFill>
              </a:rPr>
              <a:t>What strategy will you focus on to overcome implicit bias in your work?</a:t>
            </a:r>
            <a:endParaRPr sz="2980">
              <a:solidFill>
                <a:srgbClr val="FF6D13"/>
              </a:solidFill>
            </a:endParaRPr>
          </a:p>
          <a:p>
            <a:pPr marL="0" lvl="0" indent="0" algn="l" rtl="0">
              <a:lnSpc>
                <a:spcPct val="100000"/>
              </a:lnSpc>
              <a:spcBef>
                <a:spcPts val="1000"/>
              </a:spcBef>
              <a:spcAft>
                <a:spcPts val="0"/>
              </a:spcAft>
              <a:buSzPct val="60402"/>
              <a:buNone/>
            </a:pPr>
            <a:endParaRPr sz="2980">
              <a:solidFill>
                <a:srgbClr val="FF6D13"/>
              </a:solidFill>
            </a:endParaRPr>
          </a:p>
          <a:p>
            <a:pPr marL="0" lvl="0" indent="0" algn="l" rtl="0">
              <a:lnSpc>
                <a:spcPct val="100000"/>
              </a:lnSpc>
              <a:spcBef>
                <a:spcPts val="1000"/>
              </a:spcBef>
              <a:spcAft>
                <a:spcPts val="0"/>
              </a:spcAft>
              <a:buSzPct val="60402"/>
              <a:buNone/>
            </a:pPr>
            <a:r>
              <a:rPr lang="en" sz="2980">
                <a:solidFill>
                  <a:srgbClr val="FF6D13"/>
                </a:solidFill>
              </a:rPr>
              <a:t>What resources are available to support you in this work? </a:t>
            </a:r>
            <a:endParaRPr sz="2980">
              <a:solidFill>
                <a:srgbClr val="FF6D13"/>
              </a:solidFill>
            </a:endParaRPr>
          </a:p>
          <a:p>
            <a:pPr marL="0" lvl="0" indent="0" algn="l" rtl="0">
              <a:lnSpc>
                <a:spcPct val="100000"/>
              </a:lnSpc>
              <a:spcBef>
                <a:spcPts val="1000"/>
              </a:spcBef>
              <a:spcAft>
                <a:spcPts val="0"/>
              </a:spcAft>
              <a:buSzPct val="60402"/>
              <a:buNone/>
            </a:pPr>
            <a:endParaRPr sz="2980">
              <a:solidFill>
                <a:srgbClr val="FF6D13"/>
              </a:solidFill>
            </a:endParaRPr>
          </a:p>
          <a:p>
            <a:pPr marL="0" lvl="0" indent="0" algn="l" rtl="0">
              <a:lnSpc>
                <a:spcPct val="100000"/>
              </a:lnSpc>
              <a:spcBef>
                <a:spcPts val="1000"/>
              </a:spcBef>
              <a:spcAft>
                <a:spcPts val="0"/>
              </a:spcAft>
              <a:buSzPct val="60402"/>
              <a:buNone/>
            </a:pPr>
            <a:r>
              <a:rPr lang="en" sz="2980">
                <a:solidFill>
                  <a:srgbClr val="FF6D13"/>
                </a:solidFill>
                <a:latin typeface="Open Sans"/>
                <a:ea typeface="Open Sans"/>
                <a:cs typeface="Open Sans"/>
                <a:sym typeface="Open Sans"/>
              </a:rPr>
              <a:t>Based off of what you learned about micromessaging and acknowledging implicit bias, what would advise teachers to do differently if non-inclusivity occurs? </a:t>
            </a:r>
            <a:r>
              <a:rPr lang="en" sz="3280" b="0" i="0" u="none">
                <a:solidFill>
                  <a:srgbClr val="FF6D13"/>
                </a:solidFill>
                <a:latin typeface="Open Sans"/>
                <a:ea typeface="Open Sans"/>
                <a:cs typeface="Open Sans"/>
                <a:sym typeface="Open Sans"/>
              </a:rPr>
              <a:t> </a:t>
            </a:r>
            <a:endParaRPr>
              <a:solidFill>
                <a:srgbClr val="FF6D13"/>
              </a:solidFill>
            </a:endParaRPr>
          </a:p>
        </p:txBody>
      </p:sp>
      <p:pic>
        <p:nvPicPr>
          <p:cNvPr id="580" name="Google Shape;580;p63"/>
          <p:cNvPicPr preferRelativeResize="0"/>
          <p:nvPr/>
        </p:nvPicPr>
        <p:blipFill>
          <a:blip r:embed="rId3">
            <a:alphaModFix/>
          </a:blip>
          <a:stretch>
            <a:fillRect/>
          </a:stretch>
        </p:blipFill>
        <p:spPr>
          <a:xfrm>
            <a:off x="8224350" y="4268175"/>
            <a:ext cx="768650" cy="690481"/>
          </a:xfrm>
          <a:prstGeom prst="rect">
            <a:avLst/>
          </a:prstGeom>
          <a:noFill/>
          <a:ln>
            <a:noFill/>
          </a:ln>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585"/>
        <p:cNvGrpSpPr/>
        <p:nvPr/>
      </p:nvGrpSpPr>
      <p:grpSpPr>
        <a:xfrm>
          <a:off x="0" y="0"/>
          <a:ext cx="0" cy="0"/>
          <a:chOff x="0" y="0"/>
          <a:chExt cx="0" cy="0"/>
        </a:xfrm>
      </p:grpSpPr>
      <p:sp>
        <p:nvSpPr>
          <p:cNvPr id="586" name="Google Shape;586;p64"/>
          <p:cNvSpPr txBox="1">
            <a:spLocks noGrp="1"/>
          </p:cNvSpPr>
          <p:nvPr>
            <p:ph type="title"/>
          </p:nvPr>
        </p:nvSpPr>
        <p:spPr>
          <a:xfrm>
            <a:off x="79825" y="273850"/>
            <a:ext cx="89868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a:solidFill>
                  <a:srgbClr val="000000"/>
                </a:solidFill>
              </a:rPr>
              <a:t>Activity 3: Overcoming Implicit Bias  </a:t>
            </a:r>
            <a:endParaRPr/>
          </a:p>
        </p:txBody>
      </p:sp>
      <p:sp>
        <p:nvSpPr>
          <p:cNvPr id="587" name="Google Shape;587;p64"/>
          <p:cNvSpPr txBox="1">
            <a:spLocks noGrp="1"/>
          </p:cNvSpPr>
          <p:nvPr>
            <p:ph type="body" idx="1"/>
          </p:nvPr>
        </p:nvSpPr>
        <p:spPr>
          <a:xfrm>
            <a:off x="241100" y="1624025"/>
            <a:ext cx="8649600" cy="31407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5000"/>
              </a:lnSpc>
              <a:spcBef>
                <a:spcPts val="1000"/>
              </a:spcBef>
              <a:spcAft>
                <a:spcPts val="0"/>
              </a:spcAft>
              <a:buSzPct val="60402"/>
              <a:buNone/>
            </a:pPr>
            <a:r>
              <a:rPr lang="en" sz="2980">
                <a:solidFill>
                  <a:schemeClr val="dk1"/>
                </a:solidFill>
                <a:latin typeface="Open Sans"/>
                <a:ea typeface="Open Sans"/>
                <a:cs typeface="Open Sans"/>
                <a:sym typeface="Open Sans"/>
              </a:rPr>
              <a:t>What do you notice/observe CURRENTLY in CTE classrooms in regards to equity and access ?</a:t>
            </a:r>
            <a:endParaRPr sz="298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SzPct val="60402"/>
              <a:buNone/>
            </a:pPr>
            <a:endParaRPr sz="298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SzPct val="60402"/>
              <a:buNone/>
            </a:pPr>
            <a:r>
              <a:rPr lang="en" sz="2980">
                <a:solidFill>
                  <a:schemeClr val="dk1"/>
                </a:solidFill>
                <a:latin typeface="Open Sans"/>
                <a:ea typeface="Open Sans"/>
                <a:cs typeface="Open Sans"/>
                <a:sym typeface="Open Sans"/>
              </a:rPr>
              <a:t>Based off of what you learned about micromessaging and acknowledging implicit bias, what would advise teachers to do differently if non-inclusivity occurs? </a:t>
            </a:r>
            <a:r>
              <a:rPr lang="en" sz="3280" b="0" i="0" u="none">
                <a:solidFill>
                  <a:srgbClr val="000000"/>
                </a:solidFill>
                <a:latin typeface="Open Sans"/>
                <a:ea typeface="Open Sans"/>
                <a:cs typeface="Open Sans"/>
                <a:sym typeface="Open Sans"/>
              </a:rPr>
              <a:t> </a:t>
            </a:r>
            <a:endParaRPr sz="3280"/>
          </a:p>
          <a:p>
            <a:pPr marL="0" lvl="0" indent="0" algn="l" rtl="0">
              <a:lnSpc>
                <a:spcPct val="100000"/>
              </a:lnSpc>
              <a:spcBef>
                <a:spcPts val="1000"/>
              </a:spcBef>
              <a:spcAft>
                <a:spcPts val="0"/>
              </a:spcAft>
              <a:buSzPct val="64285"/>
              <a:buNone/>
            </a:pPr>
            <a:endParaRPr/>
          </a:p>
        </p:txBody>
      </p:sp>
      <p:pic>
        <p:nvPicPr>
          <p:cNvPr id="588" name="Google Shape;588;p64" descr="Small Group Excercise Icon"/>
          <p:cNvPicPr preferRelativeResize="0"/>
          <p:nvPr/>
        </p:nvPicPr>
        <p:blipFill>
          <a:blip r:embed="rId3">
            <a:alphaModFix/>
          </a:blip>
          <a:stretch>
            <a:fillRect/>
          </a:stretch>
        </p:blipFill>
        <p:spPr>
          <a:xfrm>
            <a:off x="8137625" y="4246775"/>
            <a:ext cx="753075" cy="753075"/>
          </a:xfrm>
          <a:prstGeom prst="rect">
            <a:avLst/>
          </a:prstGeom>
          <a:noFill/>
          <a:ln>
            <a:noFill/>
          </a:ln>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5"/>
          <p:cNvSpPr txBox="1">
            <a:spLocks noGrp="1"/>
          </p:cNvSpPr>
          <p:nvPr>
            <p:ph type="title"/>
          </p:nvPr>
        </p:nvSpPr>
        <p:spPr>
          <a:xfrm>
            <a:off x="628650" y="15954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 sz="4400" b="0" i="0" u="none">
                <a:solidFill>
                  <a:srgbClr val="000000"/>
                </a:solidFill>
                <a:latin typeface="Open Sans Light"/>
                <a:ea typeface="Open Sans Light"/>
                <a:cs typeface="Open Sans Light"/>
                <a:sym typeface="Open Sans Light"/>
              </a:rPr>
              <a:t>Learning That Works </a:t>
            </a:r>
            <a:br>
              <a:rPr lang="en" sz="4400" b="0" i="0" u="none">
                <a:solidFill>
                  <a:srgbClr val="000000"/>
                </a:solidFill>
                <a:latin typeface="Open Sans Light"/>
                <a:ea typeface="Open Sans Light"/>
                <a:cs typeface="Open Sans Light"/>
                <a:sym typeface="Open Sans Light"/>
              </a:rPr>
            </a:br>
            <a:r>
              <a:rPr lang="en" sz="4400" b="0" i="0" u="none">
                <a:solidFill>
                  <a:srgbClr val="000000"/>
                </a:solidFill>
                <a:latin typeface="Open Sans Light"/>
                <a:ea typeface="Open Sans Light"/>
                <a:cs typeface="Open Sans Light"/>
                <a:sym typeface="Open Sans Light"/>
              </a:rPr>
              <a:t>Resource Center</a:t>
            </a:r>
            <a:endParaRPr/>
          </a:p>
        </p:txBody>
      </p:sp>
      <p:sp>
        <p:nvSpPr>
          <p:cNvPr id="595" name="Google Shape;595;p65"/>
          <p:cNvSpPr txBox="1">
            <a:spLocks noGrp="1"/>
          </p:cNvSpPr>
          <p:nvPr>
            <p:ph type="body" idx="1"/>
          </p:nvPr>
        </p:nvSpPr>
        <p:spPr>
          <a:xfrm>
            <a:off x="1085850" y="1663303"/>
            <a:ext cx="7886700" cy="3139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 sz="2800" b="0" i="0" u="sng">
                <a:solidFill>
                  <a:schemeClr val="hlink"/>
                </a:solidFill>
                <a:hlinkClick r:id="rId3"/>
              </a:rPr>
              <a:t>https://www.careertech.org/resource-center</a:t>
            </a:r>
            <a:endParaRPr sz="2800" b="0" i="0" u="none">
              <a:solidFill>
                <a:srgbClr val="000000"/>
              </a:solidFill>
              <a:latin typeface="Open Sans"/>
              <a:ea typeface="Open Sans"/>
              <a:cs typeface="Open Sans"/>
              <a:sym typeface="Open Sans"/>
            </a:endParaRPr>
          </a:p>
          <a:p>
            <a:pPr marL="457200" lvl="0" indent="-228600" algn="l" rtl="0">
              <a:lnSpc>
                <a:spcPct val="90000"/>
              </a:lnSpc>
              <a:spcBef>
                <a:spcPts val="1000"/>
              </a:spcBef>
              <a:spcAft>
                <a:spcPts val="0"/>
              </a:spcAft>
              <a:buSzPts val="1800"/>
              <a:buNone/>
            </a:pPr>
            <a:endParaRPr sz="2800" b="0" i="0" u="none">
              <a:solidFill>
                <a:srgbClr val="000000"/>
              </a:solidFill>
              <a:latin typeface="Open Sans"/>
              <a:ea typeface="Open Sans"/>
              <a:cs typeface="Open Sans"/>
              <a:sym typeface="Open Sans"/>
            </a:endParaRPr>
          </a:p>
        </p:txBody>
      </p:sp>
      <p:sp>
        <p:nvSpPr>
          <p:cNvPr id="596" name="Google Shape;596;p65"/>
          <p:cNvSpPr txBox="1"/>
          <p:nvPr/>
        </p:nvSpPr>
        <p:spPr>
          <a:xfrm>
            <a:off x="7086600" y="4802981"/>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300"/>
              <a:buFont typeface="Open Sans"/>
              <a:buNone/>
            </a:pPr>
            <a:fld id="{00000000-1234-1234-1234-123412341234}" type="slidenum">
              <a:rPr lang="en" sz="1300" b="0" i="0" u="none">
                <a:solidFill>
                  <a:srgbClr val="888888"/>
                </a:solidFill>
                <a:latin typeface="Open Sans"/>
                <a:ea typeface="Open Sans"/>
                <a:cs typeface="Open Sans"/>
                <a:sym typeface="Open Sans"/>
              </a:rPr>
              <a:t>45</a:t>
            </a:fld>
            <a:endParaRPr/>
          </a:p>
        </p:txBody>
      </p:sp>
      <p:pic>
        <p:nvPicPr>
          <p:cNvPr id="597" name="Google Shape;597;p65" descr="Text&#10;&#10;Description automatically generated with low confidence"/>
          <p:cNvPicPr preferRelativeResize="0"/>
          <p:nvPr/>
        </p:nvPicPr>
        <p:blipFill rotWithShape="1">
          <a:blip r:embed="rId4">
            <a:alphaModFix/>
          </a:blip>
          <a:srcRect/>
          <a:stretch/>
        </p:blipFill>
        <p:spPr>
          <a:xfrm>
            <a:off x="2698750" y="2119313"/>
            <a:ext cx="4216399" cy="2750345"/>
          </a:xfrm>
          <a:prstGeom prst="rect">
            <a:avLst/>
          </a:prstGeom>
          <a:noFill/>
          <a:ln>
            <a:noFill/>
          </a:ln>
        </p:spPr>
      </p:pic>
      <p:pic>
        <p:nvPicPr>
          <p:cNvPr id="598" name="Google Shape;598;p65"/>
          <p:cNvPicPr preferRelativeResize="0"/>
          <p:nvPr/>
        </p:nvPicPr>
        <p:blipFill rotWithShape="1">
          <a:blip r:embed="rId5">
            <a:alphaModFix/>
          </a:blip>
          <a:srcRect/>
          <a:stretch/>
        </p:blipFill>
        <p:spPr>
          <a:xfrm>
            <a:off x="3084100" y="2331250"/>
            <a:ext cx="3455775" cy="1697150"/>
          </a:xfrm>
          <a:prstGeom prst="rect">
            <a:avLst/>
          </a:prstGeom>
          <a:noFill/>
          <a:ln>
            <a:noFill/>
          </a:ln>
        </p:spPr>
      </p:pic>
      <p:sp>
        <p:nvSpPr>
          <p:cNvPr id="599" name="Google Shape;599;p65"/>
          <p:cNvSpPr/>
          <p:nvPr/>
        </p:nvSpPr>
        <p:spPr>
          <a:xfrm>
            <a:off x="7294562" y="3780234"/>
            <a:ext cx="1677996" cy="994248"/>
          </a:xfrm>
          <a:custGeom>
            <a:avLst/>
            <a:gdLst/>
            <a:ahLst/>
            <a:cxnLst/>
            <a:rect l="l" t="t" r="r" b="b"/>
            <a:pathLst>
              <a:path w="43200" h="43200" extrusionOk="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extrusionOk="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00" name="Google Shape;600;p65"/>
          <p:cNvSpPr txBox="1"/>
          <p:nvPr/>
        </p:nvSpPr>
        <p:spPr>
          <a:xfrm>
            <a:off x="7535862" y="3925490"/>
            <a:ext cx="11637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Open Sans"/>
              <a:buNone/>
            </a:pPr>
            <a:r>
              <a:rPr lang="en" sz="1700" b="1" i="0" u="none">
                <a:solidFill>
                  <a:srgbClr val="000000"/>
                </a:solidFill>
                <a:latin typeface="Open Sans"/>
                <a:ea typeface="Open Sans"/>
                <a:cs typeface="Open Sans"/>
                <a:sym typeface="Open Sans"/>
              </a:rPr>
              <a:t>Handout Hub</a:t>
            </a:r>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66" descr="A picture containing shape&#10;&#10;Description automatically generated"/>
          <p:cNvPicPr preferRelativeResize="0"/>
          <p:nvPr/>
        </p:nvPicPr>
        <p:blipFill rotWithShape="1">
          <a:blip r:embed="rId3">
            <a:alphaModFix/>
          </a:blip>
          <a:srcRect/>
          <a:stretch/>
        </p:blipFill>
        <p:spPr>
          <a:xfrm>
            <a:off x="0" y="1"/>
            <a:ext cx="9143999" cy="1474470"/>
          </a:xfrm>
          <a:prstGeom prst="rect">
            <a:avLst/>
          </a:prstGeom>
          <a:noFill/>
          <a:ln>
            <a:noFill/>
          </a:ln>
        </p:spPr>
      </p:pic>
      <p:sp>
        <p:nvSpPr>
          <p:cNvPr id="607" name="Google Shape;607;p66"/>
          <p:cNvSpPr txBox="1"/>
          <p:nvPr/>
        </p:nvSpPr>
        <p:spPr>
          <a:xfrm>
            <a:off x="746225" y="1622818"/>
            <a:ext cx="7886700" cy="2262900"/>
          </a:xfrm>
          <a:prstGeom prst="rect">
            <a:avLst/>
          </a:prstGeom>
          <a:noFill/>
          <a:ln>
            <a:noFill/>
          </a:ln>
        </p:spPr>
        <p:txBody>
          <a:bodyPr spcFirstLastPara="1" wrap="square" lIns="91425" tIns="45700" rIns="91425" bIns="45700" anchor="b" anchorCtr="0">
            <a:normAutofit fontScale="47500" lnSpcReduction="20000"/>
          </a:bodyPr>
          <a:lstStyle/>
          <a:p>
            <a:pPr marL="0" lvl="0" indent="0" algn="ctr" rtl="0">
              <a:lnSpc>
                <a:spcPct val="90000"/>
              </a:lnSpc>
              <a:spcBef>
                <a:spcPts val="0"/>
              </a:spcBef>
              <a:spcAft>
                <a:spcPts val="0"/>
              </a:spcAft>
              <a:buNone/>
            </a:pPr>
            <a:r>
              <a:rPr lang="en" sz="11250" b="1">
                <a:solidFill>
                  <a:srgbClr val="009BA5"/>
                </a:solidFill>
                <a:latin typeface="Open Sans"/>
                <a:ea typeface="Open Sans"/>
                <a:cs typeface="Open Sans"/>
                <a:sym typeface="Open Sans"/>
              </a:rPr>
              <a:t>Post-Workshop Survey</a:t>
            </a:r>
            <a:endParaRPr sz="11250" b="1">
              <a:solidFill>
                <a:srgbClr val="009BA5"/>
              </a:solidFill>
              <a:latin typeface="Open Sans"/>
              <a:ea typeface="Open Sans"/>
              <a:cs typeface="Open Sans"/>
              <a:sym typeface="Open Sans"/>
            </a:endParaRPr>
          </a:p>
          <a:p>
            <a:pPr marL="0" lvl="0" indent="0" algn="ctr" rtl="0">
              <a:lnSpc>
                <a:spcPct val="90000"/>
              </a:lnSpc>
              <a:spcBef>
                <a:spcPts val="0"/>
              </a:spcBef>
              <a:spcAft>
                <a:spcPts val="0"/>
              </a:spcAft>
              <a:buNone/>
            </a:pPr>
            <a:r>
              <a:rPr lang="en" sz="11250" b="1">
                <a:solidFill>
                  <a:srgbClr val="009BA5"/>
                </a:solidFill>
                <a:latin typeface="Open Sans"/>
                <a:ea typeface="Open Sans"/>
                <a:cs typeface="Open Sans"/>
                <a:sym typeface="Open Sans"/>
              </a:rPr>
              <a:t>&amp;</a:t>
            </a:r>
            <a:endParaRPr sz="11250" b="1">
              <a:solidFill>
                <a:srgbClr val="009BA5"/>
              </a:solidFill>
              <a:latin typeface="Open Sans"/>
              <a:ea typeface="Open Sans"/>
              <a:cs typeface="Open Sans"/>
              <a:sym typeface="Open Sans"/>
            </a:endParaRPr>
          </a:p>
          <a:p>
            <a:pPr marL="0" lvl="0" indent="0" algn="ctr" rtl="0">
              <a:lnSpc>
                <a:spcPct val="90000"/>
              </a:lnSpc>
              <a:spcBef>
                <a:spcPts val="0"/>
              </a:spcBef>
              <a:spcAft>
                <a:spcPts val="0"/>
              </a:spcAft>
              <a:buNone/>
            </a:pPr>
            <a:r>
              <a:rPr lang="en" sz="11250" b="1">
                <a:solidFill>
                  <a:srgbClr val="009BA5"/>
                </a:solidFill>
                <a:latin typeface="Open Sans"/>
                <a:ea typeface="Open Sans"/>
                <a:cs typeface="Open Sans"/>
                <a:sym typeface="Open Sans"/>
              </a:rPr>
              <a:t>Collective Commitment</a:t>
            </a:r>
            <a:endParaRPr sz="11250" b="1">
              <a:solidFill>
                <a:srgbClr val="009BA5"/>
              </a:solidFill>
              <a:latin typeface="Open Sans"/>
              <a:ea typeface="Open Sans"/>
              <a:cs typeface="Open Sans"/>
              <a:sym typeface="Open Sans"/>
            </a:endParaRPr>
          </a:p>
          <a:p>
            <a:pPr marL="0" lvl="0" indent="0" algn="ctr" rtl="0">
              <a:lnSpc>
                <a:spcPct val="90000"/>
              </a:lnSpc>
              <a:spcBef>
                <a:spcPts val="0"/>
              </a:spcBef>
              <a:spcAft>
                <a:spcPts val="0"/>
              </a:spcAft>
              <a:buNone/>
            </a:pPr>
            <a:r>
              <a:rPr lang="en" sz="8000" b="1">
                <a:solidFill>
                  <a:srgbClr val="009BA5"/>
                </a:solidFill>
                <a:latin typeface="Open Sans"/>
                <a:ea typeface="Open Sans"/>
                <a:cs typeface="Open Sans"/>
                <a:sym typeface="Open Sans"/>
              </a:rPr>
              <a:t>(add link or QR code)</a:t>
            </a:r>
            <a:endParaRPr sz="8000" b="1">
              <a:solidFill>
                <a:srgbClr val="009BA5"/>
              </a:solidFill>
              <a:latin typeface="Open Sans"/>
              <a:ea typeface="Open Sans"/>
              <a:cs typeface="Open Sans"/>
              <a:sym typeface="Open Sans"/>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7"/>
          <p:cNvSpPr txBox="1">
            <a:spLocks noGrp="1"/>
          </p:cNvSpPr>
          <p:nvPr>
            <p:ph type="title"/>
          </p:nvPr>
        </p:nvSpPr>
        <p:spPr>
          <a:xfrm>
            <a:off x="628650" y="132211"/>
            <a:ext cx="7886700" cy="994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4400"/>
              <a:t>Thank </a:t>
            </a:r>
            <a:r>
              <a:rPr lang="en"/>
              <a:t>Y</a:t>
            </a:r>
            <a:r>
              <a:rPr lang="en" sz="4400"/>
              <a:t>ou!</a:t>
            </a:r>
            <a:endParaRPr sz="4400"/>
          </a:p>
        </p:txBody>
      </p:sp>
      <p:sp>
        <p:nvSpPr>
          <p:cNvPr id="614" name="Google Shape;614;p67"/>
          <p:cNvSpPr txBox="1">
            <a:spLocks noGrp="1"/>
          </p:cNvSpPr>
          <p:nvPr>
            <p:ph type="body" idx="1"/>
          </p:nvPr>
        </p:nvSpPr>
        <p:spPr>
          <a:xfrm>
            <a:off x="80375" y="1412250"/>
            <a:ext cx="8234100" cy="3140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 sz="1800" b="1" i="1" dirty="0"/>
              <a:t>Congratulations on beginning to become a CTE Champion! </a:t>
            </a:r>
            <a:endParaRPr sz="1800" b="1" i="1" dirty="0"/>
          </a:p>
          <a:p>
            <a:pPr marL="0" lvl="0" indent="0" algn="l" rtl="0">
              <a:spcBef>
                <a:spcPts val="1000"/>
              </a:spcBef>
              <a:spcAft>
                <a:spcPts val="0"/>
              </a:spcAft>
              <a:buNone/>
            </a:pPr>
            <a:endParaRPr dirty="0"/>
          </a:p>
          <a:p>
            <a:pPr marL="0" lvl="0" indent="0" algn="l" rtl="0">
              <a:spcBef>
                <a:spcPts val="1000"/>
              </a:spcBef>
              <a:spcAft>
                <a:spcPts val="0"/>
              </a:spcAft>
              <a:buNone/>
            </a:pPr>
            <a:r>
              <a:rPr lang="en" sz="2700" i="1" dirty="0"/>
              <a:t>Insert contact info here:</a:t>
            </a:r>
            <a:endParaRPr sz="2700" i="1" dirty="0"/>
          </a:p>
          <a:p>
            <a:pPr marL="0" lvl="0" indent="0" algn="l" rtl="0">
              <a:spcBef>
                <a:spcPts val="1000"/>
              </a:spcBef>
              <a:spcAft>
                <a:spcPts val="0"/>
              </a:spcAft>
              <a:buNone/>
            </a:pPr>
            <a:r>
              <a:rPr lang="en" sz="2700" i="1" dirty="0"/>
              <a:t>Insert local resource links here: </a:t>
            </a:r>
            <a:endParaRPr sz="2700" i="1" dirty="0"/>
          </a:p>
          <a:p>
            <a:pPr marL="0" lvl="0" indent="0" algn="l" rtl="0">
              <a:spcBef>
                <a:spcPts val="1000"/>
              </a:spcBef>
              <a:spcAft>
                <a:spcPts val="0"/>
              </a:spcAft>
              <a:buNone/>
            </a:pPr>
            <a:r>
              <a:rPr lang="en" sz="2700" i="1" dirty="0"/>
              <a:t>Insert next steps or other last thoughts here:</a:t>
            </a:r>
            <a:endParaRPr sz="2700" i="1" dirty="0"/>
          </a:p>
          <a:p>
            <a:pPr marL="0" lvl="0" indent="0" algn="l" rtl="0">
              <a:spcBef>
                <a:spcPts val="1000"/>
              </a:spcBef>
              <a:spcAft>
                <a:spcPts val="0"/>
              </a:spcAft>
              <a:buNone/>
            </a:pPr>
            <a:r>
              <a:rPr lang="en" sz="2700" i="1" dirty="0"/>
              <a:t>Insert CEU option here: </a:t>
            </a:r>
            <a:endParaRPr sz="27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5"/>
          <p:cNvPicPr preferRelativeResize="0"/>
          <p:nvPr/>
        </p:nvPicPr>
        <p:blipFill rotWithShape="1">
          <a:blip r:embed="rId3">
            <a:alphaModFix/>
          </a:blip>
          <a:srcRect/>
          <a:stretch/>
        </p:blipFill>
        <p:spPr>
          <a:xfrm>
            <a:off x="6350" y="0"/>
            <a:ext cx="9131300" cy="5143500"/>
          </a:xfrm>
          <a:prstGeom prst="rect">
            <a:avLst/>
          </a:prstGeom>
          <a:noFill/>
          <a:ln>
            <a:noFill/>
          </a:ln>
        </p:spPr>
      </p:pic>
      <p:pic>
        <p:nvPicPr>
          <p:cNvPr id="157" name="Google Shape;157;p25" descr="Shape&#10;&#10;Description automatically generated"/>
          <p:cNvPicPr preferRelativeResize="0"/>
          <p:nvPr/>
        </p:nvPicPr>
        <p:blipFill rotWithShape="1">
          <a:blip r:embed="rId4">
            <a:alphaModFix/>
          </a:blip>
          <a:srcRect/>
          <a:stretch/>
        </p:blipFill>
        <p:spPr>
          <a:xfrm rot="5400000">
            <a:off x="2336086" y="-26298"/>
            <a:ext cx="4471827" cy="9131298"/>
          </a:xfrm>
          <a:prstGeom prst="rect">
            <a:avLst/>
          </a:prstGeom>
          <a:noFill/>
          <a:ln>
            <a:noFill/>
          </a:ln>
        </p:spPr>
      </p:pic>
      <p:sp>
        <p:nvSpPr>
          <p:cNvPr id="158" name="Google Shape;158;p25"/>
          <p:cNvSpPr txBox="1">
            <a:spLocks noGrp="1"/>
          </p:cNvSpPr>
          <p:nvPr>
            <p:ph type="title"/>
          </p:nvPr>
        </p:nvSpPr>
        <p:spPr>
          <a:xfrm>
            <a:off x="628649" y="372330"/>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 sz="4400">
                <a:solidFill>
                  <a:schemeClr val="lt1"/>
                </a:solidFill>
                <a:latin typeface="Open Sans Light"/>
                <a:ea typeface="Open Sans Light"/>
                <a:cs typeface="Open Sans Light"/>
                <a:sym typeface="Open Sans Light"/>
              </a:rPr>
              <a:t>Introductions</a:t>
            </a:r>
            <a:endParaRPr sz="4400">
              <a:latin typeface="Open Sans Light"/>
              <a:ea typeface="Open Sans Light"/>
              <a:cs typeface="Open Sans Light"/>
              <a:sym typeface="Open Sans Light"/>
            </a:endParaRPr>
          </a:p>
        </p:txBody>
      </p:sp>
      <p:sp>
        <p:nvSpPr>
          <p:cNvPr id="159" name="Google Shape;159;p25"/>
          <p:cNvSpPr txBox="1">
            <a:spLocks noGrp="1"/>
          </p:cNvSpPr>
          <p:nvPr>
            <p:ph type="body" idx="1"/>
          </p:nvPr>
        </p:nvSpPr>
        <p:spPr>
          <a:xfrm>
            <a:off x="431950" y="2728400"/>
            <a:ext cx="8197500" cy="3342000"/>
          </a:xfrm>
          <a:prstGeom prst="rect">
            <a:avLst/>
          </a:prstGeom>
          <a:noFill/>
          <a:ln>
            <a:noFill/>
          </a:ln>
        </p:spPr>
        <p:txBody>
          <a:bodyPr spcFirstLastPara="1" wrap="square" lIns="91425" tIns="45700" rIns="91425" bIns="45700" anchor="t" anchorCtr="0">
            <a:normAutofit/>
          </a:bodyPr>
          <a:lstStyle/>
          <a:p>
            <a:pPr marL="914400" lvl="1" indent="-228600" algn="l" rtl="0">
              <a:lnSpc>
                <a:spcPct val="90000"/>
              </a:lnSpc>
              <a:spcBef>
                <a:spcPts val="500"/>
              </a:spcBef>
              <a:spcAft>
                <a:spcPts val="0"/>
              </a:spcAft>
              <a:buSzPts val="1800"/>
              <a:buNone/>
            </a:pPr>
            <a:endParaRPr sz="3300">
              <a:solidFill>
                <a:srgbClr val="1B8D95"/>
              </a:solidFill>
            </a:endParaRPr>
          </a:p>
          <a:p>
            <a:pPr marL="571500" lvl="1" indent="0" algn="l" rtl="0">
              <a:lnSpc>
                <a:spcPct val="90000"/>
              </a:lnSpc>
              <a:spcBef>
                <a:spcPts val="500"/>
              </a:spcBef>
              <a:spcAft>
                <a:spcPts val="0"/>
              </a:spcAft>
              <a:buSzPts val="1800"/>
              <a:buNone/>
            </a:pPr>
            <a:r>
              <a:rPr lang="en" sz="3300">
                <a:solidFill>
                  <a:srgbClr val="1B8D95"/>
                </a:solidFill>
              </a:rPr>
              <a:t>When I was a younger person, my favorite classroom experience was _______________ because ___________________. </a:t>
            </a:r>
            <a:endParaRPr>
              <a:solidFill>
                <a:srgbClr val="1B8D95"/>
              </a:solidFill>
            </a:endParaRPr>
          </a:p>
        </p:txBody>
      </p:sp>
      <p:sp>
        <p:nvSpPr>
          <p:cNvPr id="160" name="Google Shape;160;p25"/>
          <p:cNvSpPr/>
          <p:nvPr/>
        </p:nvSpPr>
        <p:spPr>
          <a:xfrm>
            <a:off x="1078592" y="1419965"/>
            <a:ext cx="8508900" cy="531000"/>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lt1"/>
                </a:solidFill>
                <a:latin typeface="Arial"/>
                <a:ea typeface="Arial"/>
                <a:cs typeface="Arial"/>
                <a:sym typeface="Arial"/>
              </a:rPr>
              <a:t>In the spirit of equity and inclu</a:t>
            </a:r>
            <a:r>
              <a:rPr lang="en" sz="2000" b="1">
                <a:solidFill>
                  <a:schemeClr val="lt1"/>
                </a:solidFill>
              </a:rPr>
              <a:t>sion in </a:t>
            </a:r>
            <a:r>
              <a:rPr lang="en" sz="2000" b="1" i="0" u="none" strike="noStrike" cap="none">
                <a:solidFill>
                  <a:schemeClr val="lt1"/>
                </a:solidFill>
                <a:latin typeface="Arial"/>
                <a:ea typeface="Arial"/>
                <a:cs typeface="Arial"/>
                <a:sym typeface="Arial"/>
              </a:rPr>
              <a:t>career development, </a:t>
            </a:r>
            <a:br>
              <a:rPr lang="en" sz="2000" b="1" i="0" u="none" strike="noStrike" cap="none">
                <a:solidFill>
                  <a:schemeClr val="lt1"/>
                </a:solidFill>
                <a:latin typeface="Arial"/>
                <a:ea typeface="Arial"/>
                <a:cs typeface="Arial"/>
                <a:sym typeface="Arial"/>
              </a:rPr>
            </a:br>
            <a:r>
              <a:rPr lang="en" sz="2000" b="1" i="0" u="none" strike="noStrike" cap="none">
                <a:solidFill>
                  <a:schemeClr val="lt1"/>
                </a:solidFill>
                <a:latin typeface="Arial"/>
                <a:ea typeface="Arial"/>
                <a:cs typeface="Arial"/>
                <a:sym typeface="Arial"/>
              </a:rPr>
              <a:t>finish this sentence in chat: </a:t>
            </a:r>
            <a:endParaRPr sz="1400" b="0" i="0" u="none" strike="noStrike" cap="none">
              <a:solidFill>
                <a:srgbClr val="000000"/>
              </a:solidFill>
              <a:latin typeface="Arial"/>
              <a:ea typeface="Arial"/>
              <a:cs typeface="Arial"/>
              <a:sym typeface="Arial"/>
            </a:endParaRPr>
          </a:p>
        </p:txBody>
      </p:sp>
      <p:pic>
        <p:nvPicPr>
          <p:cNvPr id="161" name="Google Shape;161;p25" descr="Small Group Excercise Icon"/>
          <p:cNvPicPr preferRelativeResize="0"/>
          <p:nvPr/>
        </p:nvPicPr>
        <p:blipFill>
          <a:blip r:embed="rId5">
            <a:alphaModFix/>
          </a:blip>
          <a:stretch>
            <a:fillRect/>
          </a:stretch>
        </p:blipFill>
        <p:spPr>
          <a:xfrm>
            <a:off x="8210075" y="5908350"/>
            <a:ext cx="685925" cy="685925"/>
          </a:xfrm>
          <a:prstGeom prst="rect">
            <a:avLst/>
          </a:prstGeom>
          <a:noFill/>
          <a:ln>
            <a:noFill/>
          </a:ln>
        </p:spPr>
      </p:pic>
      <p:pic>
        <p:nvPicPr>
          <p:cNvPr id="162" name="Google Shape;162;p25" descr="Small Group Excercise Icon"/>
          <p:cNvPicPr preferRelativeResize="0"/>
          <p:nvPr/>
        </p:nvPicPr>
        <p:blipFill>
          <a:blip r:embed="rId5">
            <a:alphaModFix/>
          </a:blip>
          <a:stretch>
            <a:fillRect/>
          </a:stretch>
        </p:blipFill>
        <p:spPr>
          <a:xfrm>
            <a:off x="8121050" y="4350100"/>
            <a:ext cx="753075" cy="75307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628650" y="149965"/>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pen Sans"/>
              <a:buNone/>
            </a:pPr>
            <a:r>
              <a:rPr lang="en"/>
              <a:t>Learning Objectives</a:t>
            </a:r>
            <a:endParaRPr/>
          </a:p>
        </p:txBody>
      </p:sp>
      <p:sp>
        <p:nvSpPr>
          <p:cNvPr id="169" name="Google Shape;169;p26"/>
          <p:cNvSpPr txBox="1">
            <a:spLocks noGrp="1"/>
          </p:cNvSpPr>
          <p:nvPr>
            <p:ph type="body" idx="1"/>
          </p:nvPr>
        </p:nvSpPr>
        <p:spPr>
          <a:xfrm>
            <a:off x="445375" y="1504125"/>
            <a:ext cx="8289000" cy="3412500"/>
          </a:xfrm>
          <a:prstGeom prst="rect">
            <a:avLst/>
          </a:prstGeom>
          <a:noFill/>
          <a:ln>
            <a:noFill/>
          </a:ln>
        </p:spPr>
        <p:txBody>
          <a:bodyPr spcFirstLastPara="1" wrap="square" lIns="91425" tIns="45700" rIns="91425" bIns="45700" anchor="t" anchorCtr="0">
            <a:normAutofit fontScale="55000" lnSpcReduction="20000"/>
          </a:bodyPr>
          <a:lstStyle/>
          <a:p>
            <a:pPr marL="457200" lvl="0" indent="-347662" algn="l" rtl="0">
              <a:lnSpc>
                <a:spcPct val="115000"/>
              </a:lnSpc>
              <a:spcBef>
                <a:spcPts val="0"/>
              </a:spcBef>
              <a:spcAft>
                <a:spcPts val="0"/>
              </a:spcAft>
              <a:buSzPct val="100000"/>
              <a:buChar char="•"/>
            </a:pPr>
            <a:r>
              <a:rPr lang="en" sz="3000"/>
              <a:t>Gain knowledge of terminology in CTE centered around diversity, equity and inclusion</a:t>
            </a:r>
            <a:endParaRPr sz="3000"/>
          </a:p>
          <a:p>
            <a:pPr marL="457200" lvl="0" indent="-347662" algn="l" rtl="0">
              <a:lnSpc>
                <a:spcPct val="115000"/>
              </a:lnSpc>
              <a:spcBef>
                <a:spcPts val="1000"/>
              </a:spcBef>
              <a:spcAft>
                <a:spcPts val="0"/>
              </a:spcAft>
              <a:buSzPct val="100000"/>
              <a:buChar char="•"/>
            </a:pPr>
            <a:r>
              <a:rPr lang="en" sz="3000"/>
              <a:t>Gain understanding of common stereotypes associated with in-demand careers </a:t>
            </a:r>
            <a:endParaRPr sz="3000"/>
          </a:p>
          <a:p>
            <a:pPr marL="457200" lvl="0" indent="-347662" algn="l" rtl="0">
              <a:lnSpc>
                <a:spcPct val="115000"/>
              </a:lnSpc>
              <a:spcBef>
                <a:spcPts val="1000"/>
              </a:spcBef>
              <a:spcAft>
                <a:spcPts val="0"/>
              </a:spcAft>
              <a:buSzPct val="100000"/>
              <a:buChar char="•"/>
            </a:pPr>
            <a:r>
              <a:rPr lang="en" sz="3000"/>
              <a:t>Increase awareness of how implicit bias impacts career advising, career exploration and learner decision making. </a:t>
            </a:r>
            <a:endParaRPr sz="3000"/>
          </a:p>
          <a:p>
            <a:pPr marL="457200" lvl="0" indent="-347662" algn="l" rtl="0">
              <a:lnSpc>
                <a:spcPct val="115000"/>
              </a:lnSpc>
              <a:spcBef>
                <a:spcPts val="1000"/>
              </a:spcBef>
              <a:spcAft>
                <a:spcPts val="0"/>
              </a:spcAft>
              <a:buSzPct val="100000"/>
              <a:buChar char="•"/>
            </a:pPr>
            <a:r>
              <a:rPr lang="en" sz="3000"/>
              <a:t>Explore strategies to continually assess efforts to minimize the impact of implicit bias in career advising, including registration processes and program recruitment </a:t>
            </a:r>
            <a:endParaRPr sz="3000"/>
          </a:p>
          <a:p>
            <a:pPr marL="457200" lvl="0" indent="-347662" algn="l" rtl="0">
              <a:lnSpc>
                <a:spcPct val="115000"/>
              </a:lnSpc>
              <a:spcBef>
                <a:spcPts val="1000"/>
              </a:spcBef>
              <a:spcAft>
                <a:spcPts val="1000"/>
              </a:spcAft>
              <a:buSzPct val="100000"/>
              <a:buChar char="•"/>
            </a:pPr>
            <a:r>
              <a:rPr lang="en" sz="3000"/>
              <a:t>Take first steps towards becoming an equity ambassador for CTE </a:t>
            </a:r>
            <a:endParaRPr sz="30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7"/>
          <p:cNvPicPr preferRelativeResize="0"/>
          <p:nvPr/>
        </p:nvPicPr>
        <p:blipFill rotWithShape="1">
          <a:blip r:embed="rId3">
            <a:alphaModFix/>
          </a:blip>
          <a:srcRect l="18811" t="18929"/>
          <a:stretch/>
        </p:blipFill>
        <p:spPr>
          <a:xfrm>
            <a:off x="-13274" y="0"/>
            <a:ext cx="9327753" cy="5143500"/>
          </a:xfrm>
          <a:prstGeom prst="rect">
            <a:avLst/>
          </a:prstGeom>
          <a:noFill/>
          <a:ln>
            <a:noFill/>
          </a:ln>
        </p:spPr>
      </p:pic>
      <p:grpSp>
        <p:nvGrpSpPr>
          <p:cNvPr id="176" name="Google Shape;176;p27"/>
          <p:cNvGrpSpPr/>
          <p:nvPr/>
        </p:nvGrpSpPr>
        <p:grpSpPr>
          <a:xfrm>
            <a:off x="-13274" y="2503170"/>
            <a:ext cx="9157539" cy="137976"/>
            <a:chOff x="-13274" y="3337560"/>
            <a:chExt cx="9157539" cy="183968"/>
          </a:xfrm>
        </p:grpSpPr>
        <p:grpSp>
          <p:nvGrpSpPr>
            <p:cNvPr id="177" name="Google Shape;177;p27"/>
            <p:cNvGrpSpPr/>
            <p:nvPr/>
          </p:nvGrpSpPr>
          <p:grpSpPr>
            <a:xfrm>
              <a:off x="-13274" y="3337560"/>
              <a:ext cx="3108725" cy="182915"/>
              <a:chOff x="4018" y="0"/>
              <a:chExt cx="3474600" cy="326400"/>
            </a:xfrm>
          </p:grpSpPr>
          <p:sp>
            <p:nvSpPr>
              <p:cNvPr id="178" name="Google Shape;178;p27"/>
              <p:cNvSpPr/>
              <p:nvPr/>
            </p:nvSpPr>
            <p:spPr>
              <a:xfrm>
                <a:off x="4018" y="0"/>
                <a:ext cx="3474600" cy="326400"/>
              </a:xfrm>
              <a:prstGeom prst="homePlate">
                <a:avLst>
                  <a:gd name="adj" fmla="val 50000"/>
                </a:avLst>
              </a:prstGeom>
              <a:solidFill>
                <a:srgbClr val="009AA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7"/>
              <p:cNvSpPr/>
              <p:nvPr/>
            </p:nvSpPr>
            <p:spPr>
              <a:xfrm>
                <a:off x="4018" y="0"/>
                <a:ext cx="3432300" cy="326400"/>
              </a:xfrm>
              <a:prstGeom prst="rect">
                <a:avLst/>
              </a:prstGeom>
              <a:noFill/>
              <a:ln>
                <a:noFill/>
              </a:ln>
              <a:effectLst>
                <a:outerShdw blurRad="50800" dist="38100" dir="2700000" algn="tl" rotWithShape="0">
                  <a:srgbClr val="000000">
                    <a:alpha val="40000"/>
                  </a:srgbClr>
                </a:outerShdw>
              </a:effectLst>
            </p:spPr>
            <p:txBody>
              <a:bodyPr spcFirstLastPara="1" wrap="square" lIns="85325"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nvGrpSpPr>
            <p:cNvPr id="180" name="Google Shape;180;p27"/>
            <p:cNvGrpSpPr/>
            <p:nvPr/>
          </p:nvGrpSpPr>
          <p:grpSpPr>
            <a:xfrm>
              <a:off x="3011725" y="3337560"/>
              <a:ext cx="3109099" cy="182915"/>
              <a:chOff x="2815083" y="0"/>
              <a:chExt cx="3513900" cy="326400"/>
            </a:xfrm>
          </p:grpSpPr>
          <p:sp>
            <p:nvSpPr>
              <p:cNvPr id="181" name="Google Shape;181;p27"/>
              <p:cNvSpPr/>
              <p:nvPr/>
            </p:nvSpPr>
            <p:spPr>
              <a:xfrm>
                <a:off x="2815083" y="0"/>
                <a:ext cx="3513900" cy="326400"/>
              </a:xfrm>
              <a:prstGeom prst="chevron">
                <a:avLst>
                  <a:gd name="adj" fmla="val 50000"/>
                </a:avLst>
              </a:prstGeom>
              <a:solidFill>
                <a:srgbClr val="7AB800"/>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7"/>
              <p:cNvSpPr/>
              <p:nvPr/>
            </p:nvSpPr>
            <p:spPr>
              <a:xfrm>
                <a:off x="2978242"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nvGrpSpPr>
            <p:cNvPr id="183" name="Google Shape;183;p27"/>
            <p:cNvGrpSpPr/>
            <p:nvPr/>
          </p:nvGrpSpPr>
          <p:grpSpPr>
            <a:xfrm>
              <a:off x="6035166" y="3338613"/>
              <a:ext cx="3109099" cy="182915"/>
              <a:chOff x="5626149" y="0"/>
              <a:chExt cx="3513900" cy="326400"/>
            </a:xfrm>
          </p:grpSpPr>
          <p:sp>
            <p:nvSpPr>
              <p:cNvPr id="184" name="Google Shape;184;p27"/>
              <p:cNvSpPr/>
              <p:nvPr/>
            </p:nvSpPr>
            <p:spPr>
              <a:xfrm>
                <a:off x="5626149" y="0"/>
                <a:ext cx="3513900" cy="326400"/>
              </a:xfrm>
              <a:prstGeom prst="chevron">
                <a:avLst>
                  <a:gd name="adj" fmla="val 50000"/>
                </a:avLst>
              </a:prstGeom>
              <a:solidFill>
                <a:srgbClr val="FF6D14"/>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7"/>
              <p:cNvSpPr/>
              <p:nvPr/>
            </p:nvSpPr>
            <p:spPr>
              <a:xfrm>
                <a:off x="5789308"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grpSp>
      <p:sp>
        <p:nvSpPr>
          <p:cNvPr id="186" name="Google Shape;186;p27"/>
          <p:cNvSpPr txBox="1">
            <a:spLocks noGrp="1"/>
          </p:cNvSpPr>
          <p:nvPr>
            <p:ph type="sldNum" idx="12"/>
          </p:nvPr>
        </p:nvSpPr>
        <p:spPr>
          <a:xfrm>
            <a:off x="7086600" y="4803220"/>
            <a:ext cx="2057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7</a:t>
            </a:fld>
            <a:endParaRPr/>
          </a:p>
        </p:txBody>
      </p:sp>
      <p:pic>
        <p:nvPicPr>
          <p:cNvPr id="187" name="Google Shape;187;p27" descr="A picture containing text, pool ball&#10;&#10;Description automatically generated"/>
          <p:cNvPicPr preferRelativeResize="0"/>
          <p:nvPr/>
        </p:nvPicPr>
        <p:blipFill rotWithShape="1">
          <a:blip r:embed="rId4">
            <a:alphaModFix/>
          </a:blip>
          <a:srcRect t="23340" b="23889"/>
          <a:stretch/>
        </p:blipFill>
        <p:spPr>
          <a:xfrm>
            <a:off x="737930" y="1797609"/>
            <a:ext cx="7570843" cy="1685443"/>
          </a:xfrm>
          <a:prstGeom prst="rect">
            <a:avLst/>
          </a:prstGeom>
          <a:noFill/>
          <a:ln>
            <a:noFill/>
          </a:ln>
        </p:spPr>
      </p:pic>
      <p:pic>
        <p:nvPicPr>
          <p:cNvPr id="188" name="Google Shape;188;p27"/>
          <p:cNvPicPr preferRelativeResize="0"/>
          <p:nvPr/>
        </p:nvPicPr>
        <p:blipFill rotWithShape="1">
          <a:blip r:embed="rId5">
            <a:alphaModFix/>
          </a:blip>
          <a:srcRect/>
          <a:stretch/>
        </p:blipFill>
        <p:spPr>
          <a:xfrm>
            <a:off x="1138098" y="1241575"/>
            <a:ext cx="7290400" cy="59002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Effect transition="in" filter="fade">
                                      <p:cBhvr>
                                        <p:cTn id="11" dur="750"/>
                                        <p:tgtEl>
                                          <p:spTgt spid="18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75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471488" y="99159"/>
            <a:ext cx="5915100" cy="745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Open Sans"/>
              <a:buNone/>
            </a:pPr>
            <a:r>
              <a:rPr lang="en"/>
              <a:t>Speakers </a:t>
            </a:r>
            <a:endParaRPr/>
          </a:p>
        </p:txBody>
      </p:sp>
      <p:pic>
        <p:nvPicPr>
          <p:cNvPr id="198" name="Google Shape;198;p29"/>
          <p:cNvPicPr preferRelativeResize="0"/>
          <p:nvPr/>
        </p:nvPicPr>
        <p:blipFill rotWithShape="1">
          <a:blip r:embed="rId3">
            <a:alphaModFix/>
          </a:blip>
          <a:srcRect/>
          <a:stretch/>
        </p:blipFill>
        <p:spPr>
          <a:xfrm>
            <a:off x="0" y="206663"/>
            <a:ext cx="9144000" cy="4273800"/>
          </a:xfrm>
          <a:prstGeom prst="rect">
            <a:avLst/>
          </a:prstGeom>
          <a:noFill/>
          <a:ln>
            <a:noFill/>
          </a:ln>
        </p:spPr>
      </p:pic>
      <p:sp>
        <p:nvSpPr>
          <p:cNvPr id="199" name="Google Shape;199;p29"/>
          <p:cNvSpPr txBox="1"/>
          <p:nvPr/>
        </p:nvSpPr>
        <p:spPr>
          <a:xfrm>
            <a:off x="241100" y="4480463"/>
            <a:ext cx="8991000" cy="5448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750"/>
              </a:spcBef>
              <a:spcAft>
                <a:spcPts val="0"/>
              </a:spcAft>
              <a:buNone/>
            </a:pPr>
            <a:r>
              <a:rPr lang="en" sz="2200">
                <a:solidFill>
                  <a:schemeClr val="dk1"/>
                </a:solidFill>
                <a:latin typeface="Open Sans"/>
                <a:ea typeface="Open Sans"/>
                <a:cs typeface="Open Sans"/>
                <a:sym typeface="Open Sans"/>
              </a:rPr>
              <a:t>Explore more by visiting: </a:t>
            </a:r>
            <a:r>
              <a:rPr lang="en" sz="2200" u="sng">
                <a:solidFill>
                  <a:schemeClr val="hlink"/>
                </a:solidFill>
                <a:latin typeface="Open Sans"/>
                <a:ea typeface="Open Sans"/>
                <a:cs typeface="Open Sans"/>
                <a:sym typeface="Open Sans"/>
                <a:hlinkClick r:id="rId4"/>
              </a:rPr>
              <a:t>https://careertech.org/without-limits</a:t>
            </a:r>
            <a:r>
              <a:rPr lang="en" sz="2600">
                <a:solidFill>
                  <a:schemeClr val="dk1"/>
                </a:solidFill>
                <a:latin typeface="Open Sans"/>
                <a:ea typeface="Open Sans"/>
                <a:cs typeface="Open Sans"/>
                <a:sym typeface="Open Sans"/>
              </a:rPr>
              <a:t> </a:t>
            </a:r>
            <a:endParaRP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9471</Words>
  <Application>Microsoft Office PowerPoint</Application>
  <PresentationFormat>On-screen Show (16:9)</PresentationFormat>
  <Paragraphs>546</Paragraphs>
  <Slides>47</Slides>
  <Notes>47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PT Sans</vt:lpstr>
      <vt:lpstr>Roboto</vt:lpstr>
      <vt:lpstr>Open Sans</vt:lpstr>
      <vt:lpstr>Open Sans Light</vt:lpstr>
      <vt:lpstr>1_Office Theme</vt:lpstr>
      <vt:lpstr>Understanding Implicit Bias and Impact on Career Advisement &amp; Decision-Making</vt:lpstr>
      <vt:lpstr>Welcome</vt:lpstr>
      <vt:lpstr>PowerPoint Presentation</vt:lpstr>
      <vt:lpstr>Community Agreements (see module worksheet) </vt:lpstr>
      <vt:lpstr>Introductions</vt:lpstr>
      <vt:lpstr>Learning Objectives</vt:lpstr>
      <vt:lpstr>PowerPoint Presentation</vt:lpstr>
      <vt:lpstr>PowerPoint Presentation</vt:lpstr>
      <vt:lpstr>Speakers </vt:lpstr>
      <vt:lpstr>School Counselors  Top Source for Information</vt:lpstr>
      <vt:lpstr>Our Role </vt:lpstr>
      <vt:lpstr>PowerPoint Presentation</vt:lpstr>
      <vt:lpstr>How would you rate your level of Equity Ambassador-ness for CTE right now?</vt:lpstr>
      <vt:lpstr>MYTH       FACT</vt:lpstr>
      <vt:lpstr>PowerPoint Presentation</vt:lpstr>
      <vt:lpstr>Activity 1: Career Connections</vt:lpstr>
      <vt:lpstr>PowerPoint Presentation</vt:lpstr>
      <vt:lpstr>PowerPoint Presentation</vt:lpstr>
      <vt:lpstr>PowerPoint Presentation</vt:lpstr>
      <vt:lpstr>Who Is This? </vt:lpstr>
      <vt:lpstr>Non-Traditional Career Profiles: Aircraft Pilots and Flight Engineers</vt:lpstr>
      <vt:lpstr>Non-Traditional Career Profile: Flight Attendants </vt:lpstr>
      <vt:lpstr>Non-Traditional/”Non-Trad” Careers </vt:lpstr>
      <vt:lpstr>Special Populations  (as defined by Perkins V) </vt:lpstr>
      <vt:lpstr>Whom Do You Visualize?</vt:lpstr>
      <vt:lpstr>Equity and Access in CTE</vt:lpstr>
      <vt:lpstr>Speakers </vt:lpstr>
      <vt:lpstr>PowerPoint Presentation</vt:lpstr>
      <vt:lpstr> Implicit Bias</vt:lpstr>
      <vt:lpstr>Basis of Implicit Bias</vt:lpstr>
      <vt:lpstr>Unconscious/Implicit Bias</vt:lpstr>
      <vt:lpstr>Activity 2 - Workbook Page 4</vt:lpstr>
      <vt:lpstr>Stereotypes and Implicit Bias</vt:lpstr>
      <vt:lpstr>Assumptions and Impact</vt:lpstr>
      <vt:lpstr>Activity 2 (cont’d) - Workbook Page 4 </vt:lpstr>
      <vt:lpstr>Micromessages</vt:lpstr>
      <vt:lpstr>Key Micromessaging Elements</vt:lpstr>
      <vt:lpstr>How to Address Inequities in Career Advisement</vt:lpstr>
      <vt:lpstr>Resources</vt:lpstr>
      <vt:lpstr>Resources</vt:lpstr>
      <vt:lpstr>PowerPoint Presentation</vt:lpstr>
      <vt:lpstr>How would you rate your level of Equity Ambassador-ness for CTE NOW?</vt:lpstr>
      <vt:lpstr>Questions to Consider - NEXT </vt:lpstr>
      <vt:lpstr>Activity 3: Overcoming Implicit Bias  </vt:lpstr>
      <vt:lpstr>Learning That Works  Resource Center</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Implicit Bias and Impact on Career Advisement &amp; Decision-Making</dc:title>
  <dc:creator>Stacy Whitehouse</dc:creator>
  <cp:lastModifiedBy>Stacy Whitehouse</cp:lastModifiedBy>
  <cp:revision>1</cp:revision>
  <dcterms:modified xsi:type="dcterms:W3CDTF">2023-03-27T12:14:50Z</dcterms:modified>
</cp:coreProperties>
</file>