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6"/>
  </p:notesMasterIdLst>
  <p:sldIdLst>
    <p:sldId id="451" r:id="rId3"/>
    <p:sldId id="501" r:id="rId4"/>
    <p:sldId id="559" r:id="rId5"/>
    <p:sldId id="557" r:id="rId6"/>
    <p:sldId id="555" r:id="rId7"/>
    <p:sldId id="518" r:id="rId8"/>
    <p:sldId id="545" r:id="rId9"/>
    <p:sldId id="546" r:id="rId10"/>
    <p:sldId id="547" r:id="rId11"/>
    <p:sldId id="544" r:id="rId12"/>
    <p:sldId id="548" r:id="rId13"/>
    <p:sldId id="552" r:id="rId14"/>
    <p:sldId id="553" r:id="rId15"/>
    <p:sldId id="549" r:id="rId16"/>
    <p:sldId id="550" r:id="rId17"/>
    <p:sldId id="543" r:id="rId18"/>
    <p:sldId id="551" r:id="rId19"/>
    <p:sldId id="556" r:id="rId20"/>
    <p:sldId id="561" r:id="rId21"/>
    <p:sldId id="562" r:id="rId22"/>
    <p:sldId id="563" r:id="rId23"/>
    <p:sldId id="477" r:id="rId24"/>
    <p:sldId id="51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enz, Jennifer C" initials="SJC" lastIdx="28" clrIdx="0">
    <p:extLst>
      <p:ext uri="{19B8F6BF-5375-455C-9EA6-DF929625EA0E}">
        <p15:presenceInfo xmlns:p15="http://schemas.microsoft.com/office/powerpoint/2012/main" userId="S::jennifer.saenz@austin.utexas.edu::d2e16cc4-f663-48a7-a6fb-e0846552978f" providerId="AD"/>
      </p:ext>
    </p:extLst>
  </p:cmAuthor>
  <p:cmAuthor id="2" name="Lasky, Clarissa" initials="LC" lastIdx="14" clrIdx="1">
    <p:extLst>
      <p:ext uri="{19B8F6BF-5375-455C-9EA6-DF929625EA0E}">
        <p15:presenceInfo xmlns:p15="http://schemas.microsoft.com/office/powerpoint/2012/main" userId="Lasky, Claris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5700"/>
    <a:srgbClr val="4778B1"/>
    <a:srgbClr val="444444"/>
    <a:srgbClr val="1E2C3F"/>
    <a:srgbClr val="82893B"/>
    <a:srgbClr val="666666"/>
    <a:srgbClr val="009889"/>
    <a:srgbClr val="DF6F1D"/>
    <a:srgbClr val="F5C150"/>
    <a:srgbClr val="A9B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5" autoAdjust="0"/>
    <p:restoredTop sz="84421" autoAdjust="0"/>
  </p:normalViewPr>
  <p:slideViewPr>
    <p:cSldViewPr snapToGrid="0" snapToObjects="1">
      <p:cViewPr varScale="1">
        <p:scale>
          <a:sx n="96" d="100"/>
          <a:sy n="96" d="100"/>
        </p:scale>
        <p:origin x="11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0AA8D-03A8-1E41-A2F0-C128F64B8FFE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65E-2977-B84B-BC44-7418D82F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8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834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EF65E-2977-B84B-BC44-7418D82F2D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5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EF65E-2977-B84B-BC44-7418D82F2D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94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EF65E-2977-B84B-BC44-7418D82F2D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73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EF65E-2977-B84B-BC44-7418D82F2D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03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EF65E-2977-B84B-BC44-7418D82F2D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58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EF65E-2977-B84B-BC44-7418D82F2D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64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EF65E-2977-B84B-BC44-7418D82F2D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70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EF65E-2977-B84B-BC44-7418D82F2D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88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EF65E-2977-B84B-BC44-7418D82F2D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51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EF65E-2977-B84B-BC44-7418D82F2D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1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ts val="1800"/>
              </a:spcBef>
            </a:pPr>
            <a:endParaRPr lang="en-US" sz="1200" dirty="0">
              <a:solidFill>
                <a:srgbClr val="666666"/>
              </a:solidFill>
              <a:latin typeface="Avenir Next" panose="020B0503020202020204" pitchFamily="34" charset="0"/>
            </a:endParaRPr>
          </a:p>
          <a:p>
            <a:r>
              <a:rPr lang="en-US" dirty="0"/>
              <a:t>Content slide w/o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EF65E-2977-B84B-BC44-7418D82F2D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94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EF65E-2977-B84B-BC44-7418D82F2D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783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EF65E-2977-B84B-BC44-7418D82F2D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24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ts val="1800"/>
              </a:spcBef>
            </a:pPr>
            <a:endParaRPr lang="en-US" sz="1200" dirty="0">
              <a:solidFill>
                <a:srgbClr val="666666"/>
              </a:solidFill>
              <a:latin typeface="Avenir Next" panose="020B0503020202020204" pitchFamily="34" charset="0"/>
            </a:endParaRPr>
          </a:p>
          <a:p>
            <a:r>
              <a:rPr lang="en-US" dirty="0"/>
              <a:t>Content slide w/o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EF65E-2977-B84B-BC44-7418D82F2D5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448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EF65E-2977-B84B-BC44-7418D82F2D5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96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ts val="1800"/>
              </a:spcBef>
            </a:pPr>
            <a:endParaRPr lang="en-US" sz="1200" dirty="0">
              <a:solidFill>
                <a:srgbClr val="666666"/>
              </a:solidFill>
              <a:latin typeface="Avenir Next" panose="020B0503020202020204" pitchFamily="34" charset="0"/>
            </a:endParaRPr>
          </a:p>
          <a:p>
            <a:r>
              <a:rPr lang="en-US" dirty="0"/>
              <a:t>Content slide w/o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EF65E-2977-B84B-BC44-7418D82F2D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33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ts val="1800"/>
              </a:spcBef>
            </a:pPr>
            <a:endParaRPr lang="en-US" sz="1200" dirty="0">
              <a:solidFill>
                <a:srgbClr val="666666"/>
              </a:solidFill>
              <a:latin typeface="Avenir Next" panose="020B0503020202020204" pitchFamily="34" charset="0"/>
            </a:endParaRPr>
          </a:p>
          <a:p>
            <a:r>
              <a:rPr lang="en-US" dirty="0"/>
              <a:t>Content slide w/o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EF65E-2977-B84B-BC44-7418D82F2D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7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ts val="1800"/>
              </a:spcBef>
            </a:pPr>
            <a:endParaRPr lang="en-US" sz="1200" dirty="0">
              <a:solidFill>
                <a:srgbClr val="666666"/>
              </a:solidFill>
              <a:latin typeface="Avenir Next" panose="020B0503020202020204" pitchFamily="34" charset="0"/>
            </a:endParaRPr>
          </a:p>
          <a:p>
            <a:r>
              <a:rPr lang="en-US" dirty="0"/>
              <a:t>Content slide w/o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EF65E-2977-B84B-BC44-7418D82F2D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40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EF65E-2977-B84B-BC44-7418D82F2D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43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EF65E-2977-B84B-BC44-7418D82F2D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7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EF65E-2977-B84B-BC44-7418D82F2D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26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EF65E-2977-B84B-BC44-7418D82F2D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59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64B47-A7FF-EF45-8B9A-3B15FC1C9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A4A74-DA7B-8140-8983-8D6E9DA73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4BEDF-F56F-0F4D-8C00-42B909C3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E905-2589-6F4E-933B-6A84ABF66BB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06816-C753-2E4B-BDE6-3B3AD7522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120BA-D59C-AB47-87E0-E5F79E605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A937-8BCE-E345-9AC1-A3AD8C2B3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30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7CFF2-5288-A34C-9CCC-07DED9947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7792D7-550B-0949-8DBD-10E052CEC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C3290-18C9-AB4A-B7D4-BBA2D9FF2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E905-2589-6F4E-933B-6A84ABF66BB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292B3-BC17-0F4B-A32D-971BD98C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324E9-8F9F-ED49-8D72-7997BCB88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A937-8BCE-E345-9AC1-A3AD8C2B3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0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277815-0A5A-A345-B6C9-30B7699C4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E9E944-56C2-1242-9E6B-A86C454BB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86B09-F932-D646-BEFE-485F6A6E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E905-2589-6F4E-933B-6A84ABF66BB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9FD93-38F5-014D-B43F-2B5597A2B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CE029-5E04-F747-970E-380150E5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A937-8BCE-E345-9AC1-A3AD8C2B3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34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35386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36637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10972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6970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1974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32037"/>
            <a:ext cx="5384800" cy="4144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332037"/>
            <a:ext cx="5384800" cy="4144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5108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0918" y="855347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66733" y="1227845"/>
            <a:ext cx="6815667" cy="540155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918" y="2135506"/>
            <a:ext cx="4011084" cy="4189095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059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9717" y="5105400"/>
            <a:ext cx="7315200" cy="56769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14400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673090"/>
            <a:ext cx="7315200" cy="80391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023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77A4F-B0B3-1A44-8B6E-6311FFB0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9E49D-6FDE-5A4A-B971-D06A51B94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7C693-0D4A-314B-AF58-7529A7562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E905-2589-6F4E-933B-6A84ABF66BB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AE9C7-DFA2-4E4D-AEC2-B742D7886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F4F2E-CB5B-4E48-8168-2C2A3C02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A937-8BCE-E345-9AC1-A3AD8C2B3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1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70C2E-9FCE-3549-BD0A-6CB5D147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38EF7-9E47-BC4A-94FE-1DE4DE492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F3403-DFCC-C047-B6BB-0EDF07AED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E905-2589-6F4E-933B-6A84ABF66BB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B63AA-5285-EF42-ABC5-AED5B610D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B1182-9BD0-D048-BBFD-038A30263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A937-8BCE-E345-9AC1-A3AD8C2B3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2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9F2A2-4DB8-3246-A736-0700400D3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99186-9AFB-AD4E-B340-D4C8E372B3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24CAC2-BC60-7147-A060-1FC082D06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12B6E-6C08-F24B-B3ED-BC42246F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E905-2589-6F4E-933B-6A84ABF66BB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EF7A49-69B2-BD43-BB38-A52EBBF63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33A5C-FC7C-C549-AC81-05502282C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A937-8BCE-E345-9AC1-A3AD8C2B3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AFF-B342-AD4C-AD2B-A08836F99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4DB8E-DAC8-B342-9CEE-73B758EDA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6740E-257E-D94A-9663-03207A336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D1F7A7-C018-0441-B920-10BEDFA24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7D58B2-A8DF-7B45-976F-EDF4411303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F655F7-0F68-DC45-8349-4F2E96AEC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E905-2589-6F4E-933B-6A84ABF66BB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2AA7F3-3FCD-D444-AD55-FC8DFFE51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D23D32-1B76-DC43-B984-AE9DA4435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A937-8BCE-E345-9AC1-A3AD8C2B3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4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A29CB-2B32-A342-A45D-22B21371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907166-F070-3542-BBE1-DC7ADDA5C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E905-2589-6F4E-933B-6A84ABF66BB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945D3A-167C-9F49-AAC2-95E45CE0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F5449E-1C16-4F47-94FD-7F28CB18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A937-8BCE-E345-9AC1-A3AD8C2B3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5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D4B877-73BE-2645-A5DB-E0CA4EC07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E905-2589-6F4E-933B-6A84ABF66BB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3B734D-623B-3D40-BCE8-1A233A8E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B91B3F-6A2E-5044-8533-2BC892DE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A937-8BCE-E345-9AC1-A3AD8C2B3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81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EC6D8-23A4-AB4E-8E83-27A518B66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3F1F5-1ECD-9D44-9BF7-41FE1FECC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0F142-5AC1-274A-80A6-9D97268B0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DA34E-F0BF-7B43-9120-A943EBF0D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E905-2589-6F4E-933B-6A84ABF66BB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ECCED-63AB-B241-A04C-C8DB3AE46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4707F-C128-A442-94EF-A1EA143A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A937-8BCE-E345-9AC1-A3AD8C2B3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1902C-B3D9-584A-9674-914A8D1F5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302B74-0155-A04E-BD9F-1D3273816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960194-7801-414E-8560-7EC4AE407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2AFF2F-E5AF-7641-9404-77CCFB61A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E905-2589-6F4E-933B-6A84ABF66BB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59CD2-E928-E645-B2F7-7DE0AE9FE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60D20-2E6E-DF44-B842-E069F1D62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A937-8BCE-E345-9AC1-A3AD8C2B3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6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CD5721-7B5C-704F-86AA-CDDAA19D6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1FF68-9224-6847-B7A2-F6021F790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A8C9F-5E5C-0A47-B081-E8FBA26425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FE905-2589-6F4E-933B-6A84ABF66BB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C4F18-72A8-3C45-94A1-09BF8B95B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63FE6-F46C-7C47-BDFD-6060774B8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7A937-8BCE-E345-9AC1-A3AD8C2B3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1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39963"/>
            <a:ext cx="109728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616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609585" rtl="0" eaLnBrk="1" latinLnBrk="0" hangingPunct="1">
        <a:spcBef>
          <a:spcPct val="0"/>
        </a:spcBef>
        <a:buNone/>
        <a:defRPr sz="5867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https://files.constantcontact.com/f69236e9001/49b48c2a-47e7-43c9-8cf4-a15b57f8e863.png?rdr=true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tt.giani@austin.utexas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838200" y="4804180"/>
            <a:ext cx="7493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9"/>
          <p:cNvSpPr txBox="1">
            <a:spLocks/>
          </p:cNvSpPr>
          <p:nvPr/>
        </p:nvSpPr>
        <p:spPr>
          <a:xfrm>
            <a:off x="731520" y="4615151"/>
            <a:ext cx="11232798" cy="2154713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50000"/>
              </a:lnSpc>
              <a:spcBef>
                <a:spcPts val="1333"/>
              </a:spcBef>
            </a:pPr>
            <a:r>
              <a:rPr lang="en-US" sz="1400" cap="all" dirty="0">
                <a:solidFill>
                  <a:prstClr val="white"/>
                </a:solidFill>
                <a:latin typeface="Arial Black" charset="0"/>
              </a:rPr>
              <a:t>Matt Giani</a:t>
            </a:r>
          </a:p>
          <a:p>
            <a:pPr defTabSz="1219170">
              <a:lnSpc>
                <a:spcPct val="30000"/>
              </a:lnSpc>
              <a:spcBef>
                <a:spcPts val="1333"/>
              </a:spcBef>
            </a:pPr>
            <a:r>
              <a:rPr lang="en-US" sz="1400" dirty="0">
                <a:solidFill>
                  <a:prstClr val="white"/>
                </a:solidFill>
              </a:rPr>
              <a:t>Research Associate Professor, Department of Sociology</a:t>
            </a:r>
          </a:p>
          <a:p>
            <a:pPr defTabSz="1219170">
              <a:lnSpc>
                <a:spcPct val="30000"/>
              </a:lnSpc>
              <a:spcBef>
                <a:spcPts val="1333"/>
              </a:spcBef>
            </a:pPr>
            <a:r>
              <a:rPr lang="en-US" sz="1400" dirty="0">
                <a:solidFill>
                  <a:prstClr val="white"/>
                </a:solidFill>
              </a:rPr>
              <a:t>Faculty Affiliate, Texas Behavioral Science and Policy Institute, Population Research Center</a:t>
            </a:r>
          </a:p>
          <a:p>
            <a:pPr defTabSz="1219170">
              <a:lnSpc>
                <a:spcPct val="30000"/>
              </a:lnSpc>
              <a:spcBef>
                <a:spcPts val="1333"/>
              </a:spcBef>
            </a:pPr>
            <a:r>
              <a:rPr lang="en-US" sz="1400" dirty="0">
                <a:solidFill>
                  <a:prstClr val="white"/>
                </a:solidFill>
              </a:rPr>
              <a:t>The University of Texas at Austin</a:t>
            </a:r>
          </a:p>
          <a:p>
            <a:pPr defTabSz="1219170">
              <a:lnSpc>
                <a:spcPct val="30000"/>
              </a:lnSpc>
              <a:spcBef>
                <a:spcPts val="1333"/>
              </a:spcBef>
            </a:pPr>
            <a:endParaRPr lang="en-US" sz="1400" dirty="0">
              <a:solidFill>
                <a:prstClr val="white"/>
              </a:solidFill>
            </a:endParaRPr>
          </a:p>
          <a:p>
            <a:pPr defTabSz="1219170">
              <a:lnSpc>
                <a:spcPct val="30000"/>
              </a:lnSpc>
              <a:spcBef>
                <a:spcPts val="1333"/>
              </a:spcBef>
            </a:pPr>
            <a:r>
              <a:rPr lang="en-US" sz="1400" cap="all" dirty="0">
                <a:solidFill>
                  <a:prstClr val="white"/>
                </a:solidFill>
                <a:latin typeface="Arial Black" charset="0"/>
              </a:rPr>
              <a:t>Amber Northern</a:t>
            </a:r>
          </a:p>
          <a:p>
            <a:pPr defTabSz="1219170">
              <a:lnSpc>
                <a:spcPct val="30000"/>
              </a:lnSpc>
              <a:spcBef>
                <a:spcPts val="1333"/>
              </a:spcBef>
            </a:pPr>
            <a:r>
              <a:rPr lang="en-US" sz="1400" dirty="0">
                <a:solidFill>
                  <a:prstClr val="white"/>
                </a:solidFill>
              </a:rPr>
              <a:t>Senior Vice President for Research</a:t>
            </a:r>
          </a:p>
          <a:p>
            <a:pPr defTabSz="1219170">
              <a:lnSpc>
                <a:spcPct val="30000"/>
              </a:lnSpc>
              <a:spcBef>
                <a:spcPts val="1333"/>
              </a:spcBef>
            </a:pPr>
            <a:r>
              <a:rPr lang="en-US" sz="1400" dirty="0">
                <a:solidFill>
                  <a:prstClr val="white"/>
                </a:solidFill>
              </a:rPr>
              <a:t>Thomas B. Fordham Institute</a:t>
            </a:r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731520" y="609600"/>
            <a:ext cx="10437925" cy="51906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spcBef>
                <a:spcPts val="1333"/>
              </a:spcBef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7"/>
          <p:cNvSpPr txBox="1">
            <a:spLocks/>
          </p:cNvSpPr>
          <p:nvPr/>
        </p:nvSpPr>
        <p:spPr>
          <a:xfrm>
            <a:off x="653845" y="1053549"/>
            <a:ext cx="10515600" cy="3308589"/>
          </a:xfrm>
          <a:prstGeom prst="rect">
            <a:avLst/>
          </a:prstGeom>
        </p:spPr>
        <p:txBody>
          <a:bodyPr vert="horz" wrap="square" lIns="121920" tIns="60960" rIns="121920" bIns="60960" rtlCol="0" anchor="b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800" b="1" i="0" kern="800" cap="all" normalizeH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defTabSz="1219170">
              <a:lnSpc>
                <a:spcPts val="5333"/>
              </a:lnSpc>
            </a:pPr>
            <a:r>
              <a:rPr lang="en-US" sz="3200" dirty="0"/>
              <a:t>Examining the Potential of Industry-Recognized Credentials in High School to Advance Learner Success</a:t>
            </a:r>
          </a:p>
          <a:p>
            <a:pPr defTabSz="1219170">
              <a:lnSpc>
                <a:spcPts val="5333"/>
              </a:lnSpc>
            </a:pPr>
            <a:r>
              <a:rPr lang="en-US" sz="2400" dirty="0">
                <a:solidFill>
                  <a:prstClr val="white"/>
                </a:solidFill>
              </a:rPr>
              <a:t>Advance CTE – January 24, 2023 Webinar</a:t>
            </a:r>
          </a:p>
        </p:txBody>
      </p:sp>
      <p:sp>
        <p:nvSpPr>
          <p:cNvPr id="15" name="Text Placeholder 9"/>
          <p:cNvSpPr txBox="1">
            <a:spLocks/>
          </p:cNvSpPr>
          <p:nvPr/>
        </p:nvSpPr>
        <p:spPr>
          <a:xfrm>
            <a:off x="731520" y="3938224"/>
            <a:ext cx="10906298" cy="609601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spcBef>
                <a:spcPts val="1333"/>
              </a:spcBef>
            </a:pPr>
            <a:endParaRPr lang="en-US" sz="2600" dirty="0">
              <a:solidFill>
                <a:prstClr val="white"/>
              </a:solidFill>
            </a:endParaRPr>
          </a:p>
        </p:txBody>
      </p:sp>
      <p:pic>
        <p:nvPicPr>
          <p:cNvPr id="1028" name="Picture 4" descr="The Thomas B. Fordham Institute">
            <a:extLst>
              <a:ext uri="{FF2B5EF4-FFF2-40B4-BE49-F238E27FC236}">
                <a16:creationId xmlns:a16="http://schemas.microsoft.com/office/drawing/2014/main" id="{2C2C513C-90DE-41A7-966E-BDF0A10DA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0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2ED9702-E3CC-29AA-5E12-449DD184ABFD}"/>
              </a:ext>
            </a:extLst>
          </p:cNvPr>
          <p:cNvPicPr>
            <a:picLocks noChangeAspect="1" noChangeArrowheads="1"/>
          </p:cNvPicPr>
          <p:nvPr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60" y="148349"/>
            <a:ext cx="4564076" cy="98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497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AAFD31-BED7-4443-ADC0-D56024B9E8D8}"/>
              </a:ext>
            </a:extLst>
          </p:cNvPr>
          <p:cNvSpPr txBox="1"/>
          <p:nvPr/>
        </p:nvSpPr>
        <p:spPr>
          <a:xfrm>
            <a:off x="0" y="455789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50" dirty="0">
                <a:solidFill>
                  <a:srgbClr val="BF57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Q3: How equal is the earnings benefit of IRCs across demographic groups?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9A563-6DA9-6C2F-5BE2-11AFB4B20D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Very unequal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Somewhat unequal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Somewhat equal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Very equal</a:t>
            </a:r>
          </a:p>
        </p:txBody>
      </p:sp>
    </p:spTree>
    <p:extLst>
      <p:ext uri="{BB962C8B-B14F-4D97-AF65-F5344CB8AC3E}">
        <p14:creationId xmlns:p14="http://schemas.microsoft.com/office/powerpoint/2010/main" val="2341439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AAFD31-BED7-4443-ADC0-D56024B9E8D8}"/>
              </a:ext>
            </a:extLst>
          </p:cNvPr>
          <p:cNvSpPr txBox="1"/>
          <p:nvPr/>
        </p:nvSpPr>
        <p:spPr>
          <a:xfrm>
            <a:off x="0" y="455789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50" dirty="0">
                <a:solidFill>
                  <a:srgbClr val="BF57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Finding #3: The earnings benefit is very equivalent across demographic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9A563-6DA9-6C2F-5BE2-11AFB4B20D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17065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Very unequal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Somewhat unequal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Somewhat equal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Very equal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9C5D43-AFD6-F2E6-E0E4-988C492AFF29}"/>
              </a:ext>
            </a:extLst>
          </p:cNvPr>
          <p:cNvSpPr/>
          <p:nvPr/>
        </p:nvSpPr>
        <p:spPr>
          <a:xfrm>
            <a:off x="838199" y="4330483"/>
            <a:ext cx="3843131" cy="467139"/>
          </a:xfrm>
          <a:prstGeom prst="rect">
            <a:avLst/>
          </a:prstGeom>
          <a:noFill/>
          <a:ln w="28575">
            <a:solidFill>
              <a:srgbClr val="BF5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A31E2-4C1D-3D98-D43D-CD38F6A8F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334" y="2034540"/>
            <a:ext cx="7106665" cy="482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01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AAFD31-BED7-4443-ADC0-D56024B9E8D8}"/>
              </a:ext>
            </a:extLst>
          </p:cNvPr>
          <p:cNvSpPr txBox="1"/>
          <p:nvPr/>
        </p:nvSpPr>
        <p:spPr>
          <a:xfrm>
            <a:off x="0" y="455789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50" dirty="0">
                <a:solidFill>
                  <a:srgbClr val="BF57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Q4: How do IRCs relate to students’ likelihood of going to college?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9A563-6DA9-6C2F-5BE2-11AFB4B20D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Large decrease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Small decrease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Small increase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Large increase</a:t>
            </a:r>
          </a:p>
        </p:txBody>
      </p:sp>
    </p:spTree>
    <p:extLst>
      <p:ext uri="{BB962C8B-B14F-4D97-AF65-F5344CB8AC3E}">
        <p14:creationId xmlns:p14="http://schemas.microsoft.com/office/powerpoint/2010/main" val="2129991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AAFD31-BED7-4443-ADC0-D56024B9E8D8}"/>
              </a:ext>
            </a:extLst>
          </p:cNvPr>
          <p:cNvSpPr txBox="1"/>
          <p:nvPr/>
        </p:nvSpPr>
        <p:spPr>
          <a:xfrm>
            <a:off x="0" y="455789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50" dirty="0">
                <a:solidFill>
                  <a:srgbClr val="BF57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Finding #4: IRC recipients slightly more likely to go to college compared to non-recipients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9A563-6DA9-6C2F-5BE2-11AFB4B20D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Large decrease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Small decrease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Small increase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Large increase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E5D0E4-1E1A-7560-0DFF-D06DA50896F1}"/>
              </a:ext>
            </a:extLst>
          </p:cNvPr>
          <p:cNvSpPr/>
          <p:nvPr/>
        </p:nvSpPr>
        <p:spPr>
          <a:xfrm>
            <a:off x="838199" y="3644683"/>
            <a:ext cx="3642361" cy="467139"/>
          </a:xfrm>
          <a:prstGeom prst="rect">
            <a:avLst/>
          </a:prstGeom>
          <a:noFill/>
          <a:ln w="28575">
            <a:solidFill>
              <a:srgbClr val="BF5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905948-C9D9-AC4E-7938-C786CA644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30" y="2377440"/>
            <a:ext cx="7502634" cy="32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02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AAFD31-BED7-4443-ADC0-D56024B9E8D8}"/>
              </a:ext>
            </a:extLst>
          </p:cNvPr>
          <p:cNvSpPr txBox="1"/>
          <p:nvPr/>
        </p:nvSpPr>
        <p:spPr>
          <a:xfrm>
            <a:off x="0" y="455789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50" dirty="0">
                <a:solidFill>
                  <a:srgbClr val="BF57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Q5: How aligned are IRCs with students’ college majors and jobs?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9A563-6DA9-6C2F-5BE2-11AFB4B20D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Very misaligned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Somewhat misaligned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Somewhat aligned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Very aligned</a:t>
            </a:r>
          </a:p>
        </p:txBody>
      </p:sp>
    </p:spTree>
    <p:extLst>
      <p:ext uri="{BB962C8B-B14F-4D97-AF65-F5344CB8AC3E}">
        <p14:creationId xmlns:p14="http://schemas.microsoft.com/office/powerpoint/2010/main" val="1954133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AAFD31-BED7-4443-ADC0-D56024B9E8D8}"/>
              </a:ext>
            </a:extLst>
          </p:cNvPr>
          <p:cNvSpPr txBox="1"/>
          <p:nvPr/>
        </p:nvSpPr>
        <p:spPr>
          <a:xfrm>
            <a:off x="0" y="455789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50" dirty="0">
                <a:solidFill>
                  <a:srgbClr val="BF57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Finding #5: IRCs are very misaligned with college majors and employment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9A563-6DA9-6C2F-5BE2-11AFB4B20D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Very misaligned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Somewhat misaligned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Somewhat aligned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Very aligned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86CB6F-635E-E54F-8748-FCA00BB93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735" y="1902338"/>
            <a:ext cx="6519138" cy="49556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905383-343C-8092-8AB5-67BDFEA960D1}"/>
              </a:ext>
            </a:extLst>
          </p:cNvPr>
          <p:cNvSpPr/>
          <p:nvPr/>
        </p:nvSpPr>
        <p:spPr>
          <a:xfrm>
            <a:off x="838199" y="2393846"/>
            <a:ext cx="3843131" cy="467139"/>
          </a:xfrm>
          <a:prstGeom prst="rect">
            <a:avLst/>
          </a:prstGeom>
          <a:noFill/>
          <a:ln w="28575">
            <a:solidFill>
              <a:srgbClr val="BF5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11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AAFD31-BED7-4443-ADC0-D56024B9E8D8}"/>
              </a:ext>
            </a:extLst>
          </p:cNvPr>
          <p:cNvSpPr txBox="1"/>
          <p:nvPr/>
        </p:nvSpPr>
        <p:spPr>
          <a:xfrm>
            <a:off x="0" y="455789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50" dirty="0">
                <a:solidFill>
                  <a:srgbClr val="BF57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Q6: What factor most strongly shapes which students earn IRCs?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9A563-6DA9-6C2F-5BE2-11AFB4B20D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Race/ethnicity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Gender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Disability status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Test scores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Coursework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school students’ attend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Geography (e.g. rural/urban)</a:t>
            </a:r>
          </a:p>
        </p:txBody>
      </p:sp>
    </p:spTree>
    <p:extLst>
      <p:ext uri="{BB962C8B-B14F-4D97-AF65-F5344CB8AC3E}">
        <p14:creationId xmlns:p14="http://schemas.microsoft.com/office/powerpoint/2010/main" val="1840888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AAFD31-BED7-4443-ADC0-D56024B9E8D8}"/>
              </a:ext>
            </a:extLst>
          </p:cNvPr>
          <p:cNvSpPr txBox="1"/>
          <p:nvPr/>
        </p:nvSpPr>
        <p:spPr>
          <a:xfrm>
            <a:off x="0" y="45578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50" dirty="0">
                <a:solidFill>
                  <a:srgbClr val="BF57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Finding #6: Schools matter most!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9A563-6DA9-6C2F-5BE2-11AFB4B20D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Race/ethnicity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Gender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Disability status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Test scores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Coursework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The school students attend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Geography (e.g. rural/urban)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1A482-5C98-16CF-9E25-DAFCCFCA5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47252" cy="4576586"/>
          </a:xfrm>
        </p:spPr>
        <p:txBody>
          <a:bodyPr>
            <a:normAutofit/>
          </a:bodyPr>
          <a:lstStyle/>
          <a:p>
            <a:r>
              <a:rPr lang="en-US" dirty="0"/>
              <a:t>Schools explain 50-80% of the variation in IRC receipt depending on IRC subject </a:t>
            </a:r>
          </a:p>
          <a:p>
            <a:r>
              <a:rPr lang="en-US" dirty="0"/>
              <a:t>However…</a:t>
            </a:r>
          </a:p>
          <a:p>
            <a:pPr lvl="1"/>
            <a:r>
              <a:rPr lang="en-US" dirty="0"/>
              <a:t>School demographics don’t matter</a:t>
            </a:r>
          </a:p>
          <a:p>
            <a:pPr lvl="1"/>
            <a:r>
              <a:rPr lang="en-US" dirty="0"/>
              <a:t>School achievement doesn’t matter</a:t>
            </a:r>
          </a:p>
          <a:p>
            <a:pPr lvl="1"/>
            <a:r>
              <a:rPr lang="en-US" dirty="0"/>
              <a:t>School model (e.g. Early College High School, T-STEM Academy, etc.) doesn’t matter</a:t>
            </a:r>
          </a:p>
          <a:p>
            <a:r>
              <a:rPr lang="en-US" dirty="0"/>
              <a:t>Why do schools matter? I don’t know!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A7349D-F870-8226-CDD7-6A2D2EC5B558}"/>
              </a:ext>
            </a:extLst>
          </p:cNvPr>
          <p:cNvSpPr/>
          <p:nvPr/>
        </p:nvSpPr>
        <p:spPr>
          <a:xfrm>
            <a:off x="838200" y="4870174"/>
            <a:ext cx="4739640" cy="467139"/>
          </a:xfrm>
          <a:prstGeom prst="rect">
            <a:avLst/>
          </a:prstGeom>
          <a:noFill/>
          <a:ln w="28575">
            <a:solidFill>
              <a:srgbClr val="BF5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53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AAFD31-BED7-4443-ADC0-D56024B9E8D8}"/>
              </a:ext>
            </a:extLst>
          </p:cNvPr>
          <p:cNvSpPr txBox="1"/>
          <p:nvPr/>
        </p:nvSpPr>
        <p:spPr>
          <a:xfrm>
            <a:off x="0" y="45578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50" dirty="0">
                <a:solidFill>
                  <a:srgbClr val="BF57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Finding #6: Schools matter most!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DD5B79-F53D-689E-DEBD-C375EA72D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02" y="1701710"/>
            <a:ext cx="10393077" cy="514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34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AAFD31-BED7-4443-ADC0-D56024B9E8D8}"/>
              </a:ext>
            </a:extLst>
          </p:cNvPr>
          <p:cNvSpPr txBox="1"/>
          <p:nvPr/>
        </p:nvSpPr>
        <p:spPr>
          <a:xfrm>
            <a:off x="0" y="45578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50" dirty="0">
                <a:solidFill>
                  <a:srgbClr val="BF57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are schools responding to CTE/IBC policy?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1A482-5C98-16CF-9E25-DAFCCFCA5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592" y="1825625"/>
            <a:ext cx="5539408" cy="4576586"/>
          </a:xfrm>
        </p:spPr>
        <p:txBody>
          <a:bodyPr>
            <a:normAutofit/>
          </a:bodyPr>
          <a:lstStyle/>
          <a:p>
            <a:r>
              <a:rPr lang="en-US" dirty="0"/>
              <a:t>Supplemental analysis of school-level metrics on Texas Advanced Performance Reports (TAPR)</a:t>
            </a:r>
          </a:p>
          <a:p>
            <a:r>
              <a:rPr lang="en-US" dirty="0"/>
              <a:t>Three metrics:</a:t>
            </a:r>
          </a:p>
          <a:p>
            <a:pPr lvl="1"/>
            <a:r>
              <a:rPr lang="en-US" dirty="0"/>
              <a:t>1) IBC graduates</a:t>
            </a:r>
          </a:p>
          <a:p>
            <a:pPr lvl="1"/>
            <a:r>
              <a:rPr lang="en-US" dirty="0"/>
              <a:t>2) Graduates completing CTE coursework aligned with IBC</a:t>
            </a:r>
          </a:p>
          <a:p>
            <a:pPr lvl="1"/>
            <a:r>
              <a:rPr lang="en-US" dirty="0"/>
              <a:t>3) College ready graduates</a:t>
            </a:r>
          </a:p>
          <a:p>
            <a:r>
              <a:rPr lang="en-US" dirty="0"/>
              <a:t>Both IBC and aligned CTE rates increased much faster than college ready rates </a:t>
            </a: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9F79347-6181-6F5E-D31A-243239047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598" y="1797947"/>
            <a:ext cx="59055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56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AAFD31-BED7-4443-ADC0-D56024B9E8D8}"/>
              </a:ext>
            </a:extLst>
          </p:cNvPr>
          <p:cNvSpPr txBox="1"/>
          <p:nvPr/>
        </p:nvSpPr>
        <p:spPr>
          <a:xfrm>
            <a:off x="-1" y="37881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50" dirty="0">
                <a:solidFill>
                  <a:srgbClr val="BF57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the need for IRCs?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2D8920-19BA-324E-B308-AF3070985C1E}"/>
              </a:ext>
            </a:extLst>
          </p:cNvPr>
          <p:cNvSpPr txBox="1"/>
          <p:nvPr/>
        </p:nvSpPr>
        <p:spPr>
          <a:xfrm>
            <a:off x="406399" y="1376073"/>
            <a:ext cx="11379200" cy="4807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Escalating tuition costs </a:t>
            </a:r>
          </a:p>
          <a:p>
            <a:pPr marL="514350" indent="-5143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awareness that students can make middle-class wages without a college degree depending on their training and where they live</a:t>
            </a:r>
          </a:p>
          <a:p>
            <a:pPr marL="514350" indent="-5143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Lack of preparedness for college </a:t>
            </a:r>
          </a:p>
          <a:p>
            <a:pPr marL="514350" indent="-5143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Drop out rates and student debt</a:t>
            </a:r>
          </a:p>
          <a:p>
            <a:pPr marL="514350" indent="-5143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Many young people saying they aren't learning job-ready skills in HS (devaluing of HS degree)</a:t>
            </a:r>
          </a:p>
        </p:txBody>
      </p:sp>
    </p:spTree>
    <p:extLst>
      <p:ext uri="{BB962C8B-B14F-4D97-AF65-F5344CB8AC3E}">
        <p14:creationId xmlns:p14="http://schemas.microsoft.com/office/powerpoint/2010/main" val="1075498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AAFD31-BED7-4443-ADC0-D56024B9E8D8}"/>
              </a:ext>
            </a:extLst>
          </p:cNvPr>
          <p:cNvSpPr txBox="1"/>
          <p:nvPr/>
        </p:nvSpPr>
        <p:spPr>
          <a:xfrm>
            <a:off x="0" y="45578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50" dirty="0">
                <a:solidFill>
                  <a:srgbClr val="BF57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students taking more CTE courses?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1A482-5C98-16CF-9E25-DAFCCFCA5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592" y="1825625"/>
            <a:ext cx="5539408" cy="4576586"/>
          </a:xfrm>
        </p:spPr>
        <p:txBody>
          <a:bodyPr>
            <a:normAutofit/>
          </a:bodyPr>
          <a:lstStyle/>
          <a:p>
            <a:r>
              <a:rPr lang="en-US" dirty="0"/>
              <a:t>Supplemental analysis of HS transcript data</a:t>
            </a:r>
          </a:p>
          <a:p>
            <a:r>
              <a:rPr lang="en-US" dirty="0"/>
              <a:t>Percentage of students taking dual-credit each year increased most from 2016-2019</a:t>
            </a:r>
          </a:p>
          <a:p>
            <a:r>
              <a:rPr lang="en-US" dirty="0"/>
              <a:t>CTE course-taking increased from 2013-2016 </a:t>
            </a:r>
            <a:r>
              <a:rPr lang="en-US" i="1" dirty="0"/>
              <a:t>but stagnated from 2017-2019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33CAC00-EB78-A438-27E0-CB85089AE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32705"/>
            <a:ext cx="594360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362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AAFD31-BED7-4443-ADC0-D56024B9E8D8}"/>
              </a:ext>
            </a:extLst>
          </p:cNvPr>
          <p:cNvSpPr txBox="1"/>
          <p:nvPr/>
        </p:nvSpPr>
        <p:spPr>
          <a:xfrm>
            <a:off x="0" y="455789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50" dirty="0">
                <a:solidFill>
                  <a:srgbClr val="BF57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Many IRC recipients are not concentrating in aligned CTE clusters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1A482-5C98-16CF-9E25-DAFCCFCA5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592" y="1825625"/>
            <a:ext cx="5539408" cy="4576586"/>
          </a:xfrm>
        </p:spPr>
        <p:txBody>
          <a:bodyPr>
            <a:normAutofit/>
          </a:bodyPr>
          <a:lstStyle/>
          <a:p>
            <a:r>
              <a:rPr lang="en-US" dirty="0"/>
              <a:t>Substantial variation across CTE clusters in alignment between IRC subject and CTE concentration</a:t>
            </a:r>
          </a:p>
          <a:p>
            <a:r>
              <a:rPr lang="en-US" dirty="0"/>
              <a:t>Half of IRC recipients in some clusters did not concentrate in any CTE field</a:t>
            </a:r>
          </a:p>
          <a:p>
            <a:r>
              <a:rPr lang="en-US" dirty="0"/>
              <a:t>~84% of IRC recipients in fields such as manufacturing and business did not concentrate in that subject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77BE1-1458-D70D-9556-D661554D2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72234"/>
            <a:ext cx="6096000" cy="508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29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AAFD31-BED7-4443-ADC0-D56024B9E8D8}"/>
              </a:ext>
            </a:extLst>
          </p:cNvPr>
          <p:cNvSpPr txBox="1"/>
          <p:nvPr/>
        </p:nvSpPr>
        <p:spPr>
          <a:xfrm>
            <a:off x="10260" y="36335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50" dirty="0">
                <a:solidFill>
                  <a:srgbClr val="BF57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Discussion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2055" y="1548245"/>
            <a:ext cx="1072341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IRCs provide modest and equal earnings boost for all demographic groups without strongly deterring students from college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Are IRCs game-changers? Probably not.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Should we let all IRCs count equivalently in state policy? Probably not.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Should we consider students to be “career ready” because they earned an IRC? Probably not.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Do we need more research on IRCs? Probably not.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Just kidding, we definitely do!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9279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CF3627-85F1-A84C-8408-9395485E5FE5}"/>
              </a:ext>
            </a:extLst>
          </p:cNvPr>
          <p:cNvSpPr txBox="1"/>
          <p:nvPr/>
        </p:nvSpPr>
        <p:spPr>
          <a:xfrm>
            <a:off x="0" y="0"/>
            <a:ext cx="1219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dirty="0">
                <a:solidFill>
                  <a:srgbClr val="DF6F1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look forward to your questions!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3" b="34618"/>
          <a:stretch/>
        </p:blipFill>
        <p:spPr>
          <a:xfrm>
            <a:off x="315268" y="1456110"/>
            <a:ext cx="4725083" cy="4404081"/>
          </a:xfrm>
          <a:prstGeom prst="ellipse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A2F3D3-1704-EB42-B8BD-9E171DDE6109}"/>
              </a:ext>
            </a:extLst>
          </p:cNvPr>
          <p:cNvSpPr txBox="1"/>
          <p:nvPr/>
        </p:nvSpPr>
        <p:spPr>
          <a:xfrm>
            <a:off x="5500273" y="2948198"/>
            <a:ext cx="61304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Matt Giani</a:t>
            </a:r>
          </a:p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Research Associate Professor</a:t>
            </a:r>
          </a:p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Department of Sociology</a:t>
            </a:r>
          </a:p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The University of Texas at Austin</a:t>
            </a:r>
            <a:br>
              <a:rPr lang="en-US" sz="2800" dirty="0">
                <a:solidFill>
                  <a:srgbClr val="A9BA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</a:br>
            <a:r>
              <a:rPr lang="en-US" sz="2800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  <a:hlinkClick r:id="rId4"/>
              </a:rPr>
              <a:t>matt.giani@austin.utexas.edu</a:t>
            </a:r>
            <a:endParaRPr lang="en-US" sz="2800" dirty="0">
              <a:solidFill>
                <a:srgbClr val="6666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endParaRPr lang="en-US" sz="2800" dirty="0">
              <a:solidFill>
                <a:srgbClr val="6666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endParaRPr lang="en-US" sz="2800" dirty="0">
              <a:solidFill>
                <a:srgbClr val="6666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endParaRPr lang="en-US" sz="2800" dirty="0">
              <a:solidFill>
                <a:srgbClr val="6666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endParaRPr lang="en-US" sz="2800" dirty="0">
              <a:solidFill>
                <a:srgbClr val="F5C1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2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AAFD31-BED7-4443-ADC0-D56024B9E8D8}"/>
              </a:ext>
            </a:extLst>
          </p:cNvPr>
          <p:cNvSpPr txBox="1"/>
          <p:nvPr/>
        </p:nvSpPr>
        <p:spPr>
          <a:xfrm>
            <a:off x="-1" y="37881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50" dirty="0">
                <a:solidFill>
                  <a:srgbClr val="BF57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Looking Ahead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2D8920-19BA-324E-B308-AF3070985C1E}"/>
              </a:ext>
            </a:extLst>
          </p:cNvPr>
          <p:cNvSpPr txBox="1"/>
          <p:nvPr/>
        </p:nvSpPr>
        <p:spPr>
          <a:xfrm>
            <a:off x="406399" y="1376073"/>
            <a:ext cx="11379200" cy="510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else can we transform the high school experience for students so as to significantly boost their wages and career prospects once they are in the workforce?</a:t>
            </a:r>
          </a:p>
          <a:p>
            <a:pPr marL="514350" indent="-5143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Stress the key roles of high schools—and middle schools, too—in helping students figure out their career interests and aptitudes.</a:t>
            </a:r>
          </a:p>
          <a:p>
            <a:pPr marL="514350" indent="-5143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Embrace approaches that are much more ambitious than IRCs, such as serious youth apprenticeship programs.</a:t>
            </a:r>
          </a:p>
          <a:p>
            <a:pPr marL="514350" indent="-5143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Encourage stackable credentials.</a:t>
            </a:r>
          </a:p>
          <a:p>
            <a:pPr marL="514350" indent="-5143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 state accountability systems more selective regarding which high school IRCs count in their college- and career-ready indices.</a:t>
            </a:r>
          </a:p>
        </p:txBody>
      </p:sp>
    </p:spTree>
    <p:extLst>
      <p:ext uri="{BB962C8B-B14F-4D97-AF65-F5344CB8AC3E}">
        <p14:creationId xmlns:p14="http://schemas.microsoft.com/office/powerpoint/2010/main" val="2014624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AAFD31-BED7-4443-ADC0-D56024B9E8D8}"/>
              </a:ext>
            </a:extLst>
          </p:cNvPr>
          <p:cNvSpPr txBox="1"/>
          <p:nvPr/>
        </p:nvSpPr>
        <p:spPr>
          <a:xfrm>
            <a:off x="406399" y="378819"/>
            <a:ext cx="6449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pc="-50" dirty="0">
                <a:solidFill>
                  <a:srgbClr val="BF57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Study Overview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2D8920-19BA-324E-B308-AF3070985C1E}"/>
              </a:ext>
            </a:extLst>
          </p:cNvPr>
          <p:cNvSpPr txBox="1"/>
          <p:nvPr/>
        </p:nvSpPr>
        <p:spPr>
          <a:xfrm>
            <a:off x="406398" y="1376073"/>
            <a:ext cx="6449552" cy="5742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 began collecting IRC</a:t>
            </a:r>
            <a:r>
              <a:rPr lang="en-US" sz="2200" baseline="30000" dirty="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2200" dirty="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data in 2017</a:t>
            </a:r>
          </a:p>
          <a:p>
            <a:pPr marL="514350" indent="-5143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Used Texas’s SLDS data (Texas Education Research Center)</a:t>
            </a:r>
          </a:p>
          <a:p>
            <a:pPr marL="514350" indent="-5143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2017-19 HS graduate cohorts (~1,000,000 students) </a:t>
            </a:r>
          </a:p>
          <a:p>
            <a:pPr marL="514350" indent="-5143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Examined predictors of IRC receipt and how IRCs shape college and employment outcomes </a:t>
            </a:r>
          </a:p>
          <a:p>
            <a:pPr marL="514350" indent="-5143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Conducted interviews and focus groups with 12 students in CTE programs that lead to IRCs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1200" baseline="30000" dirty="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1200" dirty="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Texas refers to certifications as </a:t>
            </a:r>
            <a:r>
              <a:rPr lang="en-US" sz="1200" i="1" dirty="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industry-based certifications </a:t>
            </a:r>
            <a:r>
              <a:rPr lang="en-US" sz="1200" dirty="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(IBCs)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82D5DD-C36D-5882-5FB6-536FABA55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890" y="0"/>
            <a:ext cx="5333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5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AAFD31-BED7-4443-ADC0-D56024B9E8D8}"/>
              </a:ext>
            </a:extLst>
          </p:cNvPr>
          <p:cNvSpPr txBox="1"/>
          <p:nvPr/>
        </p:nvSpPr>
        <p:spPr>
          <a:xfrm>
            <a:off x="-1" y="37881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50" dirty="0">
                <a:solidFill>
                  <a:srgbClr val="BF57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Distribution of IRCs by Subject/CTE Cluster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19C87-2968-F586-8AAD-B61E036FBD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973831" cy="4351338"/>
          </a:xfrm>
        </p:spPr>
        <p:txBody>
          <a:bodyPr/>
          <a:lstStyle/>
          <a:p>
            <a:r>
              <a:rPr lang="en-US" dirty="0"/>
              <a:t>Health Science and Business (MS Office) dominated IRCs</a:t>
            </a:r>
          </a:p>
          <a:p>
            <a:r>
              <a:rPr lang="en-US" dirty="0"/>
              <a:t>IRCs in many fields (IT, Hospitality, Education) are quite rare</a:t>
            </a:r>
          </a:p>
          <a:p>
            <a:r>
              <a:rPr lang="en-US" dirty="0"/>
              <a:t>IRCs in multiple subjects is somewhat common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EC8086-0463-4968-3D41-E808AFDF7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031" y="1311321"/>
            <a:ext cx="7379970" cy="554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26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AAFD31-BED7-4443-ADC0-D56024B9E8D8}"/>
              </a:ext>
            </a:extLst>
          </p:cNvPr>
          <p:cNvSpPr txBox="1"/>
          <p:nvPr/>
        </p:nvSpPr>
        <p:spPr>
          <a:xfrm>
            <a:off x="0" y="45578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50" dirty="0">
                <a:solidFill>
                  <a:srgbClr val="BF57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Q1: How much do IRCs help students find jobs?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9A563-6DA9-6C2F-5BE2-11AFB4B20D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Not at all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A little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A moderate amount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A lot</a:t>
            </a:r>
          </a:p>
        </p:txBody>
      </p:sp>
    </p:spTree>
    <p:extLst>
      <p:ext uri="{BB962C8B-B14F-4D97-AF65-F5344CB8AC3E}">
        <p14:creationId xmlns:p14="http://schemas.microsoft.com/office/powerpoint/2010/main" val="3208261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AAFD31-BED7-4443-ADC0-D56024B9E8D8}"/>
              </a:ext>
            </a:extLst>
          </p:cNvPr>
          <p:cNvSpPr txBox="1"/>
          <p:nvPr/>
        </p:nvSpPr>
        <p:spPr>
          <a:xfrm>
            <a:off x="0" y="455789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50" dirty="0">
                <a:solidFill>
                  <a:srgbClr val="BF57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Finding #1: IRCs are not related to </a:t>
            </a:r>
          </a:p>
          <a:p>
            <a:pPr algn="ctr"/>
            <a:r>
              <a:rPr lang="en-US" sz="4400" spc="-50" dirty="0">
                <a:solidFill>
                  <a:srgbClr val="BF57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first-year 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9A563-6DA9-6C2F-5BE2-11AFB4B20D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3600" b="1" dirty="0"/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Not at all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A little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A moderate amount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A lot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CB4BB7-D1BE-B5B9-2035-7BC32CD7F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470" y="1868564"/>
            <a:ext cx="6954530" cy="49894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C4411A-5FEE-BB74-3464-031238FF8D56}"/>
              </a:ext>
            </a:extLst>
          </p:cNvPr>
          <p:cNvSpPr/>
          <p:nvPr/>
        </p:nvSpPr>
        <p:spPr>
          <a:xfrm>
            <a:off x="838200" y="2464912"/>
            <a:ext cx="4399722" cy="467139"/>
          </a:xfrm>
          <a:prstGeom prst="rect">
            <a:avLst/>
          </a:prstGeom>
          <a:noFill/>
          <a:ln w="28575">
            <a:solidFill>
              <a:srgbClr val="BF5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49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AAFD31-BED7-4443-ADC0-D56024B9E8D8}"/>
              </a:ext>
            </a:extLst>
          </p:cNvPr>
          <p:cNvSpPr txBox="1"/>
          <p:nvPr/>
        </p:nvSpPr>
        <p:spPr>
          <a:xfrm>
            <a:off x="0" y="45578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50" dirty="0">
                <a:solidFill>
                  <a:srgbClr val="BF57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Q2: How much do IRCs boost earnings?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9A563-6DA9-6C2F-5BE2-11AFB4B20D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Not at all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A little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A moderate amount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A lot</a:t>
            </a:r>
          </a:p>
        </p:txBody>
      </p:sp>
    </p:spTree>
    <p:extLst>
      <p:ext uri="{BB962C8B-B14F-4D97-AF65-F5344CB8AC3E}">
        <p14:creationId xmlns:p14="http://schemas.microsoft.com/office/powerpoint/2010/main" val="3582702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AAFD31-BED7-4443-ADC0-D56024B9E8D8}"/>
              </a:ext>
            </a:extLst>
          </p:cNvPr>
          <p:cNvSpPr txBox="1"/>
          <p:nvPr/>
        </p:nvSpPr>
        <p:spPr>
          <a:xfrm>
            <a:off x="0" y="455789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50" dirty="0">
                <a:solidFill>
                  <a:srgbClr val="BF57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Finding #2: Many IRCs are positively related to earnings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9A563-6DA9-6C2F-5BE2-11AFB4B20D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3600" b="1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Not at all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A little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A moderate amount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A lot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C4411A-5FEE-BB74-3464-031238FF8D56}"/>
              </a:ext>
            </a:extLst>
          </p:cNvPr>
          <p:cNvSpPr/>
          <p:nvPr/>
        </p:nvSpPr>
        <p:spPr>
          <a:xfrm>
            <a:off x="838199" y="3756998"/>
            <a:ext cx="4479235" cy="467139"/>
          </a:xfrm>
          <a:prstGeom prst="rect">
            <a:avLst/>
          </a:prstGeom>
          <a:noFill/>
          <a:ln w="28575">
            <a:solidFill>
              <a:srgbClr val="BF5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96E070-3EE9-54F0-92E3-FF41B19927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2" r="1119"/>
          <a:stretch/>
        </p:blipFill>
        <p:spPr>
          <a:xfrm>
            <a:off x="5406885" y="2335703"/>
            <a:ext cx="6778488" cy="452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71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-9 White Backgr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49152</TotalTime>
  <Words>967</Words>
  <Application>Microsoft Office PowerPoint</Application>
  <PresentationFormat>Widescreen</PresentationFormat>
  <Paragraphs>182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Avenir Next</vt:lpstr>
      <vt:lpstr>Calibri</vt:lpstr>
      <vt:lpstr>Calibri Light</vt:lpstr>
      <vt:lpstr>Open Sans</vt:lpstr>
      <vt:lpstr>Office Theme</vt:lpstr>
      <vt:lpstr>16-9 White Backgroud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Zukis, Katerina M</dc:creator>
  <cp:lastModifiedBy>Giani, Matthew S</cp:lastModifiedBy>
  <cp:revision>632</cp:revision>
  <cp:lastPrinted>2018-11-01T14:00:12Z</cp:lastPrinted>
  <dcterms:created xsi:type="dcterms:W3CDTF">2018-10-26T14:45:21Z</dcterms:created>
  <dcterms:modified xsi:type="dcterms:W3CDTF">2023-01-24T20:39:18Z</dcterms:modified>
</cp:coreProperties>
</file>