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93" r:id="rId1"/>
    <p:sldMasterId id="2147483799" r:id="rId2"/>
  </p:sldMasterIdLst>
  <p:notesMasterIdLst>
    <p:notesMasterId r:id="rId22"/>
  </p:notesMasterIdLst>
  <p:sldIdLst>
    <p:sldId id="337" r:id="rId3"/>
    <p:sldId id="257" r:id="rId4"/>
    <p:sldId id="261" r:id="rId5"/>
    <p:sldId id="262" r:id="rId6"/>
    <p:sldId id="325" r:id="rId7"/>
    <p:sldId id="340" r:id="rId8"/>
    <p:sldId id="343" r:id="rId9"/>
    <p:sldId id="327" r:id="rId10"/>
    <p:sldId id="329" r:id="rId11"/>
    <p:sldId id="331" r:id="rId12"/>
    <p:sldId id="328" r:id="rId13"/>
    <p:sldId id="344" r:id="rId14"/>
    <p:sldId id="266" r:id="rId15"/>
    <p:sldId id="349" r:id="rId16"/>
    <p:sldId id="332" r:id="rId17"/>
    <p:sldId id="333" r:id="rId18"/>
    <p:sldId id="339" r:id="rId19"/>
    <p:sldId id="346" r:id="rId20"/>
    <p:sldId id="263" r:id="rId21"/>
  </p:sldIdLst>
  <p:sldSz cx="12192000" cy="6858000"/>
  <p:notesSz cx="6858000" cy="9144000"/>
  <p:embeddedFontLst>
    <p:embeddedFont>
      <p:font typeface="Montserrat" pitchFamily="2" charset="77"/>
      <p:regular r:id="rId23"/>
      <p:bold r:id="rId24"/>
      <p:italic r:id="rId25"/>
      <p:boldItalic r:id="rId26"/>
    </p:embeddedFont>
    <p:embeddedFont>
      <p:font typeface="Montserrat Light" pitchFamily="2" charset="77"/>
      <p:regular r:id="rId27"/>
      <p:bold r:id="rId28"/>
      <p:italic r:id="rId29"/>
      <p:boldItalic r:id="rId30"/>
    </p:embeddedFont>
    <p:embeddedFont>
      <p:font typeface="Montserrat Medium"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53F02E-15D2-845E-F9D3-B13D6C866D9B}" name="Craig Smith" initials="CS" userId="S::csmith@communicationworks.com::937bf543-fb81-45a1-ab3e-231d12b752b9" providerId="AD"/>
  <p188:author id="{04CB737F-9673-1F69-ED04-ECFBC94E0496}" name="Shep Ranbom" initials="SR" userId="S::sranbom@communicationworks.com::48e6a3f3-ceab-4ab8-8cc6-69ca967da89d" providerId="AD"/>
  <p188:author id="{946DE89D-CBE5-3DB7-0285-7A6EB886D306}" name="Advance CTE" initials="AC" userId="n0N5ZTHwk03js6T8XD6ffOcaqxtDoBSZnAsfQ35srZ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801"/>
    <a:srgbClr val="F58220"/>
    <a:srgbClr val="8FDFE2"/>
    <a:srgbClr val="92D400"/>
    <a:srgbClr val="00ABBD"/>
    <a:srgbClr val="FF6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51" autoAdjust="0"/>
    <p:restoredTop sz="94635" autoAdjust="0"/>
  </p:normalViewPr>
  <p:slideViewPr>
    <p:cSldViewPr snapToGrid="0">
      <p:cViewPr>
        <p:scale>
          <a:sx n="58" d="100"/>
          <a:sy n="58" d="100"/>
        </p:scale>
        <p:origin x="1648" y="1304"/>
      </p:cViewPr>
      <p:guideLst/>
    </p:cSldViewPr>
  </p:slideViewPr>
  <p:outlineViewPr>
    <p:cViewPr>
      <p:scale>
        <a:sx n="33" d="100"/>
        <a:sy n="33" d="100"/>
      </p:scale>
      <p:origin x="0" y="-2046"/>
    </p:cViewPr>
  </p:outlineViewPr>
  <p:notesTextViewPr>
    <p:cViewPr>
      <p:scale>
        <a:sx n="1" d="1"/>
        <a:sy n="1" d="1"/>
      </p:scale>
      <p:origin x="0" y="0"/>
    </p:cViewPr>
  </p:notesTextViewPr>
  <p:sorterViewPr>
    <p:cViewPr>
      <p:scale>
        <a:sx n="100" d="100"/>
        <a:sy n="100" d="100"/>
      </p:scale>
      <p:origin x="0" y="-1086"/>
    </p:cViewPr>
  </p:sorterViewPr>
  <p:notesViewPr>
    <p:cSldViewPr snapToGrid="0">
      <p:cViewPr>
        <p:scale>
          <a:sx n="90" d="100"/>
          <a:sy n="90" d="100"/>
        </p:scale>
        <p:origin x="2034" y="-10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EF8F0-4FFA-46BF-B289-9605EBA37E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F6F5B0E-B8DA-46E4-9312-13CC89A5D695}">
      <dgm:prSet phldrT="[Text]"/>
      <dgm:spPr>
        <a:solidFill>
          <a:srgbClr val="F58220"/>
        </a:solidFill>
        <a:ln>
          <a:solidFill>
            <a:schemeClr val="bg2"/>
          </a:solidFill>
        </a:ln>
      </dgm:spPr>
      <dgm:t>
        <a:bodyPr/>
        <a:lstStyle/>
        <a:p>
          <a:r>
            <a:rPr lang="en-US" b="1" dirty="0"/>
            <a:t>Learners</a:t>
          </a:r>
        </a:p>
      </dgm:t>
    </dgm:pt>
    <dgm:pt modelId="{D842893E-2A5D-4766-A2B1-F3D3D415B7A3}" type="parTrans" cxnId="{E41B54B7-5A0B-4470-992A-A5EC5937A32C}">
      <dgm:prSet/>
      <dgm:spPr/>
      <dgm:t>
        <a:bodyPr/>
        <a:lstStyle/>
        <a:p>
          <a:endParaRPr lang="en-US"/>
        </a:p>
      </dgm:t>
    </dgm:pt>
    <dgm:pt modelId="{3C4EA9C5-0C17-4270-BEC3-A5D9546F300B}" type="sibTrans" cxnId="{E41B54B7-5A0B-4470-992A-A5EC5937A32C}">
      <dgm:prSet/>
      <dgm:spPr/>
      <dgm:t>
        <a:bodyPr/>
        <a:lstStyle/>
        <a:p>
          <a:endParaRPr lang="en-US"/>
        </a:p>
      </dgm:t>
    </dgm:pt>
    <dgm:pt modelId="{47CB685C-9A7A-4E53-9B59-DBF491E04697}">
      <dgm:prSet phldrT="[Text]"/>
      <dgm:spPr>
        <a:noFill/>
        <a:ln>
          <a:solidFill>
            <a:schemeClr val="bg2">
              <a:alpha val="90000"/>
            </a:schemeClr>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Have</a:t>
          </a:r>
          <a:r>
            <a:rPr lang="en-US" b="1" i="0" dirty="0">
              <a:solidFill>
                <a:srgbClr val="000000"/>
              </a:solidFill>
              <a:effectLst/>
              <a:latin typeface="Montserrat" panose="00000500000000000000" pitchFamily="2" charset="0"/>
            </a:rPr>
            <a:t> </a:t>
          </a:r>
          <a:r>
            <a:rPr lang="en-US" b="0" i="0" dirty="0">
              <a:solidFill>
                <a:srgbClr val="000000"/>
              </a:solidFill>
              <a:effectLst/>
              <a:latin typeface="Montserrat" panose="00000500000000000000" pitchFamily="2" charset="0"/>
            </a:rPr>
            <a:t>access to more personalized paths to living wage jobs.</a:t>
          </a:r>
          <a:endParaRPr lang="en-US" dirty="0"/>
        </a:p>
      </dgm:t>
    </dgm:pt>
    <dgm:pt modelId="{CD3BBCE8-C6AD-415E-85F1-4DBD72D334D4}" type="parTrans" cxnId="{0FDA7427-D06D-4CAA-8748-40AE54202269}">
      <dgm:prSet/>
      <dgm:spPr/>
      <dgm:t>
        <a:bodyPr/>
        <a:lstStyle/>
        <a:p>
          <a:endParaRPr lang="en-US"/>
        </a:p>
      </dgm:t>
    </dgm:pt>
    <dgm:pt modelId="{BB27F332-33F9-4F93-8A15-50D662F66A93}" type="sibTrans" cxnId="{0FDA7427-D06D-4CAA-8748-40AE54202269}">
      <dgm:prSet/>
      <dgm:spPr/>
      <dgm:t>
        <a:bodyPr/>
        <a:lstStyle/>
        <a:p>
          <a:endParaRPr lang="en-US"/>
        </a:p>
      </dgm:t>
    </dgm:pt>
    <dgm:pt modelId="{E76A212E-072D-4D70-A4B1-EA6DAFFCFA51}">
      <dgm:prSet phldrT="[Text]"/>
      <dgm:spPr>
        <a:ln>
          <a:solidFill>
            <a:schemeClr val="bg2"/>
          </a:solidFill>
        </a:ln>
      </dgm:spPr>
      <dgm:t>
        <a:bodyPr/>
        <a:lstStyle/>
        <a:p>
          <a:r>
            <a:rPr lang="en-US" b="1" dirty="0"/>
            <a:t>CTE Educators</a:t>
          </a:r>
        </a:p>
      </dgm:t>
    </dgm:pt>
    <dgm:pt modelId="{248252E9-7D94-4995-8071-5605A4C89445}" type="parTrans" cxnId="{3E9D9A8B-242C-4640-942D-C2BA386E8D38}">
      <dgm:prSet/>
      <dgm:spPr/>
      <dgm:t>
        <a:bodyPr/>
        <a:lstStyle/>
        <a:p>
          <a:endParaRPr lang="en-US"/>
        </a:p>
      </dgm:t>
    </dgm:pt>
    <dgm:pt modelId="{D9A76049-578C-4F78-B9BC-E4FE84A56502}" type="sibTrans" cxnId="{3E9D9A8B-242C-4640-942D-C2BA386E8D38}">
      <dgm:prSet/>
      <dgm:spPr/>
      <dgm:t>
        <a:bodyPr/>
        <a:lstStyle/>
        <a:p>
          <a:endParaRPr lang="en-US"/>
        </a:p>
      </dgm:t>
    </dgm:pt>
    <dgm:pt modelId="{CF1AA5BC-F273-41A5-ABF9-24DAEBF9673C}">
      <dgm:prSet phldrT="[Text]"/>
      <dgm:spPr>
        <a:solidFill>
          <a:schemeClr val="bg1">
            <a:alpha val="90000"/>
          </a:schemeClr>
        </a:solidFill>
        <a:ln>
          <a:solidFill>
            <a:schemeClr val="bg2"/>
          </a:solidFill>
        </a:ln>
      </dgm:spPr>
      <dgm:t>
        <a:bodyPr/>
        <a:lstStyle/>
        <a:p>
          <a:pPr>
            <a:buFont typeface="Wingdings" panose="05000000000000000000" pitchFamily="2" charset="2"/>
            <a:buChar char="§"/>
          </a:pPr>
          <a:r>
            <a:rPr lang="en-US" b="0" i="0" dirty="0">
              <a:solidFill>
                <a:srgbClr val="000000"/>
              </a:solidFill>
              <a:effectLst/>
              <a:latin typeface="Montserrat" panose="00000500000000000000" pitchFamily="2" charset="0"/>
            </a:rPr>
            <a:t>Can align, design, and deliver programs that better reflect the interdisciplinary nature of work and the clusters.</a:t>
          </a:r>
          <a:endParaRPr lang="en-US" dirty="0"/>
        </a:p>
      </dgm:t>
    </dgm:pt>
    <dgm:pt modelId="{0450BF3E-0EB4-4DD7-840B-989C503309AE}" type="parTrans" cxnId="{54272BE9-3387-479B-886B-90BD3E8237DF}">
      <dgm:prSet/>
      <dgm:spPr/>
      <dgm:t>
        <a:bodyPr/>
        <a:lstStyle/>
        <a:p>
          <a:endParaRPr lang="en-US"/>
        </a:p>
      </dgm:t>
    </dgm:pt>
    <dgm:pt modelId="{978761D0-68FE-4862-A5FD-6707ACF6B1C3}" type="sibTrans" cxnId="{54272BE9-3387-479B-886B-90BD3E8237DF}">
      <dgm:prSet/>
      <dgm:spPr/>
      <dgm:t>
        <a:bodyPr/>
        <a:lstStyle/>
        <a:p>
          <a:endParaRPr lang="en-US"/>
        </a:p>
      </dgm:t>
    </dgm:pt>
    <dgm:pt modelId="{FAC71688-0F25-4251-97FA-1286F339BDAD}">
      <dgm:prSet phldrT="[Text]"/>
      <dgm:spPr>
        <a:solidFill>
          <a:srgbClr val="92D400"/>
        </a:solidFill>
        <a:ln>
          <a:solidFill>
            <a:schemeClr val="bg2"/>
          </a:solidFill>
        </a:ln>
      </dgm:spPr>
      <dgm:t>
        <a:bodyPr/>
        <a:lstStyle/>
        <a:p>
          <a:r>
            <a:rPr lang="en-US" b="1" dirty="0"/>
            <a:t>Industries</a:t>
          </a:r>
        </a:p>
      </dgm:t>
    </dgm:pt>
    <dgm:pt modelId="{1877DF4C-5600-4F70-958C-89FC0A47FFA0}" type="parTrans" cxnId="{F46554FE-DA51-481B-932B-E6095B2CC373}">
      <dgm:prSet/>
      <dgm:spPr/>
      <dgm:t>
        <a:bodyPr/>
        <a:lstStyle/>
        <a:p>
          <a:endParaRPr lang="en-US"/>
        </a:p>
      </dgm:t>
    </dgm:pt>
    <dgm:pt modelId="{E29A4508-051F-4657-914A-60DD7E3D5D66}" type="sibTrans" cxnId="{F46554FE-DA51-481B-932B-E6095B2CC373}">
      <dgm:prSet/>
      <dgm:spPr/>
      <dgm:t>
        <a:bodyPr/>
        <a:lstStyle/>
        <a:p>
          <a:endParaRPr lang="en-US"/>
        </a:p>
      </dgm:t>
    </dgm:pt>
    <dgm:pt modelId="{F6A9B533-554E-4AD1-BD33-04851F0CC18A}">
      <dgm:prSet phldrT="[Text]"/>
      <dgm:spPr>
        <a:solidFill>
          <a:schemeClr val="bg1">
            <a:alpha val="90000"/>
          </a:schemeClr>
        </a:solidFill>
        <a:ln>
          <a:solidFill>
            <a:schemeClr val="bg2"/>
          </a:solidFill>
        </a:ln>
      </dgm:spPr>
      <dgm:t>
        <a:bodyPr/>
        <a:lstStyle/>
        <a:p>
          <a:pPr>
            <a:buFont typeface="Wingdings" panose="05000000000000000000" pitchFamily="2" charset="2"/>
            <a:buChar char="§"/>
          </a:pPr>
          <a:r>
            <a:rPr lang="en-US" b="0" i="0" dirty="0">
              <a:solidFill>
                <a:srgbClr val="000000"/>
              </a:solidFill>
              <a:effectLst/>
              <a:latin typeface="Montserrat" panose="00000500000000000000" pitchFamily="2" charset="0"/>
            </a:rPr>
            <a:t>Can hire learners with a lifelong learning worldview whose interests, skills, and work-based experiences align with industry sector and hiring needs. </a:t>
          </a:r>
          <a:endParaRPr lang="en-US" dirty="0"/>
        </a:p>
      </dgm:t>
    </dgm:pt>
    <dgm:pt modelId="{4534CFAC-3460-4D30-BECB-AA8E4F4DFFB0}" type="parTrans" cxnId="{DBE63D27-BE5A-4F33-9941-69C89F2CB46C}">
      <dgm:prSet/>
      <dgm:spPr/>
      <dgm:t>
        <a:bodyPr/>
        <a:lstStyle/>
        <a:p>
          <a:endParaRPr lang="en-US"/>
        </a:p>
      </dgm:t>
    </dgm:pt>
    <dgm:pt modelId="{0A345091-053A-4E47-B659-2523DD41A210}" type="sibTrans" cxnId="{DBE63D27-BE5A-4F33-9941-69C89F2CB46C}">
      <dgm:prSet/>
      <dgm:spPr/>
      <dgm:t>
        <a:bodyPr/>
        <a:lstStyle/>
        <a:p>
          <a:endParaRPr lang="en-US"/>
        </a:p>
      </dgm:t>
    </dgm:pt>
    <dgm:pt modelId="{6DA1CF64-21ED-43D9-AE80-27F99715083E}">
      <dgm:prSet/>
      <dgm:spPr>
        <a:solidFill>
          <a:srgbClr val="002060"/>
        </a:solidFill>
        <a:ln>
          <a:solidFill>
            <a:schemeClr val="bg2"/>
          </a:solidFill>
        </a:ln>
      </dgm:spPr>
      <dgm:t>
        <a:bodyPr/>
        <a:lstStyle/>
        <a:p>
          <a:r>
            <a:rPr lang="en-US" b="1" dirty="0"/>
            <a:t>State CTE Leaders</a:t>
          </a:r>
        </a:p>
      </dgm:t>
    </dgm:pt>
    <dgm:pt modelId="{FBAE3B20-5449-48DE-BF9C-C49C9FD96F44}" type="parTrans" cxnId="{1C7F7C74-6F1C-4BF0-BD9E-53DAED74BB3E}">
      <dgm:prSet/>
      <dgm:spPr/>
      <dgm:t>
        <a:bodyPr/>
        <a:lstStyle/>
        <a:p>
          <a:endParaRPr lang="en-US"/>
        </a:p>
      </dgm:t>
    </dgm:pt>
    <dgm:pt modelId="{51E343DB-B11F-4F87-B71E-468960DD6B33}" type="sibTrans" cxnId="{1C7F7C74-6F1C-4BF0-BD9E-53DAED74BB3E}">
      <dgm:prSet/>
      <dgm:spPr/>
      <dgm:t>
        <a:bodyPr/>
        <a:lstStyle/>
        <a:p>
          <a:endParaRPr lang="en-US"/>
        </a:p>
      </dgm:t>
    </dgm:pt>
    <dgm:pt modelId="{97BBDE6D-F4ED-4451-9C71-5CB4938DC76F}">
      <dgm:prSet/>
      <dgm:spPr>
        <a:noFill/>
        <a:ln>
          <a:solidFill>
            <a:schemeClr val="bg2"/>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Can design programs and experiences that are more responsive to industry needs.</a:t>
          </a:r>
          <a:endParaRPr lang="en-US" dirty="0"/>
        </a:p>
      </dgm:t>
    </dgm:pt>
    <dgm:pt modelId="{0AE95964-50EB-44C4-8AD7-1CC87AC3C034}" type="parTrans" cxnId="{98D9CC63-E380-4D1B-9E85-E256E6A21265}">
      <dgm:prSet/>
      <dgm:spPr/>
      <dgm:t>
        <a:bodyPr/>
        <a:lstStyle/>
        <a:p>
          <a:endParaRPr lang="en-US"/>
        </a:p>
      </dgm:t>
    </dgm:pt>
    <dgm:pt modelId="{C28B0119-DEB2-4221-9CFA-CCE44F3060DB}" type="sibTrans" cxnId="{98D9CC63-E380-4D1B-9E85-E256E6A21265}">
      <dgm:prSet/>
      <dgm:spPr/>
      <dgm:t>
        <a:bodyPr/>
        <a:lstStyle/>
        <a:p>
          <a:endParaRPr lang="en-US"/>
        </a:p>
      </dgm:t>
    </dgm:pt>
    <dgm:pt modelId="{A628ADE2-1047-4379-A4F9-82C2ECEBD379}">
      <dgm:prSet phldrT="[Text]"/>
      <dgm:spPr>
        <a:noFill/>
        <a:ln>
          <a:solidFill>
            <a:schemeClr val="bg2">
              <a:alpha val="90000"/>
            </a:schemeClr>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Gain skills for a variety of careers</a:t>
          </a:r>
          <a:endParaRPr lang="en-US" dirty="0"/>
        </a:p>
      </dgm:t>
    </dgm:pt>
    <dgm:pt modelId="{B3F14BBB-1547-4423-B55D-9E82A3173AE5}" type="parTrans" cxnId="{CB1950AA-3F25-44FD-822F-F524570ECD13}">
      <dgm:prSet/>
      <dgm:spPr/>
      <dgm:t>
        <a:bodyPr/>
        <a:lstStyle/>
        <a:p>
          <a:endParaRPr lang="en-US"/>
        </a:p>
      </dgm:t>
    </dgm:pt>
    <dgm:pt modelId="{E3661635-F3FC-41B0-AC73-2F7632B71C36}" type="sibTrans" cxnId="{CB1950AA-3F25-44FD-822F-F524570ECD13}">
      <dgm:prSet/>
      <dgm:spPr/>
      <dgm:t>
        <a:bodyPr/>
        <a:lstStyle/>
        <a:p>
          <a:endParaRPr lang="en-US"/>
        </a:p>
      </dgm:t>
    </dgm:pt>
    <dgm:pt modelId="{0FC619BE-2F55-4455-8911-F218F500D59B}">
      <dgm:prSet phldrT="[Text]"/>
      <dgm:spPr>
        <a:solidFill>
          <a:schemeClr val="bg1">
            <a:alpha val="90000"/>
          </a:schemeClr>
        </a:solidFill>
        <a:ln>
          <a:solidFill>
            <a:schemeClr val="bg2"/>
          </a:solidFill>
        </a:ln>
      </dgm:spPr>
      <dgm:t>
        <a:bodyPr/>
        <a:lstStyle/>
        <a:p>
          <a:pPr>
            <a:buFont typeface="Wingdings" panose="05000000000000000000" pitchFamily="2" charset="2"/>
            <a:buChar char="§"/>
          </a:pPr>
          <a:r>
            <a:rPr lang="en-US" b="0" i="0" dirty="0">
              <a:solidFill>
                <a:srgbClr val="000000"/>
              </a:solidFill>
              <a:effectLst/>
              <a:latin typeface="Montserrat" panose="00000500000000000000" pitchFamily="2" charset="0"/>
            </a:rPr>
            <a:t>More connected career readiness language that acts as a bridge between industry and education. </a:t>
          </a:r>
          <a:endParaRPr lang="en-US" dirty="0"/>
        </a:p>
      </dgm:t>
    </dgm:pt>
    <dgm:pt modelId="{FEEBBBCB-7672-408E-8E37-807FD4D889A2}" type="parTrans" cxnId="{7BCB2E00-D5FF-4074-8B8F-5D32641DA07E}">
      <dgm:prSet/>
      <dgm:spPr/>
      <dgm:t>
        <a:bodyPr/>
        <a:lstStyle/>
        <a:p>
          <a:endParaRPr lang="en-US"/>
        </a:p>
      </dgm:t>
    </dgm:pt>
    <dgm:pt modelId="{C8F5D99E-A16C-4C7F-8B02-C50BA6B499CC}" type="sibTrans" cxnId="{7BCB2E00-D5FF-4074-8B8F-5D32641DA07E}">
      <dgm:prSet/>
      <dgm:spPr/>
      <dgm:t>
        <a:bodyPr/>
        <a:lstStyle/>
        <a:p>
          <a:endParaRPr lang="en-US"/>
        </a:p>
      </dgm:t>
    </dgm:pt>
    <dgm:pt modelId="{2AD83441-4917-49AB-BDC8-37EAE037AC7F}">
      <dgm:prSet/>
      <dgm:spPr>
        <a:noFill/>
        <a:ln>
          <a:solidFill>
            <a:schemeClr val="bg2"/>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Provide resources and guidance to local leaders that reflect the needs of the modern workplace. </a:t>
          </a:r>
          <a:endParaRPr lang="en-US" dirty="0"/>
        </a:p>
      </dgm:t>
    </dgm:pt>
    <dgm:pt modelId="{476E1DE4-B9A6-4034-8D43-DBB7C15DEA34}" type="parTrans" cxnId="{D47DAF15-8753-4555-99AB-81F7877B7544}">
      <dgm:prSet/>
      <dgm:spPr/>
      <dgm:t>
        <a:bodyPr/>
        <a:lstStyle/>
        <a:p>
          <a:endParaRPr lang="en-US"/>
        </a:p>
      </dgm:t>
    </dgm:pt>
    <dgm:pt modelId="{3F0B94D5-BD51-4F70-88F8-625561581B6F}" type="sibTrans" cxnId="{D47DAF15-8753-4555-99AB-81F7877B7544}">
      <dgm:prSet/>
      <dgm:spPr/>
      <dgm:t>
        <a:bodyPr/>
        <a:lstStyle/>
        <a:p>
          <a:endParaRPr lang="en-US"/>
        </a:p>
      </dgm:t>
    </dgm:pt>
    <dgm:pt modelId="{EE60D28E-758B-4CBC-9E98-E0E4825CCB30}">
      <dgm:prSet phldrT="[Text]"/>
      <dgm:spPr>
        <a:noFill/>
        <a:ln>
          <a:solidFill>
            <a:schemeClr val="bg2">
              <a:alpha val="90000"/>
            </a:schemeClr>
          </a:solidFill>
        </a:ln>
      </dgm:spPr>
      <dgm:t>
        <a:bodyPr/>
        <a:lstStyle/>
        <a:p>
          <a:pPr>
            <a:buFont typeface="Arial" panose="020B0604020202020204" pitchFamily="34" charset="0"/>
            <a:buNone/>
          </a:pPr>
          <a:endParaRPr lang="en-US" dirty="0"/>
        </a:p>
      </dgm:t>
    </dgm:pt>
    <dgm:pt modelId="{BF13D227-5184-42AA-83E9-34A0EE396F02}" type="parTrans" cxnId="{0533A499-78F7-4A50-BE06-5F2FC83338B7}">
      <dgm:prSet/>
      <dgm:spPr/>
      <dgm:t>
        <a:bodyPr/>
        <a:lstStyle/>
        <a:p>
          <a:endParaRPr lang="en-US"/>
        </a:p>
      </dgm:t>
    </dgm:pt>
    <dgm:pt modelId="{BF64BC7E-0E34-4DE8-9FA0-58CCB554B4EA}" type="sibTrans" cxnId="{0533A499-78F7-4A50-BE06-5F2FC83338B7}">
      <dgm:prSet/>
      <dgm:spPr/>
      <dgm:t>
        <a:bodyPr/>
        <a:lstStyle/>
        <a:p>
          <a:endParaRPr lang="en-US"/>
        </a:p>
      </dgm:t>
    </dgm:pt>
    <dgm:pt modelId="{CE99C33F-833A-49CE-95A7-A504FC83437A}">
      <dgm:prSet phldrT="[Text]"/>
      <dgm:spPr>
        <a:solidFill>
          <a:schemeClr val="bg1">
            <a:alpha val="90000"/>
          </a:schemeClr>
        </a:solidFill>
        <a:ln>
          <a:solidFill>
            <a:schemeClr val="bg2"/>
          </a:solidFill>
        </a:ln>
      </dgm:spPr>
      <dgm:t>
        <a:bodyPr/>
        <a:lstStyle/>
        <a:p>
          <a:endParaRPr lang="en-US" dirty="0"/>
        </a:p>
      </dgm:t>
    </dgm:pt>
    <dgm:pt modelId="{D49EF192-2F60-4AE2-A6B1-D369F9DA817F}" type="parTrans" cxnId="{3AD50097-C19D-4F47-976A-8D3CAA99A608}">
      <dgm:prSet/>
      <dgm:spPr/>
      <dgm:t>
        <a:bodyPr/>
        <a:lstStyle/>
        <a:p>
          <a:endParaRPr lang="en-US"/>
        </a:p>
      </dgm:t>
    </dgm:pt>
    <dgm:pt modelId="{D664CE10-298A-45BC-98E2-F7CCED1B8A55}" type="sibTrans" cxnId="{3AD50097-C19D-4F47-976A-8D3CAA99A608}">
      <dgm:prSet/>
      <dgm:spPr/>
      <dgm:t>
        <a:bodyPr/>
        <a:lstStyle/>
        <a:p>
          <a:endParaRPr lang="en-US"/>
        </a:p>
      </dgm:t>
    </dgm:pt>
    <dgm:pt modelId="{AFFA13DC-0D35-46CC-8B00-ADD3660CE3B3}">
      <dgm:prSet phldrT="[Text]"/>
      <dgm:spPr>
        <a:solidFill>
          <a:schemeClr val="bg1">
            <a:alpha val="90000"/>
          </a:schemeClr>
        </a:solidFill>
        <a:ln>
          <a:solidFill>
            <a:schemeClr val="bg2"/>
          </a:solidFill>
        </a:ln>
      </dgm:spPr>
      <dgm:t>
        <a:bodyPr/>
        <a:lstStyle/>
        <a:p>
          <a:endParaRPr lang="en-US" dirty="0"/>
        </a:p>
      </dgm:t>
    </dgm:pt>
    <dgm:pt modelId="{7A66B9C4-5761-4131-AA91-013FE6E43576}" type="parTrans" cxnId="{D090C3F7-9601-419C-A5D0-9306FEB0AE43}">
      <dgm:prSet/>
      <dgm:spPr/>
      <dgm:t>
        <a:bodyPr/>
        <a:lstStyle/>
        <a:p>
          <a:endParaRPr lang="en-US"/>
        </a:p>
      </dgm:t>
    </dgm:pt>
    <dgm:pt modelId="{8DAB7085-8396-40FF-A839-B0BF57755166}" type="sibTrans" cxnId="{D090C3F7-9601-419C-A5D0-9306FEB0AE43}">
      <dgm:prSet/>
      <dgm:spPr/>
      <dgm:t>
        <a:bodyPr/>
        <a:lstStyle/>
        <a:p>
          <a:endParaRPr lang="en-US"/>
        </a:p>
      </dgm:t>
    </dgm:pt>
    <dgm:pt modelId="{174D5747-EE25-4F67-A087-89139165B43D}">
      <dgm:prSet/>
      <dgm:spPr>
        <a:noFill/>
        <a:ln>
          <a:solidFill>
            <a:schemeClr val="bg2"/>
          </a:solidFill>
        </a:ln>
      </dgm:spPr>
      <dgm:t>
        <a:bodyPr/>
        <a:lstStyle/>
        <a:p>
          <a:pPr>
            <a:buFont typeface="Arial" panose="020B0604020202020204" pitchFamily="34" charset="0"/>
            <a:buNone/>
          </a:pPr>
          <a:endParaRPr lang="en-US" dirty="0"/>
        </a:p>
      </dgm:t>
    </dgm:pt>
    <dgm:pt modelId="{1CCE332A-BFB7-4AAB-9CD1-C0D15A9F4EBD}" type="parTrans" cxnId="{170216CB-0723-46C4-A73B-916CB8898C73}">
      <dgm:prSet/>
      <dgm:spPr/>
      <dgm:t>
        <a:bodyPr/>
        <a:lstStyle/>
        <a:p>
          <a:endParaRPr lang="en-US"/>
        </a:p>
      </dgm:t>
    </dgm:pt>
    <dgm:pt modelId="{805758EC-1D41-4645-BE58-FFBEC08B81C2}" type="sibTrans" cxnId="{170216CB-0723-46C4-A73B-916CB8898C73}">
      <dgm:prSet/>
      <dgm:spPr/>
      <dgm:t>
        <a:bodyPr/>
        <a:lstStyle/>
        <a:p>
          <a:endParaRPr lang="en-US"/>
        </a:p>
      </dgm:t>
    </dgm:pt>
    <dgm:pt modelId="{555F99AC-A334-47D1-8D66-DCD1C12ADA36}">
      <dgm:prSet phldrT="[Text]"/>
      <dgm:spPr>
        <a:solidFill>
          <a:schemeClr val="bg1">
            <a:alpha val="90000"/>
          </a:schemeClr>
        </a:solidFill>
        <a:ln>
          <a:solidFill>
            <a:schemeClr val="bg2"/>
          </a:solidFill>
        </a:ln>
      </dgm:spPr>
      <dgm:t>
        <a:bodyPr/>
        <a:lstStyle/>
        <a:p>
          <a:pPr>
            <a:buFont typeface="Wingdings" panose="05000000000000000000" pitchFamily="2" charset="2"/>
            <a:buChar char="§"/>
          </a:pPr>
          <a:r>
            <a:rPr lang="en-US" b="0" i="0" dirty="0">
              <a:solidFill>
                <a:srgbClr val="000000"/>
              </a:solidFill>
              <a:effectLst/>
              <a:latin typeface="Montserrat" panose="00000500000000000000" pitchFamily="2" charset="0"/>
            </a:rPr>
            <a:t>Enhances connection between in- and out of-classroom  experiences, such as work-based learning.</a:t>
          </a:r>
          <a:endParaRPr lang="en-US" dirty="0"/>
        </a:p>
      </dgm:t>
    </dgm:pt>
    <dgm:pt modelId="{D56A331D-8FF1-41B7-9140-6D234DB7678C}" type="parTrans" cxnId="{F6ED23C9-E4B8-4ABB-8183-C25505212FA5}">
      <dgm:prSet/>
      <dgm:spPr/>
      <dgm:t>
        <a:bodyPr/>
        <a:lstStyle/>
        <a:p>
          <a:endParaRPr lang="en-US"/>
        </a:p>
      </dgm:t>
    </dgm:pt>
    <dgm:pt modelId="{05D5EDE1-2213-4494-9DE4-4F71AC958DA4}" type="sibTrans" cxnId="{F6ED23C9-E4B8-4ABB-8183-C25505212FA5}">
      <dgm:prSet/>
      <dgm:spPr/>
      <dgm:t>
        <a:bodyPr/>
        <a:lstStyle/>
        <a:p>
          <a:endParaRPr lang="en-US"/>
        </a:p>
      </dgm:t>
    </dgm:pt>
    <dgm:pt modelId="{4CD846FF-567A-4FC5-8271-4C161ED07261}">
      <dgm:prSet phldrT="[Text]"/>
      <dgm:spPr>
        <a:solidFill>
          <a:schemeClr val="bg1">
            <a:alpha val="90000"/>
          </a:schemeClr>
        </a:solidFill>
        <a:ln>
          <a:solidFill>
            <a:schemeClr val="bg2"/>
          </a:solidFill>
        </a:ln>
      </dgm:spPr>
      <dgm:t>
        <a:bodyPr/>
        <a:lstStyle/>
        <a:p>
          <a:endParaRPr lang="en-US" dirty="0"/>
        </a:p>
      </dgm:t>
    </dgm:pt>
    <dgm:pt modelId="{E37C663A-95A2-48C5-BA36-1DE3220AEB2B}" type="parTrans" cxnId="{44ABD1B1-F180-4E2A-9D23-7B4295768B54}">
      <dgm:prSet/>
      <dgm:spPr/>
      <dgm:t>
        <a:bodyPr/>
        <a:lstStyle/>
        <a:p>
          <a:endParaRPr lang="en-US"/>
        </a:p>
      </dgm:t>
    </dgm:pt>
    <dgm:pt modelId="{C6661D91-C8CD-401E-9EF7-72C1DB502E4B}" type="sibTrans" cxnId="{44ABD1B1-F180-4E2A-9D23-7B4295768B54}">
      <dgm:prSet/>
      <dgm:spPr/>
      <dgm:t>
        <a:bodyPr/>
        <a:lstStyle/>
        <a:p>
          <a:endParaRPr lang="en-US"/>
        </a:p>
      </dgm:t>
    </dgm:pt>
    <dgm:pt modelId="{511D3FC6-681A-4589-9898-FA6C6871E350}">
      <dgm:prSet phldrT="[Text]"/>
      <dgm:spPr>
        <a:solidFill>
          <a:schemeClr val="bg1">
            <a:alpha val="90000"/>
          </a:schemeClr>
        </a:solidFill>
        <a:ln>
          <a:solidFill>
            <a:schemeClr val="bg2"/>
          </a:solidFill>
        </a:ln>
      </dgm:spPr>
      <dgm:t>
        <a:bodyPr/>
        <a:lstStyle/>
        <a:p>
          <a:pPr>
            <a:buFont typeface="Wingdings" panose="05000000000000000000" pitchFamily="2" charset="2"/>
            <a:buChar char="§"/>
          </a:pPr>
          <a:r>
            <a:rPr lang="en-US" b="0" i="0" dirty="0">
              <a:solidFill>
                <a:srgbClr val="000000"/>
              </a:solidFill>
              <a:effectLst/>
              <a:latin typeface="Montserrat" panose="00000500000000000000" pitchFamily="2" charset="0"/>
            </a:rPr>
            <a:t>Allows for stronger career exploration and advising models.</a:t>
          </a:r>
          <a:endParaRPr lang="en-US" dirty="0"/>
        </a:p>
      </dgm:t>
    </dgm:pt>
    <dgm:pt modelId="{B9DB8D10-9063-4C99-8A6B-D465D7CBA43E}" type="sibTrans" cxnId="{EC9B9A90-A99A-47BA-A9D8-53A0EBC0A998}">
      <dgm:prSet/>
      <dgm:spPr/>
      <dgm:t>
        <a:bodyPr/>
        <a:lstStyle/>
        <a:p>
          <a:endParaRPr lang="en-US"/>
        </a:p>
      </dgm:t>
    </dgm:pt>
    <dgm:pt modelId="{22884A97-CFF2-4153-967A-A10CF9C2C652}" type="parTrans" cxnId="{EC9B9A90-A99A-47BA-A9D8-53A0EBC0A998}">
      <dgm:prSet/>
      <dgm:spPr/>
      <dgm:t>
        <a:bodyPr/>
        <a:lstStyle/>
        <a:p>
          <a:endParaRPr lang="en-US"/>
        </a:p>
      </dgm:t>
    </dgm:pt>
    <dgm:pt modelId="{7A71545C-3B86-47CF-B5BF-12DE50E76A3D}">
      <dgm:prSet phldrT="[Text]"/>
      <dgm:spPr>
        <a:noFill/>
        <a:ln>
          <a:solidFill>
            <a:schemeClr val="bg2">
              <a:alpha val="90000"/>
            </a:schemeClr>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 Utilize language to describe their future careers more aligned with what is used by industry </a:t>
          </a:r>
          <a:endParaRPr lang="en-US" dirty="0"/>
        </a:p>
      </dgm:t>
    </dgm:pt>
    <dgm:pt modelId="{6FB32110-984A-4B8C-BF41-AA01E38242EE}" type="parTrans" cxnId="{C0F9029C-C050-4787-9476-68B543C5C699}">
      <dgm:prSet/>
      <dgm:spPr/>
      <dgm:t>
        <a:bodyPr/>
        <a:lstStyle/>
        <a:p>
          <a:endParaRPr lang="en-US"/>
        </a:p>
      </dgm:t>
    </dgm:pt>
    <dgm:pt modelId="{6ABB548E-C750-49A2-A82F-184E3584FBE1}" type="sibTrans" cxnId="{C0F9029C-C050-4787-9476-68B543C5C699}">
      <dgm:prSet/>
      <dgm:spPr/>
      <dgm:t>
        <a:bodyPr/>
        <a:lstStyle/>
        <a:p>
          <a:endParaRPr lang="en-US"/>
        </a:p>
      </dgm:t>
    </dgm:pt>
    <dgm:pt modelId="{8F3C9EFC-3CD0-4B15-A7DC-2D0561A24604}">
      <dgm:prSet phldrT="[Text]"/>
      <dgm:spPr>
        <a:noFill/>
        <a:ln>
          <a:solidFill>
            <a:schemeClr val="bg2">
              <a:alpha val="90000"/>
            </a:schemeClr>
          </a:solidFill>
        </a:ln>
      </dgm:spPr>
      <dgm:t>
        <a:bodyPr/>
        <a:lstStyle/>
        <a:p>
          <a:pPr>
            <a:buFont typeface="Arial" panose="020B0604020202020204" pitchFamily="34" charset="0"/>
            <a:buNone/>
          </a:pPr>
          <a:endParaRPr lang="en-US" dirty="0"/>
        </a:p>
      </dgm:t>
    </dgm:pt>
    <dgm:pt modelId="{38B68DCD-D161-490A-9E95-D30B89DC903B}" type="parTrans" cxnId="{21B62B94-642C-45A7-B1A5-4815C145189C}">
      <dgm:prSet/>
      <dgm:spPr/>
      <dgm:t>
        <a:bodyPr/>
        <a:lstStyle/>
        <a:p>
          <a:endParaRPr lang="en-US"/>
        </a:p>
      </dgm:t>
    </dgm:pt>
    <dgm:pt modelId="{012B294C-0F63-4801-800D-4BE61F099CEE}" type="sibTrans" cxnId="{21B62B94-642C-45A7-B1A5-4815C145189C}">
      <dgm:prSet/>
      <dgm:spPr/>
      <dgm:t>
        <a:bodyPr/>
        <a:lstStyle/>
        <a:p>
          <a:endParaRPr lang="en-US"/>
        </a:p>
      </dgm:t>
    </dgm:pt>
    <dgm:pt modelId="{C26B87C6-35A4-4801-9C88-637D3A4EBDFA}" type="pres">
      <dgm:prSet presAssocID="{86EEF8F0-4FFA-46BF-B289-9605EBA37ECD}" presName="Name0" presStyleCnt="0">
        <dgm:presLayoutVars>
          <dgm:dir/>
          <dgm:animLvl val="lvl"/>
          <dgm:resizeHandles val="exact"/>
        </dgm:presLayoutVars>
      </dgm:prSet>
      <dgm:spPr/>
    </dgm:pt>
    <dgm:pt modelId="{EFC88D91-6782-4688-AC24-62581D352072}" type="pres">
      <dgm:prSet presAssocID="{2F6F5B0E-B8DA-46E4-9312-13CC89A5D695}" presName="composite" presStyleCnt="0"/>
      <dgm:spPr/>
    </dgm:pt>
    <dgm:pt modelId="{9E782B77-61FF-4534-BD21-057253299849}" type="pres">
      <dgm:prSet presAssocID="{2F6F5B0E-B8DA-46E4-9312-13CC89A5D695}" presName="parTx" presStyleLbl="alignNode1" presStyleIdx="0" presStyleCnt="4">
        <dgm:presLayoutVars>
          <dgm:chMax val="0"/>
          <dgm:chPref val="0"/>
          <dgm:bulletEnabled val="1"/>
        </dgm:presLayoutVars>
      </dgm:prSet>
      <dgm:spPr/>
    </dgm:pt>
    <dgm:pt modelId="{734D3AF8-97B5-4C2B-A531-32C008E23BE3}" type="pres">
      <dgm:prSet presAssocID="{2F6F5B0E-B8DA-46E4-9312-13CC89A5D695}" presName="desTx" presStyleLbl="alignAccFollowNode1" presStyleIdx="0" presStyleCnt="4">
        <dgm:presLayoutVars>
          <dgm:bulletEnabled val="1"/>
        </dgm:presLayoutVars>
      </dgm:prSet>
      <dgm:spPr/>
    </dgm:pt>
    <dgm:pt modelId="{E63C3768-F262-47FB-B31E-3E1869DD6D13}" type="pres">
      <dgm:prSet presAssocID="{3C4EA9C5-0C17-4270-BEC3-A5D9546F300B}" presName="space" presStyleCnt="0"/>
      <dgm:spPr/>
    </dgm:pt>
    <dgm:pt modelId="{9790573A-47F4-4801-BCDB-BB8D28F56973}" type="pres">
      <dgm:prSet presAssocID="{E76A212E-072D-4D70-A4B1-EA6DAFFCFA51}" presName="composite" presStyleCnt="0"/>
      <dgm:spPr/>
    </dgm:pt>
    <dgm:pt modelId="{CF58DBB7-28CB-420C-9188-A50E46FB46A5}" type="pres">
      <dgm:prSet presAssocID="{E76A212E-072D-4D70-A4B1-EA6DAFFCFA51}" presName="parTx" presStyleLbl="alignNode1" presStyleIdx="1" presStyleCnt="4">
        <dgm:presLayoutVars>
          <dgm:chMax val="0"/>
          <dgm:chPref val="0"/>
          <dgm:bulletEnabled val="1"/>
        </dgm:presLayoutVars>
      </dgm:prSet>
      <dgm:spPr/>
    </dgm:pt>
    <dgm:pt modelId="{213CBD97-8A9B-4568-B2C1-9DE4536555FC}" type="pres">
      <dgm:prSet presAssocID="{E76A212E-072D-4D70-A4B1-EA6DAFFCFA51}" presName="desTx" presStyleLbl="alignAccFollowNode1" presStyleIdx="1" presStyleCnt="4">
        <dgm:presLayoutVars>
          <dgm:bulletEnabled val="1"/>
        </dgm:presLayoutVars>
      </dgm:prSet>
      <dgm:spPr/>
    </dgm:pt>
    <dgm:pt modelId="{4A54DAED-FA1E-4BE9-A239-9B4FF60465B8}" type="pres">
      <dgm:prSet presAssocID="{D9A76049-578C-4F78-B9BC-E4FE84A56502}" presName="space" presStyleCnt="0"/>
      <dgm:spPr/>
    </dgm:pt>
    <dgm:pt modelId="{6EC5FDB3-F22C-407E-8593-F86908FB84A5}" type="pres">
      <dgm:prSet presAssocID="{FAC71688-0F25-4251-97FA-1286F339BDAD}" presName="composite" presStyleCnt="0"/>
      <dgm:spPr/>
    </dgm:pt>
    <dgm:pt modelId="{809A0B17-FF62-4B39-8AE8-CD65E05B9680}" type="pres">
      <dgm:prSet presAssocID="{FAC71688-0F25-4251-97FA-1286F339BDAD}" presName="parTx" presStyleLbl="alignNode1" presStyleIdx="2" presStyleCnt="4">
        <dgm:presLayoutVars>
          <dgm:chMax val="0"/>
          <dgm:chPref val="0"/>
          <dgm:bulletEnabled val="1"/>
        </dgm:presLayoutVars>
      </dgm:prSet>
      <dgm:spPr/>
    </dgm:pt>
    <dgm:pt modelId="{9CCAFE2F-EFCB-4413-8B3B-399B112306C7}" type="pres">
      <dgm:prSet presAssocID="{FAC71688-0F25-4251-97FA-1286F339BDAD}" presName="desTx" presStyleLbl="alignAccFollowNode1" presStyleIdx="2" presStyleCnt="4">
        <dgm:presLayoutVars>
          <dgm:bulletEnabled val="1"/>
        </dgm:presLayoutVars>
      </dgm:prSet>
      <dgm:spPr/>
    </dgm:pt>
    <dgm:pt modelId="{A395B1D9-B0B9-45B8-B08C-1215AEB515FF}" type="pres">
      <dgm:prSet presAssocID="{E29A4508-051F-4657-914A-60DD7E3D5D66}" presName="space" presStyleCnt="0"/>
      <dgm:spPr/>
    </dgm:pt>
    <dgm:pt modelId="{7CDEA466-1F3A-411F-ACEF-6665E8EDC65B}" type="pres">
      <dgm:prSet presAssocID="{6DA1CF64-21ED-43D9-AE80-27F99715083E}" presName="composite" presStyleCnt="0"/>
      <dgm:spPr/>
    </dgm:pt>
    <dgm:pt modelId="{49D21EBB-1BB4-4216-A0FF-A850B60979F2}" type="pres">
      <dgm:prSet presAssocID="{6DA1CF64-21ED-43D9-AE80-27F99715083E}" presName="parTx" presStyleLbl="alignNode1" presStyleIdx="3" presStyleCnt="4">
        <dgm:presLayoutVars>
          <dgm:chMax val="0"/>
          <dgm:chPref val="0"/>
          <dgm:bulletEnabled val="1"/>
        </dgm:presLayoutVars>
      </dgm:prSet>
      <dgm:spPr/>
    </dgm:pt>
    <dgm:pt modelId="{09D4533A-0433-4A62-99C7-660A32AD5A84}" type="pres">
      <dgm:prSet presAssocID="{6DA1CF64-21ED-43D9-AE80-27F99715083E}" presName="desTx" presStyleLbl="alignAccFollowNode1" presStyleIdx="3" presStyleCnt="4">
        <dgm:presLayoutVars>
          <dgm:bulletEnabled val="1"/>
        </dgm:presLayoutVars>
      </dgm:prSet>
      <dgm:spPr/>
    </dgm:pt>
  </dgm:ptLst>
  <dgm:cxnLst>
    <dgm:cxn modelId="{7BCB2E00-D5FF-4074-8B8F-5D32641DA07E}" srcId="{FAC71688-0F25-4251-97FA-1286F339BDAD}" destId="{0FC619BE-2F55-4455-8911-F218F500D59B}" srcOrd="2" destOrd="0" parTransId="{FEEBBBCB-7672-408E-8E37-807FD4D889A2}" sibTransId="{C8F5D99E-A16C-4C7F-8B02-C50BA6B499CC}"/>
    <dgm:cxn modelId="{D5150E0B-E43A-439F-B6AC-55D04155BCAA}" type="presOf" srcId="{AFFA13DC-0D35-46CC-8B00-ADD3660CE3B3}" destId="{9CCAFE2F-EFCB-4413-8B3B-399B112306C7}" srcOrd="0" destOrd="1" presId="urn:microsoft.com/office/officeart/2005/8/layout/hList1"/>
    <dgm:cxn modelId="{D47DAF15-8753-4555-99AB-81F7877B7544}" srcId="{6DA1CF64-21ED-43D9-AE80-27F99715083E}" destId="{2AD83441-4917-49AB-BDC8-37EAE037AC7F}" srcOrd="2" destOrd="0" parTransId="{476E1DE4-B9A6-4034-8D43-DBB7C15DEA34}" sibTransId="{3F0B94D5-BD51-4F70-88F8-625561581B6F}"/>
    <dgm:cxn modelId="{8B902425-DD1A-4B5F-A0AC-9413C3D072CA}" type="presOf" srcId="{174D5747-EE25-4F67-A087-89139165B43D}" destId="{09D4533A-0433-4A62-99C7-660A32AD5A84}" srcOrd="0" destOrd="1" presId="urn:microsoft.com/office/officeart/2005/8/layout/hList1"/>
    <dgm:cxn modelId="{DBE63D27-BE5A-4F33-9941-69C89F2CB46C}" srcId="{FAC71688-0F25-4251-97FA-1286F339BDAD}" destId="{F6A9B533-554E-4AD1-BD33-04851F0CC18A}" srcOrd="0" destOrd="0" parTransId="{4534CFAC-3460-4D30-BECB-AA8E4F4DFFB0}" sibTransId="{0A345091-053A-4E47-B659-2523DD41A210}"/>
    <dgm:cxn modelId="{0FDA7427-D06D-4CAA-8748-40AE54202269}" srcId="{2F6F5B0E-B8DA-46E4-9312-13CC89A5D695}" destId="{47CB685C-9A7A-4E53-9B59-DBF491E04697}" srcOrd="0" destOrd="0" parTransId="{CD3BBCE8-C6AD-415E-85F1-4DBD72D334D4}" sibTransId="{BB27F332-33F9-4F93-8A15-50D662F66A93}"/>
    <dgm:cxn modelId="{BFAE9E37-50C3-4AF1-8618-B20540C19B4E}" type="presOf" srcId="{86EEF8F0-4FFA-46BF-B289-9605EBA37ECD}" destId="{C26B87C6-35A4-4801-9C88-637D3A4EBDFA}" srcOrd="0" destOrd="0" presId="urn:microsoft.com/office/officeart/2005/8/layout/hList1"/>
    <dgm:cxn modelId="{7FE99446-446E-4E52-B501-D586EAEEFA5B}" type="presOf" srcId="{A628ADE2-1047-4379-A4F9-82C2ECEBD379}" destId="{734D3AF8-97B5-4C2B-A531-32C008E23BE3}" srcOrd="0" destOrd="2" presId="urn:microsoft.com/office/officeart/2005/8/layout/hList1"/>
    <dgm:cxn modelId="{D7FEE75D-7434-4914-85CD-1D53A597CC07}" type="presOf" srcId="{97BBDE6D-F4ED-4451-9C71-5CB4938DC76F}" destId="{09D4533A-0433-4A62-99C7-660A32AD5A84}" srcOrd="0" destOrd="0" presId="urn:microsoft.com/office/officeart/2005/8/layout/hList1"/>
    <dgm:cxn modelId="{98D9CC63-E380-4D1B-9E85-E256E6A21265}" srcId="{6DA1CF64-21ED-43D9-AE80-27F99715083E}" destId="{97BBDE6D-F4ED-4451-9C71-5CB4938DC76F}" srcOrd="0" destOrd="0" parTransId="{0AE95964-50EB-44C4-8AD7-1CC87AC3C034}" sibTransId="{C28B0119-DEB2-4221-9CFA-CCE44F3060DB}"/>
    <dgm:cxn modelId="{05C30B6C-8F72-4601-9AAD-8092F48EDE82}" type="presOf" srcId="{FAC71688-0F25-4251-97FA-1286F339BDAD}" destId="{809A0B17-FF62-4B39-8AE8-CD65E05B9680}" srcOrd="0" destOrd="0" presId="urn:microsoft.com/office/officeart/2005/8/layout/hList1"/>
    <dgm:cxn modelId="{DC9DB972-6878-44D6-9E17-2ECB433193C5}" type="presOf" srcId="{47CB685C-9A7A-4E53-9B59-DBF491E04697}" destId="{734D3AF8-97B5-4C2B-A531-32C008E23BE3}" srcOrd="0" destOrd="0" presId="urn:microsoft.com/office/officeart/2005/8/layout/hList1"/>
    <dgm:cxn modelId="{1C7F7C74-6F1C-4BF0-BD9E-53DAED74BB3E}" srcId="{86EEF8F0-4FFA-46BF-B289-9605EBA37ECD}" destId="{6DA1CF64-21ED-43D9-AE80-27F99715083E}" srcOrd="3" destOrd="0" parTransId="{FBAE3B20-5449-48DE-BF9C-C49C9FD96F44}" sibTransId="{51E343DB-B11F-4F87-B71E-468960DD6B33}"/>
    <dgm:cxn modelId="{3E9D9A8B-242C-4640-942D-C2BA386E8D38}" srcId="{86EEF8F0-4FFA-46BF-B289-9605EBA37ECD}" destId="{E76A212E-072D-4D70-A4B1-EA6DAFFCFA51}" srcOrd="1" destOrd="0" parTransId="{248252E9-7D94-4995-8071-5605A4C89445}" sibTransId="{D9A76049-578C-4F78-B9BC-E4FE84A56502}"/>
    <dgm:cxn modelId="{EC9B9A90-A99A-47BA-A9D8-53A0EBC0A998}" srcId="{E76A212E-072D-4D70-A4B1-EA6DAFFCFA51}" destId="{511D3FC6-681A-4589-9898-FA6C6871E350}" srcOrd="2" destOrd="0" parTransId="{22884A97-CFF2-4153-967A-A10CF9C2C652}" sibTransId="{B9DB8D10-9063-4C99-8A6B-D465D7CBA43E}"/>
    <dgm:cxn modelId="{21B62B94-642C-45A7-B1A5-4815C145189C}" srcId="{2F6F5B0E-B8DA-46E4-9312-13CC89A5D695}" destId="{8F3C9EFC-3CD0-4B15-A7DC-2D0561A24604}" srcOrd="3" destOrd="0" parTransId="{38B68DCD-D161-490A-9E95-D30B89DC903B}" sibTransId="{012B294C-0F63-4801-800D-4BE61F099CEE}"/>
    <dgm:cxn modelId="{8198FC94-135B-4777-9845-9135CA9BAEFC}" type="presOf" srcId="{6DA1CF64-21ED-43D9-AE80-27F99715083E}" destId="{49D21EBB-1BB4-4216-A0FF-A850B60979F2}" srcOrd="0" destOrd="0" presId="urn:microsoft.com/office/officeart/2005/8/layout/hList1"/>
    <dgm:cxn modelId="{3AD50097-C19D-4F47-976A-8D3CAA99A608}" srcId="{E76A212E-072D-4D70-A4B1-EA6DAFFCFA51}" destId="{CE99C33F-833A-49CE-95A7-A504FC83437A}" srcOrd="1" destOrd="0" parTransId="{D49EF192-2F60-4AE2-A6B1-D369F9DA817F}" sibTransId="{D664CE10-298A-45BC-98E2-F7CCED1B8A55}"/>
    <dgm:cxn modelId="{0533A499-78F7-4A50-BE06-5F2FC83338B7}" srcId="{2F6F5B0E-B8DA-46E4-9312-13CC89A5D695}" destId="{EE60D28E-758B-4CBC-9E98-E0E4825CCB30}" srcOrd="1" destOrd="0" parTransId="{BF13D227-5184-42AA-83E9-34A0EE396F02}" sibTransId="{BF64BC7E-0E34-4DE8-9FA0-58CCB554B4EA}"/>
    <dgm:cxn modelId="{C0F9029C-C050-4787-9476-68B543C5C699}" srcId="{2F6F5B0E-B8DA-46E4-9312-13CC89A5D695}" destId="{7A71545C-3B86-47CF-B5BF-12DE50E76A3D}" srcOrd="4" destOrd="0" parTransId="{6FB32110-984A-4B8C-BF41-AA01E38242EE}" sibTransId="{6ABB548E-C750-49A2-A82F-184E3584FBE1}"/>
    <dgm:cxn modelId="{CB1950AA-3F25-44FD-822F-F524570ECD13}" srcId="{2F6F5B0E-B8DA-46E4-9312-13CC89A5D695}" destId="{A628ADE2-1047-4379-A4F9-82C2ECEBD379}" srcOrd="2" destOrd="0" parTransId="{B3F14BBB-1547-4423-B55D-9E82A3173AE5}" sibTransId="{E3661635-F3FC-41B0-AC73-2F7632B71C36}"/>
    <dgm:cxn modelId="{DFA1FEAC-160D-417E-BABA-36AA63B4E00F}" type="presOf" srcId="{2F6F5B0E-B8DA-46E4-9312-13CC89A5D695}" destId="{9E782B77-61FF-4534-BD21-057253299849}" srcOrd="0" destOrd="0" presId="urn:microsoft.com/office/officeart/2005/8/layout/hList1"/>
    <dgm:cxn modelId="{03772DAF-70B5-4DAB-A86C-43C6D15B98ED}" type="presOf" srcId="{2AD83441-4917-49AB-BDC8-37EAE037AC7F}" destId="{09D4533A-0433-4A62-99C7-660A32AD5A84}" srcOrd="0" destOrd="2" presId="urn:microsoft.com/office/officeart/2005/8/layout/hList1"/>
    <dgm:cxn modelId="{44ABD1B1-F180-4E2A-9D23-7B4295768B54}" srcId="{E76A212E-072D-4D70-A4B1-EA6DAFFCFA51}" destId="{4CD846FF-567A-4FC5-8271-4C161ED07261}" srcOrd="3" destOrd="0" parTransId="{E37C663A-95A2-48C5-BA36-1DE3220AEB2B}" sibTransId="{C6661D91-C8CD-401E-9EF7-72C1DB502E4B}"/>
    <dgm:cxn modelId="{E41B54B7-5A0B-4470-992A-A5EC5937A32C}" srcId="{86EEF8F0-4FFA-46BF-B289-9605EBA37ECD}" destId="{2F6F5B0E-B8DA-46E4-9312-13CC89A5D695}" srcOrd="0" destOrd="0" parTransId="{D842893E-2A5D-4766-A2B1-F3D3D415B7A3}" sibTransId="{3C4EA9C5-0C17-4270-BEC3-A5D9546F300B}"/>
    <dgm:cxn modelId="{F6ED23C9-E4B8-4ABB-8183-C25505212FA5}" srcId="{E76A212E-072D-4D70-A4B1-EA6DAFFCFA51}" destId="{555F99AC-A334-47D1-8D66-DCD1C12ADA36}" srcOrd="4" destOrd="0" parTransId="{D56A331D-8FF1-41B7-9140-6D234DB7678C}" sibTransId="{05D5EDE1-2213-4494-9DE4-4F71AC958DA4}"/>
    <dgm:cxn modelId="{D43558C9-5DEF-46D2-8088-807E4FA20266}" type="presOf" srcId="{CE99C33F-833A-49CE-95A7-A504FC83437A}" destId="{213CBD97-8A9B-4568-B2C1-9DE4536555FC}" srcOrd="0" destOrd="1" presId="urn:microsoft.com/office/officeart/2005/8/layout/hList1"/>
    <dgm:cxn modelId="{3455F3CA-80B8-4269-A7EC-97A6995B1FEB}" type="presOf" srcId="{4CD846FF-567A-4FC5-8271-4C161ED07261}" destId="{213CBD97-8A9B-4568-B2C1-9DE4536555FC}" srcOrd="0" destOrd="3" presId="urn:microsoft.com/office/officeart/2005/8/layout/hList1"/>
    <dgm:cxn modelId="{170216CB-0723-46C4-A73B-916CB8898C73}" srcId="{6DA1CF64-21ED-43D9-AE80-27F99715083E}" destId="{174D5747-EE25-4F67-A087-89139165B43D}" srcOrd="1" destOrd="0" parTransId="{1CCE332A-BFB7-4AAB-9CD1-C0D15A9F4EBD}" sibTransId="{805758EC-1D41-4645-BE58-FFBEC08B81C2}"/>
    <dgm:cxn modelId="{88615AD7-E33E-42BA-BF2D-DFC0368CF78E}" type="presOf" srcId="{EE60D28E-758B-4CBC-9E98-E0E4825CCB30}" destId="{734D3AF8-97B5-4C2B-A531-32C008E23BE3}" srcOrd="0" destOrd="1" presId="urn:microsoft.com/office/officeart/2005/8/layout/hList1"/>
    <dgm:cxn modelId="{23F535DC-2317-4366-A023-4E7095967F65}" type="presOf" srcId="{E76A212E-072D-4D70-A4B1-EA6DAFFCFA51}" destId="{CF58DBB7-28CB-420C-9188-A50E46FB46A5}" srcOrd="0" destOrd="0" presId="urn:microsoft.com/office/officeart/2005/8/layout/hList1"/>
    <dgm:cxn modelId="{662E9FE2-4AF3-4B15-BB20-9FE2F68E07B8}" type="presOf" srcId="{555F99AC-A334-47D1-8D66-DCD1C12ADA36}" destId="{213CBD97-8A9B-4568-B2C1-9DE4536555FC}" srcOrd="0" destOrd="4" presId="urn:microsoft.com/office/officeart/2005/8/layout/hList1"/>
    <dgm:cxn modelId="{0CA92BE3-1FB4-4006-80C0-AB708E8795BF}" type="presOf" srcId="{511D3FC6-681A-4589-9898-FA6C6871E350}" destId="{213CBD97-8A9B-4568-B2C1-9DE4536555FC}" srcOrd="0" destOrd="2" presId="urn:microsoft.com/office/officeart/2005/8/layout/hList1"/>
    <dgm:cxn modelId="{CBA796E4-29FF-4997-B2E2-D112A0C48AEF}" type="presOf" srcId="{F6A9B533-554E-4AD1-BD33-04851F0CC18A}" destId="{9CCAFE2F-EFCB-4413-8B3B-399B112306C7}" srcOrd="0" destOrd="0" presId="urn:microsoft.com/office/officeart/2005/8/layout/hList1"/>
    <dgm:cxn modelId="{F2E2C4E4-C7B0-446B-8F40-6AD896BACA23}" type="presOf" srcId="{8F3C9EFC-3CD0-4B15-A7DC-2D0561A24604}" destId="{734D3AF8-97B5-4C2B-A531-32C008E23BE3}" srcOrd="0" destOrd="3" presId="urn:microsoft.com/office/officeart/2005/8/layout/hList1"/>
    <dgm:cxn modelId="{60A251E8-03ED-4D4B-883C-549BE945CBB8}" type="presOf" srcId="{7A71545C-3B86-47CF-B5BF-12DE50E76A3D}" destId="{734D3AF8-97B5-4C2B-A531-32C008E23BE3}" srcOrd="0" destOrd="4" presId="urn:microsoft.com/office/officeart/2005/8/layout/hList1"/>
    <dgm:cxn modelId="{54272BE9-3387-479B-886B-90BD3E8237DF}" srcId="{E76A212E-072D-4D70-A4B1-EA6DAFFCFA51}" destId="{CF1AA5BC-F273-41A5-ABF9-24DAEBF9673C}" srcOrd="0" destOrd="0" parTransId="{0450BF3E-0EB4-4DD7-840B-989C503309AE}" sibTransId="{978761D0-68FE-4862-A5FD-6707ACF6B1C3}"/>
    <dgm:cxn modelId="{D090C3F7-9601-419C-A5D0-9306FEB0AE43}" srcId="{FAC71688-0F25-4251-97FA-1286F339BDAD}" destId="{AFFA13DC-0D35-46CC-8B00-ADD3660CE3B3}" srcOrd="1" destOrd="0" parTransId="{7A66B9C4-5761-4131-AA91-013FE6E43576}" sibTransId="{8DAB7085-8396-40FF-A839-B0BF57755166}"/>
    <dgm:cxn modelId="{C16B74F8-3EE4-430F-9CA7-F384ECD9EF53}" type="presOf" srcId="{CF1AA5BC-F273-41A5-ABF9-24DAEBF9673C}" destId="{213CBD97-8A9B-4568-B2C1-9DE4536555FC}" srcOrd="0" destOrd="0" presId="urn:microsoft.com/office/officeart/2005/8/layout/hList1"/>
    <dgm:cxn modelId="{491194FD-1536-4CA8-9B39-26AC4D0D8555}" type="presOf" srcId="{0FC619BE-2F55-4455-8911-F218F500D59B}" destId="{9CCAFE2F-EFCB-4413-8B3B-399B112306C7}" srcOrd="0" destOrd="2" presId="urn:microsoft.com/office/officeart/2005/8/layout/hList1"/>
    <dgm:cxn modelId="{F46554FE-DA51-481B-932B-E6095B2CC373}" srcId="{86EEF8F0-4FFA-46BF-B289-9605EBA37ECD}" destId="{FAC71688-0F25-4251-97FA-1286F339BDAD}" srcOrd="2" destOrd="0" parTransId="{1877DF4C-5600-4F70-958C-89FC0A47FFA0}" sibTransId="{E29A4508-051F-4657-914A-60DD7E3D5D66}"/>
    <dgm:cxn modelId="{4419BB1F-AC10-4FEC-97CD-DDBCD187C0CC}" type="presParOf" srcId="{C26B87C6-35A4-4801-9C88-637D3A4EBDFA}" destId="{EFC88D91-6782-4688-AC24-62581D352072}" srcOrd="0" destOrd="0" presId="urn:microsoft.com/office/officeart/2005/8/layout/hList1"/>
    <dgm:cxn modelId="{A170EDC1-F10E-42FD-90D1-860E4109EA25}" type="presParOf" srcId="{EFC88D91-6782-4688-AC24-62581D352072}" destId="{9E782B77-61FF-4534-BD21-057253299849}" srcOrd="0" destOrd="0" presId="urn:microsoft.com/office/officeart/2005/8/layout/hList1"/>
    <dgm:cxn modelId="{8C70C816-0E49-4536-A465-A3E087509475}" type="presParOf" srcId="{EFC88D91-6782-4688-AC24-62581D352072}" destId="{734D3AF8-97B5-4C2B-A531-32C008E23BE3}" srcOrd="1" destOrd="0" presId="urn:microsoft.com/office/officeart/2005/8/layout/hList1"/>
    <dgm:cxn modelId="{2491BEC0-8598-4DE8-8249-935B7B8CECC0}" type="presParOf" srcId="{C26B87C6-35A4-4801-9C88-637D3A4EBDFA}" destId="{E63C3768-F262-47FB-B31E-3E1869DD6D13}" srcOrd="1" destOrd="0" presId="urn:microsoft.com/office/officeart/2005/8/layout/hList1"/>
    <dgm:cxn modelId="{177A2B43-6BFC-4371-BE1D-C726B2B1511B}" type="presParOf" srcId="{C26B87C6-35A4-4801-9C88-637D3A4EBDFA}" destId="{9790573A-47F4-4801-BCDB-BB8D28F56973}" srcOrd="2" destOrd="0" presId="urn:microsoft.com/office/officeart/2005/8/layout/hList1"/>
    <dgm:cxn modelId="{7F4E43F0-67A0-4640-A5F3-4013903C40E4}" type="presParOf" srcId="{9790573A-47F4-4801-BCDB-BB8D28F56973}" destId="{CF58DBB7-28CB-420C-9188-A50E46FB46A5}" srcOrd="0" destOrd="0" presId="urn:microsoft.com/office/officeart/2005/8/layout/hList1"/>
    <dgm:cxn modelId="{AAAB930B-D8DE-41F2-B416-171A8418BF56}" type="presParOf" srcId="{9790573A-47F4-4801-BCDB-BB8D28F56973}" destId="{213CBD97-8A9B-4568-B2C1-9DE4536555FC}" srcOrd="1" destOrd="0" presId="urn:microsoft.com/office/officeart/2005/8/layout/hList1"/>
    <dgm:cxn modelId="{DFF2404D-EAB4-495F-8F87-E8B35790CA5D}" type="presParOf" srcId="{C26B87C6-35A4-4801-9C88-637D3A4EBDFA}" destId="{4A54DAED-FA1E-4BE9-A239-9B4FF60465B8}" srcOrd="3" destOrd="0" presId="urn:microsoft.com/office/officeart/2005/8/layout/hList1"/>
    <dgm:cxn modelId="{E33C5CF6-CFD3-44A1-9669-247E661CF96F}" type="presParOf" srcId="{C26B87C6-35A4-4801-9C88-637D3A4EBDFA}" destId="{6EC5FDB3-F22C-407E-8593-F86908FB84A5}" srcOrd="4" destOrd="0" presId="urn:microsoft.com/office/officeart/2005/8/layout/hList1"/>
    <dgm:cxn modelId="{DB585012-DE4E-4190-A8F6-284F0B02E0B9}" type="presParOf" srcId="{6EC5FDB3-F22C-407E-8593-F86908FB84A5}" destId="{809A0B17-FF62-4B39-8AE8-CD65E05B9680}" srcOrd="0" destOrd="0" presId="urn:microsoft.com/office/officeart/2005/8/layout/hList1"/>
    <dgm:cxn modelId="{AD900470-3119-46F3-9A0B-B5E08D3EE7D8}" type="presParOf" srcId="{6EC5FDB3-F22C-407E-8593-F86908FB84A5}" destId="{9CCAFE2F-EFCB-4413-8B3B-399B112306C7}" srcOrd="1" destOrd="0" presId="urn:microsoft.com/office/officeart/2005/8/layout/hList1"/>
    <dgm:cxn modelId="{363BCF32-643E-4055-B247-7C7060500687}" type="presParOf" srcId="{C26B87C6-35A4-4801-9C88-637D3A4EBDFA}" destId="{A395B1D9-B0B9-45B8-B08C-1215AEB515FF}" srcOrd="5" destOrd="0" presId="urn:microsoft.com/office/officeart/2005/8/layout/hList1"/>
    <dgm:cxn modelId="{AC8BFDD3-507F-4CAC-8191-CC309A4A0702}" type="presParOf" srcId="{C26B87C6-35A4-4801-9C88-637D3A4EBDFA}" destId="{7CDEA466-1F3A-411F-ACEF-6665E8EDC65B}" srcOrd="6" destOrd="0" presId="urn:microsoft.com/office/officeart/2005/8/layout/hList1"/>
    <dgm:cxn modelId="{DD708726-043C-4D02-B034-07614C795E23}" type="presParOf" srcId="{7CDEA466-1F3A-411F-ACEF-6665E8EDC65B}" destId="{49D21EBB-1BB4-4216-A0FF-A850B60979F2}" srcOrd="0" destOrd="0" presId="urn:microsoft.com/office/officeart/2005/8/layout/hList1"/>
    <dgm:cxn modelId="{7CFBE6AC-70D2-4BE9-A92F-44C52BC4155B}" type="presParOf" srcId="{7CDEA466-1F3A-411F-ACEF-6665E8EDC65B}" destId="{09D4533A-0433-4A62-99C7-660A32AD5A84}"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4E94F-E633-46CD-A917-9C5E6028C4D5}" type="doc">
      <dgm:prSet loTypeId="urn:microsoft.com/office/officeart/2005/8/layout/vList4" loCatId="list" qsTypeId="urn:microsoft.com/office/officeart/2005/8/quickstyle/simple1" qsCatId="simple" csTypeId="urn:microsoft.com/office/officeart/2005/8/colors/colorful4" csCatId="colorful" phldr="1"/>
      <dgm:spPr/>
    </dgm:pt>
    <dgm:pt modelId="{48199EDD-7892-4237-A86A-36ACC9FFB9EC}">
      <dgm:prSet phldrT="[Text]" custT="1"/>
      <dgm:spPr>
        <a:solidFill>
          <a:srgbClr val="FF6E15"/>
        </a:solidFill>
      </dgm:spPr>
      <dgm:t>
        <a:bodyPr/>
        <a:lstStyle/>
        <a:p>
          <a:r>
            <a:rPr lang="en-US" sz="3600" dirty="0"/>
            <a:t>A State-driven Process</a:t>
          </a:r>
        </a:p>
      </dgm:t>
    </dgm:pt>
    <dgm:pt modelId="{AAACD9EB-D810-4253-97EC-E77114CFF6C7}" type="parTrans" cxnId="{2D8DBADA-BE80-47C2-97E3-ED0A79F109C9}">
      <dgm:prSet/>
      <dgm:spPr/>
      <dgm:t>
        <a:bodyPr/>
        <a:lstStyle/>
        <a:p>
          <a:endParaRPr lang="en-US"/>
        </a:p>
      </dgm:t>
    </dgm:pt>
    <dgm:pt modelId="{2341B1E3-883C-46B4-83AB-1EA9D8F47731}" type="sibTrans" cxnId="{2D8DBADA-BE80-47C2-97E3-ED0A79F109C9}">
      <dgm:prSet/>
      <dgm:spPr/>
      <dgm:t>
        <a:bodyPr/>
        <a:lstStyle/>
        <a:p>
          <a:endParaRPr lang="en-US"/>
        </a:p>
      </dgm:t>
    </dgm:pt>
    <dgm:pt modelId="{9163C199-1111-438D-AEB3-07595E83AE25}">
      <dgm:prSet phldrT="[Text]" custT="1"/>
      <dgm:spPr>
        <a:solidFill>
          <a:srgbClr val="7BB801"/>
        </a:solidFill>
      </dgm:spPr>
      <dgm:t>
        <a:bodyPr/>
        <a:lstStyle/>
        <a:p>
          <a:r>
            <a:rPr lang="en-US" sz="3600" dirty="0"/>
            <a:t>It Will Take Time</a:t>
          </a:r>
        </a:p>
      </dgm:t>
    </dgm:pt>
    <dgm:pt modelId="{7F5A10E1-6830-4103-BA65-F0091892E838}" type="parTrans" cxnId="{03CE0290-7E40-4EFD-92EC-6E1DDE0B96F4}">
      <dgm:prSet/>
      <dgm:spPr/>
      <dgm:t>
        <a:bodyPr/>
        <a:lstStyle/>
        <a:p>
          <a:endParaRPr lang="en-US"/>
        </a:p>
      </dgm:t>
    </dgm:pt>
    <dgm:pt modelId="{2580C14D-8333-4442-B951-308C26B83600}" type="sibTrans" cxnId="{03CE0290-7E40-4EFD-92EC-6E1DDE0B96F4}">
      <dgm:prSet/>
      <dgm:spPr/>
      <dgm:t>
        <a:bodyPr/>
        <a:lstStyle/>
        <a:p>
          <a:endParaRPr lang="en-US"/>
        </a:p>
      </dgm:t>
    </dgm:pt>
    <dgm:pt modelId="{BEFE56A3-6CC7-464D-82AA-F28793FAD925}">
      <dgm:prSet phldrT="[Text]" custT="1"/>
      <dgm:spPr>
        <a:solidFill>
          <a:srgbClr val="00ABBD"/>
        </a:solidFill>
      </dgm:spPr>
      <dgm:t>
        <a:bodyPr/>
        <a:lstStyle/>
        <a:p>
          <a:r>
            <a:rPr lang="en-US" sz="3600" dirty="0"/>
            <a:t>Advance CTE Partnership</a:t>
          </a:r>
        </a:p>
      </dgm:t>
    </dgm:pt>
    <dgm:pt modelId="{A59C6D71-13A6-446E-A4BC-C6F2D79BE271}" type="parTrans" cxnId="{8D607F5B-9736-4F45-BF2B-8249109D4A9D}">
      <dgm:prSet/>
      <dgm:spPr/>
      <dgm:t>
        <a:bodyPr/>
        <a:lstStyle/>
        <a:p>
          <a:endParaRPr lang="en-US"/>
        </a:p>
      </dgm:t>
    </dgm:pt>
    <dgm:pt modelId="{B276D978-1233-4C4D-B67D-F212857CE4E3}" type="sibTrans" cxnId="{8D607F5B-9736-4F45-BF2B-8249109D4A9D}">
      <dgm:prSet/>
      <dgm:spPr/>
      <dgm:t>
        <a:bodyPr/>
        <a:lstStyle/>
        <a:p>
          <a:endParaRPr lang="en-US"/>
        </a:p>
      </dgm:t>
    </dgm:pt>
    <dgm:pt modelId="{3663FD3A-FEBA-4D36-A8BF-683A3F532C96}" type="pres">
      <dgm:prSet presAssocID="{F364E94F-E633-46CD-A917-9C5E6028C4D5}" presName="linear" presStyleCnt="0">
        <dgm:presLayoutVars>
          <dgm:dir/>
          <dgm:resizeHandles val="exact"/>
        </dgm:presLayoutVars>
      </dgm:prSet>
      <dgm:spPr/>
    </dgm:pt>
    <dgm:pt modelId="{4CDE39FF-AA48-460C-AF25-448ADB3DC052}" type="pres">
      <dgm:prSet presAssocID="{48199EDD-7892-4237-A86A-36ACC9FFB9EC}" presName="comp" presStyleCnt="0"/>
      <dgm:spPr/>
    </dgm:pt>
    <dgm:pt modelId="{2DA3BF5A-D54D-40AB-B318-063E0BEFB671}" type="pres">
      <dgm:prSet presAssocID="{48199EDD-7892-4237-A86A-36ACC9FFB9EC}" presName="box" presStyleLbl="node1" presStyleIdx="0" presStyleCnt="3"/>
      <dgm:spPr/>
    </dgm:pt>
    <dgm:pt modelId="{82DA2108-DD29-4935-B0EE-E02877BA9B8E}" type="pres">
      <dgm:prSet presAssocID="{48199EDD-7892-4237-A86A-36ACC9FFB9EC}" presName="img" presStyleLbl="fgImgPlace1" presStyleIdx="0" presStyleCnt="3" custScaleX="44687"/>
      <dgm:spPr>
        <a:blipFill>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894421B0-4420-4364-A8C2-B2D6D175C5D8}" type="pres">
      <dgm:prSet presAssocID="{48199EDD-7892-4237-A86A-36ACC9FFB9EC}" presName="text" presStyleLbl="node1" presStyleIdx="0" presStyleCnt="3">
        <dgm:presLayoutVars>
          <dgm:bulletEnabled val="1"/>
        </dgm:presLayoutVars>
      </dgm:prSet>
      <dgm:spPr/>
    </dgm:pt>
    <dgm:pt modelId="{E8434261-CA81-4502-B879-2A3F91056CD3}" type="pres">
      <dgm:prSet presAssocID="{2341B1E3-883C-46B4-83AB-1EA9D8F47731}" presName="spacer" presStyleCnt="0"/>
      <dgm:spPr/>
    </dgm:pt>
    <dgm:pt modelId="{2A7670BF-C0CB-4439-A389-8CE6CA055D3B}" type="pres">
      <dgm:prSet presAssocID="{9163C199-1111-438D-AEB3-07595E83AE25}" presName="comp" presStyleCnt="0"/>
      <dgm:spPr/>
    </dgm:pt>
    <dgm:pt modelId="{14A4C3CE-DBBB-4552-9CDF-E99DC6290DA0}" type="pres">
      <dgm:prSet presAssocID="{9163C199-1111-438D-AEB3-07595E83AE25}" presName="box" presStyleLbl="node1" presStyleIdx="1" presStyleCnt="3"/>
      <dgm:spPr/>
    </dgm:pt>
    <dgm:pt modelId="{54688D47-A341-4922-B0C6-E834803ECC71}" type="pres">
      <dgm:prSet presAssocID="{9163C199-1111-438D-AEB3-07595E83AE25}" presName="img" presStyleLbl="fgImgPlace1" presStyleIdx="1" presStyleCnt="3" custScaleX="44687"/>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471" b="-2471"/>
          </a:stretch>
        </a:blipFill>
      </dgm:spPr>
      <dgm:extLst>
        <a:ext uri="{E40237B7-FDA0-4F09-8148-C483321AD2D9}">
          <dgm14:cNvPr xmlns:dgm14="http://schemas.microsoft.com/office/drawing/2010/diagram" id="0" name="" descr="Stopwatch with solid fill"/>
        </a:ext>
      </dgm:extLst>
    </dgm:pt>
    <dgm:pt modelId="{9A6B31EB-D534-4AE0-9FAA-1D3D3C0C6B1A}" type="pres">
      <dgm:prSet presAssocID="{9163C199-1111-438D-AEB3-07595E83AE25}" presName="text" presStyleLbl="node1" presStyleIdx="1" presStyleCnt="3">
        <dgm:presLayoutVars>
          <dgm:bulletEnabled val="1"/>
        </dgm:presLayoutVars>
      </dgm:prSet>
      <dgm:spPr/>
    </dgm:pt>
    <dgm:pt modelId="{7381DC32-2DEF-4DCF-AB90-76A44A98EC23}" type="pres">
      <dgm:prSet presAssocID="{2580C14D-8333-4442-B951-308C26B83600}" presName="spacer" presStyleCnt="0"/>
      <dgm:spPr/>
    </dgm:pt>
    <dgm:pt modelId="{5CDFCBED-3729-4019-9F68-BCA068810D95}" type="pres">
      <dgm:prSet presAssocID="{BEFE56A3-6CC7-464D-82AA-F28793FAD925}" presName="comp" presStyleCnt="0"/>
      <dgm:spPr/>
    </dgm:pt>
    <dgm:pt modelId="{FA325FE6-2BE5-4E41-BDC9-D401E7310A1A}" type="pres">
      <dgm:prSet presAssocID="{BEFE56A3-6CC7-464D-82AA-F28793FAD925}" presName="box" presStyleLbl="node1" presStyleIdx="2" presStyleCnt="3"/>
      <dgm:spPr/>
    </dgm:pt>
    <dgm:pt modelId="{D699E9BF-6DB7-4D12-ACB4-202FF233B255}" type="pres">
      <dgm:prSet presAssocID="{BEFE56A3-6CC7-464D-82AA-F28793FAD925}" presName="img" presStyleLbl="fgImgPlace1" presStyleIdx="2" presStyleCnt="3" custScaleX="44687"/>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5589" b="-15589"/>
          </a:stretch>
        </a:blipFill>
        <a:ln>
          <a:solidFill>
            <a:schemeClr val="tx2"/>
          </a:solidFill>
        </a:ln>
      </dgm:spPr>
      <dgm:extLst>
        <a:ext uri="{E40237B7-FDA0-4F09-8148-C483321AD2D9}">
          <dgm14:cNvPr xmlns:dgm14="http://schemas.microsoft.com/office/drawing/2010/diagram" id="0" name="" descr="Boardroom with solid fill"/>
        </a:ext>
      </dgm:extLst>
    </dgm:pt>
    <dgm:pt modelId="{3D2A2E2F-62C6-4AEC-A8AC-8C32B5B999AF}" type="pres">
      <dgm:prSet presAssocID="{BEFE56A3-6CC7-464D-82AA-F28793FAD925}" presName="text" presStyleLbl="node1" presStyleIdx="2" presStyleCnt="3">
        <dgm:presLayoutVars>
          <dgm:bulletEnabled val="1"/>
        </dgm:presLayoutVars>
      </dgm:prSet>
      <dgm:spPr/>
    </dgm:pt>
  </dgm:ptLst>
  <dgm:cxnLst>
    <dgm:cxn modelId="{8584A30E-F0BE-42BE-8DA0-759818EDFDB0}" type="presOf" srcId="{9163C199-1111-438D-AEB3-07595E83AE25}" destId="{9A6B31EB-D534-4AE0-9FAA-1D3D3C0C6B1A}" srcOrd="1" destOrd="0" presId="urn:microsoft.com/office/officeart/2005/8/layout/vList4"/>
    <dgm:cxn modelId="{0C87191F-5A9D-4CF4-B874-0AF54BA5A148}" type="presOf" srcId="{48199EDD-7892-4237-A86A-36ACC9FFB9EC}" destId="{894421B0-4420-4364-A8C2-B2D6D175C5D8}" srcOrd="1" destOrd="0" presId="urn:microsoft.com/office/officeart/2005/8/layout/vList4"/>
    <dgm:cxn modelId="{8D607F5B-9736-4F45-BF2B-8249109D4A9D}" srcId="{F364E94F-E633-46CD-A917-9C5E6028C4D5}" destId="{BEFE56A3-6CC7-464D-82AA-F28793FAD925}" srcOrd="2" destOrd="0" parTransId="{A59C6D71-13A6-446E-A4BC-C6F2D79BE271}" sibTransId="{B276D978-1233-4C4D-B67D-F212857CE4E3}"/>
    <dgm:cxn modelId="{0812E182-6C84-444C-8FEE-F52AE052FCFF}" type="presOf" srcId="{9163C199-1111-438D-AEB3-07595E83AE25}" destId="{14A4C3CE-DBBB-4552-9CDF-E99DC6290DA0}" srcOrd="0" destOrd="0" presId="urn:microsoft.com/office/officeart/2005/8/layout/vList4"/>
    <dgm:cxn modelId="{03CE0290-7E40-4EFD-92EC-6E1DDE0B96F4}" srcId="{F364E94F-E633-46CD-A917-9C5E6028C4D5}" destId="{9163C199-1111-438D-AEB3-07595E83AE25}" srcOrd="1" destOrd="0" parTransId="{7F5A10E1-6830-4103-BA65-F0091892E838}" sibTransId="{2580C14D-8333-4442-B951-308C26B83600}"/>
    <dgm:cxn modelId="{1E8257C7-3611-4DCB-878C-FA9EAE70F3B1}" type="presOf" srcId="{BEFE56A3-6CC7-464D-82AA-F28793FAD925}" destId="{3D2A2E2F-62C6-4AEC-A8AC-8C32B5B999AF}" srcOrd="1" destOrd="0" presId="urn:microsoft.com/office/officeart/2005/8/layout/vList4"/>
    <dgm:cxn modelId="{070AB9D4-24D8-4A35-AEFF-BA8322D66736}" type="presOf" srcId="{BEFE56A3-6CC7-464D-82AA-F28793FAD925}" destId="{FA325FE6-2BE5-4E41-BDC9-D401E7310A1A}" srcOrd="0" destOrd="0" presId="urn:microsoft.com/office/officeart/2005/8/layout/vList4"/>
    <dgm:cxn modelId="{2D8DBADA-BE80-47C2-97E3-ED0A79F109C9}" srcId="{F364E94F-E633-46CD-A917-9C5E6028C4D5}" destId="{48199EDD-7892-4237-A86A-36ACC9FFB9EC}" srcOrd="0" destOrd="0" parTransId="{AAACD9EB-D810-4253-97EC-E77114CFF6C7}" sibTransId="{2341B1E3-883C-46B4-83AB-1EA9D8F47731}"/>
    <dgm:cxn modelId="{3DBD1EDB-ED68-45AD-92DC-E066E4D2E252}" type="presOf" srcId="{48199EDD-7892-4237-A86A-36ACC9FFB9EC}" destId="{2DA3BF5A-D54D-40AB-B318-063E0BEFB671}" srcOrd="0" destOrd="0" presId="urn:microsoft.com/office/officeart/2005/8/layout/vList4"/>
    <dgm:cxn modelId="{12466FEE-C846-47A9-BEB3-7D964F4D8367}" type="presOf" srcId="{F364E94F-E633-46CD-A917-9C5E6028C4D5}" destId="{3663FD3A-FEBA-4D36-A8BF-683A3F532C96}" srcOrd="0" destOrd="0" presId="urn:microsoft.com/office/officeart/2005/8/layout/vList4"/>
    <dgm:cxn modelId="{FAF2CB04-FF8B-47B2-A22B-F999C729FC29}" type="presParOf" srcId="{3663FD3A-FEBA-4D36-A8BF-683A3F532C96}" destId="{4CDE39FF-AA48-460C-AF25-448ADB3DC052}" srcOrd="0" destOrd="0" presId="urn:microsoft.com/office/officeart/2005/8/layout/vList4"/>
    <dgm:cxn modelId="{140B8248-BC89-4EB1-95E6-26354CBE6439}" type="presParOf" srcId="{4CDE39FF-AA48-460C-AF25-448ADB3DC052}" destId="{2DA3BF5A-D54D-40AB-B318-063E0BEFB671}" srcOrd="0" destOrd="0" presId="urn:microsoft.com/office/officeart/2005/8/layout/vList4"/>
    <dgm:cxn modelId="{F4B1B41F-78F7-4185-9978-605796203FE9}" type="presParOf" srcId="{4CDE39FF-AA48-460C-AF25-448ADB3DC052}" destId="{82DA2108-DD29-4935-B0EE-E02877BA9B8E}" srcOrd="1" destOrd="0" presId="urn:microsoft.com/office/officeart/2005/8/layout/vList4"/>
    <dgm:cxn modelId="{8C4C9206-E4F8-47F3-BB81-953E3B3B02FD}" type="presParOf" srcId="{4CDE39FF-AA48-460C-AF25-448ADB3DC052}" destId="{894421B0-4420-4364-A8C2-B2D6D175C5D8}" srcOrd="2" destOrd="0" presId="urn:microsoft.com/office/officeart/2005/8/layout/vList4"/>
    <dgm:cxn modelId="{17A9648C-4BE6-488C-B5AC-13F434DB9E33}" type="presParOf" srcId="{3663FD3A-FEBA-4D36-A8BF-683A3F532C96}" destId="{E8434261-CA81-4502-B879-2A3F91056CD3}" srcOrd="1" destOrd="0" presId="urn:microsoft.com/office/officeart/2005/8/layout/vList4"/>
    <dgm:cxn modelId="{1F2A2925-F655-4AC6-B803-D872D71ACF01}" type="presParOf" srcId="{3663FD3A-FEBA-4D36-A8BF-683A3F532C96}" destId="{2A7670BF-C0CB-4439-A389-8CE6CA055D3B}" srcOrd="2" destOrd="0" presId="urn:microsoft.com/office/officeart/2005/8/layout/vList4"/>
    <dgm:cxn modelId="{460BE6BE-369E-4D7C-AB2E-8E9E401C63E6}" type="presParOf" srcId="{2A7670BF-C0CB-4439-A389-8CE6CA055D3B}" destId="{14A4C3CE-DBBB-4552-9CDF-E99DC6290DA0}" srcOrd="0" destOrd="0" presId="urn:microsoft.com/office/officeart/2005/8/layout/vList4"/>
    <dgm:cxn modelId="{7B618119-D888-49B5-B150-2371B627F0EF}" type="presParOf" srcId="{2A7670BF-C0CB-4439-A389-8CE6CA055D3B}" destId="{54688D47-A341-4922-B0C6-E834803ECC71}" srcOrd="1" destOrd="0" presId="urn:microsoft.com/office/officeart/2005/8/layout/vList4"/>
    <dgm:cxn modelId="{8A0586CB-FF0C-4FAE-AC89-6C65C46DA242}" type="presParOf" srcId="{2A7670BF-C0CB-4439-A389-8CE6CA055D3B}" destId="{9A6B31EB-D534-4AE0-9FAA-1D3D3C0C6B1A}" srcOrd="2" destOrd="0" presId="urn:microsoft.com/office/officeart/2005/8/layout/vList4"/>
    <dgm:cxn modelId="{52931377-227F-44FF-835F-12662E454C9B}" type="presParOf" srcId="{3663FD3A-FEBA-4D36-A8BF-683A3F532C96}" destId="{7381DC32-2DEF-4DCF-AB90-76A44A98EC23}" srcOrd="3" destOrd="0" presId="urn:microsoft.com/office/officeart/2005/8/layout/vList4"/>
    <dgm:cxn modelId="{84FBADED-727C-46BF-B729-54C07CC00B4E}" type="presParOf" srcId="{3663FD3A-FEBA-4D36-A8BF-683A3F532C96}" destId="{5CDFCBED-3729-4019-9F68-BCA068810D95}" srcOrd="4" destOrd="0" presId="urn:microsoft.com/office/officeart/2005/8/layout/vList4"/>
    <dgm:cxn modelId="{3711835A-7EA2-4BB9-84C9-6FA49ABCFB4D}" type="presParOf" srcId="{5CDFCBED-3729-4019-9F68-BCA068810D95}" destId="{FA325FE6-2BE5-4E41-BDC9-D401E7310A1A}" srcOrd="0" destOrd="0" presId="urn:microsoft.com/office/officeart/2005/8/layout/vList4"/>
    <dgm:cxn modelId="{9ED8E3ED-29E3-4305-8D98-23EBD9B543B0}" type="presParOf" srcId="{5CDFCBED-3729-4019-9F68-BCA068810D95}" destId="{D699E9BF-6DB7-4D12-ACB4-202FF233B255}" srcOrd="1" destOrd="0" presId="urn:microsoft.com/office/officeart/2005/8/layout/vList4"/>
    <dgm:cxn modelId="{D11E470D-F155-4F36-8C2B-1DAD1629F6DC}" type="presParOf" srcId="{5CDFCBED-3729-4019-9F68-BCA068810D95}" destId="{3D2A2E2F-62C6-4AEC-A8AC-8C32B5B999AF}" srcOrd="2" destOrd="0" presId="urn:microsoft.com/office/officeart/2005/8/layout/vList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EEF8F0-4FFA-46BF-B289-9605EBA37E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F6F5B0E-B8DA-46E4-9312-13CC89A5D695}">
      <dgm:prSet phldrT="[Text]" custT="1"/>
      <dgm:spPr>
        <a:solidFill>
          <a:srgbClr val="FF6E15"/>
        </a:solidFill>
        <a:ln>
          <a:solidFill>
            <a:schemeClr val="tx1"/>
          </a:solidFill>
        </a:ln>
      </dgm:spPr>
      <dgm:t>
        <a:bodyPr/>
        <a:lstStyle/>
        <a:p>
          <a:r>
            <a:rPr lang="en-US" sz="1800" b="1" dirty="0">
              <a:latin typeface="Montserrat" panose="00000500000000000000" pitchFamily="2" charset="0"/>
            </a:rPr>
            <a:t>Policy Guidance</a:t>
          </a:r>
        </a:p>
      </dgm:t>
    </dgm:pt>
    <dgm:pt modelId="{D842893E-2A5D-4766-A2B1-F3D3D415B7A3}" type="parTrans" cxnId="{E41B54B7-5A0B-4470-992A-A5EC5937A32C}">
      <dgm:prSet/>
      <dgm:spPr/>
      <dgm:t>
        <a:bodyPr/>
        <a:lstStyle/>
        <a:p>
          <a:endParaRPr lang="en-US"/>
        </a:p>
      </dgm:t>
    </dgm:pt>
    <dgm:pt modelId="{3C4EA9C5-0C17-4270-BEC3-A5D9546F300B}" type="sibTrans" cxnId="{E41B54B7-5A0B-4470-992A-A5EC5937A32C}">
      <dgm:prSet/>
      <dgm:spPr/>
      <dgm:t>
        <a:bodyPr/>
        <a:lstStyle/>
        <a:p>
          <a:endParaRPr lang="en-US"/>
        </a:p>
      </dgm:t>
    </dgm:pt>
    <dgm:pt modelId="{47CB685C-9A7A-4E53-9B59-DBF491E04697}">
      <dgm:prSet phldrT="[Text]"/>
      <dgm:spPr>
        <a:noFill/>
        <a:ln>
          <a:solidFill>
            <a:schemeClr val="tx1">
              <a:alpha val="90000"/>
            </a:schemeClr>
          </a:solidFill>
        </a:ln>
      </dgm:spPr>
      <dgm:t>
        <a:bodyPr/>
        <a:lstStyle/>
        <a:p>
          <a:pPr>
            <a:buFont typeface="Arial" panose="020B0604020202020204" pitchFamily="34" charset="0"/>
            <a:buChar char="•"/>
          </a:pPr>
          <a:r>
            <a:rPr lang="en-US" dirty="0">
              <a:latin typeface="Montserrat" panose="00000500000000000000" pitchFamily="2" charset="0"/>
            </a:rPr>
            <a:t>To help address a variety of issues that may arise including teacher credentialing, reporting, and potential legislative or policy changes at the state level.</a:t>
          </a:r>
        </a:p>
      </dgm:t>
    </dgm:pt>
    <dgm:pt modelId="{CD3BBCE8-C6AD-415E-85F1-4DBD72D334D4}" type="parTrans" cxnId="{0FDA7427-D06D-4CAA-8748-40AE54202269}">
      <dgm:prSet/>
      <dgm:spPr/>
      <dgm:t>
        <a:bodyPr/>
        <a:lstStyle/>
        <a:p>
          <a:endParaRPr lang="en-US"/>
        </a:p>
      </dgm:t>
    </dgm:pt>
    <dgm:pt modelId="{BB27F332-33F9-4F93-8A15-50D662F66A93}" type="sibTrans" cxnId="{0FDA7427-D06D-4CAA-8748-40AE54202269}">
      <dgm:prSet/>
      <dgm:spPr/>
      <dgm:t>
        <a:bodyPr/>
        <a:lstStyle/>
        <a:p>
          <a:endParaRPr lang="en-US"/>
        </a:p>
      </dgm:t>
    </dgm:pt>
    <dgm:pt modelId="{E76A212E-072D-4D70-A4B1-EA6DAFFCFA51}">
      <dgm:prSet phldrT="[Text]" custT="1"/>
      <dgm:spPr>
        <a:ln>
          <a:solidFill>
            <a:schemeClr val="tx1"/>
          </a:solidFill>
        </a:ln>
      </dgm:spPr>
      <dgm:t>
        <a:bodyPr/>
        <a:lstStyle/>
        <a:p>
          <a:pPr>
            <a:buClr>
              <a:srgbClr val="000000"/>
            </a:buClr>
            <a:buSzPts val="1600"/>
            <a:buFont typeface="Wingdings" panose="05000000000000000000" pitchFamily="2" charset="2"/>
            <a:buChar char="Ø"/>
          </a:pPr>
          <a:r>
            <a:rPr lang="en-US" sz="1800" b="1" dirty="0">
              <a:latin typeface="Montserrat" panose="00000500000000000000" pitchFamily="2" charset="0"/>
            </a:rPr>
            <a:t>Communication Tools &amp; Resources</a:t>
          </a:r>
          <a:endParaRPr lang="en-US" sz="1800" b="1" dirty="0"/>
        </a:p>
      </dgm:t>
    </dgm:pt>
    <dgm:pt modelId="{248252E9-7D94-4995-8071-5605A4C89445}" type="parTrans" cxnId="{3E9D9A8B-242C-4640-942D-C2BA386E8D38}">
      <dgm:prSet/>
      <dgm:spPr/>
      <dgm:t>
        <a:bodyPr/>
        <a:lstStyle/>
        <a:p>
          <a:endParaRPr lang="en-US"/>
        </a:p>
      </dgm:t>
    </dgm:pt>
    <dgm:pt modelId="{D9A76049-578C-4F78-B9BC-E4FE84A56502}" type="sibTrans" cxnId="{3E9D9A8B-242C-4640-942D-C2BA386E8D38}">
      <dgm:prSet/>
      <dgm:spPr/>
      <dgm:t>
        <a:bodyPr/>
        <a:lstStyle/>
        <a:p>
          <a:endParaRPr lang="en-US"/>
        </a:p>
      </dgm:t>
    </dgm:pt>
    <dgm:pt modelId="{CF1AA5BC-F273-41A5-ABF9-24DAEBF9673C}">
      <dgm:prSet phldrT="[Text]"/>
      <dgm:spPr>
        <a:solidFill>
          <a:schemeClr val="bg1">
            <a:alpha val="90000"/>
          </a:schemeClr>
        </a:solidFill>
        <a:ln>
          <a:solidFill>
            <a:schemeClr val="tx1">
              <a:alpha val="90000"/>
            </a:schemeClr>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To help states explain changes to the Framework and the implications for programs, courses of study, instruction and more.</a:t>
          </a:r>
          <a:endParaRPr lang="en-US" dirty="0"/>
        </a:p>
      </dgm:t>
    </dgm:pt>
    <dgm:pt modelId="{0450BF3E-0EB4-4DD7-840B-989C503309AE}" type="parTrans" cxnId="{54272BE9-3387-479B-886B-90BD3E8237DF}">
      <dgm:prSet/>
      <dgm:spPr/>
      <dgm:t>
        <a:bodyPr/>
        <a:lstStyle/>
        <a:p>
          <a:endParaRPr lang="en-US"/>
        </a:p>
      </dgm:t>
    </dgm:pt>
    <dgm:pt modelId="{978761D0-68FE-4862-A5FD-6707ACF6B1C3}" type="sibTrans" cxnId="{54272BE9-3387-479B-886B-90BD3E8237DF}">
      <dgm:prSet/>
      <dgm:spPr/>
      <dgm:t>
        <a:bodyPr/>
        <a:lstStyle/>
        <a:p>
          <a:endParaRPr lang="en-US"/>
        </a:p>
      </dgm:t>
    </dgm:pt>
    <dgm:pt modelId="{FAC71688-0F25-4251-97FA-1286F339BDAD}">
      <dgm:prSet phldrT="[Text]" custT="1"/>
      <dgm:spPr>
        <a:solidFill>
          <a:srgbClr val="7BB801"/>
        </a:solidFill>
        <a:ln>
          <a:solidFill>
            <a:schemeClr val="tx1"/>
          </a:solidFill>
        </a:ln>
      </dgm:spPr>
      <dgm:t>
        <a:bodyPr/>
        <a:lstStyle/>
        <a:p>
          <a:r>
            <a:rPr lang="en-US" sz="1800" b="1" dirty="0">
              <a:latin typeface="Montserrat" panose="00000500000000000000" pitchFamily="2" charset="0"/>
            </a:rPr>
            <a:t>Framework Crosswalks</a:t>
          </a:r>
        </a:p>
      </dgm:t>
    </dgm:pt>
    <dgm:pt modelId="{1877DF4C-5600-4F70-958C-89FC0A47FFA0}" type="parTrans" cxnId="{F46554FE-DA51-481B-932B-E6095B2CC373}">
      <dgm:prSet/>
      <dgm:spPr/>
      <dgm:t>
        <a:bodyPr/>
        <a:lstStyle/>
        <a:p>
          <a:endParaRPr lang="en-US"/>
        </a:p>
      </dgm:t>
    </dgm:pt>
    <dgm:pt modelId="{E29A4508-051F-4657-914A-60DD7E3D5D66}" type="sibTrans" cxnId="{F46554FE-DA51-481B-932B-E6095B2CC373}">
      <dgm:prSet/>
      <dgm:spPr/>
      <dgm:t>
        <a:bodyPr/>
        <a:lstStyle/>
        <a:p>
          <a:endParaRPr lang="en-US"/>
        </a:p>
      </dgm:t>
    </dgm:pt>
    <dgm:pt modelId="{F6A9B533-554E-4AD1-BD33-04851F0CC18A}">
      <dgm:prSet phldrT="[Text]"/>
      <dgm:spPr>
        <a:solidFill>
          <a:schemeClr val="bg1">
            <a:alpha val="90000"/>
          </a:schemeClr>
        </a:solidFill>
        <a:ln>
          <a:solidFill>
            <a:schemeClr val="tx1">
              <a:alpha val="90000"/>
            </a:schemeClr>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To explain changes that were made in the modernization process and how the components of the current Framework are incorporated in the new Framework.</a:t>
          </a:r>
          <a:endParaRPr lang="en-US" dirty="0"/>
        </a:p>
      </dgm:t>
    </dgm:pt>
    <dgm:pt modelId="{4534CFAC-3460-4D30-BECB-AA8E4F4DFFB0}" type="parTrans" cxnId="{DBE63D27-BE5A-4F33-9941-69C89F2CB46C}">
      <dgm:prSet/>
      <dgm:spPr/>
      <dgm:t>
        <a:bodyPr/>
        <a:lstStyle/>
        <a:p>
          <a:endParaRPr lang="en-US"/>
        </a:p>
      </dgm:t>
    </dgm:pt>
    <dgm:pt modelId="{0A345091-053A-4E47-B659-2523DD41A210}" type="sibTrans" cxnId="{DBE63D27-BE5A-4F33-9941-69C89F2CB46C}">
      <dgm:prSet/>
      <dgm:spPr/>
      <dgm:t>
        <a:bodyPr/>
        <a:lstStyle/>
        <a:p>
          <a:endParaRPr lang="en-US"/>
        </a:p>
      </dgm:t>
    </dgm:pt>
    <dgm:pt modelId="{6DA1CF64-21ED-43D9-AE80-27F99715083E}">
      <dgm:prSet custT="1"/>
      <dgm:spPr>
        <a:solidFill>
          <a:srgbClr val="002060"/>
        </a:solidFill>
        <a:ln>
          <a:solidFill>
            <a:schemeClr val="tx1"/>
          </a:solidFill>
        </a:ln>
      </dgm:spPr>
      <dgm:t>
        <a:bodyPr/>
        <a:lstStyle/>
        <a:p>
          <a:r>
            <a:rPr lang="en-US" sz="1800" b="1" dirty="0"/>
            <a:t>Industry Profiles</a:t>
          </a:r>
          <a:endParaRPr lang="en-US" sz="1600" b="1" dirty="0"/>
        </a:p>
      </dgm:t>
    </dgm:pt>
    <dgm:pt modelId="{FBAE3B20-5449-48DE-BF9C-C49C9FD96F44}" type="parTrans" cxnId="{1C7F7C74-6F1C-4BF0-BD9E-53DAED74BB3E}">
      <dgm:prSet/>
      <dgm:spPr/>
      <dgm:t>
        <a:bodyPr/>
        <a:lstStyle/>
        <a:p>
          <a:endParaRPr lang="en-US"/>
        </a:p>
      </dgm:t>
    </dgm:pt>
    <dgm:pt modelId="{51E343DB-B11F-4F87-B71E-468960DD6B33}" type="sibTrans" cxnId="{1C7F7C74-6F1C-4BF0-BD9E-53DAED74BB3E}">
      <dgm:prSet/>
      <dgm:spPr/>
      <dgm:t>
        <a:bodyPr/>
        <a:lstStyle/>
        <a:p>
          <a:endParaRPr lang="en-US"/>
        </a:p>
      </dgm:t>
    </dgm:pt>
    <dgm:pt modelId="{97BBDE6D-F4ED-4451-9C71-5CB4938DC76F}">
      <dgm:prSet/>
      <dgm:spPr>
        <a:noFill/>
        <a:ln>
          <a:solidFill>
            <a:schemeClr val="tx1">
              <a:alpha val="90000"/>
            </a:schemeClr>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To help explain the connections between the updated clusters and how industry is organized. </a:t>
          </a:r>
          <a:endParaRPr lang="en-US" dirty="0"/>
        </a:p>
      </dgm:t>
    </dgm:pt>
    <dgm:pt modelId="{0AE95964-50EB-44C4-8AD7-1CC87AC3C034}" type="parTrans" cxnId="{98D9CC63-E380-4D1B-9E85-E256E6A21265}">
      <dgm:prSet/>
      <dgm:spPr/>
      <dgm:t>
        <a:bodyPr/>
        <a:lstStyle/>
        <a:p>
          <a:endParaRPr lang="en-US"/>
        </a:p>
      </dgm:t>
    </dgm:pt>
    <dgm:pt modelId="{C28B0119-DEB2-4221-9CFA-CCE44F3060DB}" type="sibTrans" cxnId="{98D9CC63-E380-4D1B-9E85-E256E6A21265}">
      <dgm:prSet/>
      <dgm:spPr/>
      <dgm:t>
        <a:bodyPr/>
        <a:lstStyle/>
        <a:p>
          <a:endParaRPr lang="en-US"/>
        </a:p>
      </dgm:t>
    </dgm:pt>
    <dgm:pt modelId="{C26B87C6-35A4-4801-9C88-637D3A4EBDFA}" type="pres">
      <dgm:prSet presAssocID="{86EEF8F0-4FFA-46BF-B289-9605EBA37ECD}" presName="Name0" presStyleCnt="0">
        <dgm:presLayoutVars>
          <dgm:dir/>
          <dgm:animLvl val="lvl"/>
          <dgm:resizeHandles val="exact"/>
        </dgm:presLayoutVars>
      </dgm:prSet>
      <dgm:spPr/>
    </dgm:pt>
    <dgm:pt modelId="{EFC88D91-6782-4688-AC24-62581D352072}" type="pres">
      <dgm:prSet presAssocID="{2F6F5B0E-B8DA-46E4-9312-13CC89A5D695}" presName="composite" presStyleCnt="0"/>
      <dgm:spPr/>
    </dgm:pt>
    <dgm:pt modelId="{9E782B77-61FF-4534-BD21-057253299849}" type="pres">
      <dgm:prSet presAssocID="{2F6F5B0E-B8DA-46E4-9312-13CC89A5D695}" presName="parTx" presStyleLbl="alignNode1" presStyleIdx="0" presStyleCnt="4">
        <dgm:presLayoutVars>
          <dgm:chMax val="0"/>
          <dgm:chPref val="0"/>
          <dgm:bulletEnabled val="1"/>
        </dgm:presLayoutVars>
      </dgm:prSet>
      <dgm:spPr/>
    </dgm:pt>
    <dgm:pt modelId="{734D3AF8-97B5-4C2B-A531-32C008E23BE3}" type="pres">
      <dgm:prSet presAssocID="{2F6F5B0E-B8DA-46E4-9312-13CC89A5D695}" presName="desTx" presStyleLbl="alignAccFollowNode1" presStyleIdx="0" presStyleCnt="4">
        <dgm:presLayoutVars>
          <dgm:bulletEnabled val="1"/>
        </dgm:presLayoutVars>
      </dgm:prSet>
      <dgm:spPr/>
    </dgm:pt>
    <dgm:pt modelId="{E63C3768-F262-47FB-B31E-3E1869DD6D13}" type="pres">
      <dgm:prSet presAssocID="{3C4EA9C5-0C17-4270-BEC3-A5D9546F300B}" presName="space" presStyleCnt="0"/>
      <dgm:spPr/>
    </dgm:pt>
    <dgm:pt modelId="{9790573A-47F4-4801-BCDB-BB8D28F56973}" type="pres">
      <dgm:prSet presAssocID="{E76A212E-072D-4D70-A4B1-EA6DAFFCFA51}" presName="composite" presStyleCnt="0"/>
      <dgm:spPr/>
    </dgm:pt>
    <dgm:pt modelId="{CF58DBB7-28CB-420C-9188-A50E46FB46A5}" type="pres">
      <dgm:prSet presAssocID="{E76A212E-072D-4D70-A4B1-EA6DAFFCFA51}" presName="parTx" presStyleLbl="alignNode1" presStyleIdx="1" presStyleCnt="4">
        <dgm:presLayoutVars>
          <dgm:chMax val="0"/>
          <dgm:chPref val="0"/>
          <dgm:bulletEnabled val="1"/>
        </dgm:presLayoutVars>
      </dgm:prSet>
      <dgm:spPr/>
    </dgm:pt>
    <dgm:pt modelId="{213CBD97-8A9B-4568-B2C1-9DE4536555FC}" type="pres">
      <dgm:prSet presAssocID="{E76A212E-072D-4D70-A4B1-EA6DAFFCFA51}" presName="desTx" presStyleLbl="alignAccFollowNode1" presStyleIdx="1" presStyleCnt="4">
        <dgm:presLayoutVars>
          <dgm:bulletEnabled val="1"/>
        </dgm:presLayoutVars>
      </dgm:prSet>
      <dgm:spPr/>
    </dgm:pt>
    <dgm:pt modelId="{4A54DAED-FA1E-4BE9-A239-9B4FF60465B8}" type="pres">
      <dgm:prSet presAssocID="{D9A76049-578C-4F78-B9BC-E4FE84A56502}" presName="space" presStyleCnt="0"/>
      <dgm:spPr/>
    </dgm:pt>
    <dgm:pt modelId="{6EC5FDB3-F22C-407E-8593-F86908FB84A5}" type="pres">
      <dgm:prSet presAssocID="{FAC71688-0F25-4251-97FA-1286F339BDAD}" presName="composite" presStyleCnt="0"/>
      <dgm:spPr/>
    </dgm:pt>
    <dgm:pt modelId="{809A0B17-FF62-4B39-8AE8-CD65E05B9680}" type="pres">
      <dgm:prSet presAssocID="{FAC71688-0F25-4251-97FA-1286F339BDAD}" presName="parTx" presStyleLbl="alignNode1" presStyleIdx="2" presStyleCnt="4">
        <dgm:presLayoutVars>
          <dgm:chMax val="0"/>
          <dgm:chPref val="0"/>
          <dgm:bulletEnabled val="1"/>
        </dgm:presLayoutVars>
      </dgm:prSet>
      <dgm:spPr/>
    </dgm:pt>
    <dgm:pt modelId="{9CCAFE2F-EFCB-4413-8B3B-399B112306C7}" type="pres">
      <dgm:prSet presAssocID="{FAC71688-0F25-4251-97FA-1286F339BDAD}" presName="desTx" presStyleLbl="alignAccFollowNode1" presStyleIdx="2" presStyleCnt="4">
        <dgm:presLayoutVars>
          <dgm:bulletEnabled val="1"/>
        </dgm:presLayoutVars>
      </dgm:prSet>
      <dgm:spPr/>
    </dgm:pt>
    <dgm:pt modelId="{A395B1D9-B0B9-45B8-B08C-1215AEB515FF}" type="pres">
      <dgm:prSet presAssocID="{E29A4508-051F-4657-914A-60DD7E3D5D66}" presName="space" presStyleCnt="0"/>
      <dgm:spPr/>
    </dgm:pt>
    <dgm:pt modelId="{7CDEA466-1F3A-411F-ACEF-6665E8EDC65B}" type="pres">
      <dgm:prSet presAssocID="{6DA1CF64-21ED-43D9-AE80-27F99715083E}" presName="composite" presStyleCnt="0"/>
      <dgm:spPr/>
    </dgm:pt>
    <dgm:pt modelId="{49D21EBB-1BB4-4216-A0FF-A850B60979F2}" type="pres">
      <dgm:prSet presAssocID="{6DA1CF64-21ED-43D9-AE80-27F99715083E}" presName="parTx" presStyleLbl="alignNode1" presStyleIdx="3" presStyleCnt="4">
        <dgm:presLayoutVars>
          <dgm:chMax val="0"/>
          <dgm:chPref val="0"/>
          <dgm:bulletEnabled val="1"/>
        </dgm:presLayoutVars>
      </dgm:prSet>
      <dgm:spPr/>
    </dgm:pt>
    <dgm:pt modelId="{09D4533A-0433-4A62-99C7-660A32AD5A84}" type="pres">
      <dgm:prSet presAssocID="{6DA1CF64-21ED-43D9-AE80-27F99715083E}" presName="desTx" presStyleLbl="alignAccFollowNode1" presStyleIdx="3" presStyleCnt="4">
        <dgm:presLayoutVars>
          <dgm:bulletEnabled val="1"/>
        </dgm:presLayoutVars>
      </dgm:prSet>
      <dgm:spPr/>
    </dgm:pt>
  </dgm:ptLst>
  <dgm:cxnLst>
    <dgm:cxn modelId="{DBE63D27-BE5A-4F33-9941-69C89F2CB46C}" srcId="{FAC71688-0F25-4251-97FA-1286F339BDAD}" destId="{F6A9B533-554E-4AD1-BD33-04851F0CC18A}" srcOrd="0" destOrd="0" parTransId="{4534CFAC-3460-4D30-BECB-AA8E4F4DFFB0}" sibTransId="{0A345091-053A-4E47-B659-2523DD41A210}"/>
    <dgm:cxn modelId="{0FDA7427-D06D-4CAA-8748-40AE54202269}" srcId="{2F6F5B0E-B8DA-46E4-9312-13CC89A5D695}" destId="{47CB685C-9A7A-4E53-9B59-DBF491E04697}" srcOrd="0" destOrd="0" parTransId="{CD3BBCE8-C6AD-415E-85F1-4DBD72D334D4}" sibTransId="{BB27F332-33F9-4F93-8A15-50D662F66A93}"/>
    <dgm:cxn modelId="{BFAE9E37-50C3-4AF1-8618-B20540C19B4E}" type="presOf" srcId="{86EEF8F0-4FFA-46BF-B289-9605EBA37ECD}" destId="{C26B87C6-35A4-4801-9C88-637D3A4EBDFA}" srcOrd="0" destOrd="0" presId="urn:microsoft.com/office/officeart/2005/8/layout/hList1"/>
    <dgm:cxn modelId="{D7FEE75D-7434-4914-85CD-1D53A597CC07}" type="presOf" srcId="{97BBDE6D-F4ED-4451-9C71-5CB4938DC76F}" destId="{09D4533A-0433-4A62-99C7-660A32AD5A84}" srcOrd="0" destOrd="0" presId="urn:microsoft.com/office/officeart/2005/8/layout/hList1"/>
    <dgm:cxn modelId="{98D9CC63-E380-4D1B-9E85-E256E6A21265}" srcId="{6DA1CF64-21ED-43D9-AE80-27F99715083E}" destId="{97BBDE6D-F4ED-4451-9C71-5CB4938DC76F}" srcOrd="0" destOrd="0" parTransId="{0AE95964-50EB-44C4-8AD7-1CC87AC3C034}" sibTransId="{C28B0119-DEB2-4221-9CFA-CCE44F3060DB}"/>
    <dgm:cxn modelId="{05C30B6C-8F72-4601-9AAD-8092F48EDE82}" type="presOf" srcId="{FAC71688-0F25-4251-97FA-1286F339BDAD}" destId="{809A0B17-FF62-4B39-8AE8-CD65E05B9680}" srcOrd="0" destOrd="0" presId="urn:microsoft.com/office/officeart/2005/8/layout/hList1"/>
    <dgm:cxn modelId="{DC9DB972-6878-44D6-9E17-2ECB433193C5}" type="presOf" srcId="{47CB685C-9A7A-4E53-9B59-DBF491E04697}" destId="{734D3AF8-97B5-4C2B-A531-32C008E23BE3}" srcOrd="0" destOrd="0" presId="urn:microsoft.com/office/officeart/2005/8/layout/hList1"/>
    <dgm:cxn modelId="{1C7F7C74-6F1C-4BF0-BD9E-53DAED74BB3E}" srcId="{86EEF8F0-4FFA-46BF-B289-9605EBA37ECD}" destId="{6DA1CF64-21ED-43D9-AE80-27F99715083E}" srcOrd="3" destOrd="0" parTransId="{FBAE3B20-5449-48DE-BF9C-C49C9FD96F44}" sibTransId="{51E343DB-B11F-4F87-B71E-468960DD6B33}"/>
    <dgm:cxn modelId="{3E9D9A8B-242C-4640-942D-C2BA386E8D38}" srcId="{86EEF8F0-4FFA-46BF-B289-9605EBA37ECD}" destId="{E76A212E-072D-4D70-A4B1-EA6DAFFCFA51}" srcOrd="1" destOrd="0" parTransId="{248252E9-7D94-4995-8071-5605A4C89445}" sibTransId="{D9A76049-578C-4F78-B9BC-E4FE84A56502}"/>
    <dgm:cxn modelId="{8198FC94-135B-4777-9845-9135CA9BAEFC}" type="presOf" srcId="{6DA1CF64-21ED-43D9-AE80-27F99715083E}" destId="{49D21EBB-1BB4-4216-A0FF-A850B60979F2}" srcOrd="0" destOrd="0" presId="urn:microsoft.com/office/officeart/2005/8/layout/hList1"/>
    <dgm:cxn modelId="{DFA1FEAC-160D-417E-BABA-36AA63B4E00F}" type="presOf" srcId="{2F6F5B0E-B8DA-46E4-9312-13CC89A5D695}" destId="{9E782B77-61FF-4534-BD21-057253299849}" srcOrd="0" destOrd="0" presId="urn:microsoft.com/office/officeart/2005/8/layout/hList1"/>
    <dgm:cxn modelId="{E41B54B7-5A0B-4470-992A-A5EC5937A32C}" srcId="{86EEF8F0-4FFA-46BF-B289-9605EBA37ECD}" destId="{2F6F5B0E-B8DA-46E4-9312-13CC89A5D695}" srcOrd="0" destOrd="0" parTransId="{D842893E-2A5D-4766-A2B1-F3D3D415B7A3}" sibTransId="{3C4EA9C5-0C17-4270-BEC3-A5D9546F300B}"/>
    <dgm:cxn modelId="{23F535DC-2317-4366-A023-4E7095967F65}" type="presOf" srcId="{E76A212E-072D-4D70-A4B1-EA6DAFFCFA51}" destId="{CF58DBB7-28CB-420C-9188-A50E46FB46A5}" srcOrd="0" destOrd="0" presId="urn:microsoft.com/office/officeart/2005/8/layout/hList1"/>
    <dgm:cxn modelId="{CBA796E4-29FF-4997-B2E2-D112A0C48AEF}" type="presOf" srcId="{F6A9B533-554E-4AD1-BD33-04851F0CC18A}" destId="{9CCAFE2F-EFCB-4413-8B3B-399B112306C7}" srcOrd="0" destOrd="0" presId="urn:microsoft.com/office/officeart/2005/8/layout/hList1"/>
    <dgm:cxn modelId="{54272BE9-3387-479B-886B-90BD3E8237DF}" srcId="{E76A212E-072D-4D70-A4B1-EA6DAFFCFA51}" destId="{CF1AA5BC-F273-41A5-ABF9-24DAEBF9673C}" srcOrd="0" destOrd="0" parTransId="{0450BF3E-0EB4-4DD7-840B-989C503309AE}" sibTransId="{978761D0-68FE-4862-A5FD-6707ACF6B1C3}"/>
    <dgm:cxn modelId="{C16B74F8-3EE4-430F-9CA7-F384ECD9EF53}" type="presOf" srcId="{CF1AA5BC-F273-41A5-ABF9-24DAEBF9673C}" destId="{213CBD97-8A9B-4568-B2C1-9DE4536555FC}" srcOrd="0" destOrd="0" presId="urn:microsoft.com/office/officeart/2005/8/layout/hList1"/>
    <dgm:cxn modelId="{F46554FE-DA51-481B-932B-E6095B2CC373}" srcId="{86EEF8F0-4FFA-46BF-B289-9605EBA37ECD}" destId="{FAC71688-0F25-4251-97FA-1286F339BDAD}" srcOrd="2" destOrd="0" parTransId="{1877DF4C-5600-4F70-958C-89FC0A47FFA0}" sibTransId="{E29A4508-051F-4657-914A-60DD7E3D5D66}"/>
    <dgm:cxn modelId="{4419BB1F-AC10-4FEC-97CD-DDBCD187C0CC}" type="presParOf" srcId="{C26B87C6-35A4-4801-9C88-637D3A4EBDFA}" destId="{EFC88D91-6782-4688-AC24-62581D352072}" srcOrd="0" destOrd="0" presId="urn:microsoft.com/office/officeart/2005/8/layout/hList1"/>
    <dgm:cxn modelId="{A170EDC1-F10E-42FD-90D1-860E4109EA25}" type="presParOf" srcId="{EFC88D91-6782-4688-AC24-62581D352072}" destId="{9E782B77-61FF-4534-BD21-057253299849}" srcOrd="0" destOrd="0" presId="urn:microsoft.com/office/officeart/2005/8/layout/hList1"/>
    <dgm:cxn modelId="{8C70C816-0E49-4536-A465-A3E087509475}" type="presParOf" srcId="{EFC88D91-6782-4688-AC24-62581D352072}" destId="{734D3AF8-97B5-4C2B-A531-32C008E23BE3}" srcOrd="1" destOrd="0" presId="urn:microsoft.com/office/officeart/2005/8/layout/hList1"/>
    <dgm:cxn modelId="{2491BEC0-8598-4DE8-8249-935B7B8CECC0}" type="presParOf" srcId="{C26B87C6-35A4-4801-9C88-637D3A4EBDFA}" destId="{E63C3768-F262-47FB-B31E-3E1869DD6D13}" srcOrd="1" destOrd="0" presId="urn:microsoft.com/office/officeart/2005/8/layout/hList1"/>
    <dgm:cxn modelId="{177A2B43-6BFC-4371-BE1D-C726B2B1511B}" type="presParOf" srcId="{C26B87C6-35A4-4801-9C88-637D3A4EBDFA}" destId="{9790573A-47F4-4801-BCDB-BB8D28F56973}" srcOrd="2" destOrd="0" presId="urn:microsoft.com/office/officeart/2005/8/layout/hList1"/>
    <dgm:cxn modelId="{7F4E43F0-67A0-4640-A5F3-4013903C40E4}" type="presParOf" srcId="{9790573A-47F4-4801-BCDB-BB8D28F56973}" destId="{CF58DBB7-28CB-420C-9188-A50E46FB46A5}" srcOrd="0" destOrd="0" presId="urn:microsoft.com/office/officeart/2005/8/layout/hList1"/>
    <dgm:cxn modelId="{AAAB930B-D8DE-41F2-B416-171A8418BF56}" type="presParOf" srcId="{9790573A-47F4-4801-BCDB-BB8D28F56973}" destId="{213CBD97-8A9B-4568-B2C1-9DE4536555FC}" srcOrd="1" destOrd="0" presId="urn:microsoft.com/office/officeart/2005/8/layout/hList1"/>
    <dgm:cxn modelId="{DFF2404D-EAB4-495F-8F87-E8B35790CA5D}" type="presParOf" srcId="{C26B87C6-35A4-4801-9C88-637D3A4EBDFA}" destId="{4A54DAED-FA1E-4BE9-A239-9B4FF60465B8}" srcOrd="3" destOrd="0" presId="urn:microsoft.com/office/officeart/2005/8/layout/hList1"/>
    <dgm:cxn modelId="{E33C5CF6-CFD3-44A1-9669-247E661CF96F}" type="presParOf" srcId="{C26B87C6-35A4-4801-9C88-637D3A4EBDFA}" destId="{6EC5FDB3-F22C-407E-8593-F86908FB84A5}" srcOrd="4" destOrd="0" presId="urn:microsoft.com/office/officeart/2005/8/layout/hList1"/>
    <dgm:cxn modelId="{DB585012-DE4E-4190-A8F6-284F0B02E0B9}" type="presParOf" srcId="{6EC5FDB3-F22C-407E-8593-F86908FB84A5}" destId="{809A0B17-FF62-4B39-8AE8-CD65E05B9680}" srcOrd="0" destOrd="0" presId="urn:microsoft.com/office/officeart/2005/8/layout/hList1"/>
    <dgm:cxn modelId="{AD900470-3119-46F3-9A0B-B5E08D3EE7D8}" type="presParOf" srcId="{6EC5FDB3-F22C-407E-8593-F86908FB84A5}" destId="{9CCAFE2F-EFCB-4413-8B3B-399B112306C7}" srcOrd="1" destOrd="0" presId="urn:microsoft.com/office/officeart/2005/8/layout/hList1"/>
    <dgm:cxn modelId="{363BCF32-643E-4055-B247-7C7060500687}" type="presParOf" srcId="{C26B87C6-35A4-4801-9C88-637D3A4EBDFA}" destId="{A395B1D9-B0B9-45B8-B08C-1215AEB515FF}" srcOrd="5" destOrd="0" presId="urn:microsoft.com/office/officeart/2005/8/layout/hList1"/>
    <dgm:cxn modelId="{AC8BFDD3-507F-4CAC-8191-CC309A4A0702}" type="presParOf" srcId="{C26B87C6-35A4-4801-9C88-637D3A4EBDFA}" destId="{7CDEA466-1F3A-411F-ACEF-6665E8EDC65B}" srcOrd="6" destOrd="0" presId="urn:microsoft.com/office/officeart/2005/8/layout/hList1"/>
    <dgm:cxn modelId="{DD708726-043C-4D02-B034-07614C795E23}" type="presParOf" srcId="{7CDEA466-1F3A-411F-ACEF-6665E8EDC65B}" destId="{49D21EBB-1BB4-4216-A0FF-A850B60979F2}" srcOrd="0" destOrd="0" presId="urn:microsoft.com/office/officeart/2005/8/layout/hList1"/>
    <dgm:cxn modelId="{7CFBE6AC-70D2-4BE9-A92F-44C52BC4155B}" type="presParOf" srcId="{7CDEA466-1F3A-411F-ACEF-6665E8EDC65B}" destId="{09D4533A-0433-4A62-99C7-660A32AD5A84}"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EEF8F0-4FFA-46BF-B289-9605EBA37E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F6F5B0E-B8DA-46E4-9312-13CC89A5D695}">
      <dgm:prSet phldrT="[Text]" custT="1"/>
      <dgm:spPr>
        <a:solidFill>
          <a:srgbClr val="FF6E15"/>
        </a:solidFill>
        <a:ln>
          <a:solidFill>
            <a:schemeClr val="tx1"/>
          </a:solidFill>
        </a:ln>
      </dgm:spPr>
      <dgm:t>
        <a:bodyPr/>
        <a:lstStyle/>
        <a:p>
          <a:r>
            <a:rPr lang="en-US" sz="1800" b="1" dirty="0">
              <a:latin typeface="Montserrat" panose="00000500000000000000" pitchFamily="2" charset="0"/>
            </a:rPr>
            <a:t>Curriculum and Standards Development</a:t>
          </a:r>
        </a:p>
      </dgm:t>
    </dgm:pt>
    <dgm:pt modelId="{D842893E-2A5D-4766-A2B1-F3D3D415B7A3}" type="parTrans" cxnId="{E41B54B7-5A0B-4470-992A-A5EC5937A32C}">
      <dgm:prSet/>
      <dgm:spPr/>
      <dgm:t>
        <a:bodyPr/>
        <a:lstStyle/>
        <a:p>
          <a:endParaRPr lang="en-US"/>
        </a:p>
      </dgm:t>
    </dgm:pt>
    <dgm:pt modelId="{3C4EA9C5-0C17-4270-BEC3-A5D9546F300B}" type="sibTrans" cxnId="{E41B54B7-5A0B-4470-992A-A5EC5937A32C}">
      <dgm:prSet/>
      <dgm:spPr/>
      <dgm:t>
        <a:bodyPr/>
        <a:lstStyle/>
        <a:p>
          <a:endParaRPr lang="en-US"/>
        </a:p>
      </dgm:t>
    </dgm:pt>
    <dgm:pt modelId="{47CB685C-9A7A-4E53-9B59-DBF491E04697}">
      <dgm:prSet phldrT="[Text]"/>
      <dgm:spPr>
        <a:noFill/>
        <a:ln>
          <a:solidFill>
            <a:schemeClr val="tx1">
              <a:alpha val="90000"/>
            </a:schemeClr>
          </a:solidFill>
        </a:ln>
      </dgm:spPr>
      <dgm:t>
        <a:bodyPr/>
        <a:lstStyle/>
        <a:p>
          <a:pPr>
            <a:buFont typeface="Arial" panose="020B0604020202020204" pitchFamily="34" charset="0"/>
            <a:buChar char="•"/>
          </a:pPr>
          <a:r>
            <a:rPr lang="en-US" dirty="0">
              <a:latin typeface="Montserrat" panose="00000500000000000000" pitchFamily="2" charset="0"/>
            </a:rPr>
            <a:t>Support organizations in updating curriculum tools aligned to the new Framework.</a:t>
          </a:r>
        </a:p>
      </dgm:t>
    </dgm:pt>
    <dgm:pt modelId="{CD3BBCE8-C6AD-415E-85F1-4DBD72D334D4}" type="parTrans" cxnId="{0FDA7427-D06D-4CAA-8748-40AE54202269}">
      <dgm:prSet/>
      <dgm:spPr/>
      <dgm:t>
        <a:bodyPr/>
        <a:lstStyle/>
        <a:p>
          <a:endParaRPr lang="en-US"/>
        </a:p>
      </dgm:t>
    </dgm:pt>
    <dgm:pt modelId="{BB27F332-33F9-4F93-8A15-50D662F66A93}" type="sibTrans" cxnId="{0FDA7427-D06D-4CAA-8748-40AE54202269}">
      <dgm:prSet/>
      <dgm:spPr/>
      <dgm:t>
        <a:bodyPr/>
        <a:lstStyle/>
        <a:p>
          <a:endParaRPr lang="en-US"/>
        </a:p>
      </dgm:t>
    </dgm:pt>
    <dgm:pt modelId="{E76A212E-072D-4D70-A4B1-EA6DAFFCFA51}">
      <dgm:prSet phldrT="[Text]" custT="1"/>
      <dgm:spPr>
        <a:ln>
          <a:solidFill>
            <a:schemeClr val="tx1"/>
          </a:solidFill>
        </a:ln>
      </dgm:spPr>
      <dgm:t>
        <a:bodyPr/>
        <a:lstStyle/>
        <a:p>
          <a:pPr>
            <a:buClr>
              <a:srgbClr val="000000"/>
            </a:buClr>
            <a:buSzPts val="1600"/>
            <a:buFont typeface="Wingdings" panose="05000000000000000000" pitchFamily="2" charset="2"/>
            <a:buChar char="Ø"/>
          </a:pPr>
          <a:r>
            <a:rPr lang="en-US" sz="1800" b="1" dirty="0">
              <a:latin typeface="Montserrat" panose="00000500000000000000" pitchFamily="2" charset="0"/>
            </a:rPr>
            <a:t>Resource Support</a:t>
          </a:r>
          <a:endParaRPr lang="en-US" sz="1800" b="1" dirty="0"/>
        </a:p>
      </dgm:t>
    </dgm:pt>
    <dgm:pt modelId="{248252E9-7D94-4995-8071-5605A4C89445}" type="parTrans" cxnId="{3E9D9A8B-242C-4640-942D-C2BA386E8D38}">
      <dgm:prSet/>
      <dgm:spPr/>
      <dgm:t>
        <a:bodyPr/>
        <a:lstStyle/>
        <a:p>
          <a:endParaRPr lang="en-US"/>
        </a:p>
      </dgm:t>
    </dgm:pt>
    <dgm:pt modelId="{D9A76049-578C-4F78-B9BC-E4FE84A56502}" type="sibTrans" cxnId="{3E9D9A8B-242C-4640-942D-C2BA386E8D38}">
      <dgm:prSet/>
      <dgm:spPr/>
      <dgm:t>
        <a:bodyPr/>
        <a:lstStyle/>
        <a:p>
          <a:endParaRPr lang="en-US"/>
        </a:p>
      </dgm:t>
    </dgm:pt>
    <dgm:pt modelId="{CF1AA5BC-F273-41A5-ABF9-24DAEBF9673C}">
      <dgm:prSet phldrT="[Text]"/>
      <dgm:spPr>
        <a:solidFill>
          <a:schemeClr val="bg1">
            <a:alpha val="90000"/>
          </a:schemeClr>
        </a:solidFill>
        <a:ln>
          <a:solidFill>
            <a:schemeClr val="tx1">
              <a:alpha val="90000"/>
            </a:schemeClr>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Provide advice and review  resources that provide guidance on Framework adoption and implementation to partner clients and members</a:t>
          </a:r>
          <a:endParaRPr lang="en-US" dirty="0"/>
        </a:p>
      </dgm:t>
    </dgm:pt>
    <dgm:pt modelId="{0450BF3E-0EB4-4DD7-840B-989C503309AE}" type="parTrans" cxnId="{54272BE9-3387-479B-886B-90BD3E8237DF}">
      <dgm:prSet/>
      <dgm:spPr/>
      <dgm:t>
        <a:bodyPr/>
        <a:lstStyle/>
        <a:p>
          <a:endParaRPr lang="en-US"/>
        </a:p>
      </dgm:t>
    </dgm:pt>
    <dgm:pt modelId="{978761D0-68FE-4862-A5FD-6707ACF6B1C3}" type="sibTrans" cxnId="{54272BE9-3387-479B-886B-90BD3E8237DF}">
      <dgm:prSet/>
      <dgm:spPr/>
      <dgm:t>
        <a:bodyPr/>
        <a:lstStyle/>
        <a:p>
          <a:endParaRPr lang="en-US"/>
        </a:p>
      </dgm:t>
    </dgm:pt>
    <dgm:pt modelId="{FAC71688-0F25-4251-97FA-1286F339BDAD}">
      <dgm:prSet phldrT="[Text]" custT="1"/>
      <dgm:spPr>
        <a:solidFill>
          <a:srgbClr val="7BB801"/>
        </a:solidFill>
        <a:ln>
          <a:solidFill>
            <a:schemeClr val="tx1"/>
          </a:solidFill>
        </a:ln>
      </dgm:spPr>
      <dgm:t>
        <a:bodyPr/>
        <a:lstStyle/>
        <a:p>
          <a:r>
            <a:rPr lang="en-US" sz="1800" b="1" dirty="0">
              <a:latin typeface="Montserrat" panose="00000500000000000000" pitchFamily="2" charset="0"/>
            </a:rPr>
            <a:t>Career </a:t>
          </a:r>
        </a:p>
        <a:p>
          <a:r>
            <a:rPr lang="en-US" sz="1800" b="1" dirty="0">
              <a:latin typeface="Montserrat" panose="00000500000000000000" pitchFamily="2" charset="0"/>
            </a:rPr>
            <a:t>Exploration </a:t>
          </a:r>
        </a:p>
      </dgm:t>
    </dgm:pt>
    <dgm:pt modelId="{1877DF4C-5600-4F70-958C-89FC0A47FFA0}" type="parTrans" cxnId="{F46554FE-DA51-481B-932B-E6095B2CC373}">
      <dgm:prSet/>
      <dgm:spPr/>
      <dgm:t>
        <a:bodyPr/>
        <a:lstStyle/>
        <a:p>
          <a:endParaRPr lang="en-US"/>
        </a:p>
      </dgm:t>
    </dgm:pt>
    <dgm:pt modelId="{E29A4508-051F-4657-914A-60DD7E3D5D66}" type="sibTrans" cxnId="{F46554FE-DA51-481B-932B-E6095B2CC373}">
      <dgm:prSet/>
      <dgm:spPr/>
      <dgm:t>
        <a:bodyPr/>
        <a:lstStyle/>
        <a:p>
          <a:endParaRPr lang="en-US"/>
        </a:p>
      </dgm:t>
    </dgm:pt>
    <dgm:pt modelId="{F6A9B533-554E-4AD1-BD33-04851F0CC18A}">
      <dgm:prSet phldrT="[Text]"/>
      <dgm:spPr>
        <a:solidFill>
          <a:schemeClr val="bg1">
            <a:alpha val="90000"/>
          </a:schemeClr>
        </a:solidFill>
        <a:ln>
          <a:solidFill>
            <a:schemeClr val="tx1">
              <a:alpha val="90000"/>
            </a:schemeClr>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Offer support to develop new structures and curriculum for connecting Framework and career exploration </a:t>
          </a:r>
          <a:endParaRPr lang="en-US" dirty="0"/>
        </a:p>
      </dgm:t>
    </dgm:pt>
    <dgm:pt modelId="{4534CFAC-3460-4D30-BECB-AA8E4F4DFFB0}" type="parTrans" cxnId="{DBE63D27-BE5A-4F33-9941-69C89F2CB46C}">
      <dgm:prSet/>
      <dgm:spPr/>
      <dgm:t>
        <a:bodyPr/>
        <a:lstStyle/>
        <a:p>
          <a:endParaRPr lang="en-US"/>
        </a:p>
      </dgm:t>
    </dgm:pt>
    <dgm:pt modelId="{0A345091-053A-4E47-B659-2523DD41A210}" type="sibTrans" cxnId="{DBE63D27-BE5A-4F33-9941-69C89F2CB46C}">
      <dgm:prSet/>
      <dgm:spPr/>
      <dgm:t>
        <a:bodyPr/>
        <a:lstStyle/>
        <a:p>
          <a:endParaRPr lang="en-US"/>
        </a:p>
      </dgm:t>
    </dgm:pt>
    <dgm:pt modelId="{6DA1CF64-21ED-43D9-AE80-27F99715083E}">
      <dgm:prSet custT="1"/>
      <dgm:spPr>
        <a:solidFill>
          <a:srgbClr val="002060"/>
        </a:solidFill>
        <a:ln>
          <a:solidFill>
            <a:schemeClr val="tx1"/>
          </a:solidFill>
        </a:ln>
      </dgm:spPr>
      <dgm:t>
        <a:bodyPr/>
        <a:lstStyle/>
        <a:p>
          <a:r>
            <a:rPr lang="en-US" sz="1800" b="1" dirty="0"/>
            <a:t>Co-Branding </a:t>
          </a:r>
          <a:endParaRPr lang="en-US" sz="1600" b="1" dirty="0"/>
        </a:p>
      </dgm:t>
    </dgm:pt>
    <dgm:pt modelId="{FBAE3B20-5449-48DE-BF9C-C49C9FD96F44}" type="parTrans" cxnId="{1C7F7C74-6F1C-4BF0-BD9E-53DAED74BB3E}">
      <dgm:prSet/>
      <dgm:spPr/>
      <dgm:t>
        <a:bodyPr/>
        <a:lstStyle/>
        <a:p>
          <a:endParaRPr lang="en-US"/>
        </a:p>
      </dgm:t>
    </dgm:pt>
    <dgm:pt modelId="{51E343DB-B11F-4F87-B71E-468960DD6B33}" type="sibTrans" cxnId="{1C7F7C74-6F1C-4BF0-BD9E-53DAED74BB3E}">
      <dgm:prSet/>
      <dgm:spPr/>
      <dgm:t>
        <a:bodyPr/>
        <a:lstStyle/>
        <a:p>
          <a:endParaRPr lang="en-US"/>
        </a:p>
      </dgm:t>
    </dgm:pt>
    <dgm:pt modelId="{97BBDE6D-F4ED-4451-9C71-5CB4938DC76F}">
      <dgm:prSet/>
      <dgm:spPr>
        <a:noFill/>
        <a:ln>
          <a:solidFill>
            <a:schemeClr val="tx1">
              <a:alpha val="90000"/>
            </a:schemeClr>
          </a:solidFill>
        </a:ln>
      </dgm:spPr>
      <dgm:t>
        <a:bodyPr/>
        <a:lstStyle/>
        <a:p>
          <a:pPr>
            <a:buFont typeface="Arial" panose="020B0604020202020204" pitchFamily="34" charset="0"/>
            <a:buChar char="•"/>
          </a:pPr>
          <a:r>
            <a:rPr lang="en-US" b="0" i="0" dirty="0">
              <a:solidFill>
                <a:srgbClr val="000000"/>
              </a:solidFill>
              <a:effectLst/>
              <a:latin typeface="Montserrat" panose="00000500000000000000" pitchFamily="2" charset="0"/>
            </a:rPr>
            <a:t>Partner with Career Technical Student Organizations (CTSOs) to identify Clusters aligned to program priorities </a:t>
          </a:r>
          <a:endParaRPr lang="en-US" dirty="0"/>
        </a:p>
      </dgm:t>
    </dgm:pt>
    <dgm:pt modelId="{0AE95964-50EB-44C4-8AD7-1CC87AC3C034}" type="parTrans" cxnId="{98D9CC63-E380-4D1B-9E85-E256E6A21265}">
      <dgm:prSet/>
      <dgm:spPr/>
      <dgm:t>
        <a:bodyPr/>
        <a:lstStyle/>
        <a:p>
          <a:endParaRPr lang="en-US"/>
        </a:p>
      </dgm:t>
    </dgm:pt>
    <dgm:pt modelId="{C28B0119-DEB2-4221-9CFA-CCE44F3060DB}" type="sibTrans" cxnId="{98D9CC63-E380-4D1B-9E85-E256E6A21265}">
      <dgm:prSet/>
      <dgm:spPr/>
      <dgm:t>
        <a:bodyPr/>
        <a:lstStyle/>
        <a:p>
          <a:endParaRPr lang="en-US"/>
        </a:p>
      </dgm:t>
    </dgm:pt>
    <dgm:pt modelId="{1E4527FF-123A-4C1B-888F-1897A09D9686}">
      <dgm:prSet phldrT="[Text]"/>
      <dgm:spPr>
        <a:noFill/>
        <a:ln>
          <a:solidFill>
            <a:schemeClr val="tx1">
              <a:alpha val="90000"/>
            </a:schemeClr>
          </a:solidFill>
        </a:ln>
      </dgm:spPr>
      <dgm:t>
        <a:bodyPr/>
        <a:lstStyle/>
        <a:p>
          <a:pPr>
            <a:buFont typeface="Arial" panose="020B0604020202020204" pitchFamily="34" charset="0"/>
            <a:buChar char="•"/>
          </a:pPr>
          <a:r>
            <a:rPr lang="en-US" dirty="0">
              <a:latin typeface="Montserrat" panose="00000500000000000000" pitchFamily="2" charset="0"/>
            </a:rPr>
            <a:t> Share national model standards with Advance CTE</a:t>
          </a:r>
        </a:p>
      </dgm:t>
    </dgm:pt>
    <dgm:pt modelId="{04FB656C-BD05-4DCA-ABA7-699F9E6F48BB}" type="parTrans" cxnId="{050FC1AB-FC52-4589-82A3-5197F44C250A}">
      <dgm:prSet/>
      <dgm:spPr/>
    </dgm:pt>
    <dgm:pt modelId="{6FEC9F5A-5A48-4B2E-839E-459F2E2B239F}" type="sibTrans" cxnId="{050FC1AB-FC52-4589-82A3-5197F44C250A}">
      <dgm:prSet/>
      <dgm:spPr/>
    </dgm:pt>
    <dgm:pt modelId="{C26B87C6-35A4-4801-9C88-637D3A4EBDFA}" type="pres">
      <dgm:prSet presAssocID="{86EEF8F0-4FFA-46BF-B289-9605EBA37ECD}" presName="Name0" presStyleCnt="0">
        <dgm:presLayoutVars>
          <dgm:dir/>
          <dgm:animLvl val="lvl"/>
          <dgm:resizeHandles val="exact"/>
        </dgm:presLayoutVars>
      </dgm:prSet>
      <dgm:spPr/>
    </dgm:pt>
    <dgm:pt modelId="{EFC88D91-6782-4688-AC24-62581D352072}" type="pres">
      <dgm:prSet presAssocID="{2F6F5B0E-B8DA-46E4-9312-13CC89A5D695}" presName="composite" presStyleCnt="0"/>
      <dgm:spPr/>
    </dgm:pt>
    <dgm:pt modelId="{9E782B77-61FF-4534-BD21-057253299849}" type="pres">
      <dgm:prSet presAssocID="{2F6F5B0E-B8DA-46E4-9312-13CC89A5D695}" presName="parTx" presStyleLbl="alignNode1" presStyleIdx="0" presStyleCnt="4">
        <dgm:presLayoutVars>
          <dgm:chMax val="0"/>
          <dgm:chPref val="0"/>
          <dgm:bulletEnabled val="1"/>
        </dgm:presLayoutVars>
      </dgm:prSet>
      <dgm:spPr/>
    </dgm:pt>
    <dgm:pt modelId="{734D3AF8-97B5-4C2B-A531-32C008E23BE3}" type="pres">
      <dgm:prSet presAssocID="{2F6F5B0E-B8DA-46E4-9312-13CC89A5D695}" presName="desTx" presStyleLbl="alignAccFollowNode1" presStyleIdx="0" presStyleCnt="4">
        <dgm:presLayoutVars>
          <dgm:bulletEnabled val="1"/>
        </dgm:presLayoutVars>
      </dgm:prSet>
      <dgm:spPr/>
    </dgm:pt>
    <dgm:pt modelId="{E63C3768-F262-47FB-B31E-3E1869DD6D13}" type="pres">
      <dgm:prSet presAssocID="{3C4EA9C5-0C17-4270-BEC3-A5D9546F300B}" presName="space" presStyleCnt="0"/>
      <dgm:spPr/>
    </dgm:pt>
    <dgm:pt modelId="{9790573A-47F4-4801-BCDB-BB8D28F56973}" type="pres">
      <dgm:prSet presAssocID="{E76A212E-072D-4D70-A4B1-EA6DAFFCFA51}" presName="composite" presStyleCnt="0"/>
      <dgm:spPr/>
    </dgm:pt>
    <dgm:pt modelId="{CF58DBB7-28CB-420C-9188-A50E46FB46A5}" type="pres">
      <dgm:prSet presAssocID="{E76A212E-072D-4D70-A4B1-EA6DAFFCFA51}" presName="parTx" presStyleLbl="alignNode1" presStyleIdx="1" presStyleCnt="4">
        <dgm:presLayoutVars>
          <dgm:chMax val="0"/>
          <dgm:chPref val="0"/>
          <dgm:bulletEnabled val="1"/>
        </dgm:presLayoutVars>
      </dgm:prSet>
      <dgm:spPr/>
    </dgm:pt>
    <dgm:pt modelId="{213CBD97-8A9B-4568-B2C1-9DE4536555FC}" type="pres">
      <dgm:prSet presAssocID="{E76A212E-072D-4D70-A4B1-EA6DAFFCFA51}" presName="desTx" presStyleLbl="alignAccFollowNode1" presStyleIdx="1" presStyleCnt="4">
        <dgm:presLayoutVars>
          <dgm:bulletEnabled val="1"/>
        </dgm:presLayoutVars>
      </dgm:prSet>
      <dgm:spPr/>
    </dgm:pt>
    <dgm:pt modelId="{4A54DAED-FA1E-4BE9-A239-9B4FF60465B8}" type="pres">
      <dgm:prSet presAssocID="{D9A76049-578C-4F78-B9BC-E4FE84A56502}" presName="space" presStyleCnt="0"/>
      <dgm:spPr/>
    </dgm:pt>
    <dgm:pt modelId="{6EC5FDB3-F22C-407E-8593-F86908FB84A5}" type="pres">
      <dgm:prSet presAssocID="{FAC71688-0F25-4251-97FA-1286F339BDAD}" presName="composite" presStyleCnt="0"/>
      <dgm:spPr/>
    </dgm:pt>
    <dgm:pt modelId="{809A0B17-FF62-4B39-8AE8-CD65E05B9680}" type="pres">
      <dgm:prSet presAssocID="{FAC71688-0F25-4251-97FA-1286F339BDAD}" presName="parTx" presStyleLbl="alignNode1" presStyleIdx="2" presStyleCnt="4">
        <dgm:presLayoutVars>
          <dgm:chMax val="0"/>
          <dgm:chPref val="0"/>
          <dgm:bulletEnabled val="1"/>
        </dgm:presLayoutVars>
      </dgm:prSet>
      <dgm:spPr/>
    </dgm:pt>
    <dgm:pt modelId="{9CCAFE2F-EFCB-4413-8B3B-399B112306C7}" type="pres">
      <dgm:prSet presAssocID="{FAC71688-0F25-4251-97FA-1286F339BDAD}" presName="desTx" presStyleLbl="alignAccFollowNode1" presStyleIdx="2" presStyleCnt="4">
        <dgm:presLayoutVars>
          <dgm:bulletEnabled val="1"/>
        </dgm:presLayoutVars>
      </dgm:prSet>
      <dgm:spPr/>
    </dgm:pt>
    <dgm:pt modelId="{A395B1D9-B0B9-45B8-B08C-1215AEB515FF}" type="pres">
      <dgm:prSet presAssocID="{E29A4508-051F-4657-914A-60DD7E3D5D66}" presName="space" presStyleCnt="0"/>
      <dgm:spPr/>
    </dgm:pt>
    <dgm:pt modelId="{7CDEA466-1F3A-411F-ACEF-6665E8EDC65B}" type="pres">
      <dgm:prSet presAssocID="{6DA1CF64-21ED-43D9-AE80-27F99715083E}" presName="composite" presStyleCnt="0"/>
      <dgm:spPr/>
    </dgm:pt>
    <dgm:pt modelId="{49D21EBB-1BB4-4216-A0FF-A850B60979F2}" type="pres">
      <dgm:prSet presAssocID="{6DA1CF64-21ED-43D9-AE80-27F99715083E}" presName="parTx" presStyleLbl="alignNode1" presStyleIdx="3" presStyleCnt="4">
        <dgm:presLayoutVars>
          <dgm:chMax val="0"/>
          <dgm:chPref val="0"/>
          <dgm:bulletEnabled val="1"/>
        </dgm:presLayoutVars>
      </dgm:prSet>
      <dgm:spPr/>
    </dgm:pt>
    <dgm:pt modelId="{09D4533A-0433-4A62-99C7-660A32AD5A84}" type="pres">
      <dgm:prSet presAssocID="{6DA1CF64-21ED-43D9-AE80-27F99715083E}" presName="desTx" presStyleLbl="alignAccFollowNode1" presStyleIdx="3" presStyleCnt="4">
        <dgm:presLayoutVars>
          <dgm:bulletEnabled val="1"/>
        </dgm:presLayoutVars>
      </dgm:prSet>
      <dgm:spPr/>
    </dgm:pt>
  </dgm:ptLst>
  <dgm:cxnLst>
    <dgm:cxn modelId="{DBE63D27-BE5A-4F33-9941-69C89F2CB46C}" srcId="{FAC71688-0F25-4251-97FA-1286F339BDAD}" destId="{F6A9B533-554E-4AD1-BD33-04851F0CC18A}" srcOrd="0" destOrd="0" parTransId="{4534CFAC-3460-4D30-BECB-AA8E4F4DFFB0}" sibTransId="{0A345091-053A-4E47-B659-2523DD41A210}"/>
    <dgm:cxn modelId="{0FDA7427-D06D-4CAA-8748-40AE54202269}" srcId="{2F6F5B0E-B8DA-46E4-9312-13CC89A5D695}" destId="{47CB685C-9A7A-4E53-9B59-DBF491E04697}" srcOrd="0" destOrd="0" parTransId="{CD3BBCE8-C6AD-415E-85F1-4DBD72D334D4}" sibTransId="{BB27F332-33F9-4F93-8A15-50D662F66A93}"/>
    <dgm:cxn modelId="{BFAE9E37-50C3-4AF1-8618-B20540C19B4E}" type="presOf" srcId="{86EEF8F0-4FFA-46BF-B289-9605EBA37ECD}" destId="{C26B87C6-35A4-4801-9C88-637D3A4EBDFA}" srcOrd="0" destOrd="0" presId="urn:microsoft.com/office/officeart/2005/8/layout/hList1"/>
    <dgm:cxn modelId="{D7FEE75D-7434-4914-85CD-1D53A597CC07}" type="presOf" srcId="{97BBDE6D-F4ED-4451-9C71-5CB4938DC76F}" destId="{09D4533A-0433-4A62-99C7-660A32AD5A84}" srcOrd="0" destOrd="0" presId="urn:microsoft.com/office/officeart/2005/8/layout/hList1"/>
    <dgm:cxn modelId="{98D9CC63-E380-4D1B-9E85-E256E6A21265}" srcId="{6DA1CF64-21ED-43D9-AE80-27F99715083E}" destId="{97BBDE6D-F4ED-4451-9C71-5CB4938DC76F}" srcOrd="0" destOrd="0" parTransId="{0AE95964-50EB-44C4-8AD7-1CC87AC3C034}" sibTransId="{C28B0119-DEB2-4221-9CFA-CCE44F3060DB}"/>
    <dgm:cxn modelId="{05C30B6C-8F72-4601-9AAD-8092F48EDE82}" type="presOf" srcId="{FAC71688-0F25-4251-97FA-1286F339BDAD}" destId="{809A0B17-FF62-4B39-8AE8-CD65E05B9680}" srcOrd="0" destOrd="0" presId="urn:microsoft.com/office/officeart/2005/8/layout/hList1"/>
    <dgm:cxn modelId="{DC9DB972-6878-44D6-9E17-2ECB433193C5}" type="presOf" srcId="{47CB685C-9A7A-4E53-9B59-DBF491E04697}" destId="{734D3AF8-97B5-4C2B-A531-32C008E23BE3}" srcOrd="0" destOrd="0" presId="urn:microsoft.com/office/officeart/2005/8/layout/hList1"/>
    <dgm:cxn modelId="{1C7F7C74-6F1C-4BF0-BD9E-53DAED74BB3E}" srcId="{86EEF8F0-4FFA-46BF-B289-9605EBA37ECD}" destId="{6DA1CF64-21ED-43D9-AE80-27F99715083E}" srcOrd="3" destOrd="0" parTransId="{FBAE3B20-5449-48DE-BF9C-C49C9FD96F44}" sibTransId="{51E343DB-B11F-4F87-B71E-468960DD6B33}"/>
    <dgm:cxn modelId="{3E9D9A8B-242C-4640-942D-C2BA386E8D38}" srcId="{86EEF8F0-4FFA-46BF-B289-9605EBA37ECD}" destId="{E76A212E-072D-4D70-A4B1-EA6DAFFCFA51}" srcOrd="1" destOrd="0" parTransId="{248252E9-7D94-4995-8071-5605A4C89445}" sibTransId="{D9A76049-578C-4F78-B9BC-E4FE84A56502}"/>
    <dgm:cxn modelId="{8198FC94-135B-4777-9845-9135CA9BAEFC}" type="presOf" srcId="{6DA1CF64-21ED-43D9-AE80-27F99715083E}" destId="{49D21EBB-1BB4-4216-A0FF-A850B60979F2}" srcOrd="0" destOrd="0" presId="urn:microsoft.com/office/officeart/2005/8/layout/hList1"/>
    <dgm:cxn modelId="{050FC1AB-FC52-4589-82A3-5197F44C250A}" srcId="{2F6F5B0E-B8DA-46E4-9312-13CC89A5D695}" destId="{1E4527FF-123A-4C1B-888F-1897A09D9686}" srcOrd="1" destOrd="0" parTransId="{04FB656C-BD05-4DCA-ABA7-699F9E6F48BB}" sibTransId="{6FEC9F5A-5A48-4B2E-839E-459F2E2B239F}"/>
    <dgm:cxn modelId="{DFA1FEAC-160D-417E-BABA-36AA63B4E00F}" type="presOf" srcId="{2F6F5B0E-B8DA-46E4-9312-13CC89A5D695}" destId="{9E782B77-61FF-4534-BD21-057253299849}" srcOrd="0" destOrd="0" presId="urn:microsoft.com/office/officeart/2005/8/layout/hList1"/>
    <dgm:cxn modelId="{E41B54B7-5A0B-4470-992A-A5EC5937A32C}" srcId="{86EEF8F0-4FFA-46BF-B289-9605EBA37ECD}" destId="{2F6F5B0E-B8DA-46E4-9312-13CC89A5D695}" srcOrd="0" destOrd="0" parTransId="{D842893E-2A5D-4766-A2B1-F3D3D415B7A3}" sibTransId="{3C4EA9C5-0C17-4270-BEC3-A5D9546F300B}"/>
    <dgm:cxn modelId="{B6CDC0DA-8ED0-4A7A-9D39-95EB6945B42A}" type="presOf" srcId="{1E4527FF-123A-4C1B-888F-1897A09D9686}" destId="{734D3AF8-97B5-4C2B-A531-32C008E23BE3}" srcOrd="0" destOrd="1" presId="urn:microsoft.com/office/officeart/2005/8/layout/hList1"/>
    <dgm:cxn modelId="{23F535DC-2317-4366-A023-4E7095967F65}" type="presOf" srcId="{E76A212E-072D-4D70-A4B1-EA6DAFFCFA51}" destId="{CF58DBB7-28CB-420C-9188-A50E46FB46A5}" srcOrd="0" destOrd="0" presId="urn:microsoft.com/office/officeart/2005/8/layout/hList1"/>
    <dgm:cxn modelId="{CBA796E4-29FF-4997-B2E2-D112A0C48AEF}" type="presOf" srcId="{F6A9B533-554E-4AD1-BD33-04851F0CC18A}" destId="{9CCAFE2F-EFCB-4413-8B3B-399B112306C7}" srcOrd="0" destOrd="0" presId="urn:microsoft.com/office/officeart/2005/8/layout/hList1"/>
    <dgm:cxn modelId="{54272BE9-3387-479B-886B-90BD3E8237DF}" srcId="{E76A212E-072D-4D70-A4B1-EA6DAFFCFA51}" destId="{CF1AA5BC-F273-41A5-ABF9-24DAEBF9673C}" srcOrd="0" destOrd="0" parTransId="{0450BF3E-0EB4-4DD7-840B-989C503309AE}" sibTransId="{978761D0-68FE-4862-A5FD-6707ACF6B1C3}"/>
    <dgm:cxn modelId="{C16B74F8-3EE4-430F-9CA7-F384ECD9EF53}" type="presOf" srcId="{CF1AA5BC-F273-41A5-ABF9-24DAEBF9673C}" destId="{213CBD97-8A9B-4568-B2C1-9DE4536555FC}" srcOrd="0" destOrd="0" presId="urn:microsoft.com/office/officeart/2005/8/layout/hList1"/>
    <dgm:cxn modelId="{F46554FE-DA51-481B-932B-E6095B2CC373}" srcId="{86EEF8F0-4FFA-46BF-B289-9605EBA37ECD}" destId="{FAC71688-0F25-4251-97FA-1286F339BDAD}" srcOrd="2" destOrd="0" parTransId="{1877DF4C-5600-4F70-958C-89FC0A47FFA0}" sibTransId="{E29A4508-051F-4657-914A-60DD7E3D5D66}"/>
    <dgm:cxn modelId="{4419BB1F-AC10-4FEC-97CD-DDBCD187C0CC}" type="presParOf" srcId="{C26B87C6-35A4-4801-9C88-637D3A4EBDFA}" destId="{EFC88D91-6782-4688-AC24-62581D352072}" srcOrd="0" destOrd="0" presId="urn:microsoft.com/office/officeart/2005/8/layout/hList1"/>
    <dgm:cxn modelId="{A170EDC1-F10E-42FD-90D1-860E4109EA25}" type="presParOf" srcId="{EFC88D91-6782-4688-AC24-62581D352072}" destId="{9E782B77-61FF-4534-BD21-057253299849}" srcOrd="0" destOrd="0" presId="urn:microsoft.com/office/officeart/2005/8/layout/hList1"/>
    <dgm:cxn modelId="{8C70C816-0E49-4536-A465-A3E087509475}" type="presParOf" srcId="{EFC88D91-6782-4688-AC24-62581D352072}" destId="{734D3AF8-97B5-4C2B-A531-32C008E23BE3}" srcOrd="1" destOrd="0" presId="urn:microsoft.com/office/officeart/2005/8/layout/hList1"/>
    <dgm:cxn modelId="{2491BEC0-8598-4DE8-8249-935B7B8CECC0}" type="presParOf" srcId="{C26B87C6-35A4-4801-9C88-637D3A4EBDFA}" destId="{E63C3768-F262-47FB-B31E-3E1869DD6D13}" srcOrd="1" destOrd="0" presId="urn:microsoft.com/office/officeart/2005/8/layout/hList1"/>
    <dgm:cxn modelId="{177A2B43-6BFC-4371-BE1D-C726B2B1511B}" type="presParOf" srcId="{C26B87C6-35A4-4801-9C88-637D3A4EBDFA}" destId="{9790573A-47F4-4801-BCDB-BB8D28F56973}" srcOrd="2" destOrd="0" presId="urn:microsoft.com/office/officeart/2005/8/layout/hList1"/>
    <dgm:cxn modelId="{7F4E43F0-67A0-4640-A5F3-4013903C40E4}" type="presParOf" srcId="{9790573A-47F4-4801-BCDB-BB8D28F56973}" destId="{CF58DBB7-28CB-420C-9188-A50E46FB46A5}" srcOrd="0" destOrd="0" presId="urn:microsoft.com/office/officeart/2005/8/layout/hList1"/>
    <dgm:cxn modelId="{AAAB930B-D8DE-41F2-B416-171A8418BF56}" type="presParOf" srcId="{9790573A-47F4-4801-BCDB-BB8D28F56973}" destId="{213CBD97-8A9B-4568-B2C1-9DE4536555FC}" srcOrd="1" destOrd="0" presId="urn:microsoft.com/office/officeart/2005/8/layout/hList1"/>
    <dgm:cxn modelId="{DFF2404D-EAB4-495F-8F87-E8B35790CA5D}" type="presParOf" srcId="{C26B87C6-35A4-4801-9C88-637D3A4EBDFA}" destId="{4A54DAED-FA1E-4BE9-A239-9B4FF60465B8}" srcOrd="3" destOrd="0" presId="urn:microsoft.com/office/officeart/2005/8/layout/hList1"/>
    <dgm:cxn modelId="{E33C5CF6-CFD3-44A1-9669-247E661CF96F}" type="presParOf" srcId="{C26B87C6-35A4-4801-9C88-637D3A4EBDFA}" destId="{6EC5FDB3-F22C-407E-8593-F86908FB84A5}" srcOrd="4" destOrd="0" presId="urn:microsoft.com/office/officeart/2005/8/layout/hList1"/>
    <dgm:cxn modelId="{DB585012-DE4E-4190-A8F6-284F0B02E0B9}" type="presParOf" srcId="{6EC5FDB3-F22C-407E-8593-F86908FB84A5}" destId="{809A0B17-FF62-4B39-8AE8-CD65E05B9680}" srcOrd="0" destOrd="0" presId="urn:microsoft.com/office/officeart/2005/8/layout/hList1"/>
    <dgm:cxn modelId="{AD900470-3119-46F3-9A0B-B5E08D3EE7D8}" type="presParOf" srcId="{6EC5FDB3-F22C-407E-8593-F86908FB84A5}" destId="{9CCAFE2F-EFCB-4413-8B3B-399B112306C7}" srcOrd="1" destOrd="0" presId="urn:microsoft.com/office/officeart/2005/8/layout/hList1"/>
    <dgm:cxn modelId="{363BCF32-643E-4055-B247-7C7060500687}" type="presParOf" srcId="{C26B87C6-35A4-4801-9C88-637D3A4EBDFA}" destId="{A395B1D9-B0B9-45B8-B08C-1215AEB515FF}" srcOrd="5" destOrd="0" presId="urn:microsoft.com/office/officeart/2005/8/layout/hList1"/>
    <dgm:cxn modelId="{AC8BFDD3-507F-4CAC-8191-CC309A4A0702}" type="presParOf" srcId="{C26B87C6-35A4-4801-9C88-637D3A4EBDFA}" destId="{7CDEA466-1F3A-411F-ACEF-6665E8EDC65B}" srcOrd="6" destOrd="0" presId="urn:microsoft.com/office/officeart/2005/8/layout/hList1"/>
    <dgm:cxn modelId="{DD708726-043C-4D02-B034-07614C795E23}" type="presParOf" srcId="{7CDEA466-1F3A-411F-ACEF-6665E8EDC65B}" destId="{49D21EBB-1BB4-4216-A0FF-A850B60979F2}" srcOrd="0" destOrd="0" presId="urn:microsoft.com/office/officeart/2005/8/layout/hList1"/>
    <dgm:cxn modelId="{7CFBE6AC-70D2-4BE9-A92F-44C52BC4155B}" type="presParOf" srcId="{7CDEA466-1F3A-411F-ACEF-6665E8EDC65B}" destId="{09D4533A-0433-4A62-99C7-660A32AD5A84}"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82B77-61FF-4534-BD21-057253299849}">
      <dsp:nvSpPr>
        <dsp:cNvPr id="0" name=""/>
        <dsp:cNvSpPr/>
      </dsp:nvSpPr>
      <dsp:spPr>
        <a:xfrm>
          <a:off x="4152" y="251693"/>
          <a:ext cx="2497181" cy="432000"/>
        </a:xfrm>
        <a:prstGeom prst="rect">
          <a:avLst/>
        </a:prstGeom>
        <a:solidFill>
          <a:srgbClr val="F58220"/>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Learners</a:t>
          </a:r>
        </a:p>
      </dsp:txBody>
      <dsp:txXfrm>
        <a:off x="4152" y="251693"/>
        <a:ext cx="2497181" cy="432000"/>
      </dsp:txXfrm>
    </dsp:sp>
    <dsp:sp modelId="{734D3AF8-97B5-4C2B-A531-32C008E23BE3}">
      <dsp:nvSpPr>
        <dsp:cNvPr id="0" name=""/>
        <dsp:cNvSpPr/>
      </dsp:nvSpPr>
      <dsp:spPr>
        <a:xfrm>
          <a:off x="4152" y="683693"/>
          <a:ext cx="2497181" cy="3692882"/>
        </a:xfrm>
        <a:prstGeom prst="rect">
          <a:avLst/>
        </a:prstGeom>
        <a:noFill/>
        <a:ln w="25400" cap="flat" cmpd="sng" algn="ctr">
          <a:solidFill>
            <a:schemeClr val="bg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solidFill>
                <a:srgbClr val="000000"/>
              </a:solidFill>
              <a:effectLst/>
              <a:latin typeface="Montserrat" panose="00000500000000000000" pitchFamily="2" charset="0"/>
            </a:rPr>
            <a:t>Have</a:t>
          </a:r>
          <a:r>
            <a:rPr lang="en-US" sz="1500" b="1" i="0" kern="1200" dirty="0">
              <a:solidFill>
                <a:srgbClr val="000000"/>
              </a:solidFill>
              <a:effectLst/>
              <a:latin typeface="Montserrat" panose="00000500000000000000" pitchFamily="2" charset="0"/>
            </a:rPr>
            <a:t> </a:t>
          </a:r>
          <a:r>
            <a:rPr lang="en-US" sz="1500" b="0" i="0" kern="1200" dirty="0">
              <a:solidFill>
                <a:srgbClr val="000000"/>
              </a:solidFill>
              <a:effectLst/>
              <a:latin typeface="Montserrat" panose="00000500000000000000" pitchFamily="2" charset="0"/>
            </a:rPr>
            <a:t>access to more personalized paths to living wage jobs.</a:t>
          </a:r>
          <a:endParaRPr lang="en-US" sz="1500" kern="1200" dirty="0"/>
        </a:p>
        <a:p>
          <a:pPr marL="114300" lvl="1" indent="-114300" algn="l" defTabSz="666750">
            <a:lnSpc>
              <a:spcPct val="90000"/>
            </a:lnSpc>
            <a:spcBef>
              <a:spcPct val="0"/>
            </a:spcBef>
            <a:spcAft>
              <a:spcPct val="15000"/>
            </a:spcAft>
            <a:buFont typeface="Arial" panose="020B0604020202020204" pitchFamily="34" charset="0"/>
            <a:buNone/>
          </a:pPr>
          <a:endParaRPr lang="en-US"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solidFill>
                <a:srgbClr val="000000"/>
              </a:solidFill>
              <a:effectLst/>
              <a:latin typeface="Montserrat" panose="00000500000000000000" pitchFamily="2" charset="0"/>
            </a:rPr>
            <a:t>Gain skills for a variety of careers</a:t>
          </a:r>
          <a:endParaRPr lang="en-US" sz="1500" kern="1200" dirty="0"/>
        </a:p>
        <a:p>
          <a:pPr marL="114300" lvl="1" indent="-114300" algn="l" defTabSz="666750">
            <a:lnSpc>
              <a:spcPct val="90000"/>
            </a:lnSpc>
            <a:spcBef>
              <a:spcPct val="0"/>
            </a:spcBef>
            <a:spcAft>
              <a:spcPct val="15000"/>
            </a:spcAft>
            <a:buFont typeface="Arial" panose="020B0604020202020204" pitchFamily="34" charset="0"/>
            <a:buNone/>
          </a:pPr>
          <a:endParaRPr lang="en-US"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solidFill>
                <a:srgbClr val="000000"/>
              </a:solidFill>
              <a:effectLst/>
              <a:latin typeface="Montserrat" panose="00000500000000000000" pitchFamily="2" charset="0"/>
            </a:rPr>
            <a:t>. Utilize language to describe their future careers more aligned with what is used by industry </a:t>
          </a:r>
          <a:endParaRPr lang="en-US" sz="1500" kern="1200" dirty="0"/>
        </a:p>
      </dsp:txBody>
      <dsp:txXfrm>
        <a:off x="4152" y="683693"/>
        <a:ext cx="2497181" cy="3692882"/>
      </dsp:txXfrm>
    </dsp:sp>
    <dsp:sp modelId="{CF58DBB7-28CB-420C-9188-A50E46FB46A5}">
      <dsp:nvSpPr>
        <dsp:cNvPr id="0" name=""/>
        <dsp:cNvSpPr/>
      </dsp:nvSpPr>
      <dsp:spPr>
        <a:xfrm>
          <a:off x="2850940" y="251693"/>
          <a:ext cx="2497181" cy="432000"/>
        </a:xfrm>
        <a:prstGeom prst="rect">
          <a:avLst/>
        </a:prstGeom>
        <a:solidFill>
          <a:schemeClr val="accen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CTE Educators</a:t>
          </a:r>
        </a:p>
      </dsp:txBody>
      <dsp:txXfrm>
        <a:off x="2850940" y="251693"/>
        <a:ext cx="2497181" cy="432000"/>
      </dsp:txXfrm>
    </dsp:sp>
    <dsp:sp modelId="{213CBD97-8A9B-4568-B2C1-9DE4536555FC}">
      <dsp:nvSpPr>
        <dsp:cNvPr id="0" name=""/>
        <dsp:cNvSpPr/>
      </dsp:nvSpPr>
      <dsp:spPr>
        <a:xfrm>
          <a:off x="2850940" y="683693"/>
          <a:ext cx="2497181" cy="3692882"/>
        </a:xfrm>
        <a:prstGeom prst="rect">
          <a:avLst/>
        </a:prstGeom>
        <a:solidFill>
          <a:schemeClr val="bg1">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b="0" i="0" kern="1200" dirty="0">
              <a:solidFill>
                <a:srgbClr val="000000"/>
              </a:solidFill>
              <a:effectLst/>
              <a:latin typeface="Montserrat" panose="00000500000000000000" pitchFamily="2" charset="0"/>
            </a:rPr>
            <a:t>Can align, design, and deliver programs that better reflect the interdisciplinary nature of work and the clusters.</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Font typeface="Wingdings" panose="05000000000000000000" pitchFamily="2" charset="2"/>
            <a:buChar char="§"/>
          </a:pPr>
          <a:r>
            <a:rPr lang="en-US" sz="1500" b="0" i="0" kern="1200" dirty="0">
              <a:solidFill>
                <a:srgbClr val="000000"/>
              </a:solidFill>
              <a:effectLst/>
              <a:latin typeface="Montserrat" panose="00000500000000000000" pitchFamily="2" charset="0"/>
            </a:rPr>
            <a:t>Allows for stronger career exploration and advising models.</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Font typeface="Wingdings" panose="05000000000000000000" pitchFamily="2" charset="2"/>
            <a:buChar char="§"/>
          </a:pPr>
          <a:r>
            <a:rPr lang="en-US" sz="1500" b="0" i="0" kern="1200" dirty="0">
              <a:solidFill>
                <a:srgbClr val="000000"/>
              </a:solidFill>
              <a:effectLst/>
              <a:latin typeface="Montserrat" panose="00000500000000000000" pitchFamily="2" charset="0"/>
            </a:rPr>
            <a:t>Enhances connection between in- and out of-classroom  experiences, such as work-based learning.</a:t>
          </a:r>
          <a:endParaRPr lang="en-US" sz="1500" kern="1200" dirty="0"/>
        </a:p>
      </dsp:txBody>
      <dsp:txXfrm>
        <a:off x="2850940" y="683693"/>
        <a:ext cx="2497181" cy="3692882"/>
      </dsp:txXfrm>
    </dsp:sp>
    <dsp:sp modelId="{809A0B17-FF62-4B39-8AE8-CD65E05B9680}">
      <dsp:nvSpPr>
        <dsp:cNvPr id="0" name=""/>
        <dsp:cNvSpPr/>
      </dsp:nvSpPr>
      <dsp:spPr>
        <a:xfrm>
          <a:off x="5697727" y="251693"/>
          <a:ext cx="2497181" cy="432000"/>
        </a:xfrm>
        <a:prstGeom prst="rect">
          <a:avLst/>
        </a:prstGeom>
        <a:solidFill>
          <a:srgbClr val="92D400"/>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Industries</a:t>
          </a:r>
        </a:p>
      </dsp:txBody>
      <dsp:txXfrm>
        <a:off x="5697727" y="251693"/>
        <a:ext cx="2497181" cy="432000"/>
      </dsp:txXfrm>
    </dsp:sp>
    <dsp:sp modelId="{9CCAFE2F-EFCB-4413-8B3B-399B112306C7}">
      <dsp:nvSpPr>
        <dsp:cNvPr id="0" name=""/>
        <dsp:cNvSpPr/>
      </dsp:nvSpPr>
      <dsp:spPr>
        <a:xfrm>
          <a:off x="5697727" y="683693"/>
          <a:ext cx="2497181" cy="3692882"/>
        </a:xfrm>
        <a:prstGeom prst="rect">
          <a:avLst/>
        </a:prstGeom>
        <a:solidFill>
          <a:schemeClr val="bg1">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b="0" i="0" kern="1200" dirty="0">
              <a:solidFill>
                <a:srgbClr val="000000"/>
              </a:solidFill>
              <a:effectLst/>
              <a:latin typeface="Montserrat" panose="00000500000000000000" pitchFamily="2" charset="0"/>
            </a:rPr>
            <a:t>Can hire learners with a lifelong learning worldview whose interests, skills, and work-based experiences align with industry sector and hiring needs. </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Font typeface="Wingdings" panose="05000000000000000000" pitchFamily="2" charset="2"/>
            <a:buChar char="§"/>
          </a:pPr>
          <a:r>
            <a:rPr lang="en-US" sz="1500" b="0" i="0" kern="1200" dirty="0">
              <a:solidFill>
                <a:srgbClr val="000000"/>
              </a:solidFill>
              <a:effectLst/>
              <a:latin typeface="Montserrat" panose="00000500000000000000" pitchFamily="2" charset="0"/>
            </a:rPr>
            <a:t>More connected career readiness language that acts as a bridge between industry and education. </a:t>
          </a:r>
          <a:endParaRPr lang="en-US" sz="1500" kern="1200" dirty="0"/>
        </a:p>
      </dsp:txBody>
      <dsp:txXfrm>
        <a:off x="5697727" y="683693"/>
        <a:ext cx="2497181" cy="3692882"/>
      </dsp:txXfrm>
    </dsp:sp>
    <dsp:sp modelId="{49D21EBB-1BB4-4216-A0FF-A850B60979F2}">
      <dsp:nvSpPr>
        <dsp:cNvPr id="0" name=""/>
        <dsp:cNvSpPr/>
      </dsp:nvSpPr>
      <dsp:spPr>
        <a:xfrm>
          <a:off x="8544514" y="251693"/>
          <a:ext cx="2497181" cy="432000"/>
        </a:xfrm>
        <a:prstGeom prst="rect">
          <a:avLst/>
        </a:prstGeom>
        <a:solidFill>
          <a:srgbClr val="002060"/>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State CTE Leaders</a:t>
          </a:r>
        </a:p>
      </dsp:txBody>
      <dsp:txXfrm>
        <a:off x="8544514" y="251693"/>
        <a:ext cx="2497181" cy="432000"/>
      </dsp:txXfrm>
    </dsp:sp>
    <dsp:sp modelId="{09D4533A-0433-4A62-99C7-660A32AD5A84}">
      <dsp:nvSpPr>
        <dsp:cNvPr id="0" name=""/>
        <dsp:cNvSpPr/>
      </dsp:nvSpPr>
      <dsp:spPr>
        <a:xfrm>
          <a:off x="8544514" y="683693"/>
          <a:ext cx="2497181" cy="3692882"/>
        </a:xfrm>
        <a:prstGeom prst="rect">
          <a:avLst/>
        </a:prstGeom>
        <a:no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solidFill>
                <a:srgbClr val="000000"/>
              </a:solidFill>
              <a:effectLst/>
              <a:latin typeface="Montserrat" panose="00000500000000000000" pitchFamily="2" charset="0"/>
            </a:rPr>
            <a:t>Can design programs and experiences that are more responsive to industry needs.</a:t>
          </a:r>
          <a:endParaRPr lang="en-US" sz="1500" kern="1200" dirty="0"/>
        </a:p>
        <a:p>
          <a:pPr marL="114300" lvl="1" indent="-114300" algn="l" defTabSz="666750">
            <a:lnSpc>
              <a:spcPct val="90000"/>
            </a:lnSpc>
            <a:spcBef>
              <a:spcPct val="0"/>
            </a:spcBef>
            <a:spcAft>
              <a:spcPct val="15000"/>
            </a:spcAft>
            <a:buFont typeface="Arial" panose="020B0604020202020204" pitchFamily="34" charset="0"/>
            <a:buNone/>
          </a:pPr>
          <a:endParaRPr lang="en-US"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solidFill>
                <a:srgbClr val="000000"/>
              </a:solidFill>
              <a:effectLst/>
              <a:latin typeface="Montserrat" panose="00000500000000000000" pitchFamily="2" charset="0"/>
            </a:rPr>
            <a:t>Provide resources and guidance to local leaders that reflect the needs of the modern workplace. </a:t>
          </a:r>
          <a:endParaRPr lang="en-US" sz="1500" kern="1200" dirty="0"/>
        </a:p>
      </dsp:txBody>
      <dsp:txXfrm>
        <a:off x="8544514" y="683693"/>
        <a:ext cx="2497181" cy="3692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3BF5A-D54D-40AB-B318-063E0BEFB671}">
      <dsp:nvSpPr>
        <dsp:cNvPr id="0" name=""/>
        <dsp:cNvSpPr/>
      </dsp:nvSpPr>
      <dsp:spPr>
        <a:xfrm>
          <a:off x="0" y="0"/>
          <a:ext cx="9208086" cy="871334"/>
        </a:xfrm>
        <a:prstGeom prst="roundRect">
          <a:avLst>
            <a:gd name="adj" fmla="val 10000"/>
          </a:avLst>
        </a:prstGeom>
        <a:solidFill>
          <a:srgbClr val="FF6E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 State-driven Process</a:t>
          </a:r>
        </a:p>
      </dsp:txBody>
      <dsp:txXfrm>
        <a:off x="1928750" y="0"/>
        <a:ext cx="7279335" cy="871334"/>
      </dsp:txXfrm>
    </dsp:sp>
    <dsp:sp modelId="{82DA2108-DD29-4935-B0EE-E02877BA9B8E}">
      <dsp:nvSpPr>
        <dsp:cNvPr id="0" name=""/>
        <dsp:cNvSpPr/>
      </dsp:nvSpPr>
      <dsp:spPr>
        <a:xfrm>
          <a:off x="596460" y="87133"/>
          <a:ext cx="822963" cy="697067"/>
        </a:xfrm>
        <a:prstGeom prst="roundRect">
          <a:avLst>
            <a:gd name="adj" fmla="val 10000"/>
          </a:avLst>
        </a:prstGeom>
        <a:blipFill>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4C3CE-DBBB-4552-9CDF-E99DC6290DA0}">
      <dsp:nvSpPr>
        <dsp:cNvPr id="0" name=""/>
        <dsp:cNvSpPr/>
      </dsp:nvSpPr>
      <dsp:spPr>
        <a:xfrm>
          <a:off x="0" y="958468"/>
          <a:ext cx="9208086" cy="871334"/>
        </a:xfrm>
        <a:prstGeom prst="roundRect">
          <a:avLst>
            <a:gd name="adj" fmla="val 10000"/>
          </a:avLst>
        </a:prstGeom>
        <a:solidFill>
          <a:srgbClr val="7BB8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It Will Take Time</a:t>
          </a:r>
        </a:p>
      </dsp:txBody>
      <dsp:txXfrm>
        <a:off x="1928750" y="958468"/>
        <a:ext cx="7279335" cy="871334"/>
      </dsp:txXfrm>
    </dsp:sp>
    <dsp:sp modelId="{54688D47-A341-4922-B0C6-E834803ECC71}">
      <dsp:nvSpPr>
        <dsp:cNvPr id="0" name=""/>
        <dsp:cNvSpPr/>
      </dsp:nvSpPr>
      <dsp:spPr>
        <a:xfrm>
          <a:off x="596460" y="1045601"/>
          <a:ext cx="822963" cy="697067"/>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471" b="-247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325FE6-2BE5-4E41-BDC9-D401E7310A1A}">
      <dsp:nvSpPr>
        <dsp:cNvPr id="0" name=""/>
        <dsp:cNvSpPr/>
      </dsp:nvSpPr>
      <dsp:spPr>
        <a:xfrm>
          <a:off x="0" y="1916936"/>
          <a:ext cx="9208086" cy="871334"/>
        </a:xfrm>
        <a:prstGeom prst="roundRect">
          <a:avLst>
            <a:gd name="adj" fmla="val 10000"/>
          </a:avLst>
        </a:prstGeom>
        <a:solidFill>
          <a:srgbClr val="00AB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Advance CTE Partnership</a:t>
          </a:r>
        </a:p>
      </dsp:txBody>
      <dsp:txXfrm>
        <a:off x="1928750" y="1916936"/>
        <a:ext cx="7279335" cy="871334"/>
      </dsp:txXfrm>
    </dsp:sp>
    <dsp:sp modelId="{D699E9BF-6DB7-4D12-ACB4-202FF233B255}">
      <dsp:nvSpPr>
        <dsp:cNvPr id="0" name=""/>
        <dsp:cNvSpPr/>
      </dsp:nvSpPr>
      <dsp:spPr>
        <a:xfrm>
          <a:off x="596460" y="2004069"/>
          <a:ext cx="822963" cy="697067"/>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5589" b="-15589"/>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82B77-61FF-4534-BD21-057253299849}">
      <dsp:nvSpPr>
        <dsp:cNvPr id="0" name=""/>
        <dsp:cNvSpPr/>
      </dsp:nvSpPr>
      <dsp:spPr>
        <a:xfrm>
          <a:off x="4152" y="101393"/>
          <a:ext cx="2497181" cy="653532"/>
        </a:xfrm>
        <a:prstGeom prst="rect">
          <a:avLst/>
        </a:prstGeom>
        <a:solidFill>
          <a:srgbClr val="FF6E15"/>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ontserrat" panose="00000500000000000000" pitchFamily="2" charset="0"/>
            </a:rPr>
            <a:t>Policy Guidance</a:t>
          </a:r>
        </a:p>
      </dsp:txBody>
      <dsp:txXfrm>
        <a:off x="4152" y="101393"/>
        <a:ext cx="2497181" cy="653532"/>
      </dsp:txXfrm>
    </dsp:sp>
    <dsp:sp modelId="{734D3AF8-97B5-4C2B-A531-32C008E23BE3}">
      <dsp:nvSpPr>
        <dsp:cNvPr id="0" name=""/>
        <dsp:cNvSpPr/>
      </dsp:nvSpPr>
      <dsp:spPr>
        <a:xfrm>
          <a:off x="4152" y="754926"/>
          <a:ext cx="2497181" cy="3026362"/>
        </a:xfrm>
        <a:prstGeom prst="rect">
          <a:avLst/>
        </a:prstGeom>
        <a:no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ontserrat" panose="00000500000000000000" pitchFamily="2" charset="0"/>
            </a:rPr>
            <a:t>To help address a variety of issues that may arise including teacher credentialing, reporting, and potential legislative or policy changes at the state level.</a:t>
          </a:r>
        </a:p>
      </dsp:txBody>
      <dsp:txXfrm>
        <a:off x="4152" y="754926"/>
        <a:ext cx="2497181" cy="3026362"/>
      </dsp:txXfrm>
    </dsp:sp>
    <dsp:sp modelId="{CF58DBB7-28CB-420C-9188-A50E46FB46A5}">
      <dsp:nvSpPr>
        <dsp:cNvPr id="0" name=""/>
        <dsp:cNvSpPr/>
      </dsp:nvSpPr>
      <dsp:spPr>
        <a:xfrm>
          <a:off x="2850940" y="101393"/>
          <a:ext cx="2497181" cy="653532"/>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Clr>
              <a:srgbClr val="000000"/>
            </a:buClr>
            <a:buSzPts val="1600"/>
            <a:buFont typeface="Wingdings" panose="05000000000000000000" pitchFamily="2" charset="2"/>
            <a:buNone/>
          </a:pPr>
          <a:r>
            <a:rPr lang="en-US" sz="1800" b="1" kern="1200" dirty="0">
              <a:latin typeface="Montserrat" panose="00000500000000000000" pitchFamily="2" charset="0"/>
            </a:rPr>
            <a:t>Communication Tools &amp; Resources</a:t>
          </a:r>
          <a:endParaRPr lang="en-US" sz="1800" b="1" kern="1200" dirty="0"/>
        </a:p>
      </dsp:txBody>
      <dsp:txXfrm>
        <a:off x="2850940" y="101393"/>
        <a:ext cx="2497181" cy="653532"/>
      </dsp:txXfrm>
    </dsp:sp>
    <dsp:sp modelId="{213CBD97-8A9B-4568-B2C1-9DE4536555FC}">
      <dsp:nvSpPr>
        <dsp:cNvPr id="0" name=""/>
        <dsp:cNvSpPr/>
      </dsp:nvSpPr>
      <dsp:spPr>
        <a:xfrm>
          <a:off x="2850940" y="754926"/>
          <a:ext cx="2497181" cy="3026362"/>
        </a:xfrm>
        <a:prstGeom prst="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solidFill>
                <a:srgbClr val="000000"/>
              </a:solidFill>
              <a:effectLst/>
              <a:latin typeface="Montserrat" panose="00000500000000000000" pitchFamily="2" charset="0"/>
            </a:rPr>
            <a:t>To help states explain changes to the Framework and the implications for programs, courses of study, instruction and more.</a:t>
          </a:r>
          <a:endParaRPr lang="en-US" sz="1800" kern="1200" dirty="0"/>
        </a:p>
      </dsp:txBody>
      <dsp:txXfrm>
        <a:off x="2850940" y="754926"/>
        <a:ext cx="2497181" cy="3026362"/>
      </dsp:txXfrm>
    </dsp:sp>
    <dsp:sp modelId="{809A0B17-FF62-4B39-8AE8-CD65E05B9680}">
      <dsp:nvSpPr>
        <dsp:cNvPr id="0" name=""/>
        <dsp:cNvSpPr/>
      </dsp:nvSpPr>
      <dsp:spPr>
        <a:xfrm>
          <a:off x="5697727" y="101393"/>
          <a:ext cx="2497181" cy="653532"/>
        </a:xfrm>
        <a:prstGeom prst="rect">
          <a:avLst/>
        </a:prstGeom>
        <a:solidFill>
          <a:srgbClr val="7BB80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ontserrat" panose="00000500000000000000" pitchFamily="2" charset="0"/>
            </a:rPr>
            <a:t>Framework Crosswalks</a:t>
          </a:r>
        </a:p>
      </dsp:txBody>
      <dsp:txXfrm>
        <a:off x="5697727" y="101393"/>
        <a:ext cx="2497181" cy="653532"/>
      </dsp:txXfrm>
    </dsp:sp>
    <dsp:sp modelId="{9CCAFE2F-EFCB-4413-8B3B-399B112306C7}">
      <dsp:nvSpPr>
        <dsp:cNvPr id="0" name=""/>
        <dsp:cNvSpPr/>
      </dsp:nvSpPr>
      <dsp:spPr>
        <a:xfrm>
          <a:off x="5697727" y="754926"/>
          <a:ext cx="2497181" cy="3026362"/>
        </a:xfrm>
        <a:prstGeom prst="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solidFill>
                <a:srgbClr val="000000"/>
              </a:solidFill>
              <a:effectLst/>
              <a:latin typeface="Montserrat" panose="00000500000000000000" pitchFamily="2" charset="0"/>
            </a:rPr>
            <a:t>To explain changes that were made in the modernization process and how the components of the current Framework are incorporated in the new Framework.</a:t>
          </a:r>
          <a:endParaRPr lang="en-US" sz="1800" kern="1200" dirty="0"/>
        </a:p>
      </dsp:txBody>
      <dsp:txXfrm>
        <a:off x="5697727" y="754926"/>
        <a:ext cx="2497181" cy="3026362"/>
      </dsp:txXfrm>
    </dsp:sp>
    <dsp:sp modelId="{49D21EBB-1BB4-4216-A0FF-A850B60979F2}">
      <dsp:nvSpPr>
        <dsp:cNvPr id="0" name=""/>
        <dsp:cNvSpPr/>
      </dsp:nvSpPr>
      <dsp:spPr>
        <a:xfrm>
          <a:off x="8544514" y="101393"/>
          <a:ext cx="2497181" cy="653532"/>
        </a:xfrm>
        <a:prstGeom prst="rect">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Industry Profiles</a:t>
          </a:r>
          <a:endParaRPr lang="en-US" sz="1600" b="1" kern="1200" dirty="0"/>
        </a:p>
      </dsp:txBody>
      <dsp:txXfrm>
        <a:off x="8544514" y="101393"/>
        <a:ext cx="2497181" cy="653532"/>
      </dsp:txXfrm>
    </dsp:sp>
    <dsp:sp modelId="{09D4533A-0433-4A62-99C7-660A32AD5A84}">
      <dsp:nvSpPr>
        <dsp:cNvPr id="0" name=""/>
        <dsp:cNvSpPr/>
      </dsp:nvSpPr>
      <dsp:spPr>
        <a:xfrm>
          <a:off x="8544514" y="754926"/>
          <a:ext cx="2497181" cy="3026362"/>
        </a:xfrm>
        <a:prstGeom prst="rect">
          <a:avLst/>
        </a:prstGeom>
        <a:no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solidFill>
                <a:srgbClr val="000000"/>
              </a:solidFill>
              <a:effectLst/>
              <a:latin typeface="Montserrat" panose="00000500000000000000" pitchFamily="2" charset="0"/>
            </a:rPr>
            <a:t>To help explain the connections between the updated clusters and how industry is organized. </a:t>
          </a:r>
          <a:endParaRPr lang="en-US" sz="1800" kern="1200" dirty="0"/>
        </a:p>
      </dsp:txBody>
      <dsp:txXfrm>
        <a:off x="8544514" y="754926"/>
        <a:ext cx="2497181" cy="3026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82B77-61FF-4534-BD21-057253299849}">
      <dsp:nvSpPr>
        <dsp:cNvPr id="0" name=""/>
        <dsp:cNvSpPr/>
      </dsp:nvSpPr>
      <dsp:spPr>
        <a:xfrm>
          <a:off x="4152" y="4889"/>
          <a:ext cx="2497181" cy="900069"/>
        </a:xfrm>
        <a:prstGeom prst="rect">
          <a:avLst/>
        </a:prstGeom>
        <a:solidFill>
          <a:srgbClr val="FF6E15"/>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ontserrat" panose="00000500000000000000" pitchFamily="2" charset="0"/>
            </a:rPr>
            <a:t>Curriculum and Standards Development</a:t>
          </a:r>
        </a:p>
      </dsp:txBody>
      <dsp:txXfrm>
        <a:off x="4152" y="4889"/>
        <a:ext cx="2497181" cy="900069"/>
      </dsp:txXfrm>
    </dsp:sp>
    <dsp:sp modelId="{734D3AF8-97B5-4C2B-A531-32C008E23BE3}">
      <dsp:nvSpPr>
        <dsp:cNvPr id="0" name=""/>
        <dsp:cNvSpPr/>
      </dsp:nvSpPr>
      <dsp:spPr>
        <a:xfrm>
          <a:off x="4152" y="904958"/>
          <a:ext cx="2497181" cy="2972835"/>
        </a:xfrm>
        <a:prstGeom prst="rect">
          <a:avLst/>
        </a:prstGeom>
        <a:no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Montserrat" panose="00000500000000000000" pitchFamily="2" charset="0"/>
            </a:rPr>
            <a:t>Support organizations in updating curriculum tools aligned to the new Framework.</a:t>
          </a:r>
        </a:p>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Montserrat" panose="00000500000000000000" pitchFamily="2" charset="0"/>
            </a:rPr>
            <a:t> Share national model standards with Advance CTE</a:t>
          </a:r>
        </a:p>
      </dsp:txBody>
      <dsp:txXfrm>
        <a:off x="4152" y="904958"/>
        <a:ext cx="2497181" cy="2972835"/>
      </dsp:txXfrm>
    </dsp:sp>
    <dsp:sp modelId="{CF58DBB7-28CB-420C-9188-A50E46FB46A5}">
      <dsp:nvSpPr>
        <dsp:cNvPr id="0" name=""/>
        <dsp:cNvSpPr/>
      </dsp:nvSpPr>
      <dsp:spPr>
        <a:xfrm>
          <a:off x="2850940" y="4889"/>
          <a:ext cx="2497181" cy="900069"/>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Clr>
              <a:srgbClr val="000000"/>
            </a:buClr>
            <a:buSzPts val="1600"/>
            <a:buFont typeface="Wingdings" panose="05000000000000000000" pitchFamily="2" charset="2"/>
            <a:buNone/>
          </a:pPr>
          <a:r>
            <a:rPr lang="en-US" sz="1800" b="1" kern="1200" dirty="0">
              <a:latin typeface="Montserrat" panose="00000500000000000000" pitchFamily="2" charset="0"/>
            </a:rPr>
            <a:t>Resource Support</a:t>
          </a:r>
          <a:endParaRPr lang="en-US" sz="1800" b="1" kern="1200" dirty="0"/>
        </a:p>
      </dsp:txBody>
      <dsp:txXfrm>
        <a:off x="2850940" y="4889"/>
        <a:ext cx="2497181" cy="900069"/>
      </dsp:txXfrm>
    </dsp:sp>
    <dsp:sp modelId="{213CBD97-8A9B-4568-B2C1-9DE4536555FC}">
      <dsp:nvSpPr>
        <dsp:cNvPr id="0" name=""/>
        <dsp:cNvSpPr/>
      </dsp:nvSpPr>
      <dsp:spPr>
        <a:xfrm>
          <a:off x="2850940" y="904958"/>
          <a:ext cx="2497181" cy="2972835"/>
        </a:xfrm>
        <a:prstGeom prst="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b="0" i="0" kern="1200" dirty="0">
              <a:solidFill>
                <a:srgbClr val="000000"/>
              </a:solidFill>
              <a:effectLst/>
              <a:latin typeface="Montserrat" panose="00000500000000000000" pitchFamily="2" charset="0"/>
            </a:rPr>
            <a:t>Provide advice and review  resources that provide guidance on Framework adoption and implementation to partner clients and members</a:t>
          </a:r>
          <a:endParaRPr lang="en-US" sz="1900" kern="1200" dirty="0"/>
        </a:p>
      </dsp:txBody>
      <dsp:txXfrm>
        <a:off x="2850940" y="904958"/>
        <a:ext cx="2497181" cy="2972835"/>
      </dsp:txXfrm>
    </dsp:sp>
    <dsp:sp modelId="{809A0B17-FF62-4B39-8AE8-CD65E05B9680}">
      <dsp:nvSpPr>
        <dsp:cNvPr id="0" name=""/>
        <dsp:cNvSpPr/>
      </dsp:nvSpPr>
      <dsp:spPr>
        <a:xfrm>
          <a:off x="5697727" y="4889"/>
          <a:ext cx="2497181" cy="900069"/>
        </a:xfrm>
        <a:prstGeom prst="rect">
          <a:avLst/>
        </a:prstGeom>
        <a:solidFill>
          <a:srgbClr val="7BB80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ontserrat" panose="00000500000000000000" pitchFamily="2" charset="0"/>
            </a:rPr>
            <a:t>Career </a:t>
          </a:r>
        </a:p>
        <a:p>
          <a:pPr marL="0" lvl="0" indent="0" algn="ctr" defTabSz="800100">
            <a:lnSpc>
              <a:spcPct val="90000"/>
            </a:lnSpc>
            <a:spcBef>
              <a:spcPct val="0"/>
            </a:spcBef>
            <a:spcAft>
              <a:spcPct val="35000"/>
            </a:spcAft>
            <a:buNone/>
          </a:pPr>
          <a:r>
            <a:rPr lang="en-US" sz="1800" b="1" kern="1200" dirty="0">
              <a:latin typeface="Montserrat" panose="00000500000000000000" pitchFamily="2" charset="0"/>
            </a:rPr>
            <a:t>Exploration </a:t>
          </a:r>
        </a:p>
      </dsp:txBody>
      <dsp:txXfrm>
        <a:off x="5697727" y="4889"/>
        <a:ext cx="2497181" cy="900069"/>
      </dsp:txXfrm>
    </dsp:sp>
    <dsp:sp modelId="{9CCAFE2F-EFCB-4413-8B3B-399B112306C7}">
      <dsp:nvSpPr>
        <dsp:cNvPr id="0" name=""/>
        <dsp:cNvSpPr/>
      </dsp:nvSpPr>
      <dsp:spPr>
        <a:xfrm>
          <a:off x="5697727" y="904958"/>
          <a:ext cx="2497181" cy="2972835"/>
        </a:xfrm>
        <a:prstGeom prst="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b="0" i="0" kern="1200" dirty="0">
              <a:solidFill>
                <a:srgbClr val="000000"/>
              </a:solidFill>
              <a:effectLst/>
              <a:latin typeface="Montserrat" panose="00000500000000000000" pitchFamily="2" charset="0"/>
            </a:rPr>
            <a:t>Offer support to develop new structures and curriculum for connecting Framework and career exploration </a:t>
          </a:r>
          <a:endParaRPr lang="en-US" sz="1900" kern="1200" dirty="0"/>
        </a:p>
      </dsp:txBody>
      <dsp:txXfrm>
        <a:off x="5697727" y="904958"/>
        <a:ext cx="2497181" cy="2972835"/>
      </dsp:txXfrm>
    </dsp:sp>
    <dsp:sp modelId="{49D21EBB-1BB4-4216-A0FF-A850B60979F2}">
      <dsp:nvSpPr>
        <dsp:cNvPr id="0" name=""/>
        <dsp:cNvSpPr/>
      </dsp:nvSpPr>
      <dsp:spPr>
        <a:xfrm>
          <a:off x="8544514" y="4889"/>
          <a:ext cx="2497181" cy="900069"/>
        </a:xfrm>
        <a:prstGeom prst="rect">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Co-Branding </a:t>
          </a:r>
          <a:endParaRPr lang="en-US" sz="1600" b="1" kern="1200" dirty="0"/>
        </a:p>
      </dsp:txBody>
      <dsp:txXfrm>
        <a:off x="8544514" y="4889"/>
        <a:ext cx="2497181" cy="900069"/>
      </dsp:txXfrm>
    </dsp:sp>
    <dsp:sp modelId="{09D4533A-0433-4A62-99C7-660A32AD5A84}">
      <dsp:nvSpPr>
        <dsp:cNvPr id="0" name=""/>
        <dsp:cNvSpPr/>
      </dsp:nvSpPr>
      <dsp:spPr>
        <a:xfrm>
          <a:off x="8544514" y="904958"/>
          <a:ext cx="2497181" cy="2972835"/>
        </a:xfrm>
        <a:prstGeom prst="rect">
          <a:avLst/>
        </a:prstGeom>
        <a:no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b="0" i="0" kern="1200" dirty="0">
              <a:solidFill>
                <a:srgbClr val="000000"/>
              </a:solidFill>
              <a:effectLst/>
              <a:latin typeface="Montserrat" panose="00000500000000000000" pitchFamily="2" charset="0"/>
            </a:rPr>
            <a:t>Partner with Career Technical Student Organizations (CTSOs) to identify Clusters aligned to program priorities </a:t>
          </a:r>
          <a:endParaRPr lang="en-US" sz="1900" kern="1200" dirty="0"/>
        </a:p>
      </dsp:txBody>
      <dsp:txXfrm>
        <a:off x="8544514" y="904958"/>
        <a:ext cx="2497181" cy="29728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0" name="Google Shape;14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2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methodology behind the modernization process was intended to make the Framework more industry based, learner-centered, and more responsive to what will be continual transformations to the world of work.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was both accomplished through analysis of industry classifications and with substantial input from industry advisory groups.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It is important to note that while the Framework is based on national data, it is—as it always has been—designed to be flexible so that states can adopt and adapt it based on their specific labor market needs.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79100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Fully maximizing our methodology and achieving buy-in on a modernization Framework required an deep, ongoing, and inclusive input process from all members of the CTE community.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graphic illustrates the structures that were created by Advance CTE to gather, process, and make decisions about applications on the  input collected based on the methodology just shared. This has resulted in input from over 2,500 CTE professionals during the input phase, with many more to come during the next phase of work. </a:t>
            </a:r>
            <a:endParaRPr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59582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Framework is changing, but this is not a complete overhaul.</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While there will be some reorganization and additions, nothing has been removed.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At this point, we anticipate that sectors, sub-sectors, and their embedded occupations will be added rather than removed from the Framework.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There will be some consolidation of existing Career Clusters and new Career Clusters added based on labor market research and feedback from industry representatives and stakeholders.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the final analysis, it is likely that this will be an update rather than a complete overhaul, as many aspects of the current Framework are likely to be carried forward. </a:t>
            </a:r>
          </a:p>
          <a:p>
            <a:endParaRPr lang="en-US" dirty="0"/>
          </a:p>
        </p:txBody>
      </p:sp>
    </p:spTree>
    <p:extLst>
      <p:ext uri="{BB962C8B-B14F-4D97-AF65-F5344CB8AC3E}">
        <p14:creationId xmlns:p14="http://schemas.microsoft.com/office/powerpoint/2010/main" val="233860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d1c3bf2fb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618" name="Google Shape;618;g2d1c3bf2f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While the validation phase has ended, this is just the beginning of the process to make decisions on what final changes to make to the Framework and a multi-year implementation process. </a:t>
            </a:r>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87730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graphic shows the road Advance CTE and the CTE community have traveled so far towards modernization, and the road ahead.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There are a few key points to keep in mind about validation and implementation, which will be explained on the next slide. </a:t>
            </a:r>
            <a:endParaRPr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3496103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Talking points to explain the principles:</a:t>
            </a:r>
            <a:br>
              <a:rPr lang="en-US" dirty="0"/>
            </a:br>
            <a:endParaRPr lang="en-US" dirty="0"/>
          </a:p>
          <a:p>
            <a:pPr marL="0" lvl="0" indent="0" algn="l" rtl="0">
              <a:lnSpc>
                <a:spcPct val="100000"/>
              </a:lnSpc>
              <a:spcBef>
                <a:spcPts val="0"/>
              </a:spcBef>
              <a:spcAft>
                <a:spcPts val="0"/>
              </a:spcAft>
              <a:buSzPts val="1400"/>
              <a:buNone/>
            </a:pPr>
            <a:r>
              <a:rPr lang="en-US" b="1" dirty="0"/>
              <a:t>A state driven process</a:t>
            </a:r>
            <a:r>
              <a:rPr lang="en-US" dirty="0"/>
              <a:t>.  States will design and execute an implementation strategy that adopts the entire Framework, or incorporates elements of the Framework into existing systems, to organize their CTE programs based on what makes the most sense for state, regional and local job markets.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It will take time.</a:t>
            </a:r>
            <a:r>
              <a:rPr lang="en-US" dirty="0"/>
              <a:t> States will determine the pace of adoption and implementation. The goal is to ensure that the Framework is used to strengthen CTE programs now and for the future.  That will take time.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Advance CTE is your partner. </a:t>
            </a:r>
            <a:r>
              <a:rPr lang="en-US" dirty="0"/>
              <a:t>Advance CTE will work closely with states during the implementation phase providing both general resources and materials and working on state-specific needs that align with the pace at which the state chooses to adopt the Framework.</a:t>
            </a:r>
          </a:p>
          <a:p>
            <a:pPr marL="0" lvl="0" indent="0" algn="l" rtl="0">
              <a:lnSpc>
                <a:spcPct val="100000"/>
              </a:lnSpc>
              <a:spcBef>
                <a:spcPts val="0"/>
              </a:spcBef>
              <a:spcAft>
                <a:spcPts val="0"/>
              </a:spcAft>
              <a:buSzPts val="1400"/>
              <a:buNone/>
            </a:pPr>
            <a:endParaRPr lang="en-US"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05910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a:latin typeface="Montserrat" panose="00000500000000000000" pitchFamily="2" charset="0"/>
              </a:rPr>
              <a:t>Advance CTE is preparing for changes that may be required due to the  modernized Framework in areas including program of study structure, educator credentialing, state staff structure, Career Technical Student Organization (CTSO) alignment, data collection, legislative initiatives, and more.</a:t>
            </a:r>
          </a:p>
          <a:p>
            <a:pPr marL="0" lvl="0" indent="0" algn="l" rtl="0">
              <a:lnSpc>
                <a:spcPct val="100000"/>
              </a:lnSpc>
              <a:spcBef>
                <a:spcPts val="0"/>
              </a:spcBef>
              <a:spcAft>
                <a:spcPts val="0"/>
              </a:spcAft>
              <a:buSzPts val="1400"/>
              <a:buNone/>
            </a:pPr>
            <a:endParaRPr lang="en-US" dirty="0">
              <a:latin typeface="Montserrat" panose="00000500000000000000" pitchFamily="2" charset="0"/>
            </a:endParaRPr>
          </a:p>
          <a:p>
            <a:pPr marL="0" indent="0">
              <a:buSzPts val="1400"/>
              <a:buNone/>
            </a:pPr>
            <a:r>
              <a:rPr lang="en-US" sz="1100" dirty="0">
                <a:latin typeface="Montserrat" panose="00000500000000000000" pitchFamily="2" charset="0"/>
              </a:rPr>
              <a:t>Advance CTE will also provide state-specific and </a:t>
            </a:r>
            <a:r>
              <a:rPr lang="en-US" sz="1100" dirty="0" err="1">
                <a:latin typeface="Montserrat" panose="00000500000000000000" pitchFamily="2" charset="0"/>
              </a:rPr>
              <a:t>cohorted</a:t>
            </a:r>
            <a:r>
              <a:rPr lang="en-US" sz="1100" dirty="0">
                <a:latin typeface="Montserrat" panose="00000500000000000000" pitchFamily="2" charset="0"/>
              </a:rPr>
              <a:t> technical assistance to support state implementation, regardless of the speed at which you update the Career Clusters in your state.</a:t>
            </a:r>
          </a:p>
          <a:p>
            <a:pPr marL="0" lvl="0" indent="0" algn="l" rtl="0">
              <a:lnSpc>
                <a:spcPct val="100000"/>
              </a:lnSpc>
              <a:spcBef>
                <a:spcPts val="0"/>
              </a:spcBef>
              <a:spcAft>
                <a:spcPts val="0"/>
              </a:spcAft>
              <a:buSzPts val="1400"/>
              <a:buNone/>
            </a:pPr>
            <a:endParaRPr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786091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a:latin typeface="Montserrat" panose="00000500000000000000" pitchFamily="2" charset="0"/>
              </a:rPr>
              <a:t>Advance will also work with national organization that support CTE and implementation of the Framework to develop tools, standards, and guidance that align to the new Framework and meet the diverse needs of states and specific industry sectors. </a:t>
            </a:r>
          </a:p>
          <a:p>
            <a:pPr marL="0" lvl="0" indent="0" algn="l" rtl="0">
              <a:lnSpc>
                <a:spcPct val="100000"/>
              </a:lnSpc>
              <a:spcBef>
                <a:spcPts val="0"/>
              </a:spcBef>
              <a:spcAft>
                <a:spcPts val="0"/>
              </a:spcAft>
              <a:buSzPts val="1400"/>
              <a:buNone/>
            </a:pPr>
            <a:endParaRPr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1606931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594" name="Google Shape;15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slide provides an overview of what will be shared in the presentation. </a:t>
            </a:r>
            <a:endParaRPr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280f39980ff_0_9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2" name="Google Shape;1552;g280f39980ff_0_9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indent="0">
              <a:buSzPts val="1400"/>
              <a:buNone/>
            </a:pPr>
            <a:r>
              <a:rPr lang="en-US" dirty="0"/>
              <a:t>If your audience is already familiar with Advance CTE, you may wish to eliminate these background slides, but a key point to make is that Advance CTE has been the steward of the National Career Clusters Framework since its inception.</a:t>
            </a:r>
          </a:p>
          <a:p>
            <a:pPr marL="0" lvl="0" indent="0" algn="l" rtl="0">
              <a:lnSpc>
                <a:spcPct val="100000"/>
              </a:lnSpc>
              <a:spcBef>
                <a:spcPts val="0"/>
              </a:spcBef>
              <a:spcAft>
                <a:spcPts val="0"/>
              </a:spcAft>
              <a:buSzPts val="1400"/>
              <a:buNone/>
            </a:pPr>
            <a:endParaRPr lang="en-US" dirty="0"/>
          </a:p>
        </p:txBody>
      </p:sp>
      <p:sp>
        <p:nvSpPr>
          <p:cNvPr id="1553" name="Google Shape;1553;g280f39980ff_0_9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g280f39980ff_0_9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7" name="Google Shape;1567;g280f39980ff_0_9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Advance CTE has been consistently committed to driving innovation in CTE, and has created four visions for the field over the past two decades. The current vison CTE without limits, is a driving force for how the modernized Career Clusters can be implemented in a deeper and more impactful manner for every learner. </a:t>
            </a:r>
            <a:endParaRPr dirty="0"/>
          </a:p>
        </p:txBody>
      </p:sp>
      <p:sp>
        <p:nvSpPr>
          <p:cNvPr id="1568" name="Google Shape;1568;g280f39980ff_0_9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next two slides are primarily for audiences who are not familiar with the current National Career Clusters Framework. This provides context for what the Framework is now to ground the changes that are ahead. </a:t>
            </a:r>
            <a:endParaRPr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26993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modernization process is not a reflection that the Framework is not working.</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It has been the backbone of our nation’s CTE programs that states have used to build and organized their programs around.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current effort is a modernization process intended to strengthen the Framework as outlined in the next slide.</a:t>
            </a:r>
            <a:endParaRPr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299838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d1c3bf2f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563" name="Google Shape;563;g2d1c3bf2f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indent="0">
              <a:spcBef>
                <a:spcPts val="1000"/>
              </a:spcBef>
              <a:spcAft>
                <a:spcPts val="1000"/>
              </a:spcAft>
              <a:buNone/>
            </a:pPr>
            <a:r>
              <a:rPr lang="en-US" sz="1000" dirty="0"/>
              <a:t>The Framework is being modernized to make it more responsive to the needs of industry and learners seeking good-paying jobs and sustainable career pathways. </a:t>
            </a:r>
          </a:p>
          <a:p>
            <a:pPr marL="158750" indent="0" rtl="0">
              <a:spcBef>
                <a:spcPts val="1000"/>
              </a:spcBef>
              <a:spcAft>
                <a:spcPts val="1000"/>
              </a:spcAft>
              <a:buNone/>
            </a:pPr>
            <a:r>
              <a:rPr lang="en-US" sz="1000" i="0" u="none" strike="noStrike" dirty="0">
                <a:solidFill>
                  <a:srgbClr val="000000"/>
                </a:solidFill>
                <a:effectLst/>
                <a:latin typeface="+mn-lt"/>
              </a:rPr>
              <a:t>A modernized Framework will:</a:t>
            </a:r>
            <a:endParaRPr lang="en-US" sz="1000" dirty="0">
              <a:latin typeface="+mn-lt"/>
            </a:endParaRPr>
          </a:p>
          <a:p>
            <a:pPr>
              <a:spcBef>
                <a:spcPts val="1000"/>
              </a:spcBef>
              <a:spcAft>
                <a:spcPts val="1000"/>
              </a:spcAft>
            </a:pPr>
            <a:r>
              <a:rPr lang="en-US" sz="1000" b="0" i="0" u="none" strike="noStrike" dirty="0">
                <a:solidFill>
                  <a:srgbClr val="000000"/>
                </a:solidFill>
                <a:effectLst/>
                <a:latin typeface="Montserrat" panose="00000500000000000000" pitchFamily="2" charset="0"/>
              </a:rPr>
              <a:t>reflect the truly interdisciplinary nature of work through more interconnections across clusters;</a:t>
            </a:r>
          </a:p>
          <a:p>
            <a:pPr>
              <a:spcBef>
                <a:spcPts val="1000"/>
              </a:spcBef>
              <a:spcAft>
                <a:spcPts val="1000"/>
              </a:spcAft>
            </a:pPr>
            <a:r>
              <a:rPr lang="en-US" sz="1000" b="0" i="0" u="none" strike="noStrike" dirty="0">
                <a:solidFill>
                  <a:srgbClr val="182334"/>
                </a:solidFill>
                <a:effectLst/>
                <a:latin typeface="Montserrat" panose="00000500000000000000" pitchFamily="2" charset="0"/>
              </a:rPr>
              <a:t>update language and groupings to better bridge industry’s organization of work with education;</a:t>
            </a:r>
            <a:endParaRPr lang="en-US" sz="1000" dirty="0">
              <a:latin typeface="Montserrat" panose="00000500000000000000" pitchFamily="2" charset="0"/>
            </a:endParaRPr>
          </a:p>
          <a:p>
            <a:pPr>
              <a:spcBef>
                <a:spcPts val="1000"/>
              </a:spcBef>
              <a:spcAft>
                <a:spcPts val="1000"/>
              </a:spcAft>
            </a:pPr>
            <a:r>
              <a:rPr lang="en-US" sz="1000" b="0" i="0" u="none" strike="noStrike" dirty="0">
                <a:solidFill>
                  <a:srgbClr val="182334"/>
                </a:solidFill>
                <a:effectLst/>
                <a:latin typeface="Montserrat" panose="00000500000000000000" pitchFamily="2" charset="0"/>
              </a:rPr>
              <a:t>include new sectors, skills, and approaches from the entire world of work, while providing flexibility for the future. </a:t>
            </a:r>
          </a:p>
          <a:p>
            <a:pPr>
              <a:spcBef>
                <a:spcPts val="1000"/>
              </a:spcBef>
              <a:spcAft>
                <a:spcPts val="1000"/>
              </a:spcAft>
            </a:pPr>
            <a:r>
              <a:rPr lang="en-US" sz="1000" dirty="0">
                <a:latin typeface="Montserrat" panose="00000500000000000000" pitchFamily="2" charset="0"/>
              </a:rPr>
              <a:t>allow each </a:t>
            </a:r>
            <a:r>
              <a:rPr lang="en-US" sz="1000" i="0" u="none" strike="noStrike" dirty="0">
                <a:solidFill>
                  <a:srgbClr val="000000"/>
                </a:solidFill>
                <a:effectLst/>
                <a:latin typeface="Montserrat" panose="00000500000000000000" pitchFamily="2" charset="0"/>
              </a:rPr>
              <a:t>state to implement the Framework to </a:t>
            </a:r>
            <a:r>
              <a:rPr lang="en-US" sz="1000" dirty="0">
                <a:latin typeface="Montserrat" panose="00000500000000000000" pitchFamily="2" charset="0"/>
              </a:rPr>
              <a:t>meet the needs of learners and labor markets they serve.</a:t>
            </a:r>
            <a:r>
              <a:rPr lang="en-US" sz="1000" b="1" i="0" u="none" strike="noStrike" dirty="0">
                <a:solidFill>
                  <a:srgbClr val="000000"/>
                </a:solidFill>
                <a:effectLst/>
                <a:latin typeface="Montserrat" panose="00000500000000000000" pitchFamily="2" charset="0"/>
              </a:rPr>
              <a:t> </a:t>
            </a:r>
            <a:endParaRPr lang="en-US" sz="1000" b="0" i="0" u="none" strike="noStrike" dirty="0">
              <a:solidFill>
                <a:srgbClr val="000000"/>
              </a:solidFill>
              <a:effectLst/>
              <a:latin typeface="Montserrat" panose="00000500000000000000" pitchFamily="2" charset="0"/>
            </a:endParaRPr>
          </a:p>
          <a:p>
            <a:pPr marL="0" lvl="0" indent="0" algn="l" rtl="0">
              <a:lnSpc>
                <a:spcPct val="100000"/>
              </a:lnSpc>
              <a:spcBef>
                <a:spcPts val="0"/>
              </a:spcBef>
              <a:spcAft>
                <a:spcPts val="0"/>
              </a:spcAft>
              <a:buSzPts val="1400"/>
              <a:buNone/>
            </a:pPr>
            <a:endParaRPr lang="en-US"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277859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modernization strives to benefit all users of the current Framework. </a:t>
            </a:r>
            <a:endParaRPr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350780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facebook.com/AdvanceCTE"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careertech.org/" TargetMode="External"/><Relationship Id="rId5" Type="http://schemas.openxmlformats.org/officeDocument/2006/relationships/hyperlink" Target="http://www.linkedin.com/company/advance-cte?trk=top_nav_home" TargetMode="External"/><Relationship Id="rId4" Type="http://schemas.openxmlformats.org/officeDocument/2006/relationships/hyperlink" Target="http://www.youtube.com/channel/UCGmwW3Rktq6BEiZyHhq5V4w"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93"/>
        <p:cNvGrpSpPr/>
        <p:nvPr/>
      </p:nvGrpSpPr>
      <p:grpSpPr>
        <a:xfrm>
          <a:off x="0" y="0"/>
          <a:ext cx="0" cy="0"/>
          <a:chOff x="0" y="0"/>
          <a:chExt cx="0" cy="0"/>
        </a:xfrm>
      </p:grpSpPr>
      <p:sp>
        <p:nvSpPr>
          <p:cNvPr id="94" name="Google Shape;94;p11"/>
          <p:cNvSpPr>
            <a:spLocks noGrp="1"/>
          </p:cNvSpPr>
          <p:nvPr>
            <p:ph type="pic" idx="2"/>
          </p:nvPr>
        </p:nvSpPr>
        <p:spPr>
          <a:xfrm>
            <a:off x="5979818" y="409"/>
            <a:ext cx="6217116" cy="5957280"/>
          </a:xfrm>
          <a:prstGeom prst="rect">
            <a:avLst/>
          </a:prstGeom>
          <a:noFill/>
          <a:ln>
            <a:noFill/>
          </a:ln>
        </p:spPr>
      </p:sp>
      <p:pic>
        <p:nvPicPr>
          <p:cNvPr id="95" name="Google Shape;95;p11"/>
          <p:cNvPicPr preferRelativeResize="0"/>
          <p:nvPr/>
        </p:nvPicPr>
        <p:blipFill rotWithShape="1">
          <a:blip r:embed="rId2">
            <a:alphaModFix/>
          </a:blip>
          <a:srcRect/>
          <a:stretch/>
        </p:blipFill>
        <p:spPr>
          <a:xfrm>
            <a:off x="0" y="5962650"/>
            <a:ext cx="12192000" cy="895350"/>
          </a:xfrm>
          <a:prstGeom prst="rect">
            <a:avLst/>
          </a:prstGeom>
          <a:noFill/>
          <a:ln>
            <a:noFill/>
          </a:ln>
        </p:spPr>
      </p:pic>
      <p:pic>
        <p:nvPicPr>
          <p:cNvPr id="96" name="Google Shape;96;p11"/>
          <p:cNvPicPr preferRelativeResize="0"/>
          <p:nvPr/>
        </p:nvPicPr>
        <p:blipFill rotWithShape="1">
          <a:blip r:embed="rId3">
            <a:alphaModFix/>
          </a:blip>
          <a:srcRect/>
          <a:stretch/>
        </p:blipFill>
        <p:spPr>
          <a:xfrm>
            <a:off x="9262663" y="6127382"/>
            <a:ext cx="2496553" cy="565886"/>
          </a:xfrm>
          <a:prstGeom prst="rect">
            <a:avLst/>
          </a:prstGeom>
          <a:noFill/>
          <a:ln>
            <a:noFill/>
          </a:ln>
        </p:spPr>
      </p:pic>
      <p:sp>
        <p:nvSpPr>
          <p:cNvPr id="97" name="Google Shape;97;p11"/>
          <p:cNvSpPr>
            <a:spLocks noGrp="1"/>
          </p:cNvSpPr>
          <p:nvPr>
            <p:ph type="pic" idx="3"/>
          </p:nvPr>
        </p:nvSpPr>
        <p:spPr>
          <a:xfrm>
            <a:off x="-7180" y="-12843"/>
            <a:ext cx="9545658" cy="5970532"/>
          </a:xfrm>
          <a:prstGeom prst="rect">
            <a:avLst/>
          </a:prstGeom>
          <a:noFill/>
          <a:ln>
            <a:noFill/>
          </a:ln>
        </p:spPr>
      </p:sp>
      <p:sp>
        <p:nvSpPr>
          <p:cNvPr id="98" name="Google Shape;98;p11"/>
          <p:cNvSpPr txBox="1"/>
          <p:nvPr/>
        </p:nvSpPr>
        <p:spPr>
          <a:xfrm>
            <a:off x="146373" y="6287327"/>
            <a:ext cx="179344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a:solidFill>
                  <a:srgbClr val="999B9C"/>
                </a:solidFill>
                <a:latin typeface="Montserrat"/>
                <a:ea typeface="Montserrat"/>
                <a:cs typeface="Montserrat"/>
                <a:sym typeface="Montserrat"/>
              </a:rPr>
              <a:t>CAREERTECH.ORG</a:t>
            </a:r>
            <a:endParaRPr/>
          </a:p>
        </p:txBody>
      </p:sp>
      <p:sp>
        <p:nvSpPr>
          <p:cNvPr id="99" name="Google Shape;99;p11"/>
          <p:cNvSpPr/>
          <p:nvPr/>
        </p:nvSpPr>
        <p:spPr>
          <a:xfrm flipH="1">
            <a:off x="1885126" y="6287327"/>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rgbClr val="999B9C"/>
              </a:solidFill>
              <a:latin typeface="Montserrat Medium"/>
              <a:ea typeface="Montserrat Medium"/>
              <a:cs typeface="Montserrat Medium"/>
              <a:sym typeface="Montserrat Medium"/>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5"/>
        <p:cNvGrpSpPr/>
        <p:nvPr/>
      </p:nvGrpSpPr>
      <p:grpSpPr>
        <a:xfrm>
          <a:off x="0" y="0"/>
          <a:ext cx="0" cy="0"/>
          <a:chOff x="0" y="0"/>
          <a:chExt cx="0" cy="0"/>
        </a:xfrm>
      </p:grpSpPr>
      <p:pic>
        <p:nvPicPr>
          <p:cNvPr id="196" name="Google Shape;196;p22"/>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197" name="Google Shape;197;p22"/>
          <p:cNvSpPr txBox="1"/>
          <p:nvPr/>
        </p:nvSpPr>
        <p:spPr>
          <a:xfrm>
            <a:off x="146373" y="6361469"/>
            <a:ext cx="179344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a:solidFill>
                  <a:srgbClr val="999B9C"/>
                </a:solidFill>
                <a:latin typeface="Montserrat"/>
                <a:ea typeface="Montserrat"/>
                <a:cs typeface="Montserrat"/>
                <a:sym typeface="Montserrat"/>
              </a:rPr>
              <a:t>CAREERTECH.ORG</a:t>
            </a:r>
            <a:endParaRPr/>
          </a:p>
        </p:txBody>
      </p:sp>
      <p:sp>
        <p:nvSpPr>
          <p:cNvPr id="198" name="Google Shape;198;p22"/>
          <p:cNvSpPr/>
          <p:nvPr/>
        </p:nvSpPr>
        <p:spPr>
          <a:xfrm flipH="1">
            <a:off x="1885126" y="6361469"/>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rgbClr val="999B9C"/>
              </a:solidFill>
              <a:latin typeface="Montserrat Medium"/>
              <a:ea typeface="Montserrat Medium"/>
              <a:cs typeface="Montserrat Medium"/>
              <a:sym typeface="Montserrat Mediu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4"/>
        <p:cNvGrpSpPr/>
        <p:nvPr/>
      </p:nvGrpSpPr>
      <p:grpSpPr>
        <a:xfrm>
          <a:off x="0" y="0"/>
          <a:ext cx="0" cy="0"/>
          <a:chOff x="0" y="0"/>
          <a:chExt cx="0" cy="0"/>
        </a:xfrm>
      </p:grpSpPr>
      <p:sp>
        <p:nvSpPr>
          <p:cNvPr id="1255" name="Google Shape;1255;p133"/>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6" name="Google Shape;1256;p133"/>
          <p:cNvSpPr txBox="1">
            <a:spLocks noGrp="1"/>
          </p:cNvSpPr>
          <p:nvPr>
            <p:ph type="body" idx="1"/>
          </p:nvPr>
        </p:nvSpPr>
        <p:spPr>
          <a:xfrm>
            <a:off x="838200" y="1524000"/>
            <a:ext cx="10515600" cy="4577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257"/>
        <p:cNvGrpSpPr/>
        <p:nvPr/>
      </p:nvGrpSpPr>
      <p:grpSpPr>
        <a:xfrm>
          <a:off x="0" y="0"/>
          <a:ext cx="0" cy="0"/>
          <a:chOff x="0" y="0"/>
          <a:chExt cx="0" cy="0"/>
        </a:xfrm>
      </p:grpSpPr>
      <p:sp>
        <p:nvSpPr>
          <p:cNvPr id="1258" name="Google Shape;1258;p13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a:latin typeface="Montserrat"/>
                <a:ea typeface="Montserrat"/>
                <a:cs typeface="Montserrat"/>
                <a:sym typeface="Montserra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9" name="Google Shape;1259;p134"/>
          <p:cNvSpPr/>
          <p:nvPr/>
        </p:nvSpPr>
        <p:spPr>
          <a:xfrm>
            <a:off x="5818909" y="1837990"/>
            <a:ext cx="146400" cy="785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a:ea typeface="Montserrat"/>
              <a:cs typeface="Montserrat"/>
              <a:sym typeface="Montserrat"/>
            </a:endParaRPr>
          </a:p>
        </p:txBody>
      </p:sp>
      <p:sp>
        <p:nvSpPr>
          <p:cNvPr id="1260" name="Google Shape;1260;p134"/>
          <p:cNvSpPr/>
          <p:nvPr/>
        </p:nvSpPr>
        <p:spPr>
          <a:xfrm>
            <a:off x="5818909" y="2933695"/>
            <a:ext cx="146400" cy="785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accent2"/>
              </a:solidFill>
              <a:latin typeface="Montserrat"/>
              <a:ea typeface="Montserrat"/>
              <a:cs typeface="Montserrat"/>
              <a:sym typeface="Montserrat"/>
            </a:endParaRPr>
          </a:p>
        </p:txBody>
      </p:sp>
      <p:sp>
        <p:nvSpPr>
          <p:cNvPr id="1261" name="Google Shape;1261;p134"/>
          <p:cNvSpPr/>
          <p:nvPr/>
        </p:nvSpPr>
        <p:spPr>
          <a:xfrm>
            <a:off x="5818909" y="4029400"/>
            <a:ext cx="146400" cy="7854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a:ea typeface="Montserrat"/>
              <a:cs typeface="Montserrat"/>
              <a:sym typeface="Montserrat"/>
            </a:endParaRPr>
          </a:p>
        </p:txBody>
      </p:sp>
      <p:sp>
        <p:nvSpPr>
          <p:cNvPr id="1262" name="Google Shape;1262;p134"/>
          <p:cNvSpPr/>
          <p:nvPr/>
        </p:nvSpPr>
        <p:spPr>
          <a:xfrm>
            <a:off x="5818909" y="5125105"/>
            <a:ext cx="146400" cy="7854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a:ea typeface="Montserrat"/>
              <a:cs typeface="Montserrat"/>
              <a:sym typeface="Montserrat"/>
            </a:endParaRPr>
          </a:p>
        </p:txBody>
      </p:sp>
      <p:sp>
        <p:nvSpPr>
          <p:cNvPr id="1263" name="Google Shape;1263;p134"/>
          <p:cNvSpPr txBox="1">
            <a:spLocks noGrp="1"/>
          </p:cNvSpPr>
          <p:nvPr>
            <p:ph type="body" idx="1"/>
          </p:nvPr>
        </p:nvSpPr>
        <p:spPr>
          <a:xfrm>
            <a:off x="6051824" y="4988689"/>
            <a:ext cx="5835300" cy="390300"/>
          </a:xfrm>
          <a:prstGeom prst="rect">
            <a:avLst/>
          </a:prstGeom>
          <a:noFill/>
          <a:ln>
            <a:noFill/>
          </a:ln>
        </p:spPr>
        <p:txBody>
          <a:bodyPr spcFirstLastPara="1" wrap="square" lIns="91425" tIns="0" rIns="91425" bIns="0" anchor="b" anchorCtr="0">
            <a:normAutofit/>
          </a:bodyPr>
          <a:lstStyle>
            <a:lvl1pPr marL="457200" lvl="0" indent="-228600" algn="l" rtl="0">
              <a:lnSpc>
                <a:spcPct val="90000"/>
              </a:lnSpc>
              <a:spcBef>
                <a:spcPts val="1000"/>
              </a:spcBef>
              <a:spcAft>
                <a:spcPts val="0"/>
              </a:spcAft>
              <a:buSzPts val="1800"/>
              <a:buNone/>
              <a:defRPr sz="1800" b="1" cap="none">
                <a:solidFill>
                  <a:schemeClr val="accent4"/>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600"/>
              <a:buNone/>
              <a:defRPr/>
            </a:lvl4pPr>
            <a:lvl5pPr marL="2286000" lvl="4" indent="-228600" algn="l" rtl="0">
              <a:lnSpc>
                <a:spcPct val="90000"/>
              </a:lnSpc>
              <a:spcBef>
                <a:spcPts val="500"/>
              </a:spcBef>
              <a:spcAft>
                <a:spcPts val="0"/>
              </a:spcAft>
              <a:buClr>
                <a:schemeClr val="dk1"/>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4" name="Google Shape;1264;p134"/>
          <p:cNvSpPr txBox="1">
            <a:spLocks noGrp="1"/>
          </p:cNvSpPr>
          <p:nvPr>
            <p:ph type="body" idx="2"/>
          </p:nvPr>
        </p:nvSpPr>
        <p:spPr>
          <a:xfrm>
            <a:off x="6051824" y="5392446"/>
            <a:ext cx="5835300" cy="578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400"/>
              <a:buFont typeface="Arial"/>
              <a:buNone/>
              <a:defRPr sz="1400">
                <a:solidFill>
                  <a:schemeClr val="dk2"/>
                </a:solidFill>
                <a:latin typeface="Montserrat Medium"/>
                <a:ea typeface="Montserrat Medium"/>
                <a:cs typeface="Montserrat Medium"/>
                <a:sym typeface="Montserrat Medium"/>
              </a:defRPr>
            </a:lvl1pPr>
            <a:lvl2pPr marL="914400" lvl="1" indent="-228600" algn="l" rtl="0">
              <a:lnSpc>
                <a:spcPct val="90000"/>
              </a:lnSpc>
              <a:spcBef>
                <a:spcPts val="500"/>
              </a:spcBef>
              <a:spcAft>
                <a:spcPts val="0"/>
              </a:spcAft>
              <a:buSzPts val="1400"/>
              <a:buFont typeface="Arial"/>
              <a:buNone/>
              <a:defRPr sz="1400">
                <a:solidFill>
                  <a:schemeClr val="dk2"/>
                </a:solidFill>
                <a:latin typeface="Montserrat Medium"/>
                <a:ea typeface="Montserrat Medium"/>
                <a:cs typeface="Montserrat Medium"/>
                <a:sym typeface="Montserrat Medium"/>
              </a:defRPr>
            </a:lvl2pPr>
            <a:lvl3pPr marL="1371600" lvl="2"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3pPr>
            <a:lvl4pPr marL="1828800" lvl="3"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4pPr>
            <a:lvl5pPr marL="2286000" lvl="4"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5" name="Google Shape;1265;p134"/>
          <p:cNvSpPr txBox="1">
            <a:spLocks noGrp="1"/>
          </p:cNvSpPr>
          <p:nvPr>
            <p:ph type="body" idx="3"/>
          </p:nvPr>
        </p:nvSpPr>
        <p:spPr>
          <a:xfrm>
            <a:off x="6051824" y="3892059"/>
            <a:ext cx="5835300" cy="396300"/>
          </a:xfrm>
          <a:prstGeom prst="rect">
            <a:avLst/>
          </a:prstGeom>
          <a:noFill/>
          <a:ln>
            <a:noFill/>
          </a:ln>
        </p:spPr>
        <p:txBody>
          <a:bodyPr spcFirstLastPara="1" wrap="square" lIns="91425" tIns="0" rIns="91425" bIns="0" anchor="b" anchorCtr="0">
            <a:normAutofit/>
          </a:bodyPr>
          <a:lstStyle>
            <a:lvl1pPr marL="457200" lvl="0" indent="-228600" algn="l" rtl="0">
              <a:lnSpc>
                <a:spcPct val="192444"/>
              </a:lnSpc>
              <a:spcBef>
                <a:spcPts val="1000"/>
              </a:spcBef>
              <a:spcAft>
                <a:spcPts val="0"/>
              </a:spcAft>
              <a:buSzPts val="1800"/>
              <a:buNone/>
              <a:defRPr sz="1800" b="1" cap="none">
                <a:solidFill>
                  <a:schemeClr val="accent3"/>
                </a:solidFill>
                <a:latin typeface="Montserrat"/>
                <a:ea typeface="Montserrat"/>
                <a:cs typeface="Montserrat"/>
                <a:sym typeface="Montserrat"/>
              </a:defRPr>
            </a:lvl1pPr>
            <a:lvl2pPr marL="914400" lvl="1" indent="-228600" algn="l" rtl="0">
              <a:lnSpc>
                <a:spcPct val="90000"/>
              </a:lnSpc>
              <a:spcBef>
                <a:spcPts val="3201"/>
              </a:spcBef>
              <a:spcAft>
                <a:spcPts val="0"/>
              </a:spcAft>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600"/>
              <a:buNone/>
              <a:defRPr/>
            </a:lvl4pPr>
            <a:lvl5pPr marL="2286000" lvl="4" indent="-228600" algn="l" rtl="0">
              <a:lnSpc>
                <a:spcPct val="90000"/>
              </a:lnSpc>
              <a:spcBef>
                <a:spcPts val="500"/>
              </a:spcBef>
              <a:spcAft>
                <a:spcPts val="0"/>
              </a:spcAft>
              <a:buClr>
                <a:schemeClr val="dk1"/>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6" name="Google Shape;1266;p134"/>
          <p:cNvSpPr txBox="1">
            <a:spLocks noGrp="1"/>
          </p:cNvSpPr>
          <p:nvPr>
            <p:ph type="body" idx="4"/>
          </p:nvPr>
        </p:nvSpPr>
        <p:spPr>
          <a:xfrm>
            <a:off x="6051824" y="4300727"/>
            <a:ext cx="5835300" cy="578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400"/>
              <a:buFont typeface="Arial"/>
              <a:buNone/>
              <a:defRPr sz="1400">
                <a:solidFill>
                  <a:schemeClr val="dk2"/>
                </a:solidFill>
                <a:latin typeface="Montserrat Medium"/>
                <a:ea typeface="Montserrat Medium"/>
                <a:cs typeface="Montserrat Medium"/>
                <a:sym typeface="Montserrat Medium"/>
              </a:defRPr>
            </a:lvl1pPr>
            <a:lvl2pPr marL="914400" lvl="1" indent="-228600" algn="l" rtl="0">
              <a:lnSpc>
                <a:spcPct val="90000"/>
              </a:lnSpc>
              <a:spcBef>
                <a:spcPts val="500"/>
              </a:spcBef>
              <a:spcAft>
                <a:spcPts val="0"/>
              </a:spcAft>
              <a:buSzPts val="1400"/>
              <a:buFont typeface="Arial"/>
              <a:buNone/>
              <a:defRPr sz="1400">
                <a:solidFill>
                  <a:schemeClr val="dk2"/>
                </a:solidFill>
                <a:latin typeface="Montserrat Medium"/>
                <a:ea typeface="Montserrat Medium"/>
                <a:cs typeface="Montserrat Medium"/>
                <a:sym typeface="Montserrat Medium"/>
              </a:defRPr>
            </a:lvl2pPr>
            <a:lvl3pPr marL="1371600" lvl="2"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3pPr>
            <a:lvl4pPr marL="1828800" lvl="3"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4pPr>
            <a:lvl5pPr marL="2286000" lvl="4"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7" name="Google Shape;1267;p134"/>
          <p:cNvSpPr txBox="1">
            <a:spLocks noGrp="1"/>
          </p:cNvSpPr>
          <p:nvPr>
            <p:ph type="body" idx="5"/>
          </p:nvPr>
        </p:nvSpPr>
        <p:spPr>
          <a:xfrm>
            <a:off x="6051824" y="2793644"/>
            <a:ext cx="5835300" cy="388200"/>
          </a:xfrm>
          <a:prstGeom prst="rect">
            <a:avLst/>
          </a:prstGeom>
          <a:noFill/>
          <a:ln>
            <a:noFill/>
          </a:ln>
        </p:spPr>
        <p:txBody>
          <a:bodyPr spcFirstLastPara="1" wrap="square" lIns="91425" tIns="0" rIns="91425" bIns="0" anchor="b" anchorCtr="0">
            <a:normAutofit/>
          </a:bodyPr>
          <a:lstStyle>
            <a:lvl1pPr marL="457200" lvl="0" indent="-228600" algn="l" rtl="0">
              <a:lnSpc>
                <a:spcPct val="192444"/>
              </a:lnSpc>
              <a:spcBef>
                <a:spcPts val="1000"/>
              </a:spcBef>
              <a:spcAft>
                <a:spcPts val="0"/>
              </a:spcAft>
              <a:buSzPts val="1800"/>
              <a:buNone/>
              <a:defRPr sz="1800" b="1" cap="none">
                <a:solidFill>
                  <a:schemeClr val="accent2"/>
                </a:solidFill>
                <a:latin typeface="Montserrat"/>
                <a:ea typeface="Montserrat"/>
                <a:cs typeface="Montserrat"/>
                <a:sym typeface="Montserrat"/>
              </a:defRPr>
            </a:lvl1pPr>
            <a:lvl2pPr marL="914400" lvl="1" indent="-228600" algn="l" rtl="0">
              <a:lnSpc>
                <a:spcPct val="90000"/>
              </a:lnSpc>
              <a:spcBef>
                <a:spcPts val="3201"/>
              </a:spcBef>
              <a:spcAft>
                <a:spcPts val="0"/>
              </a:spcAft>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600"/>
              <a:buNone/>
              <a:defRPr/>
            </a:lvl4pPr>
            <a:lvl5pPr marL="2286000" lvl="4" indent="-228600" algn="l" rtl="0">
              <a:lnSpc>
                <a:spcPct val="90000"/>
              </a:lnSpc>
              <a:spcBef>
                <a:spcPts val="500"/>
              </a:spcBef>
              <a:spcAft>
                <a:spcPts val="0"/>
              </a:spcAft>
              <a:buClr>
                <a:schemeClr val="dk1"/>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8" name="Google Shape;1268;p134"/>
          <p:cNvSpPr txBox="1">
            <a:spLocks noGrp="1"/>
          </p:cNvSpPr>
          <p:nvPr>
            <p:ph type="body" idx="6"/>
          </p:nvPr>
        </p:nvSpPr>
        <p:spPr>
          <a:xfrm>
            <a:off x="6051824" y="3195529"/>
            <a:ext cx="5835300" cy="578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400"/>
              <a:buFont typeface="Arial"/>
              <a:buNone/>
              <a:defRPr sz="1400">
                <a:solidFill>
                  <a:schemeClr val="dk2"/>
                </a:solidFill>
                <a:latin typeface="Montserrat Medium"/>
                <a:ea typeface="Montserrat Medium"/>
                <a:cs typeface="Montserrat Medium"/>
                <a:sym typeface="Montserrat Medium"/>
              </a:defRPr>
            </a:lvl1pPr>
            <a:lvl2pPr marL="914400" lvl="1" indent="-228600" algn="l" rtl="0">
              <a:lnSpc>
                <a:spcPct val="90000"/>
              </a:lnSpc>
              <a:spcBef>
                <a:spcPts val="500"/>
              </a:spcBef>
              <a:spcAft>
                <a:spcPts val="0"/>
              </a:spcAft>
              <a:buSzPts val="1400"/>
              <a:buFont typeface="Arial"/>
              <a:buNone/>
              <a:defRPr sz="1400">
                <a:solidFill>
                  <a:schemeClr val="dk2"/>
                </a:solidFill>
                <a:latin typeface="Montserrat Medium"/>
                <a:ea typeface="Montserrat Medium"/>
                <a:cs typeface="Montserrat Medium"/>
                <a:sym typeface="Montserrat Medium"/>
              </a:defRPr>
            </a:lvl2pPr>
            <a:lvl3pPr marL="1371600" lvl="2"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3pPr>
            <a:lvl4pPr marL="1828800" lvl="3"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4pPr>
            <a:lvl5pPr marL="2286000" lvl="4"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9" name="Google Shape;1269;p134"/>
          <p:cNvSpPr txBox="1">
            <a:spLocks noGrp="1"/>
          </p:cNvSpPr>
          <p:nvPr>
            <p:ph type="body" idx="7"/>
          </p:nvPr>
        </p:nvSpPr>
        <p:spPr>
          <a:xfrm>
            <a:off x="6051824" y="1701574"/>
            <a:ext cx="5835300" cy="390300"/>
          </a:xfrm>
          <a:prstGeom prst="rect">
            <a:avLst/>
          </a:prstGeom>
          <a:noFill/>
          <a:ln>
            <a:noFill/>
          </a:ln>
        </p:spPr>
        <p:txBody>
          <a:bodyPr spcFirstLastPara="1" wrap="square" lIns="91425" tIns="0" rIns="91425" bIns="0" anchor="b" anchorCtr="0">
            <a:normAutofit/>
          </a:bodyPr>
          <a:lstStyle>
            <a:lvl1pPr marL="457200" lvl="0" indent="-228600" algn="l" rtl="0">
              <a:lnSpc>
                <a:spcPct val="192444"/>
              </a:lnSpc>
              <a:spcBef>
                <a:spcPts val="1000"/>
              </a:spcBef>
              <a:spcAft>
                <a:spcPts val="0"/>
              </a:spcAft>
              <a:buSzPts val="1800"/>
              <a:buNone/>
              <a:defRPr sz="1800" b="1" cap="none">
                <a:solidFill>
                  <a:schemeClr val="accent1"/>
                </a:solidFill>
                <a:latin typeface="Montserrat"/>
                <a:ea typeface="Montserrat"/>
                <a:cs typeface="Montserrat"/>
                <a:sym typeface="Montserrat"/>
              </a:defRPr>
            </a:lvl1pPr>
            <a:lvl2pPr marL="914400" lvl="1" indent="-228600" algn="l" rtl="0">
              <a:lnSpc>
                <a:spcPct val="90000"/>
              </a:lnSpc>
              <a:spcBef>
                <a:spcPts val="3201"/>
              </a:spcBef>
              <a:spcAft>
                <a:spcPts val="0"/>
              </a:spcAft>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600"/>
              <a:buNone/>
              <a:defRPr/>
            </a:lvl4pPr>
            <a:lvl5pPr marL="2286000" lvl="4" indent="-228600" algn="l" rtl="0">
              <a:lnSpc>
                <a:spcPct val="90000"/>
              </a:lnSpc>
              <a:spcBef>
                <a:spcPts val="500"/>
              </a:spcBef>
              <a:spcAft>
                <a:spcPts val="0"/>
              </a:spcAft>
              <a:buClr>
                <a:schemeClr val="dk1"/>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0" name="Google Shape;1270;p134"/>
          <p:cNvSpPr txBox="1">
            <a:spLocks noGrp="1"/>
          </p:cNvSpPr>
          <p:nvPr>
            <p:ph type="body" idx="8"/>
          </p:nvPr>
        </p:nvSpPr>
        <p:spPr>
          <a:xfrm>
            <a:off x="6051824" y="2105331"/>
            <a:ext cx="5835300" cy="578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400"/>
              <a:buFont typeface="Arial"/>
              <a:buNone/>
              <a:defRPr sz="1400">
                <a:solidFill>
                  <a:schemeClr val="dk2"/>
                </a:solidFill>
                <a:latin typeface="Montserrat Medium"/>
                <a:ea typeface="Montserrat Medium"/>
                <a:cs typeface="Montserrat Medium"/>
                <a:sym typeface="Montserrat Medium"/>
              </a:defRPr>
            </a:lvl1pPr>
            <a:lvl2pPr marL="914400" lvl="1" indent="-228600" algn="l" rtl="0">
              <a:lnSpc>
                <a:spcPct val="90000"/>
              </a:lnSpc>
              <a:spcBef>
                <a:spcPts val="500"/>
              </a:spcBef>
              <a:spcAft>
                <a:spcPts val="0"/>
              </a:spcAft>
              <a:buSzPts val="1400"/>
              <a:buFont typeface="Arial"/>
              <a:buNone/>
              <a:defRPr sz="1400">
                <a:solidFill>
                  <a:schemeClr val="dk2"/>
                </a:solidFill>
                <a:latin typeface="Montserrat Medium"/>
                <a:ea typeface="Montserrat Medium"/>
                <a:cs typeface="Montserrat Medium"/>
                <a:sym typeface="Montserrat Medium"/>
              </a:defRPr>
            </a:lvl2pPr>
            <a:lvl3pPr marL="1371600" lvl="2"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3pPr>
            <a:lvl4pPr marL="1828800" lvl="3"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4pPr>
            <a:lvl5pPr marL="2286000" lvl="4"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1" name="Google Shape;1271;p134"/>
          <p:cNvSpPr txBox="1">
            <a:spLocks noGrp="1"/>
          </p:cNvSpPr>
          <p:nvPr>
            <p:ph type="body" idx="9"/>
          </p:nvPr>
        </p:nvSpPr>
        <p:spPr>
          <a:xfrm>
            <a:off x="496888" y="1837990"/>
            <a:ext cx="5059500" cy="40725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1000"/>
              </a:spcBef>
              <a:spcAft>
                <a:spcPts val="0"/>
              </a:spcAft>
              <a:buSzPts val="2200"/>
              <a:buNone/>
              <a:defRPr sz="2200" b="0" i="0" cap="none">
                <a:solidFill>
                  <a:schemeClr val="dk2"/>
                </a:solidFill>
                <a:latin typeface="Montserrat"/>
                <a:ea typeface="Montserrat"/>
                <a:cs typeface="Montserrat"/>
                <a:sym typeface="Montserrat"/>
              </a:defRPr>
            </a:lvl1pPr>
            <a:lvl2pPr marL="914400" lvl="1" indent="-228600" algn="l" rtl="0">
              <a:lnSpc>
                <a:spcPct val="100000"/>
              </a:lnSpc>
              <a:spcBef>
                <a:spcPts val="500"/>
              </a:spcBef>
              <a:spcAft>
                <a:spcPts val="0"/>
              </a:spcAft>
              <a:buSzPts val="2200"/>
              <a:buNone/>
              <a:defRPr sz="2200" b="0" i="0" cap="none">
                <a:solidFill>
                  <a:schemeClr val="dk2"/>
                </a:solidFill>
                <a:latin typeface="Montserrat"/>
                <a:ea typeface="Montserrat"/>
                <a:cs typeface="Montserrat"/>
                <a:sym typeface="Montserrat"/>
              </a:defRPr>
            </a:lvl2pPr>
            <a:lvl3pPr marL="1371600" lvl="2" indent="-228600" algn="l" rtl="0">
              <a:lnSpc>
                <a:spcPct val="100000"/>
              </a:lnSpc>
              <a:spcBef>
                <a:spcPts val="500"/>
              </a:spcBef>
              <a:spcAft>
                <a:spcPts val="0"/>
              </a:spcAft>
              <a:buClr>
                <a:schemeClr val="dk2"/>
              </a:buClr>
              <a:buSzPts val="2200"/>
              <a:buNone/>
              <a:defRPr sz="2200" b="0" i="0" cap="none">
                <a:solidFill>
                  <a:schemeClr val="dk2"/>
                </a:solidFill>
                <a:latin typeface="Montserrat"/>
                <a:ea typeface="Montserrat"/>
                <a:cs typeface="Montserrat"/>
                <a:sym typeface="Montserrat"/>
              </a:defRPr>
            </a:lvl3pPr>
            <a:lvl4pPr marL="1828800" lvl="3" indent="-228600" algn="l" rtl="0">
              <a:lnSpc>
                <a:spcPct val="100000"/>
              </a:lnSpc>
              <a:spcBef>
                <a:spcPts val="500"/>
              </a:spcBef>
              <a:spcAft>
                <a:spcPts val="0"/>
              </a:spcAft>
              <a:buClr>
                <a:schemeClr val="dk2"/>
              </a:buClr>
              <a:buSzPts val="2200"/>
              <a:buNone/>
              <a:defRPr sz="2200" b="0" i="0" cap="none">
                <a:solidFill>
                  <a:schemeClr val="dk2"/>
                </a:solidFill>
                <a:latin typeface="Montserrat"/>
                <a:ea typeface="Montserrat"/>
                <a:cs typeface="Montserrat"/>
                <a:sym typeface="Montserrat"/>
              </a:defRPr>
            </a:lvl4pPr>
            <a:lvl5pPr marL="2286000" lvl="4" indent="-228600" algn="l" rtl="0">
              <a:lnSpc>
                <a:spcPct val="100000"/>
              </a:lnSpc>
              <a:spcBef>
                <a:spcPts val="500"/>
              </a:spcBef>
              <a:spcAft>
                <a:spcPts val="0"/>
              </a:spcAft>
              <a:buClr>
                <a:schemeClr val="dk2"/>
              </a:buClr>
              <a:buSzPts val="2200"/>
              <a:buNone/>
              <a:defRPr sz="2200" b="0" i="0" cap="none">
                <a:solidFill>
                  <a:schemeClr val="dk2"/>
                </a:solidFill>
                <a:latin typeface="Montserrat"/>
                <a:ea typeface="Montserrat"/>
                <a:cs typeface="Montserrat"/>
                <a:sym typeface="Montserrat"/>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2"/>
        <p:cNvGrpSpPr/>
        <p:nvPr/>
      </p:nvGrpSpPr>
      <p:grpSpPr>
        <a:xfrm>
          <a:off x="0" y="0"/>
          <a:ext cx="0" cy="0"/>
          <a:chOff x="0" y="0"/>
          <a:chExt cx="0" cy="0"/>
        </a:xfrm>
      </p:grpSpPr>
      <p:sp>
        <p:nvSpPr>
          <p:cNvPr id="1273" name="Google Shape;1273;p135"/>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4" name="Google Shape;1274;p135"/>
          <p:cNvSpPr>
            <a:spLocks noGrp="1"/>
          </p:cNvSpPr>
          <p:nvPr>
            <p:ph type="pic" idx="2"/>
          </p:nvPr>
        </p:nvSpPr>
        <p:spPr>
          <a:xfrm>
            <a:off x="494573" y="1620078"/>
            <a:ext cx="3390900" cy="4398600"/>
          </a:xfrm>
          <a:prstGeom prst="rect">
            <a:avLst/>
          </a:prstGeom>
          <a:noFill/>
          <a:ln>
            <a:noFill/>
          </a:ln>
        </p:spPr>
      </p:sp>
      <p:sp>
        <p:nvSpPr>
          <p:cNvPr id="1275" name="Google Shape;1275;p135"/>
          <p:cNvSpPr>
            <a:spLocks noGrp="1"/>
          </p:cNvSpPr>
          <p:nvPr>
            <p:ph type="pic" idx="3"/>
          </p:nvPr>
        </p:nvSpPr>
        <p:spPr>
          <a:xfrm>
            <a:off x="4286777" y="1620078"/>
            <a:ext cx="3390900" cy="4398600"/>
          </a:xfrm>
          <a:prstGeom prst="rect">
            <a:avLst/>
          </a:prstGeom>
          <a:noFill/>
          <a:ln>
            <a:noFill/>
          </a:ln>
        </p:spPr>
      </p:sp>
      <p:sp>
        <p:nvSpPr>
          <p:cNvPr id="1276" name="Google Shape;1276;p135"/>
          <p:cNvSpPr>
            <a:spLocks noGrp="1"/>
          </p:cNvSpPr>
          <p:nvPr>
            <p:ph type="pic" idx="4"/>
          </p:nvPr>
        </p:nvSpPr>
        <p:spPr>
          <a:xfrm>
            <a:off x="8078981" y="1620078"/>
            <a:ext cx="3390900" cy="43986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bg>
      <p:bgPr>
        <a:solidFill>
          <a:schemeClr val="accent1"/>
        </a:solidFill>
        <a:effectLst/>
      </p:bgPr>
    </p:bg>
    <p:spTree>
      <p:nvGrpSpPr>
        <p:cNvPr id="1" name="Shape 1277"/>
        <p:cNvGrpSpPr/>
        <p:nvPr/>
      </p:nvGrpSpPr>
      <p:grpSpPr>
        <a:xfrm>
          <a:off x="0" y="0"/>
          <a:ext cx="0" cy="0"/>
          <a:chOff x="0" y="0"/>
          <a:chExt cx="0" cy="0"/>
        </a:xfrm>
      </p:grpSpPr>
      <p:pic>
        <p:nvPicPr>
          <p:cNvPr id="1278" name="Google Shape;1278;p136"/>
          <p:cNvPicPr preferRelativeResize="0"/>
          <p:nvPr/>
        </p:nvPicPr>
        <p:blipFill rotWithShape="1">
          <a:blip r:embed="rId2">
            <a:alphaModFix/>
          </a:blip>
          <a:srcRect/>
          <a:stretch/>
        </p:blipFill>
        <p:spPr>
          <a:xfrm>
            <a:off x="0" y="5962650"/>
            <a:ext cx="12192000" cy="895350"/>
          </a:xfrm>
          <a:prstGeom prst="rect">
            <a:avLst/>
          </a:prstGeom>
          <a:noFill/>
          <a:ln>
            <a:noFill/>
          </a:ln>
        </p:spPr>
      </p:pic>
      <p:pic>
        <p:nvPicPr>
          <p:cNvPr id="1279" name="Google Shape;1279;p136"/>
          <p:cNvPicPr preferRelativeResize="0"/>
          <p:nvPr/>
        </p:nvPicPr>
        <p:blipFill rotWithShape="1">
          <a:blip r:embed="rId3">
            <a:alphaModFix/>
          </a:blip>
          <a:srcRect/>
          <a:stretch/>
        </p:blipFill>
        <p:spPr>
          <a:xfrm>
            <a:off x="9262663" y="6127382"/>
            <a:ext cx="2496554" cy="565886"/>
          </a:xfrm>
          <a:prstGeom prst="rect">
            <a:avLst/>
          </a:prstGeom>
          <a:noFill/>
          <a:ln>
            <a:noFill/>
          </a:ln>
        </p:spPr>
      </p:pic>
      <p:sp>
        <p:nvSpPr>
          <p:cNvPr id="1280" name="Google Shape;1280;p136"/>
          <p:cNvSpPr txBox="1">
            <a:spLocks noGrp="1"/>
          </p:cNvSpPr>
          <p:nvPr>
            <p:ph type="body" idx="1"/>
          </p:nvPr>
        </p:nvSpPr>
        <p:spPr>
          <a:xfrm>
            <a:off x="4585252" y="3988563"/>
            <a:ext cx="68175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000"/>
              <a:buNone/>
              <a:defRPr sz="2000">
                <a:solidFill>
                  <a:schemeClr val="lt1"/>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81" name="Google Shape;1281;p136"/>
          <p:cNvSpPr txBox="1">
            <a:spLocks noGrp="1"/>
          </p:cNvSpPr>
          <p:nvPr>
            <p:ph type="title"/>
          </p:nvPr>
        </p:nvSpPr>
        <p:spPr>
          <a:xfrm>
            <a:off x="4585252" y="1242865"/>
            <a:ext cx="6817500" cy="2434800"/>
          </a:xfrm>
          <a:prstGeom prst="rect">
            <a:avLst/>
          </a:prstGeom>
          <a:noFill/>
          <a:ln>
            <a:noFill/>
          </a:ln>
        </p:spPr>
        <p:txBody>
          <a:bodyPr spcFirstLastPara="1" wrap="square" lIns="0" tIns="91425" rIns="0" bIns="0" anchor="b" anchorCtr="0">
            <a:normAutofit/>
          </a:bodyPr>
          <a:lstStyle>
            <a:lvl1pPr lvl="0" algn="l" rtl="0">
              <a:lnSpc>
                <a:spcPct val="9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2" name="Google Shape;1282;p136"/>
          <p:cNvSpPr txBox="1"/>
          <p:nvPr/>
        </p:nvSpPr>
        <p:spPr>
          <a:xfrm>
            <a:off x="1953047" y="6287327"/>
            <a:ext cx="1352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@CTEWORKS</a:t>
            </a:r>
            <a:endParaRPr sz="1400" b="0" i="0" u="none" strike="noStrike" cap="none">
              <a:solidFill>
                <a:srgbClr val="000000"/>
              </a:solidFill>
              <a:latin typeface="Arial"/>
              <a:ea typeface="Arial"/>
              <a:cs typeface="Arial"/>
              <a:sym typeface="Arial"/>
            </a:endParaRPr>
          </a:p>
        </p:txBody>
      </p:sp>
      <p:sp>
        <p:nvSpPr>
          <p:cNvPr id="1283" name="Google Shape;1283;p136"/>
          <p:cNvSpPr txBox="1"/>
          <p:nvPr/>
        </p:nvSpPr>
        <p:spPr>
          <a:xfrm>
            <a:off x="146373" y="6287327"/>
            <a:ext cx="179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1284" name="Google Shape;1284;p136"/>
          <p:cNvSpPr/>
          <p:nvPr/>
        </p:nvSpPr>
        <p:spPr>
          <a:xfrm flipH="1">
            <a:off x="1885127" y="6287327"/>
            <a:ext cx="45718" cy="276998"/>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nvGrpSpPr>
          <p:cNvPr id="1285" name="Google Shape;1285;p136"/>
          <p:cNvGrpSpPr/>
          <p:nvPr/>
        </p:nvGrpSpPr>
        <p:grpSpPr>
          <a:xfrm rot="-2641792">
            <a:off x="889800" y="1021256"/>
            <a:ext cx="4036992" cy="3725049"/>
            <a:chOff x="777987" y="983881"/>
            <a:chExt cx="4334688" cy="3999742"/>
          </a:xfrm>
        </p:grpSpPr>
        <p:sp>
          <p:nvSpPr>
            <p:cNvPr id="1286" name="Google Shape;1286;p136"/>
            <p:cNvSpPr/>
            <p:nvPr/>
          </p:nvSpPr>
          <p:spPr>
            <a:xfrm>
              <a:off x="777987" y="983881"/>
              <a:ext cx="2778145" cy="3999742"/>
            </a:xfrm>
            <a:custGeom>
              <a:avLst/>
              <a:gdLst/>
              <a:ahLst/>
              <a:cxnLst/>
              <a:rect l="l" t="t" r="r" b="b"/>
              <a:pathLst>
                <a:path w="2778145" h="3999742" extrusionOk="0">
                  <a:moveTo>
                    <a:pt x="0" y="0"/>
                  </a:moveTo>
                  <a:lnTo>
                    <a:pt x="2108236" y="2009723"/>
                  </a:lnTo>
                  <a:lnTo>
                    <a:pt x="0" y="3999743"/>
                  </a:lnTo>
                  <a:lnTo>
                    <a:pt x="2778145" y="2009723"/>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287" name="Google Shape;1287;p136"/>
            <p:cNvSpPr/>
            <p:nvPr/>
          </p:nvSpPr>
          <p:spPr>
            <a:xfrm>
              <a:off x="1566113" y="1200615"/>
              <a:ext cx="2797842" cy="3566269"/>
            </a:xfrm>
            <a:custGeom>
              <a:avLst/>
              <a:gdLst/>
              <a:ahLst/>
              <a:cxnLst/>
              <a:rect l="l" t="t" r="r" b="b"/>
              <a:pathLst>
                <a:path w="2797842" h="3566269" extrusionOk="0">
                  <a:moveTo>
                    <a:pt x="0" y="0"/>
                  </a:moveTo>
                  <a:lnTo>
                    <a:pt x="2797843" y="1792988"/>
                  </a:lnTo>
                  <a:lnTo>
                    <a:pt x="59105" y="3566270"/>
                  </a:lnTo>
                  <a:lnTo>
                    <a:pt x="2127940" y="1792988"/>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288" name="Google Shape;1288;p136"/>
            <p:cNvSpPr/>
            <p:nvPr/>
          </p:nvSpPr>
          <p:spPr>
            <a:xfrm>
              <a:off x="2846814" y="1693192"/>
              <a:ext cx="2265861" cy="2581113"/>
            </a:xfrm>
            <a:custGeom>
              <a:avLst/>
              <a:gdLst/>
              <a:ahLst/>
              <a:cxnLst/>
              <a:rect l="l" t="t" r="r" b="b"/>
              <a:pathLst>
                <a:path w="2265861" h="2581113" extrusionOk="0">
                  <a:moveTo>
                    <a:pt x="0" y="0"/>
                  </a:moveTo>
                  <a:lnTo>
                    <a:pt x="2265861" y="1300412"/>
                  </a:lnTo>
                  <a:lnTo>
                    <a:pt x="19704" y="2581113"/>
                  </a:lnTo>
                  <a:lnTo>
                    <a:pt x="1714175" y="1300412"/>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eet our Team">
  <p:cSld name="Meet our Team">
    <p:spTree>
      <p:nvGrpSpPr>
        <p:cNvPr id="1" name="Shape 1289"/>
        <p:cNvGrpSpPr/>
        <p:nvPr/>
      </p:nvGrpSpPr>
      <p:grpSpPr>
        <a:xfrm>
          <a:off x="0" y="0"/>
          <a:ext cx="0" cy="0"/>
          <a:chOff x="0" y="0"/>
          <a:chExt cx="0" cy="0"/>
        </a:xfrm>
      </p:grpSpPr>
      <p:sp>
        <p:nvSpPr>
          <p:cNvPr id="1290" name="Google Shape;1290;p137"/>
          <p:cNvSpPr>
            <a:spLocks noGrp="1"/>
          </p:cNvSpPr>
          <p:nvPr>
            <p:ph type="pic" idx="2"/>
          </p:nvPr>
        </p:nvSpPr>
        <p:spPr>
          <a:xfrm>
            <a:off x="1426991" y="1769179"/>
            <a:ext cx="1801800" cy="1801500"/>
          </a:xfrm>
          <a:prstGeom prst="rect">
            <a:avLst/>
          </a:prstGeom>
          <a:solidFill>
            <a:srgbClr val="F2F2F2"/>
          </a:solidFill>
          <a:ln>
            <a:noFill/>
          </a:ln>
        </p:spPr>
      </p:sp>
      <p:sp>
        <p:nvSpPr>
          <p:cNvPr id="1291" name="Google Shape;1291;p137"/>
          <p:cNvSpPr>
            <a:spLocks noGrp="1"/>
          </p:cNvSpPr>
          <p:nvPr>
            <p:ph type="pic" idx="3"/>
          </p:nvPr>
        </p:nvSpPr>
        <p:spPr>
          <a:xfrm>
            <a:off x="6470303" y="1769179"/>
            <a:ext cx="1801800" cy="1801500"/>
          </a:xfrm>
          <a:prstGeom prst="rect">
            <a:avLst/>
          </a:prstGeom>
          <a:solidFill>
            <a:srgbClr val="F2F2F2"/>
          </a:solidFill>
          <a:ln>
            <a:noFill/>
          </a:ln>
        </p:spPr>
      </p:sp>
      <p:sp>
        <p:nvSpPr>
          <p:cNvPr id="1292" name="Google Shape;1292;p137"/>
          <p:cNvSpPr>
            <a:spLocks noGrp="1"/>
          </p:cNvSpPr>
          <p:nvPr>
            <p:ph type="pic" idx="4"/>
          </p:nvPr>
        </p:nvSpPr>
        <p:spPr>
          <a:xfrm>
            <a:off x="1426991" y="4062309"/>
            <a:ext cx="1801800" cy="1801500"/>
          </a:xfrm>
          <a:prstGeom prst="rect">
            <a:avLst/>
          </a:prstGeom>
          <a:solidFill>
            <a:srgbClr val="F2F2F2"/>
          </a:solidFill>
          <a:ln>
            <a:noFill/>
          </a:ln>
        </p:spPr>
      </p:sp>
      <p:sp>
        <p:nvSpPr>
          <p:cNvPr id="1293" name="Google Shape;1293;p137"/>
          <p:cNvSpPr>
            <a:spLocks noGrp="1"/>
          </p:cNvSpPr>
          <p:nvPr>
            <p:ph type="pic" idx="5"/>
          </p:nvPr>
        </p:nvSpPr>
        <p:spPr>
          <a:xfrm>
            <a:off x="6470302" y="4062309"/>
            <a:ext cx="1801800" cy="1801500"/>
          </a:xfrm>
          <a:prstGeom prst="rect">
            <a:avLst/>
          </a:prstGeom>
          <a:solidFill>
            <a:srgbClr val="F2F2F2"/>
          </a:solidFill>
          <a:ln>
            <a:noFill/>
          </a:ln>
        </p:spPr>
      </p:sp>
      <p:sp>
        <p:nvSpPr>
          <p:cNvPr id="1294" name="Google Shape;1294;p137"/>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0">
          <p15:clr>
            <a:srgbClr val="FBAE40"/>
          </p15:clr>
        </p15:guide>
        <p15:guide id="2" pos="76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295"/>
        <p:cNvGrpSpPr/>
        <p:nvPr/>
      </p:nvGrpSpPr>
      <p:grpSpPr>
        <a:xfrm>
          <a:off x="0" y="0"/>
          <a:ext cx="0" cy="0"/>
          <a:chOff x="0" y="0"/>
          <a:chExt cx="0" cy="0"/>
        </a:xfrm>
      </p:grpSpPr>
      <p:sp>
        <p:nvSpPr>
          <p:cNvPr id="1296" name="Google Shape;1296;p138"/>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7" name="Google Shape;1297;p138"/>
          <p:cNvSpPr>
            <a:spLocks noGrp="1"/>
          </p:cNvSpPr>
          <p:nvPr>
            <p:ph type="pic" idx="2"/>
          </p:nvPr>
        </p:nvSpPr>
        <p:spPr>
          <a:xfrm>
            <a:off x="7259027" y="1499191"/>
            <a:ext cx="4065600" cy="2206500"/>
          </a:xfrm>
          <a:prstGeom prst="rect">
            <a:avLst/>
          </a:prstGeom>
          <a:noFill/>
          <a:ln>
            <a:noFill/>
          </a:ln>
        </p:spPr>
      </p:sp>
      <p:sp>
        <p:nvSpPr>
          <p:cNvPr id="1298" name="Google Shape;1298;p138"/>
          <p:cNvSpPr/>
          <p:nvPr/>
        </p:nvSpPr>
        <p:spPr>
          <a:xfrm>
            <a:off x="1116614" y="1499191"/>
            <a:ext cx="5833200" cy="22065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299" name="Google Shape;1299;p138"/>
          <p:cNvSpPr>
            <a:spLocks noGrp="1"/>
          </p:cNvSpPr>
          <p:nvPr>
            <p:ph type="pic" idx="3"/>
          </p:nvPr>
        </p:nvSpPr>
        <p:spPr>
          <a:xfrm>
            <a:off x="1116614" y="3947019"/>
            <a:ext cx="3209100" cy="2206500"/>
          </a:xfrm>
          <a:prstGeom prst="rect">
            <a:avLst/>
          </a:prstGeom>
          <a:noFill/>
          <a:ln>
            <a:noFill/>
          </a:ln>
        </p:spPr>
      </p:sp>
      <p:sp>
        <p:nvSpPr>
          <p:cNvPr id="1300" name="Google Shape;1300;p138"/>
          <p:cNvSpPr>
            <a:spLocks noGrp="1"/>
          </p:cNvSpPr>
          <p:nvPr>
            <p:ph type="pic" idx="4"/>
          </p:nvPr>
        </p:nvSpPr>
        <p:spPr>
          <a:xfrm>
            <a:off x="4616108" y="3947019"/>
            <a:ext cx="3209100" cy="2206500"/>
          </a:xfrm>
          <a:prstGeom prst="rect">
            <a:avLst/>
          </a:prstGeom>
          <a:noFill/>
          <a:ln>
            <a:noFill/>
          </a:ln>
        </p:spPr>
      </p:sp>
      <p:sp>
        <p:nvSpPr>
          <p:cNvPr id="1301" name="Google Shape;1301;p138"/>
          <p:cNvSpPr>
            <a:spLocks noGrp="1"/>
          </p:cNvSpPr>
          <p:nvPr>
            <p:ph type="pic" idx="5"/>
          </p:nvPr>
        </p:nvSpPr>
        <p:spPr>
          <a:xfrm>
            <a:off x="8115602" y="3947019"/>
            <a:ext cx="3209100" cy="2206500"/>
          </a:xfrm>
          <a:prstGeom prst="rect">
            <a:avLst/>
          </a:prstGeom>
          <a:noFill/>
          <a:ln>
            <a:noFill/>
          </a:ln>
        </p:spPr>
      </p:sp>
      <p:sp>
        <p:nvSpPr>
          <p:cNvPr id="1302" name="Google Shape;1302;p138"/>
          <p:cNvSpPr txBox="1">
            <a:spLocks noGrp="1"/>
          </p:cNvSpPr>
          <p:nvPr>
            <p:ph type="body" idx="1"/>
          </p:nvPr>
        </p:nvSpPr>
        <p:spPr>
          <a:xfrm>
            <a:off x="1296988" y="1724588"/>
            <a:ext cx="5425200" cy="460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03" name="Google Shape;1303;p138"/>
          <p:cNvSpPr txBox="1">
            <a:spLocks noGrp="1"/>
          </p:cNvSpPr>
          <p:nvPr>
            <p:ph type="body" idx="6"/>
          </p:nvPr>
        </p:nvSpPr>
        <p:spPr>
          <a:xfrm>
            <a:off x="1296988" y="2397998"/>
            <a:ext cx="5425200" cy="1031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1304"/>
        <p:cNvGrpSpPr/>
        <p:nvPr/>
      </p:nvGrpSpPr>
      <p:grpSpPr>
        <a:xfrm>
          <a:off x="0" y="0"/>
          <a:ext cx="0" cy="0"/>
          <a:chOff x="0" y="0"/>
          <a:chExt cx="0" cy="0"/>
        </a:xfrm>
      </p:grpSpPr>
      <p:sp>
        <p:nvSpPr>
          <p:cNvPr id="1305" name="Google Shape;1305;p139"/>
          <p:cNvSpPr/>
          <p:nvPr/>
        </p:nvSpPr>
        <p:spPr>
          <a:xfrm>
            <a:off x="0" y="0"/>
            <a:ext cx="12192000" cy="60600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1306" name="Google Shape;1306;p139"/>
          <p:cNvSpPr/>
          <p:nvPr/>
        </p:nvSpPr>
        <p:spPr>
          <a:xfrm>
            <a:off x="4725130" y="285978"/>
            <a:ext cx="3413100" cy="2642400"/>
          </a:xfrm>
          <a:prstGeom prst="rect">
            <a:avLst/>
          </a:prstGeom>
          <a:solidFill>
            <a:schemeClr val="accent1"/>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307" name="Google Shape;1307;p139"/>
          <p:cNvSpPr txBox="1">
            <a:spLocks noGrp="1"/>
          </p:cNvSpPr>
          <p:nvPr>
            <p:ph type="body" idx="1"/>
          </p:nvPr>
        </p:nvSpPr>
        <p:spPr>
          <a:xfrm>
            <a:off x="4833136" y="603867"/>
            <a:ext cx="3175800" cy="6078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l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08" name="Google Shape;1308;p139"/>
          <p:cNvSpPr txBox="1">
            <a:spLocks noGrp="1"/>
          </p:cNvSpPr>
          <p:nvPr>
            <p:ph type="body" idx="2"/>
          </p:nvPr>
        </p:nvSpPr>
        <p:spPr>
          <a:xfrm>
            <a:off x="4833136" y="1243035"/>
            <a:ext cx="3175800" cy="1361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solidFill>
                  <a:schemeClr val="lt1"/>
                </a:solidFill>
              </a:defRPr>
            </a:lvl1pPr>
            <a:lvl2pPr marL="914400" lvl="1" indent="-342900" algn="l" rtl="0">
              <a:lnSpc>
                <a:spcPct val="100000"/>
              </a:lnSpc>
              <a:spcBef>
                <a:spcPts val="500"/>
              </a:spcBef>
              <a:spcAft>
                <a:spcPts val="0"/>
              </a:spcAft>
              <a:buSzPts val="1800"/>
              <a:buChar char="•"/>
              <a:defRPr sz="1800">
                <a:solidFill>
                  <a:schemeClr val="lt1"/>
                </a:solidFill>
              </a:defRPr>
            </a:lvl2pPr>
            <a:lvl3pPr marL="1371600" lvl="2" indent="-330200" algn="l" rtl="0">
              <a:lnSpc>
                <a:spcPct val="100000"/>
              </a:lnSpc>
              <a:spcBef>
                <a:spcPts val="500"/>
              </a:spcBef>
              <a:spcAft>
                <a:spcPts val="0"/>
              </a:spcAft>
              <a:buClr>
                <a:schemeClr val="lt1"/>
              </a:buClr>
              <a:buSzPts val="1600"/>
              <a:buChar char="•"/>
              <a:defRPr sz="1600">
                <a:solidFill>
                  <a:schemeClr val="lt1"/>
                </a:solidFill>
              </a:defRPr>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lt1"/>
              </a:buClr>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09" name="Google Shape;1309;p139"/>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1310" name="Google Shape;1310;p139"/>
          <p:cNvSpPr txBox="1">
            <a:spLocks noGrp="1"/>
          </p:cNvSpPr>
          <p:nvPr>
            <p:ph type="title"/>
          </p:nvPr>
        </p:nvSpPr>
        <p:spPr>
          <a:xfrm>
            <a:off x="506029" y="647098"/>
            <a:ext cx="3668700" cy="1682400"/>
          </a:xfrm>
          <a:prstGeom prst="rect">
            <a:avLst/>
          </a:prstGeom>
          <a:noFill/>
          <a:ln>
            <a:noFill/>
          </a:ln>
        </p:spPr>
        <p:txBody>
          <a:bodyPr spcFirstLastPara="1" wrap="square" lIns="0" tIns="91425" rIns="0" bIns="0" anchor="ctr" anchorCtr="0">
            <a:normAutofit/>
          </a:bodyPr>
          <a:lstStyle>
            <a:lvl1pPr lvl="0" algn="l" rtl="0">
              <a:lnSpc>
                <a:spcPct val="100000"/>
              </a:lnSpc>
              <a:spcBef>
                <a:spcPts val="0"/>
              </a:spcBef>
              <a:spcAft>
                <a:spcPts val="0"/>
              </a:spcAft>
              <a:buClr>
                <a:schemeClr val="accent1"/>
              </a:buClr>
              <a:buSzPts val="2800"/>
              <a:buFont typeface="Montserrat"/>
              <a:buNone/>
              <a:defRPr>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1" name="Google Shape;1311;p139"/>
          <p:cNvSpPr/>
          <p:nvPr/>
        </p:nvSpPr>
        <p:spPr>
          <a:xfrm>
            <a:off x="8382730" y="285978"/>
            <a:ext cx="3413100" cy="2642400"/>
          </a:xfrm>
          <a:prstGeom prst="rect">
            <a:avLst/>
          </a:prstGeom>
          <a:solidFill>
            <a:schemeClr val="accent1"/>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312" name="Google Shape;1312;p139"/>
          <p:cNvSpPr txBox="1">
            <a:spLocks noGrp="1"/>
          </p:cNvSpPr>
          <p:nvPr>
            <p:ph type="body" idx="3"/>
          </p:nvPr>
        </p:nvSpPr>
        <p:spPr>
          <a:xfrm>
            <a:off x="8490736" y="603867"/>
            <a:ext cx="3175800" cy="6078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l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13" name="Google Shape;1313;p139"/>
          <p:cNvSpPr txBox="1">
            <a:spLocks noGrp="1"/>
          </p:cNvSpPr>
          <p:nvPr>
            <p:ph type="body" idx="4"/>
          </p:nvPr>
        </p:nvSpPr>
        <p:spPr>
          <a:xfrm>
            <a:off x="8490736" y="1243035"/>
            <a:ext cx="3175800" cy="1361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solidFill>
                  <a:schemeClr val="lt1"/>
                </a:solidFill>
              </a:defRPr>
            </a:lvl1pPr>
            <a:lvl2pPr marL="914400" lvl="1" indent="-342900" algn="l" rtl="0">
              <a:lnSpc>
                <a:spcPct val="100000"/>
              </a:lnSpc>
              <a:spcBef>
                <a:spcPts val="500"/>
              </a:spcBef>
              <a:spcAft>
                <a:spcPts val="0"/>
              </a:spcAft>
              <a:buSzPts val="1800"/>
              <a:buChar char="•"/>
              <a:defRPr sz="1800">
                <a:solidFill>
                  <a:schemeClr val="lt1"/>
                </a:solidFill>
              </a:defRPr>
            </a:lvl2pPr>
            <a:lvl3pPr marL="1371600" lvl="2" indent="-330200" algn="l" rtl="0">
              <a:lnSpc>
                <a:spcPct val="100000"/>
              </a:lnSpc>
              <a:spcBef>
                <a:spcPts val="500"/>
              </a:spcBef>
              <a:spcAft>
                <a:spcPts val="0"/>
              </a:spcAft>
              <a:buClr>
                <a:schemeClr val="lt1"/>
              </a:buClr>
              <a:buSzPts val="1600"/>
              <a:buChar char="•"/>
              <a:defRPr sz="1600">
                <a:solidFill>
                  <a:schemeClr val="lt1"/>
                </a:solidFill>
              </a:defRPr>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lt1"/>
              </a:buClr>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4" name="Google Shape;1314;p139"/>
          <p:cNvSpPr/>
          <p:nvPr/>
        </p:nvSpPr>
        <p:spPr>
          <a:xfrm>
            <a:off x="4725130" y="3163290"/>
            <a:ext cx="3413100" cy="2642400"/>
          </a:xfrm>
          <a:prstGeom prst="rect">
            <a:avLst/>
          </a:prstGeom>
          <a:solidFill>
            <a:schemeClr val="accent1"/>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315" name="Google Shape;1315;p139"/>
          <p:cNvSpPr txBox="1">
            <a:spLocks noGrp="1"/>
          </p:cNvSpPr>
          <p:nvPr>
            <p:ph type="body" idx="5"/>
          </p:nvPr>
        </p:nvSpPr>
        <p:spPr>
          <a:xfrm>
            <a:off x="4833136" y="3481179"/>
            <a:ext cx="3175800" cy="6078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l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16" name="Google Shape;1316;p139"/>
          <p:cNvSpPr txBox="1">
            <a:spLocks noGrp="1"/>
          </p:cNvSpPr>
          <p:nvPr>
            <p:ph type="body" idx="6"/>
          </p:nvPr>
        </p:nvSpPr>
        <p:spPr>
          <a:xfrm>
            <a:off x="4833136" y="4120347"/>
            <a:ext cx="3175800" cy="1361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solidFill>
                  <a:schemeClr val="lt1"/>
                </a:solidFill>
              </a:defRPr>
            </a:lvl1pPr>
            <a:lvl2pPr marL="914400" lvl="1" indent="-342900" algn="l" rtl="0">
              <a:lnSpc>
                <a:spcPct val="100000"/>
              </a:lnSpc>
              <a:spcBef>
                <a:spcPts val="500"/>
              </a:spcBef>
              <a:spcAft>
                <a:spcPts val="0"/>
              </a:spcAft>
              <a:buSzPts val="1800"/>
              <a:buChar char="•"/>
              <a:defRPr sz="1800">
                <a:solidFill>
                  <a:schemeClr val="lt1"/>
                </a:solidFill>
              </a:defRPr>
            </a:lvl2pPr>
            <a:lvl3pPr marL="1371600" lvl="2" indent="-330200" algn="l" rtl="0">
              <a:lnSpc>
                <a:spcPct val="100000"/>
              </a:lnSpc>
              <a:spcBef>
                <a:spcPts val="500"/>
              </a:spcBef>
              <a:spcAft>
                <a:spcPts val="0"/>
              </a:spcAft>
              <a:buClr>
                <a:schemeClr val="lt1"/>
              </a:buClr>
              <a:buSzPts val="1600"/>
              <a:buChar char="•"/>
              <a:defRPr sz="1600">
                <a:solidFill>
                  <a:schemeClr val="lt1"/>
                </a:solidFill>
              </a:defRPr>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lt1"/>
              </a:buClr>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7" name="Google Shape;1317;p139"/>
          <p:cNvSpPr/>
          <p:nvPr/>
        </p:nvSpPr>
        <p:spPr>
          <a:xfrm>
            <a:off x="8382730" y="3163290"/>
            <a:ext cx="3413100" cy="2642400"/>
          </a:xfrm>
          <a:prstGeom prst="rect">
            <a:avLst/>
          </a:prstGeom>
          <a:solidFill>
            <a:schemeClr val="accent1"/>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318" name="Google Shape;1318;p139"/>
          <p:cNvSpPr txBox="1">
            <a:spLocks noGrp="1"/>
          </p:cNvSpPr>
          <p:nvPr>
            <p:ph type="body" idx="7"/>
          </p:nvPr>
        </p:nvSpPr>
        <p:spPr>
          <a:xfrm>
            <a:off x="8490736" y="3481179"/>
            <a:ext cx="3175800" cy="6078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l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19" name="Google Shape;1319;p139"/>
          <p:cNvSpPr txBox="1">
            <a:spLocks noGrp="1"/>
          </p:cNvSpPr>
          <p:nvPr>
            <p:ph type="body" idx="8"/>
          </p:nvPr>
        </p:nvSpPr>
        <p:spPr>
          <a:xfrm>
            <a:off x="8490736" y="4120347"/>
            <a:ext cx="3175800" cy="1361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solidFill>
                  <a:schemeClr val="lt1"/>
                </a:solidFill>
              </a:defRPr>
            </a:lvl1pPr>
            <a:lvl2pPr marL="914400" lvl="1" indent="-342900" algn="l" rtl="0">
              <a:lnSpc>
                <a:spcPct val="100000"/>
              </a:lnSpc>
              <a:spcBef>
                <a:spcPts val="500"/>
              </a:spcBef>
              <a:spcAft>
                <a:spcPts val="0"/>
              </a:spcAft>
              <a:buSzPts val="1800"/>
              <a:buChar char="•"/>
              <a:defRPr sz="1800">
                <a:solidFill>
                  <a:schemeClr val="lt1"/>
                </a:solidFill>
              </a:defRPr>
            </a:lvl2pPr>
            <a:lvl3pPr marL="1371600" lvl="2" indent="-330200" algn="l" rtl="0">
              <a:lnSpc>
                <a:spcPct val="100000"/>
              </a:lnSpc>
              <a:spcBef>
                <a:spcPts val="500"/>
              </a:spcBef>
              <a:spcAft>
                <a:spcPts val="0"/>
              </a:spcAft>
              <a:buClr>
                <a:schemeClr val="lt1"/>
              </a:buClr>
              <a:buSzPts val="1600"/>
              <a:buChar char="•"/>
              <a:defRPr sz="1600">
                <a:solidFill>
                  <a:schemeClr val="lt1"/>
                </a:solidFill>
              </a:defRPr>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lt1"/>
              </a:buClr>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0" name="Google Shape;1320;p139"/>
          <p:cNvSpPr txBox="1">
            <a:spLocks noGrp="1"/>
          </p:cNvSpPr>
          <p:nvPr>
            <p:ph type="body" idx="9"/>
          </p:nvPr>
        </p:nvSpPr>
        <p:spPr>
          <a:xfrm>
            <a:off x="506028" y="2579612"/>
            <a:ext cx="3668700" cy="2913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1" name="Google Shape;1321;p139"/>
          <p:cNvSpPr txBox="1"/>
          <p:nvPr/>
        </p:nvSpPr>
        <p:spPr>
          <a:xfrm>
            <a:off x="1953047" y="6349112"/>
            <a:ext cx="1352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@CTEWORKS</a:t>
            </a:r>
            <a:endParaRPr sz="1400" b="0" i="0" u="none" strike="noStrike" cap="none">
              <a:solidFill>
                <a:srgbClr val="000000"/>
              </a:solidFill>
              <a:latin typeface="Arial"/>
              <a:ea typeface="Arial"/>
              <a:cs typeface="Arial"/>
              <a:sym typeface="Arial"/>
            </a:endParaRPr>
          </a:p>
        </p:txBody>
      </p:sp>
      <p:sp>
        <p:nvSpPr>
          <p:cNvPr id="1322" name="Google Shape;1322;p139"/>
          <p:cNvSpPr txBox="1"/>
          <p:nvPr/>
        </p:nvSpPr>
        <p:spPr>
          <a:xfrm>
            <a:off x="146373" y="6349112"/>
            <a:ext cx="179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1323" name="Google Shape;1323;p139"/>
          <p:cNvSpPr/>
          <p:nvPr/>
        </p:nvSpPr>
        <p:spPr>
          <a:xfrm flipH="1">
            <a:off x="1885127" y="6349112"/>
            <a:ext cx="45718" cy="276998"/>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24"/>
        <p:cNvGrpSpPr/>
        <p:nvPr/>
      </p:nvGrpSpPr>
      <p:grpSpPr>
        <a:xfrm>
          <a:off x="0" y="0"/>
          <a:ext cx="0" cy="0"/>
          <a:chOff x="0" y="0"/>
          <a:chExt cx="0" cy="0"/>
        </a:xfrm>
      </p:grpSpPr>
      <p:sp>
        <p:nvSpPr>
          <p:cNvPr id="1325" name="Google Shape;1325;p140"/>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1326"/>
        <p:cNvGrpSpPr/>
        <p:nvPr/>
      </p:nvGrpSpPr>
      <p:grpSpPr>
        <a:xfrm>
          <a:off x="0" y="0"/>
          <a:ext cx="0" cy="0"/>
          <a:chOff x="0" y="0"/>
          <a:chExt cx="0" cy="0"/>
        </a:xfrm>
      </p:grpSpPr>
      <p:sp>
        <p:nvSpPr>
          <p:cNvPr id="1327" name="Google Shape;1327;p141"/>
          <p:cNvSpPr>
            <a:spLocks noGrp="1"/>
          </p:cNvSpPr>
          <p:nvPr>
            <p:ph type="pic" idx="2"/>
          </p:nvPr>
        </p:nvSpPr>
        <p:spPr>
          <a:xfrm>
            <a:off x="5979818" y="409"/>
            <a:ext cx="6217200" cy="5957400"/>
          </a:xfrm>
          <a:prstGeom prst="rect">
            <a:avLst/>
          </a:prstGeom>
          <a:noFill/>
          <a:ln>
            <a:noFill/>
          </a:ln>
        </p:spPr>
      </p:sp>
      <p:pic>
        <p:nvPicPr>
          <p:cNvPr id="1328" name="Google Shape;1328;p141"/>
          <p:cNvPicPr preferRelativeResize="0"/>
          <p:nvPr/>
        </p:nvPicPr>
        <p:blipFill rotWithShape="1">
          <a:blip r:embed="rId2">
            <a:alphaModFix/>
          </a:blip>
          <a:srcRect/>
          <a:stretch/>
        </p:blipFill>
        <p:spPr>
          <a:xfrm>
            <a:off x="0" y="5962650"/>
            <a:ext cx="12192000" cy="895350"/>
          </a:xfrm>
          <a:prstGeom prst="rect">
            <a:avLst/>
          </a:prstGeom>
          <a:noFill/>
          <a:ln>
            <a:noFill/>
          </a:ln>
        </p:spPr>
      </p:pic>
      <p:pic>
        <p:nvPicPr>
          <p:cNvPr id="1329" name="Google Shape;1329;p141"/>
          <p:cNvPicPr preferRelativeResize="0"/>
          <p:nvPr/>
        </p:nvPicPr>
        <p:blipFill rotWithShape="1">
          <a:blip r:embed="rId3">
            <a:alphaModFix/>
          </a:blip>
          <a:srcRect/>
          <a:stretch/>
        </p:blipFill>
        <p:spPr>
          <a:xfrm>
            <a:off x="9262663" y="6127382"/>
            <a:ext cx="2496554" cy="565886"/>
          </a:xfrm>
          <a:prstGeom prst="rect">
            <a:avLst/>
          </a:prstGeom>
          <a:noFill/>
          <a:ln>
            <a:noFill/>
          </a:ln>
        </p:spPr>
      </p:pic>
      <p:sp>
        <p:nvSpPr>
          <p:cNvPr id="1330" name="Google Shape;1330;p141"/>
          <p:cNvSpPr>
            <a:spLocks noGrp="1"/>
          </p:cNvSpPr>
          <p:nvPr>
            <p:ph type="pic" idx="3"/>
          </p:nvPr>
        </p:nvSpPr>
        <p:spPr>
          <a:xfrm>
            <a:off x="-7180" y="-12843"/>
            <a:ext cx="9545700" cy="5970600"/>
          </a:xfrm>
          <a:prstGeom prst="rect">
            <a:avLst/>
          </a:prstGeom>
          <a:noFill/>
          <a:ln>
            <a:noFill/>
          </a:ln>
        </p:spPr>
      </p:sp>
      <p:sp>
        <p:nvSpPr>
          <p:cNvPr id="1331" name="Google Shape;1331;p141"/>
          <p:cNvSpPr txBox="1"/>
          <p:nvPr/>
        </p:nvSpPr>
        <p:spPr>
          <a:xfrm>
            <a:off x="1953047" y="6287327"/>
            <a:ext cx="1352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@CTEWORKS</a:t>
            </a:r>
            <a:endParaRPr sz="1400" b="0" i="0" u="none" strike="noStrike" cap="none">
              <a:solidFill>
                <a:srgbClr val="000000"/>
              </a:solidFill>
              <a:latin typeface="Arial"/>
              <a:ea typeface="Arial"/>
              <a:cs typeface="Arial"/>
              <a:sym typeface="Arial"/>
            </a:endParaRPr>
          </a:p>
        </p:txBody>
      </p:sp>
      <p:sp>
        <p:nvSpPr>
          <p:cNvPr id="1332" name="Google Shape;1332;p141"/>
          <p:cNvSpPr txBox="1"/>
          <p:nvPr/>
        </p:nvSpPr>
        <p:spPr>
          <a:xfrm>
            <a:off x="146373" y="6287327"/>
            <a:ext cx="179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1333" name="Google Shape;1333;p141"/>
          <p:cNvSpPr/>
          <p:nvPr/>
        </p:nvSpPr>
        <p:spPr>
          <a:xfrm flipH="1">
            <a:off x="1885127" y="6287327"/>
            <a:ext cx="45718" cy="276998"/>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4_Section Header">
  <p:cSld name="4_Section Header">
    <p:spTree>
      <p:nvGrpSpPr>
        <p:cNvPr id="1" name="Shape 122"/>
        <p:cNvGrpSpPr/>
        <p:nvPr/>
      </p:nvGrpSpPr>
      <p:grpSpPr>
        <a:xfrm>
          <a:off x="0" y="0"/>
          <a:ext cx="0" cy="0"/>
          <a:chOff x="0" y="0"/>
          <a:chExt cx="0" cy="0"/>
        </a:xfrm>
      </p:grpSpPr>
      <p:sp>
        <p:nvSpPr>
          <p:cNvPr id="123" name="Google Shape;123;p14"/>
          <p:cNvSpPr>
            <a:spLocks noGrp="1"/>
          </p:cNvSpPr>
          <p:nvPr>
            <p:ph type="pic" idx="2"/>
          </p:nvPr>
        </p:nvSpPr>
        <p:spPr>
          <a:xfrm>
            <a:off x="0" y="0"/>
            <a:ext cx="12192000" cy="6858000"/>
          </a:xfrm>
          <a:prstGeom prst="rect">
            <a:avLst/>
          </a:prstGeom>
          <a:noFill/>
          <a:ln>
            <a:noFill/>
          </a:ln>
        </p:spPr>
      </p:sp>
      <p:sp>
        <p:nvSpPr>
          <p:cNvPr id="124" name="Google Shape;124;p14"/>
          <p:cNvSpPr/>
          <p:nvPr/>
        </p:nvSpPr>
        <p:spPr>
          <a:xfrm>
            <a:off x="6787650" y="0"/>
            <a:ext cx="4606904"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Medium"/>
              <a:ea typeface="Montserrat Medium"/>
              <a:cs typeface="Montserrat Medium"/>
              <a:sym typeface="Montserrat Medium"/>
            </a:endParaRPr>
          </a:p>
        </p:txBody>
      </p:sp>
      <p:sp>
        <p:nvSpPr>
          <p:cNvPr id="125" name="Google Shape;125;p14"/>
          <p:cNvSpPr txBox="1">
            <a:spLocks noGrp="1"/>
          </p:cNvSpPr>
          <p:nvPr>
            <p:ph type="body" idx="1"/>
          </p:nvPr>
        </p:nvSpPr>
        <p:spPr>
          <a:xfrm>
            <a:off x="7002503" y="5334736"/>
            <a:ext cx="4143376" cy="5153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6" name="Google Shape;126;p14"/>
          <p:cNvSpPr txBox="1">
            <a:spLocks noGrp="1"/>
          </p:cNvSpPr>
          <p:nvPr>
            <p:ph type="title"/>
          </p:nvPr>
        </p:nvSpPr>
        <p:spPr>
          <a:xfrm>
            <a:off x="7002503" y="2626002"/>
            <a:ext cx="4143375" cy="2434669"/>
          </a:xfrm>
          <a:prstGeom prst="rect">
            <a:avLst/>
          </a:prstGeom>
          <a:noFill/>
          <a:ln>
            <a:noFill/>
          </a:ln>
        </p:spPr>
        <p:txBody>
          <a:bodyPr spcFirstLastPara="1" wrap="square" lIns="0" tIns="91425" rIns="0" bIns="0" anchor="b" anchorCtr="0">
            <a:normAutofit/>
          </a:bodyPr>
          <a:lstStyle>
            <a:lvl1pPr lvl="0" algn="l">
              <a:lnSpc>
                <a:spcPct val="9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7" name="Google Shape;127;p14"/>
          <p:cNvGrpSpPr/>
          <p:nvPr/>
        </p:nvGrpSpPr>
        <p:grpSpPr>
          <a:xfrm>
            <a:off x="6105174" y="1184815"/>
            <a:ext cx="1265468" cy="1167683"/>
            <a:chOff x="6105174" y="1184815"/>
            <a:chExt cx="1265468" cy="1167683"/>
          </a:xfrm>
        </p:grpSpPr>
        <p:sp>
          <p:nvSpPr>
            <p:cNvPr id="128" name="Google Shape;128;p14"/>
            <p:cNvSpPr/>
            <p:nvPr/>
          </p:nvSpPr>
          <p:spPr>
            <a:xfrm>
              <a:off x="6105174" y="1184815"/>
              <a:ext cx="811051" cy="1167683"/>
            </a:xfrm>
            <a:custGeom>
              <a:avLst/>
              <a:gdLst/>
              <a:ahLst/>
              <a:cxnLst/>
              <a:rect l="l" t="t" r="r" b="b"/>
              <a:pathLst>
                <a:path w="811051" h="1167683" extrusionOk="0">
                  <a:moveTo>
                    <a:pt x="0" y="0"/>
                  </a:moveTo>
                  <a:lnTo>
                    <a:pt x="615478" y="586718"/>
                  </a:lnTo>
                  <a:lnTo>
                    <a:pt x="0" y="1167684"/>
                  </a:lnTo>
                  <a:lnTo>
                    <a:pt x="811051" y="586718"/>
                  </a:lnTo>
                  <a:lnTo>
                    <a:pt x="0" y="0"/>
                  </a:lnTo>
                  <a:close/>
                </a:path>
              </a:pathLst>
            </a:custGeom>
            <a:solidFill>
              <a:srgbClr val="F583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129" name="Google Shape;129;p14"/>
            <p:cNvSpPr/>
            <p:nvPr/>
          </p:nvSpPr>
          <p:spPr>
            <a:xfrm>
              <a:off x="6335259" y="1248088"/>
              <a:ext cx="816801" cy="1041135"/>
            </a:xfrm>
            <a:custGeom>
              <a:avLst/>
              <a:gdLst/>
              <a:ahLst/>
              <a:cxnLst/>
              <a:rect l="l" t="t" r="r" b="b"/>
              <a:pathLst>
                <a:path w="816801" h="1041135" extrusionOk="0">
                  <a:moveTo>
                    <a:pt x="0" y="0"/>
                  </a:moveTo>
                  <a:lnTo>
                    <a:pt x="816802" y="523445"/>
                  </a:lnTo>
                  <a:lnTo>
                    <a:pt x="17255" y="1041136"/>
                  </a:lnTo>
                  <a:lnTo>
                    <a:pt x="621230" y="523445"/>
                  </a:lnTo>
                  <a:lnTo>
                    <a:pt x="0" y="0"/>
                  </a:lnTo>
                  <a:close/>
                </a:path>
              </a:pathLst>
            </a:custGeom>
            <a:solidFill>
              <a:srgbClr val="A4CE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130" name="Google Shape;130;p14"/>
            <p:cNvSpPr/>
            <p:nvPr/>
          </p:nvSpPr>
          <p:spPr>
            <a:xfrm>
              <a:off x="6709147" y="1391891"/>
              <a:ext cx="661495" cy="753529"/>
            </a:xfrm>
            <a:custGeom>
              <a:avLst/>
              <a:gdLst/>
              <a:ahLst/>
              <a:cxnLst/>
              <a:rect l="l" t="t" r="r" b="b"/>
              <a:pathLst>
                <a:path w="661495" h="753529" extrusionOk="0">
                  <a:moveTo>
                    <a:pt x="0" y="0"/>
                  </a:moveTo>
                  <a:lnTo>
                    <a:pt x="661495" y="379642"/>
                  </a:lnTo>
                  <a:lnTo>
                    <a:pt x="5752" y="753530"/>
                  </a:lnTo>
                  <a:lnTo>
                    <a:pt x="500436" y="379642"/>
                  </a:lnTo>
                  <a:lnTo>
                    <a:pt x="0" y="0"/>
                  </a:lnTo>
                  <a:close/>
                </a:path>
              </a:pathLst>
            </a:custGeom>
            <a:solidFill>
              <a:srgbClr val="00AB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1343"/>
        <p:cNvGrpSpPr/>
        <p:nvPr/>
      </p:nvGrpSpPr>
      <p:grpSpPr>
        <a:xfrm>
          <a:off x="0" y="0"/>
          <a:ext cx="0" cy="0"/>
          <a:chOff x="0" y="0"/>
          <a:chExt cx="0" cy="0"/>
        </a:xfrm>
      </p:grpSpPr>
      <p:sp>
        <p:nvSpPr>
          <p:cNvPr id="1344" name="Google Shape;1344;p143"/>
          <p:cNvSpPr>
            <a:spLocks noGrp="1"/>
          </p:cNvSpPr>
          <p:nvPr>
            <p:ph type="pic" idx="2"/>
          </p:nvPr>
        </p:nvSpPr>
        <p:spPr>
          <a:xfrm>
            <a:off x="6096000" y="0"/>
            <a:ext cx="6096000" cy="6858000"/>
          </a:xfrm>
          <a:prstGeom prst="rect">
            <a:avLst/>
          </a:prstGeom>
          <a:noFill/>
          <a:ln>
            <a:noFill/>
          </a:ln>
        </p:spPr>
      </p:sp>
      <p:pic>
        <p:nvPicPr>
          <p:cNvPr id="1345" name="Google Shape;1345;p143"/>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1346" name="Google Shape;1346;p143"/>
          <p:cNvSpPr txBox="1"/>
          <p:nvPr/>
        </p:nvSpPr>
        <p:spPr>
          <a:xfrm>
            <a:off x="1953047" y="6287327"/>
            <a:ext cx="1352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@CTEWORKS</a:t>
            </a:r>
            <a:endParaRPr sz="1400" b="0" i="0" u="none" strike="noStrike" cap="none">
              <a:solidFill>
                <a:srgbClr val="000000"/>
              </a:solidFill>
              <a:latin typeface="Arial"/>
              <a:ea typeface="Arial"/>
              <a:cs typeface="Arial"/>
              <a:sym typeface="Arial"/>
            </a:endParaRPr>
          </a:p>
        </p:txBody>
      </p:sp>
      <p:sp>
        <p:nvSpPr>
          <p:cNvPr id="1347" name="Google Shape;1347;p143"/>
          <p:cNvSpPr txBox="1"/>
          <p:nvPr/>
        </p:nvSpPr>
        <p:spPr>
          <a:xfrm>
            <a:off x="146373" y="6287327"/>
            <a:ext cx="179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1348" name="Google Shape;1348;p143"/>
          <p:cNvSpPr/>
          <p:nvPr/>
        </p:nvSpPr>
        <p:spPr>
          <a:xfrm flipH="1">
            <a:off x="1885127" y="6287327"/>
            <a:ext cx="45718" cy="276998"/>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
        <p:nvSpPr>
          <p:cNvPr id="1349" name="Google Shape;1349;p143"/>
          <p:cNvSpPr txBox="1"/>
          <p:nvPr/>
        </p:nvSpPr>
        <p:spPr>
          <a:xfrm>
            <a:off x="754687" y="2753766"/>
            <a:ext cx="3665400" cy="3693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Montserrat"/>
                <a:ea typeface="Montserrat"/>
                <a:cs typeface="Montserrat"/>
                <a:sym typeface="Montserrat"/>
              </a:rPr>
              <a:t>GET IN TOUCH:</a:t>
            </a:r>
            <a:endParaRPr sz="1400" b="0" i="0" u="none" strike="noStrike" cap="none">
              <a:solidFill>
                <a:srgbClr val="000000"/>
              </a:solidFill>
              <a:latin typeface="Arial"/>
              <a:ea typeface="Arial"/>
              <a:cs typeface="Arial"/>
              <a:sym typeface="Arial"/>
            </a:endParaRPr>
          </a:p>
        </p:txBody>
      </p:sp>
      <p:sp>
        <p:nvSpPr>
          <p:cNvPr id="1350" name="Google Shape;1350;p143"/>
          <p:cNvSpPr txBox="1"/>
          <p:nvPr/>
        </p:nvSpPr>
        <p:spPr>
          <a:xfrm>
            <a:off x="729973" y="1388274"/>
            <a:ext cx="4899300" cy="615600"/>
          </a:xfrm>
          <a:prstGeom prst="rect">
            <a:avLst/>
          </a:prstGeom>
          <a:noFill/>
          <a:ln>
            <a:noFill/>
          </a:ln>
        </p:spPr>
        <p:txBody>
          <a:bodyPr spcFirstLastPara="1" wrap="square" lIns="0" tIns="45700" rIns="0" bIns="45700" anchor="t" anchorCtr="0">
            <a:spAutoFit/>
          </a:bodyPr>
          <a:lstStyle/>
          <a:p>
            <a:pPr marL="0" marR="0" lvl="0" indent="0" algn="l" rtl="0">
              <a:lnSpc>
                <a:spcPct val="223529"/>
              </a:lnSpc>
              <a:spcBef>
                <a:spcPts val="0"/>
              </a:spcBef>
              <a:spcAft>
                <a:spcPts val="0"/>
              </a:spcAft>
              <a:buClr>
                <a:srgbClr val="000000"/>
              </a:buClr>
              <a:buSzPts val="3400"/>
              <a:buFont typeface="Arial"/>
              <a:buNone/>
            </a:pPr>
            <a:r>
              <a:rPr lang="en-US" sz="3400" b="1" i="0" u="none" strike="noStrike" cap="none">
                <a:solidFill>
                  <a:schemeClr val="dk2"/>
                </a:solidFill>
                <a:latin typeface="Montserrat"/>
                <a:ea typeface="Montserrat"/>
                <a:cs typeface="Montserrat"/>
                <a:sym typeface="Montserrat"/>
              </a:rPr>
              <a:t>CONTACT US</a:t>
            </a:r>
            <a:endParaRPr sz="3400" b="1" i="0" u="none" strike="noStrike" cap="none">
              <a:solidFill>
                <a:srgbClr val="D8D8D8"/>
              </a:solidFill>
              <a:latin typeface="Montserrat"/>
              <a:ea typeface="Montserrat"/>
              <a:cs typeface="Montserrat"/>
              <a:sym typeface="Montserrat"/>
            </a:endParaRPr>
          </a:p>
        </p:txBody>
      </p:sp>
      <p:sp>
        <p:nvSpPr>
          <p:cNvPr id="1351" name="Google Shape;1351;p143">
            <a:hlinkClick r:id="rId3"/>
          </p:cNvPr>
          <p:cNvSpPr/>
          <p:nvPr/>
        </p:nvSpPr>
        <p:spPr>
          <a:xfrm>
            <a:off x="1402702" y="4935644"/>
            <a:ext cx="544482" cy="544482"/>
          </a:xfrm>
          <a:custGeom>
            <a:avLst/>
            <a:gdLst/>
            <a:ahLst/>
            <a:cxnLst/>
            <a:rect l="l" t="t"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Montserrat"/>
              <a:ea typeface="Montserrat"/>
              <a:cs typeface="Montserrat"/>
              <a:sym typeface="Montserrat"/>
            </a:endParaRPr>
          </a:p>
        </p:txBody>
      </p:sp>
      <p:sp>
        <p:nvSpPr>
          <p:cNvPr id="1352" name="Google Shape;1352;p143">
            <a:hlinkClick r:id="rId4"/>
          </p:cNvPr>
          <p:cNvSpPr/>
          <p:nvPr/>
        </p:nvSpPr>
        <p:spPr>
          <a:xfrm>
            <a:off x="2702786" y="4925252"/>
            <a:ext cx="544482" cy="544482"/>
          </a:xfrm>
          <a:custGeom>
            <a:avLst/>
            <a:gdLst/>
            <a:ahLst/>
            <a:cxnLst/>
            <a:rect l="l" t="t"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accent1"/>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Montserrat"/>
              <a:ea typeface="Montserrat"/>
              <a:cs typeface="Montserrat"/>
              <a:sym typeface="Montserrat"/>
            </a:endParaRPr>
          </a:p>
        </p:txBody>
      </p:sp>
      <p:sp>
        <p:nvSpPr>
          <p:cNvPr id="1353" name="Google Shape;1353;p143">
            <a:hlinkClick r:id="rId5"/>
          </p:cNvPr>
          <p:cNvSpPr/>
          <p:nvPr/>
        </p:nvSpPr>
        <p:spPr>
          <a:xfrm>
            <a:off x="2052744" y="4935644"/>
            <a:ext cx="544482" cy="544482"/>
          </a:xfrm>
          <a:custGeom>
            <a:avLst/>
            <a:gdLst/>
            <a:ahLst/>
            <a:cxnLst/>
            <a:rect l="l" t="t"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Montserrat"/>
              <a:ea typeface="Montserrat"/>
              <a:cs typeface="Montserrat"/>
              <a:sym typeface="Montserrat"/>
            </a:endParaRPr>
          </a:p>
        </p:txBody>
      </p:sp>
      <p:grpSp>
        <p:nvGrpSpPr>
          <p:cNvPr id="1354" name="Google Shape;1354;p143"/>
          <p:cNvGrpSpPr/>
          <p:nvPr/>
        </p:nvGrpSpPr>
        <p:grpSpPr>
          <a:xfrm>
            <a:off x="754687" y="4935644"/>
            <a:ext cx="542447" cy="542447"/>
            <a:chOff x="754687" y="4935644"/>
            <a:chExt cx="542447" cy="542447"/>
          </a:xfrm>
        </p:grpSpPr>
        <p:sp>
          <p:nvSpPr>
            <p:cNvPr id="1355" name="Google Shape;1355;p143"/>
            <p:cNvSpPr/>
            <p:nvPr/>
          </p:nvSpPr>
          <p:spPr>
            <a:xfrm>
              <a:off x="754687" y="4935644"/>
              <a:ext cx="542447" cy="542447"/>
            </a:xfrm>
            <a:custGeom>
              <a:avLst/>
              <a:gdLst/>
              <a:ahLst/>
              <a:cxnLst/>
              <a:rect l="l" t="t" r="r" b="b"/>
              <a:pathLst>
                <a:path w="542447" h="542447" extrusionOk="0">
                  <a:moveTo>
                    <a:pt x="271224" y="0"/>
                  </a:moveTo>
                  <a:cubicBezTo>
                    <a:pt x="121423" y="0"/>
                    <a:pt x="0" y="121423"/>
                    <a:pt x="0" y="271224"/>
                  </a:cubicBezTo>
                  <a:cubicBezTo>
                    <a:pt x="0" y="421025"/>
                    <a:pt x="121423" y="542447"/>
                    <a:pt x="271224" y="542447"/>
                  </a:cubicBezTo>
                  <a:cubicBezTo>
                    <a:pt x="421025" y="542447"/>
                    <a:pt x="542447" y="421025"/>
                    <a:pt x="542447" y="271224"/>
                  </a:cubicBezTo>
                  <a:cubicBezTo>
                    <a:pt x="542447" y="121423"/>
                    <a:pt x="421025" y="0"/>
                    <a:pt x="271224" y="0"/>
                  </a:cubicBezTo>
                  <a:close/>
                  <a:moveTo>
                    <a:pt x="271224" y="517785"/>
                  </a:moveTo>
                  <a:cubicBezTo>
                    <a:pt x="135034" y="517785"/>
                    <a:pt x="24661" y="407413"/>
                    <a:pt x="24661" y="271222"/>
                  </a:cubicBezTo>
                  <a:cubicBezTo>
                    <a:pt x="24661" y="135032"/>
                    <a:pt x="135034" y="24661"/>
                    <a:pt x="271224" y="24661"/>
                  </a:cubicBezTo>
                  <a:cubicBezTo>
                    <a:pt x="407413" y="24661"/>
                    <a:pt x="517786" y="135060"/>
                    <a:pt x="517786" y="271224"/>
                  </a:cubicBezTo>
                  <a:cubicBezTo>
                    <a:pt x="517786" y="407387"/>
                    <a:pt x="407414" y="517786"/>
                    <a:pt x="271224" y="51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356" name="Google Shape;1356;p143"/>
            <p:cNvSpPr/>
            <p:nvPr/>
          </p:nvSpPr>
          <p:spPr>
            <a:xfrm>
              <a:off x="890516" y="5068496"/>
              <a:ext cx="270790" cy="276741"/>
            </a:xfrm>
            <a:custGeom>
              <a:avLst/>
              <a:gdLst/>
              <a:ahLst/>
              <a:cxnLst/>
              <a:rect l="l" t="t" r="r" b="b"/>
              <a:pathLst>
                <a:path w="270790" h="276741" extrusionOk="0">
                  <a:moveTo>
                    <a:pt x="161156" y="117181"/>
                  </a:moveTo>
                  <a:lnTo>
                    <a:pt x="261965" y="0"/>
                  </a:lnTo>
                  <a:lnTo>
                    <a:pt x="238077" y="0"/>
                  </a:lnTo>
                  <a:lnTo>
                    <a:pt x="150546" y="101747"/>
                  </a:lnTo>
                  <a:lnTo>
                    <a:pt x="80634" y="0"/>
                  </a:lnTo>
                  <a:lnTo>
                    <a:pt x="0" y="0"/>
                  </a:lnTo>
                  <a:lnTo>
                    <a:pt x="105719" y="153859"/>
                  </a:lnTo>
                  <a:lnTo>
                    <a:pt x="0" y="276742"/>
                  </a:lnTo>
                  <a:lnTo>
                    <a:pt x="23890" y="276742"/>
                  </a:lnTo>
                  <a:lnTo>
                    <a:pt x="116325" y="169293"/>
                  </a:lnTo>
                  <a:lnTo>
                    <a:pt x="190157" y="276742"/>
                  </a:lnTo>
                  <a:lnTo>
                    <a:pt x="270790" y="276742"/>
                  </a:lnTo>
                  <a:lnTo>
                    <a:pt x="161151" y="117181"/>
                  </a:lnTo>
                  <a:lnTo>
                    <a:pt x="161158" y="117181"/>
                  </a:lnTo>
                  <a:close/>
                  <a:moveTo>
                    <a:pt x="238088" y="259576"/>
                  </a:moveTo>
                  <a:lnTo>
                    <a:pt x="201394" y="259576"/>
                  </a:lnTo>
                  <a:lnTo>
                    <a:pt x="128436" y="155220"/>
                  </a:lnTo>
                  <a:lnTo>
                    <a:pt x="128436" y="155214"/>
                  </a:lnTo>
                  <a:lnTo>
                    <a:pt x="117725" y="139893"/>
                  </a:lnTo>
                  <a:lnTo>
                    <a:pt x="32496" y="17983"/>
                  </a:lnTo>
                  <a:lnTo>
                    <a:pt x="69190" y="17983"/>
                  </a:lnTo>
                  <a:lnTo>
                    <a:pt x="137969" y="116368"/>
                  </a:lnTo>
                  <a:lnTo>
                    <a:pt x="148680" y="131689"/>
                  </a:lnTo>
                  <a:lnTo>
                    <a:pt x="238087" y="25957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
        <p:nvSpPr>
          <p:cNvPr id="1357" name="Google Shape;1357;p143"/>
          <p:cNvSpPr txBox="1">
            <a:spLocks noGrp="1"/>
          </p:cNvSpPr>
          <p:nvPr>
            <p:ph type="body" idx="1"/>
          </p:nvPr>
        </p:nvSpPr>
        <p:spPr>
          <a:xfrm>
            <a:off x="754063" y="4330595"/>
            <a:ext cx="4308600" cy="460800"/>
          </a:xfrm>
          <a:prstGeom prst="rect">
            <a:avLst/>
          </a:prstGeom>
          <a:noFill/>
          <a:ln>
            <a:noFill/>
          </a:ln>
        </p:spPr>
        <p:txBody>
          <a:bodyPr spcFirstLastPara="1" wrap="square" lIns="0" tIns="0" rIns="91425" bIns="0" anchor="t" anchorCtr="0">
            <a:noAutofit/>
          </a:bodyPr>
          <a:lstStyle>
            <a:lvl1pPr marL="457200" lvl="0" indent="-228600" algn="l" rtl="0">
              <a:lnSpc>
                <a:spcPct val="138888"/>
              </a:lnSpc>
              <a:spcBef>
                <a:spcPts val="0"/>
              </a:spcBef>
              <a:spcAft>
                <a:spcPts val="0"/>
              </a:spcAft>
              <a:buSzPts val="1800"/>
              <a:buNone/>
              <a:defRPr sz="1800">
                <a:solidFill>
                  <a:schemeClr val="dk2"/>
                </a:solidFill>
                <a:latin typeface="Montserrat"/>
                <a:ea typeface="Montserrat"/>
                <a:cs typeface="Montserrat"/>
                <a:sym typeface="Montserrat"/>
              </a:defRPr>
            </a:lvl1pPr>
            <a:lvl2pPr marL="914400" lvl="1" indent="-228600" algn="l" rtl="0">
              <a:lnSpc>
                <a:spcPct val="130000"/>
              </a:lnSpc>
              <a:spcBef>
                <a:spcPts val="500"/>
              </a:spcBef>
              <a:spcAft>
                <a:spcPts val="0"/>
              </a:spcAft>
              <a:buSzPts val="1800"/>
              <a:buNone/>
              <a:defRPr sz="1800">
                <a:solidFill>
                  <a:schemeClr val="dk2"/>
                </a:solidFill>
                <a:latin typeface="Montserrat"/>
                <a:ea typeface="Montserrat"/>
                <a:cs typeface="Montserrat"/>
                <a:sym typeface="Montserrat"/>
              </a:defRPr>
            </a:lvl2pPr>
            <a:lvl3pPr marL="1371600" lvl="2" indent="-228600" algn="l" rtl="0">
              <a:lnSpc>
                <a:spcPct val="130000"/>
              </a:lnSpc>
              <a:spcBef>
                <a:spcPts val="500"/>
              </a:spcBef>
              <a:spcAft>
                <a:spcPts val="0"/>
              </a:spcAft>
              <a:buClr>
                <a:schemeClr val="dk2"/>
              </a:buClr>
              <a:buSzPts val="1800"/>
              <a:buNone/>
              <a:defRPr sz="1800">
                <a:solidFill>
                  <a:schemeClr val="dk2"/>
                </a:solidFill>
                <a:latin typeface="Montserrat"/>
                <a:ea typeface="Montserrat"/>
                <a:cs typeface="Montserrat"/>
                <a:sym typeface="Montserrat"/>
              </a:defRPr>
            </a:lvl3pPr>
            <a:lvl4pPr marL="1828800" lvl="3" indent="-228600" algn="l" rtl="0">
              <a:lnSpc>
                <a:spcPct val="130000"/>
              </a:lnSpc>
              <a:spcBef>
                <a:spcPts val="500"/>
              </a:spcBef>
              <a:spcAft>
                <a:spcPts val="0"/>
              </a:spcAft>
              <a:buClr>
                <a:schemeClr val="dk2"/>
              </a:buClr>
              <a:buSzPts val="1800"/>
              <a:buNone/>
              <a:defRPr sz="1800">
                <a:solidFill>
                  <a:schemeClr val="dk2"/>
                </a:solidFill>
                <a:latin typeface="Montserrat"/>
                <a:ea typeface="Montserrat"/>
                <a:cs typeface="Montserrat"/>
                <a:sym typeface="Montserrat"/>
              </a:defRPr>
            </a:lvl4pPr>
            <a:lvl5pPr marL="2286000" lvl="4" indent="-228600" algn="l" rtl="0">
              <a:lnSpc>
                <a:spcPct val="130000"/>
              </a:lnSpc>
              <a:spcBef>
                <a:spcPts val="500"/>
              </a:spcBef>
              <a:spcAft>
                <a:spcPts val="0"/>
              </a:spcAft>
              <a:buClr>
                <a:schemeClr val="dk2"/>
              </a:buClr>
              <a:buSzPts val="1800"/>
              <a:buNone/>
              <a:defRPr sz="1800">
                <a:solidFill>
                  <a:schemeClr val="dk2"/>
                </a:solidFill>
                <a:latin typeface="Montserrat"/>
                <a:ea typeface="Montserrat"/>
                <a:cs typeface="Montserrat"/>
                <a:sym typeface="Montserrat"/>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8" name="Google Shape;1358;p143"/>
          <p:cNvSpPr txBox="1"/>
          <p:nvPr/>
        </p:nvSpPr>
        <p:spPr>
          <a:xfrm>
            <a:off x="754063" y="3255950"/>
            <a:ext cx="4308600" cy="10773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8484 Georgia Avenue, Suite 620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chemeClr val="dk2"/>
                </a:solidFill>
                <a:latin typeface="Montserrat"/>
                <a:ea typeface="Montserrat"/>
                <a:cs typeface="Montserrat"/>
                <a:sym typeface="Montserrat"/>
              </a:rPr>
              <a:t>Silver Spring MD 20910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0" i="0" u="sng" strike="noStrike" cap="none">
                <a:solidFill>
                  <a:schemeClr val="dk2"/>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https://careertech.org/</a:t>
            </a:r>
            <a:endParaRPr sz="1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4_Section Header">
  <p:cSld name="4_Section Header">
    <p:spTree>
      <p:nvGrpSpPr>
        <p:cNvPr id="1" name="Shape 1359"/>
        <p:cNvGrpSpPr/>
        <p:nvPr/>
      </p:nvGrpSpPr>
      <p:grpSpPr>
        <a:xfrm>
          <a:off x="0" y="0"/>
          <a:ext cx="0" cy="0"/>
          <a:chOff x="0" y="0"/>
          <a:chExt cx="0" cy="0"/>
        </a:xfrm>
      </p:grpSpPr>
      <p:sp>
        <p:nvSpPr>
          <p:cNvPr id="1360" name="Google Shape;1360;p144"/>
          <p:cNvSpPr>
            <a:spLocks noGrp="1"/>
          </p:cNvSpPr>
          <p:nvPr>
            <p:ph type="pic" idx="2"/>
          </p:nvPr>
        </p:nvSpPr>
        <p:spPr>
          <a:xfrm>
            <a:off x="0" y="0"/>
            <a:ext cx="12192000" cy="6858000"/>
          </a:xfrm>
          <a:prstGeom prst="rect">
            <a:avLst/>
          </a:prstGeom>
          <a:noFill/>
          <a:ln>
            <a:noFill/>
          </a:ln>
        </p:spPr>
      </p:sp>
      <p:sp>
        <p:nvSpPr>
          <p:cNvPr id="1361" name="Google Shape;1361;p144"/>
          <p:cNvSpPr/>
          <p:nvPr/>
        </p:nvSpPr>
        <p:spPr>
          <a:xfrm>
            <a:off x="6787650" y="0"/>
            <a:ext cx="4606800"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1362" name="Google Shape;1362;p144"/>
          <p:cNvSpPr txBox="1">
            <a:spLocks noGrp="1"/>
          </p:cNvSpPr>
          <p:nvPr>
            <p:ph type="body" idx="1"/>
          </p:nvPr>
        </p:nvSpPr>
        <p:spPr>
          <a:xfrm>
            <a:off x="7002503" y="5334736"/>
            <a:ext cx="4143300" cy="515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000"/>
              <a:buNone/>
              <a:defRPr sz="2000">
                <a:solidFill>
                  <a:schemeClr val="lt1"/>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63" name="Google Shape;1363;p144"/>
          <p:cNvSpPr txBox="1">
            <a:spLocks noGrp="1"/>
          </p:cNvSpPr>
          <p:nvPr>
            <p:ph type="title"/>
          </p:nvPr>
        </p:nvSpPr>
        <p:spPr>
          <a:xfrm>
            <a:off x="7002503" y="2626002"/>
            <a:ext cx="4143300" cy="2434800"/>
          </a:xfrm>
          <a:prstGeom prst="rect">
            <a:avLst/>
          </a:prstGeom>
          <a:noFill/>
          <a:ln>
            <a:noFill/>
          </a:ln>
        </p:spPr>
        <p:txBody>
          <a:bodyPr spcFirstLastPara="1" wrap="square" lIns="0" tIns="91425" rIns="0" bIns="0" anchor="b" anchorCtr="0">
            <a:normAutofit/>
          </a:bodyPr>
          <a:lstStyle>
            <a:lvl1pPr lvl="0" algn="l" rtl="0">
              <a:lnSpc>
                <a:spcPct val="9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364" name="Google Shape;1364;p144"/>
          <p:cNvGrpSpPr/>
          <p:nvPr/>
        </p:nvGrpSpPr>
        <p:grpSpPr>
          <a:xfrm>
            <a:off x="6105174" y="1184815"/>
            <a:ext cx="1265468" cy="1167683"/>
            <a:chOff x="6105174" y="1184815"/>
            <a:chExt cx="1265468" cy="1167683"/>
          </a:xfrm>
        </p:grpSpPr>
        <p:sp>
          <p:nvSpPr>
            <p:cNvPr id="1365" name="Google Shape;1365;p144"/>
            <p:cNvSpPr/>
            <p:nvPr/>
          </p:nvSpPr>
          <p:spPr>
            <a:xfrm>
              <a:off x="6105174" y="1184815"/>
              <a:ext cx="811051" cy="1167683"/>
            </a:xfrm>
            <a:custGeom>
              <a:avLst/>
              <a:gdLst/>
              <a:ahLst/>
              <a:cxnLst/>
              <a:rect l="l" t="t" r="r" b="b"/>
              <a:pathLst>
                <a:path w="811051" h="1167683" extrusionOk="0">
                  <a:moveTo>
                    <a:pt x="0" y="0"/>
                  </a:moveTo>
                  <a:lnTo>
                    <a:pt x="615478" y="586718"/>
                  </a:lnTo>
                  <a:lnTo>
                    <a:pt x="0" y="1167684"/>
                  </a:lnTo>
                  <a:lnTo>
                    <a:pt x="811051" y="586718"/>
                  </a:lnTo>
                  <a:lnTo>
                    <a:pt x="0" y="0"/>
                  </a:lnTo>
                  <a:close/>
                </a:path>
              </a:pathLst>
            </a:custGeom>
            <a:solidFill>
              <a:srgbClr val="F583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366" name="Google Shape;1366;p144"/>
            <p:cNvSpPr/>
            <p:nvPr/>
          </p:nvSpPr>
          <p:spPr>
            <a:xfrm>
              <a:off x="6335259" y="1248088"/>
              <a:ext cx="816801" cy="1041135"/>
            </a:xfrm>
            <a:custGeom>
              <a:avLst/>
              <a:gdLst/>
              <a:ahLst/>
              <a:cxnLst/>
              <a:rect l="l" t="t" r="r" b="b"/>
              <a:pathLst>
                <a:path w="816801" h="1041135" extrusionOk="0">
                  <a:moveTo>
                    <a:pt x="0" y="0"/>
                  </a:moveTo>
                  <a:lnTo>
                    <a:pt x="816802" y="523445"/>
                  </a:lnTo>
                  <a:lnTo>
                    <a:pt x="17255" y="1041136"/>
                  </a:lnTo>
                  <a:lnTo>
                    <a:pt x="621230" y="523445"/>
                  </a:lnTo>
                  <a:lnTo>
                    <a:pt x="0" y="0"/>
                  </a:lnTo>
                  <a:close/>
                </a:path>
              </a:pathLst>
            </a:custGeom>
            <a:solidFill>
              <a:srgbClr val="A4C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367" name="Google Shape;1367;p144"/>
            <p:cNvSpPr/>
            <p:nvPr/>
          </p:nvSpPr>
          <p:spPr>
            <a:xfrm>
              <a:off x="6709147" y="1391891"/>
              <a:ext cx="661495" cy="753529"/>
            </a:xfrm>
            <a:custGeom>
              <a:avLst/>
              <a:gdLst/>
              <a:ahLst/>
              <a:cxnLst/>
              <a:rect l="l" t="t" r="r" b="b"/>
              <a:pathLst>
                <a:path w="661495" h="753529" extrusionOk="0">
                  <a:moveTo>
                    <a:pt x="0" y="0"/>
                  </a:moveTo>
                  <a:lnTo>
                    <a:pt x="661495" y="379642"/>
                  </a:lnTo>
                  <a:lnTo>
                    <a:pt x="5752" y="753530"/>
                  </a:lnTo>
                  <a:lnTo>
                    <a:pt x="500436" y="379642"/>
                  </a:lnTo>
                  <a:lnTo>
                    <a:pt x="0" y="0"/>
                  </a:lnTo>
                  <a:close/>
                </a:path>
              </a:pathLst>
            </a:custGeom>
            <a:solidFill>
              <a:srgbClr val="00AB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Section Header" type="secHead">
  <p:cSld name="SECTION_HEADER">
    <p:spTree>
      <p:nvGrpSpPr>
        <p:cNvPr id="1" name="Shape 1368"/>
        <p:cNvGrpSpPr/>
        <p:nvPr/>
      </p:nvGrpSpPr>
      <p:grpSpPr>
        <a:xfrm>
          <a:off x="0" y="0"/>
          <a:ext cx="0" cy="0"/>
          <a:chOff x="0" y="0"/>
          <a:chExt cx="0" cy="0"/>
        </a:xfrm>
      </p:grpSpPr>
      <p:pic>
        <p:nvPicPr>
          <p:cNvPr id="1369" name="Google Shape;1369;p145"/>
          <p:cNvPicPr preferRelativeResize="0"/>
          <p:nvPr/>
        </p:nvPicPr>
        <p:blipFill rotWithShape="1">
          <a:blip r:embed="rId2">
            <a:alphaModFix/>
          </a:blip>
          <a:srcRect/>
          <a:stretch/>
        </p:blipFill>
        <p:spPr>
          <a:xfrm>
            <a:off x="0" y="0"/>
            <a:ext cx="12192000" cy="5962651"/>
          </a:xfrm>
          <a:prstGeom prst="rect">
            <a:avLst/>
          </a:prstGeom>
          <a:noFill/>
          <a:ln>
            <a:noFill/>
          </a:ln>
        </p:spPr>
      </p:pic>
      <p:pic>
        <p:nvPicPr>
          <p:cNvPr id="1370" name="Google Shape;1370;p145"/>
          <p:cNvPicPr preferRelativeResize="0"/>
          <p:nvPr/>
        </p:nvPicPr>
        <p:blipFill rotWithShape="1">
          <a:blip r:embed="rId3">
            <a:alphaModFix/>
          </a:blip>
          <a:srcRect/>
          <a:stretch/>
        </p:blipFill>
        <p:spPr>
          <a:xfrm>
            <a:off x="0" y="5962650"/>
            <a:ext cx="12192000" cy="895350"/>
          </a:xfrm>
          <a:prstGeom prst="rect">
            <a:avLst/>
          </a:prstGeom>
          <a:noFill/>
          <a:ln>
            <a:noFill/>
          </a:ln>
        </p:spPr>
      </p:pic>
      <p:pic>
        <p:nvPicPr>
          <p:cNvPr id="1371" name="Google Shape;1371;p145"/>
          <p:cNvPicPr preferRelativeResize="0"/>
          <p:nvPr/>
        </p:nvPicPr>
        <p:blipFill rotWithShape="1">
          <a:blip r:embed="rId4">
            <a:alphaModFix/>
          </a:blip>
          <a:srcRect/>
          <a:stretch/>
        </p:blipFill>
        <p:spPr>
          <a:xfrm>
            <a:off x="9262663" y="6127382"/>
            <a:ext cx="2496554" cy="565886"/>
          </a:xfrm>
          <a:prstGeom prst="rect">
            <a:avLst/>
          </a:prstGeom>
          <a:noFill/>
          <a:ln>
            <a:noFill/>
          </a:ln>
        </p:spPr>
      </p:pic>
      <p:sp>
        <p:nvSpPr>
          <p:cNvPr id="1372" name="Google Shape;1372;p145"/>
          <p:cNvSpPr txBox="1">
            <a:spLocks noGrp="1"/>
          </p:cNvSpPr>
          <p:nvPr>
            <p:ph type="body" idx="1"/>
          </p:nvPr>
        </p:nvSpPr>
        <p:spPr>
          <a:xfrm>
            <a:off x="3560615" y="3935555"/>
            <a:ext cx="78420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000"/>
              <a:buNone/>
              <a:defRPr sz="2000">
                <a:solidFill>
                  <a:schemeClr val="dk2"/>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73" name="Google Shape;1373;p145"/>
          <p:cNvSpPr txBox="1">
            <a:spLocks noGrp="1"/>
          </p:cNvSpPr>
          <p:nvPr>
            <p:ph type="title"/>
          </p:nvPr>
        </p:nvSpPr>
        <p:spPr>
          <a:xfrm>
            <a:off x="3560615" y="1242865"/>
            <a:ext cx="7842000" cy="2434800"/>
          </a:xfrm>
          <a:prstGeom prst="rect">
            <a:avLst/>
          </a:prstGeom>
          <a:noFill/>
          <a:ln>
            <a:noFill/>
          </a:ln>
        </p:spPr>
        <p:txBody>
          <a:bodyPr spcFirstLastPara="1" wrap="square" lIns="0" tIns="91425" rIns="0" bIns="0" anchor="b" anchorCtr="0">
            <a:normAutofit/>
          </a:bodyPr>
          <a:lstStyle>
            <a:lvl1pPr lvl="0" algn="l" rtl="0">
              <a:lnSpc>
                <a:spcPct val="100000"/>
              </a:lnSpc>
              <a:spcBef>
                <a:spcPts val="0"/>
              </a:spcBef>
              <a:spcAft>
                <a:spcPts val="0"/>
              </a:spcAft>
              <a:buClr>
                <a:schemeClr val="dk1"/>
              </a:buClr>
              <a:buSzPts val="4000"/>
              <a:buFont typeface="Montserrat"/>
              <a:buNone/>
              <a:defRPr sz="4000" b="1" i="0">
                <a:solidFill>
                  <a:schemeClr val="dk1"/>
                </a:solidFill>
                <a:latin typeface="Montserrat"/>
                <a:ea typeface="Montserrat"/>
                <a:cs typeface="Montserrat"/>
                <a:sym typeface="Montserra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374" name="Google Shape;1374;p145"/>
          <p:cNvGrpSpPr/>
          <p:nvPr/>
        </p:nvGrpSpPr>
        <p:grpSpPr>
          <a:xfrm rot="-2642014">
            <a:off x="-2679003" y="-194943"/>
            <a:ext cx="6742006" cy="6221044"/>
            <a:chOff x="777987" y="983881"/>
            <a:chExt cx="4334688" cy="3999742"/>
          </a:xfrm>
        </p:grpSpPr>
        <p:sp>
          <p:nvSpPr>
            <p:cNvPr id="1375" name="Google Shape;1375;p145"/>
            <p:cNvSpPr/>
            <p:nvPr/>
          </p:nvSpPr>
          <p:spPr>
            <a:xfrm>
              <a:off x="777987" y="983881"/>
              <a:ext cx="2778145" cy="3999742"/>
            </a:xfrm>
            <a:custGeom>
              <a:avLst/>
              <a:gdLst/>
              <a:ahLst/>
              <a:cxnLst/>
              <a:rect l="l" t="t" r="r" b="b"/>
              <a:pathLst>
                <a:path w="2778145" h="3999742" extrusionOk="0">
                  <a:moveTo>
                    <a:pt x="0" y="0"/>
                  </a:moveTo>
                  <a:lnTo>
                    <a:pt x="2108236" y="2009723"/>
                  </a:lnTo>
                  <a:lnTo>
                    <a:pt x="0" y="3999743"/>
                  </a:lnTo>
                  <a:lnTo>
                    <a:pt x="2778145" y="2009723"/>
                  </a:lnTo>
                  <a:lnTo>
                    <a:pt x="0" y="0"/>
                  </a:lnTo>
                  <a:close/>
                </a:path>
              </a:pathLst>
            </a:custGeom>
            <a:solidFill>
              <a:schemeClr val="lt1">
                <a:alpha val="745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376" name="Google Shape;1376;p145"/>
            <p:cNvSpPr/>
            <p:nvPr/>
          </p:nvSpPr>
          <p:spPr>
            <a:xfrm>
              <a:off x="1566113" y="1200615"/>
              <a:ext cx="2797842" cy="3566269"/>
            </a:xfrm>
            <a:custGeom>
              <a:avLst/>
              <a:gdLst/>
              <a:ahLst/>
              <a:cxnLst/>
              <a:rect l="l" t="t" r="r" b="b"/>
              <a:pathLst>
                <a:path w="2797842" h="3566269" extrusionOk="0">
                  <a:moveTo>
                    <a:pt x="0" y="0"/>
                  </a:moveTo>
                  <a:lnTo>
                    <a:pt x="2797843" y="1792988"/>
                  </a:lnTo>
                  <a:lnTo>
                    <a:pt x="59105" y="3566270"/>
                  </a:lnTo>
                  <a:lnTo>
                    <a:pt x="2127940" y="1792988"/>
                  </a:lnTo>
                  <a:lnTo>
                    <a:pt x="0" y="0"/>
                  </a:lnTo>
                  <a:close/>
                </a:path>
              </a:pathLst>
            </a:custGeom>
            <a:solidFill>
              <a:schemeClr val="lt1">
                <a:alpha val="745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377" name="Google Shape;1377;p145"/>
            <p:cNvSpPr/>
            <p:nvPr/>
          </p:nvSpPr>
          <p:spPr>
            <a:xfrm>
              <a:off x="2846814" y="1693192"/>
              <a:ext cx="2265861" cy="2581113"/>
            </a:xfrm>
            <a:custGeom>
              <a:avLst/>
              <a:gdLst/>
              <a:ahLst/>
              <a:cxnLst/>
              <a:rect l="l" t="t" r="r" b="b"/>
              <a:pathLst>
                <a:path w="2265861" h="2581113" extrusionOk="0">
                  <a:moveTo>
                    <a:pt x="0" y="0"/>
                  </a:moveTo>
                  <a:lnTo>
                    <a:pt x="2265861" y="1300412"/>
                  </a:lnTo>
                  <a:lnTo>
                    <a:pt x="19704" y="2581113"/>
                  </a:lnTo>
                  <a:lnTo>
                    <a:pt x="1714175" y="1300412"/>
                  </a:lnTo>
                  <a:lnTo>
                    <a:pt x="0" y="0"/>
                  </a:lnTo>
                  <a:close/>
                </a:path>
              </a:pathLst>
            </a:custGeom>
            <a:solidFill>
              <a:schemeClr val="lt1">
                <a:alpha val="745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
        <p:nvSpPr>
          <p:cNvPr id="1378" name="Google Shape;1378;p145"/>
          <p:cNvSpPr txBox="1"/>
          <p:nvPr/>
        </p:nvSpPr>
        <p:spPr>
          <a:xfrm>
            <a:off x="1953047" y="6287327"/>
            <a:ext cx="1352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@CTEWORKS</a:t>
            </a:r>
            <a:endParaRPr sz="1400" b="0" i="0" u="none" strike="noStrike" cap="none">
              <a:solidFill>
                <a:srgbClr val="000000"/>
              </a:solidFill>
              <a:latin typeface="Arial"/>
              <a:ea typeface="Arial"/>
              <a:cs typeface="Arial"/>
              <a:sym typeface="Arial"/>
            </a:endParaRPr>
          </a:p>
        </p:txBody>
      </p:sp>
      <p:sp>
        <p:nvSpPr>
          <p:cNvPr id="1379" name="Google Shape;1379;p145"/>
          <p:cNvSpPr txBox="1"/>
          <p:nvPr/>
        </p:nvSpPr>
        <p:spPr>
          <a:xfrm>
            <a:off x="146373" y="6287327"/>
            <a:ext cx="179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1380" name="Google Shape;1380;p145"/>
          <p:cNvSpPr/>
          <p:nvPr/>
        </p:nvSpPr>
        <p:spPr>
          <a:xfrm flipH="1">
            <a:off x="1885127" y="6287327"/>
            <a:ext cx="45718" cy="276998"/>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1"/>
        <p:cNvGrpSpPr/>
        <p:nvPr/>
      </p:nvGrpSpPr>
      <p:grpSpPr>
        <a:xfrm>
          <a:off x="0" y="0"/>
          <a:ext cx="0" cy="0"/>
          <a:chOff x="0" y="0"/>
          <a:chExt cx="0" cy="0"/>
        </a:xfrm>
      </p:grpSpPr>
      <p:sp>
        <p:nvSpPr>
          <p:cNvPr id="1382" name="Google Shape;1382;p146"/>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3" name="Google Shape;1383;p146"/>
          <p:cNvSpPr txBox="1">
            <a:spLocks noGrp="1"/>
          </p:cNvSpPr>
          <p:nvPr>
            <p:ph type="body" idx="1"/>
          </p:nvPr>
        </p:nvSpPr>
        <p:spPr>
          <a:xfrm>
            <a:off x="838200" y="1524000"/>
            <a:ext cx="5181600" cy="4572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84" name="Google Shape;1384;p146"/>
          <p:cNvSpPr txBox="1">
            <a:spLocks noGrp="1"/>
          </p:cNvSpPr>
          <p:nvPr>
            <p:ph type="body" idx="2"/>
          </p:nvPr>
        </p:nvSpPr>
        <p:spPr>
          <a:xfrm>
            <a:off x="6172200" y="1524000"/>
            <a:ext cx="5181600" cy="4572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85"/>
        <p:cNvGrpSpPr/>
        <p:nvPr/>
      </p:nvGrpSpPr>
      <p:grpSpPr>
        <a:xfrm>
          <a:off x="0" y="0"/>
          <a:ext cx="0" cy="0"/>
          <a:chOff x="0" y="0"/>
          <a:chExt cx="0" cy="0"/>
        </a:xfrm>
      </p:grpSpPr>
      <p:sp>
        <p:nvSpPr>
          <p:cNvPr id="1386" name="Google Shape;1386;p147"/>
          <p:cNvSpPr txBox="1">
            <a:spLocks noGrp="1"/>
          </p:cNvSpPr>
          <p:nvPr>
            <p:ph type="title"/>
          </p:nvPr>
        </p:nvSpPr>
        <p:spPr>
          <a:xfrm>
            <a:off x="1498426" y="467360"/>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7" name="Google Shape;1387;p147"/>
          <p:cNvSpPr txBox="1">
            <a:spLocks noGrp="1"/>
          </p:cNvSpPr>
          <p:nvPr>
            <p:ph type="body" idx="1"/>
          </p:nvPr>
        </p:nvSpPr>
        <p:spPr>
          <a:xfrm>
            <a:off x="839788" y="1524000"/>
            <a:ext cx="5157900" cy="460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88" name="Google Shape;1388;p147"/>
          <p:cNvSpPr txBox="1">
            <a:spLocks noGrp="1"/>
          </p:cNvSpPr>
          <p:nvPr>
            <p:ph type="body" idx="2"/>
          </p:nvPr>
        </p:nvSpPr>
        <p:spPr>
          <a:xfrm>
            <a:off x="839788" y="2197410"/>
            <a:ext cx="5157900" cy="3939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89" name="Google Shape;1389;p147"/>
          <p:cNvSpPr txBox="1">
            <a:spLocks noGrp="1"/>
          </p:cNvSpPr>
          <p:nvPr>
            <p:ph type="body" idx="3"/>
          </p:nvPr>
        </p:nvSpPr>
        <p:spPr>
          <a:xfrm>
            <a:off x="6172200" y="1524000"/>
            <a:ext cx="5183100" cy="460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90" name="Google Shape;1390;p147"/>
          <p:cNvSpPr txBox="1">
            <a:spLocks noGrp="1"/>
          </p:cNvSpPr>
          <p:nvPr>
            <p:ph type="body" idx="4"/>
          </p:nvPr>
        </p:nvSpPr>
        <p:spPr>
          <a:xfrm>
            <a:off x="6172200" y="2197410"/>
            <a:ext cx="5183100" cy="3939300"/>
          </a:xfrm>
          <a:prstGeom prst="rect">
            <a:avLst/>
          </a:prstGeom>
          <a:noFill/>
          <a:ln>
            <a:noFill/>
          </a:ln>
        </p:spPr>
        <p:txBody>
          <a:bodyPr spcFirstLastPara="1" wrap="square" lIns="91425" tIns="45700" rIns="91425" bIns="45700" anchor="t" anchorCtr="0">
            <a:normAutofit/>
          </a:bodyPr>
          <a:lstStyle>
            <a:lvl1pPr marL="457200" lvl="0" indent="-355600" algn="l" rtl="0">
              <a:lnSpc>
                <a:spcPct val="100000"/>
              </a:lnSpc>
              <a:spcBef>
                <a:spcPts val="1000"/>
              </a:spcBef>
              <a:spcAft>
                <a:spcPts val="0"/>
              </a:spcAft>
              <a:buSzPts val="2000"/>
              <a:buChar char="•"/>
              <a:defRPr sz="20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391"/>
        <p:cNvGrpSpPr/>
        <p:nvPr/>
      </p:nvGrpSpPr>
      <p:grpSpPr>
        <a:xfrm>
          <a:off x="0" y="0"/>
          <a:ext cx="0" cy="0"/>
          <a:chOff x="0" y="0"/>
          <a:chExt cx="0" cy="0"/>
        </a:xfrm>
      </p:grpSpPr>
      <p:sp>
        <p:nvSpPr>
          <p:cNvPr id="1392" name="Google Shape;1392;p148"/>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3" name="Google Shape;1393;p148"/>
          <p:cNvSpPr/>
          <p:nvPr/>
        </p:nvSpPr>
        <p:spPr>
          <a:xfrm>
            <a:off x="1116614" y="1499191"/>
            <a:ext cx="5833200" cy="22065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394" name="Google Shape;1394;p148"/>
          <p:cNvSpPr txBox="1">
            <a:spLocks noGrp="1"/>
          </p:cNvSpPr>
          <p:nvPr>
            <p:ph type="body" idx="1"/>
          </p:nvPr>
        </p:nvSpPr>
        <p:spPr>
          <a:xfrm>
            <a:off x="1296988" y="1724588"/>
            <a:ext cx="5157900" cy="460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95" name="Google Shape;1395;p148"/>
          <p:cNvSpPr txBox="1">
            <a:spLocks noGrp="1"/>
          </p:cNvSpPr>
          <p:nvPr>
            <p:ph type="body" idx="2"/>
          </p:nvPr>
        </p:nvSpPr>
        <p:spPr>
          <a:xfrm>
            <a:off x="1296988" y="2397998"/>
            <a:ext cx="5157900" cy="1031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96" name="Google Shape;1396;p148"/>
          <p:cNvSpPr/>
          <p:nvPr/>
        </p:nvSpPr>
        <p:spPr>
          <a:xfrm>
            <a:off x="7272486" y="1499191"/>
            <a:ext cx="4065600" cy="22065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397" name="Google Shape;1397;p148"/>
          <p:cNvSpPr txBox="1">
            <a:spLocks noGrp="1"/>
          </p:cNvSpPr>
          <p:nvPr>
            <p:ph type="body" idx="3"/>
          </p:nvPr>
        </p:nvSpPr>
        <p:spPr>
          <a:xfrm>
            <a:off x="7452861" y="1724588"/>
            <a:ext cx="3594900" cy="460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98" name="Google Shape;1398;p148"/>
          <p:cNvSpPr txBox="1">
            <a:spLocks noGrp="1"/>
          </p:cNvSpPr>
          <p:nvPr>
            <p:ph type="body" idx="4"/>
          </p:nvPr>
        </p:nvSpPr>
        <p:spPr>
          <a:xfrm>
            <a:off x="7452861" y="2397998"/>
            <a:ext cx="3594900" cy="1031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99" name="Google Shape;1399;p148"/>
          <p:cNvSpPr/>
          <p:nvPr/>
        </p:nvSpPr>
        <p:spPr>
          <a:xfrm>
            <a:off x="1109359" y="3949687"/>
            <a:ext cx="3209100" cy="22065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400" name="Google Shape;1400;p148"/>
          <p:cNvSpPr txBox="1">
            <a:spLocks noGrp="1"/>
          </p:cNvSpPr>
          <p:nvPr>
            <p:ph type="body" idx="5"/>
          </p:nvPr>
        </p:nvSpPr>
        <p:spPr>
          <a:xfrm>
            <a:off x="1289733" y="4175084"/>
            <a:ext cx="2837700" cy="460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01" name="Google Shape;1401;p148"/>
          <p:cNvSpPr txBox="1">
            <a:spLocks noGrp="1"/>
          </p:cNvSpPr>
          <p:nvPr>
            <p:ph type="body" idx="6"/>
          </p:nvPr>
        </p:nvSpPr>
        <p:spPr>
          <a:xfrm>
            <a:off x="1289733" y="4848494"/>
            <a:ext cx="2837700" cy="1031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2" name="Google Shape;1402;p148"/>
          <p:cNvSpPr/>
          <p:nvPr/>
        </p:nvSpPr>
        <p:spPr>
          <a:xfrm>
            <a:off x="4614559" y="3949687"/>
            <a:ext cx="3209100" cy="22065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403" name="Google Shape;1403;p148"/>
          <p:cNvSpPr txBox="1">
            <a:spLocks noGrp="1"/>
          </p:cNvSpPr>
          <p:nvPr>
            <p:ph type="body" idx="7"/>
          </p:nvPr>
        </p:nvSpPr>
        <p:spPr>
          <a:xfrm>
            <a:off x="4794933" y="4175084"/>
            <a:ext cx="2837700" cy="460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04" name="Google Shape;1404;p148"/>
          <p:cNvSpPr txBox="1">
            <a:spLocks noGrp="1"/>
          </p:cNvSpPr>
          <p:nvPr>
            <p:ph type="body" idx="8"/>
          </p:nvPr>
        </p:nvSpPr>
        <p:spPr>
          <a:xfrm>
            <a:off x="4794933" y="4848494"/>
            <a:ext cx="2837700" cy="1031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5" name="Google Shape;1405;p148"/>
          <p:cNvSpPr/>
          <p:nvPr/>
        </p:nvSpPr>
        <p:spPr>
          <a:xfrm>
            <a:off x="8112127" y="3949687"/>
            <a:ext cx="3209100" cy="22065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406" name="Google Shape;1406;p148"/>
          <p:cNvSpPr txBox="1">
            <a:spLocks noGrp="1"/>
          </p:cNvSpPr>
          <p:nvPr>
            <p:ph type="body" idx="9"/>
          </p:nvPr>
        </p:nvSpPr>
        <p:spPr>
          <a:xfrm>
            <a:off x="8292501" y="4175084"/>
            <a:ext cx="2837700" cy="460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07" name="Google Shape;1407;p148"/>
          <p:cNvSpPr txBox="1">
            <a:spLocks noGrp="1"/>
          </p:cNvSpPr>
          <p:nvPr>
            <p:ph type="body" idx="13"/>
          </p:nvPr>
        </p:nvSpPr>
        <p:spPr>
          <a:xfrm>
            <a:off x="8292501" y="4848494"/>
            <a:ext cx="2837700" cy="1031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408"/>
        <p:cNvGrpSpPr/>
        <p:nvPr/>
      </p:nvGrpSpPr>
      <p:grpSpPr>
        <a:xfrm>
          <a:off x="0" y="0"/>
          <a:ext cx="0" cy="0"/>
          <a:chOff x="0" y="0"/>
          <a:chExt cx="0" cy="0"/>
        </a:xfrm>
      </p:grpSpPr>
      <p:sp>
        <p:nvSpPr>
          <p:cNvPr id="1409" name="Google Shape;1409;p149"/>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0" name="Google Shape;1410;p149"/>
          <p:cNvSpPr/>
          <p:nvPr/>
        </p:nvSpPr>
        <p:spPr>
          <a:xfrm>
            <a:off x="244336" y="1498656"/>
            <a:ext cx="3754200" cy="21840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411" name="Google Shape;1411;p149"/>
          <p:cNvSpPr txBox="1">
            <a:spLocks noGrp="1"/>
          </p:cNvSpPr>
          <p:nvPr>
            <p:ph type="body" idx="1"/>
          </p:nvPr>
        </p:nvSpPr>
        <p:spPr>
          <a:xfrm>
            <a:off x="364195" y="1639970"/>
            <a:ext cx="3493500" cy="502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12" name="Google Shape;1412;p149"/>
          <p:cNvSpPr txBox="1">
            <a:spLocks noGrp="1"/>
          </p:cNvSpPr>
          <p:nvPr>
            <p:ph type="body" idx="2"/>
          </p:nvPr>
        </p:nvSpPr>
        <p:spPr>
          <a:xfrm>
            <a:off x="364195" y="2344507"/>
            <a:ext cx="3493500" cy="11247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13" name="Google Shape;1413;p149"/>
          <p:cNvSpPr/>
          <p:nvPr/>
        </p:nvSpPr>
        <p:spPr>
          <a:xfrm>
            <a:off x="4231120" y="1498656"/>
            <a:ext cx="3754200" cy="21840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414" name="Google Shape;1414;p149"/>
          <p:cNvSpPr txBox="1">
            <a:spLocks noGrp="1"/>
          </p:cNvSpPr>
          <p:nvPr>
            <p:ph type="body" idx="3"/>
          </p:nvPr>
        </p:nvSpPr>
        <p:spPr>
          <a:xfrm>
            <a:off x="4350979" y="1639970"/>
            <a:ext cx="3493500" cy="502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15" name="Google Shape;1415;p149"/>
          <p:cNvSpPr txBox="1">
            <a:spLocks noGrp="1"/>
          </p:cNvSpPr>
          <p:nvPr>
            <p:ph type="body" idx="4"/>
          </p:nvPr>
        </p:nvSpPr>
        <p:spPr>
          <a:xfrm>
            <a:off x="4350979" y="2344507"/>
            <a:ext cx="3493500" cy="11247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16" name="Google Shape;1416;p149"/>
          <p:cNvSpPr/>
          <p:nvPr/>
        </p:nvSpPr>
        <p:spPr>
          <a:xfrm>
            <a:off x="8217904" y="1498656"/>
            <a:ext cx="3754200" cy="21840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417" name="Google Shape;1417;p149"/>
          <p:cNvSpPr txBox="1">
            <a:spLocks noGrp="1"/>
          </p:cNvSpPr>
          <p:nvPr>
            <p:ph type="body" idx="5"/>
          </p:nvPr>
        </p:nvSpPr>
        <p:spPr>
          <a:xfrm>
            <a:off x="8337763" y="1639970"/>
            <a:ext cx="3493500" cy="502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18" name="Google Shape;1418;p149"/>
          <p:cNvSpPr txBox="1">
            <a:spLocks noGrp="1"/>
          </p:cNvSpPr>
          <p:nvPr>
            <p:ph type="body" idx="6"/>
          </p:nvPr>
        </p:nvSpPr>
        <p:spPr>
          <a:xfrm>
            <a:off x="8337763" y="2344507"/>
            <a:ext cx="3493500" cy="11247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19" name="Google Shape;1419;p149"/>
          <p:cNvSpPr/>
          <p:nvPr/>
        </p:nvSpPr>
        <p:spPr>
          <a:xfrm>
            <a:off x="244336" y="3876096"/>
            <a:ext cx="3754200" cy="21840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420" name="Google Shape;1420;p149"/>
          <p:cNvSpPr txBox="1">
            <a:spLocks noGrp="1"/>
          </p:cNvSpPr>
          <p:nvPr>
            <p:ph type="body" idx="7"/>
          </p:nvPr>
        </p:nvSpPr>
        <p:spPr>
          <a:xfrm>
            <a:off x="364195" y="4017410"/>
            <a:ext cx="3493500" cy="502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21" name="Google Shape;1421;p149"/>
          <p:cNvSpPr txBox="1">
            <a:spLocks noGrp="1"/>
          </p:cNvSpPr>
          <p:nvPr>
            <p:ph type="body" idx="8"/>
          </p:nvPr>
        </p:nvSpPr>
        <p:spPr>
          <a:xfrm>
            <a:off x="364195" y="4721947"/>
            <a:ext cx="3493500" cy="11247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22" name="Google Shape;1422;p149"/>
          <p:cNvSpPr/>
          <p:nvPr/>
        </p:nvSpPr>
        <p:spPr>
          <a:xfrm>
            <a:off x="4231120" y="3876096"/>
            <a:ext cx="3754200" cy="21840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423" name="Google Shape;1423;p149"/>
          <p:cNvSpPr txBox="1">
            <a:spLocks noGrp="1"/>
          </p:cNvSpPr>
          <p:nvPr>
            <p:ph type="body" idx="9"/>
          </p:nvPr>
        </p:nvSpPr>
        <p:spPr>
          <a:xfrm>
            <a:off x="4350979" y="4017410"/>
            <a:ext cx="3493500" cy="502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24" name="Google Shape;1424;p149"/>
          <p:cNvSpPr txBox="1">
            <a:spLocks noGrp="1"/>
          </p:cNvSpPr>
          <p:nvPr>
            <p:ph type="body" idx="13"/>
          </p:nvPr>
        </p:nvSpPr>
        <p:spPr>
          <a:xfrm>
            <a:off x="4350979" y="4721947"/>
            <a:ext cx="3493500" cy="11247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25" name="Google Shape;1425;p149"/>
          <p:cNvSpPr/>
          <p:nvPr/>
        </p:nvSpPr>
        <p:spPr>
          <a:xfrm>
            <a:off x="8217904" y="3876096"/>
            <a:ext cx="3754200" cy="2184000"/>
          </a:xfrm>
          <a:prstGeom prst="rect">
            <a:avLst/>
          </a:prstGeom>
          <a:solidFill>
            <a:srgbClr val="D8D8D8">
              <a:alpha val="24710"/>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426" name="Google Shape;1426;p149"/>
          <p:cNvSpPr txBox="1">
            <a:spLocks noGrp="1"/>
          </p:cNvSpPr>
          <p:nvPr>
            <p:ph type="body" idx="14"/>
          </p:nvPr>
        </p:nvSpPr>
        <p:spPr>
          <a:xfrm>
            <a:off x="8337763" y="4017410"/>
            <a:ext cx="3493500" cy="502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27" name="Google Shape;1427;p149"/>
          <p:cNvSpPr txBox="1">
            <a:spLocks noGrp="1"/>
          </p:cNvSpPr>
          <p:nvPr>
            <p:ph type="body" idx="15"/>
          </p:nvPr>
        </p:nvSpPr>
        <p:spPr>
          <a:xfrm>
            <a:off x="8337763" y="4721947"/>
            <a:ext cx="3493500" cy="11247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sz="1800"/>
            </a:lvl1pPr>
            <a:lvl2pPr marL="914400" lvl="1" indent="-342900" algn="l" rtl="0">
              <a:lnSpc>
                <a:spcPct val="100000"/>
              </a:lnSpc>
              <a:spcBef>
                <a:spcPts val="500"/>
              </a:spcBef>
              <a:spcAft>
                <a:spcPts val="0"/>
              </a:spcAft>
              <a:buSzPts val="1800"/>
              <a:buChar char="•"/>
              <a:defRPr sz="1800"/>
            </a:lvl2pPr>
            <a:lvl3pPr marL="1371600" lvl="2" indent="-330200" algn="l" rtl="0">
              <a:lnSpc>
                <a:spcPct val="100000"/>
              </a:lnSpc>
              <a:spcBef>
                <a:spcPts val="500"/>
              </a:spcBef>
              <a:spcAft>
                <a:spcPts val="0"/>
              </a:spcAft>
              <a:buClr>
                <a:schemeClr val="dk1"/>
              </a:buClr>
              <a:buSzPts val="1600"/>
              <a:buChar char="•"/>
              <a:defRPr sz="1600"/>
            </a:lvl3pPr>
            <a:lvl4pPr marL="1828800" lvl="3" indent="-317500" algn="l" rtl="0">
              <a:lnSpc>
                <a:spcPct val="100000"/>
              </a:lnSpc>
              <a:spcBef>
                <a:spcPts val="500"/>
              </a:spcBef>
              <a:spcAft>
                <a:spcPts val="0"/>
              </a:spcAft>
              <a:buClr>
                <a:schemeClr val="dk1"/>
              </a:buClr>
              <a:buSzPts val="1400"/>
              <a:buChar char="•"/>
              <a:defRPr sz="1400"/>
            </a:lvl4pPr>
            <a:lvl5pPr marL="2286000" lvl="4" indent="-317500" algn="l" rtl="0">
              <a:lnSpc>
                <a:spcPct val="100000"/>
              </a:lnSpc>
              <a:spcBef>
                <a:spcPts val="5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428"/>
        <p:cNvGrpSpPr/>
        <p:nvPr/>
      </p:nvGrpSpPr>
      <p:grpSpPr>
        <a:xfrm>
          <a:off x="0" y="0"/>
          <a:ext cx="0" cy="0"/>
          <a:chOff x="0" y="0"/>
          <a:chExt cx="0" cy="0"/>
        </a:xfrm>
      </p:grpSpPr>
      <p:pic>
        <p:nvPicPr>
          <p:cNvPr id="1429" name="Google Shape;1429;p150"/>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1430" name="Google Shape;1430;p150"/>
          <p:cNvSpPr txBox="1">
            <a:spLocks noGrp="1"/>
          </p:cNvSpPr>
          <p:nvPr>
            <p:ph type="body" idx="1"/>
          </p:nvPr>
        </p:nvSpPr>
        <p:spPr>
          <a:xfrm>
            <a:off x="796974" y="1686430"/>
            <a:ext cx="4399500" cy="4072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400"/>
              <a:buNone/>
              <a:defRPr/>
            </a:lvl1pPr>
            <a:lvl2pPr marL="914400" lvl="1" indent="-228600" algn="l" rtl="0">
              <a:lnSpc>
                <a:spcPct val="90000"/>
              </a:lnSpc>
              <a:spcBef>
                <a:spcPts val="500"/>
              </a:spcBef>
              <a:spcAft>
                <a:spcPts val="0"/>
              </a:spcAft>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600"/>
              <a:buNone/>
              <a:defRPr/>
            </a:lvl4pPr>
            <a:lvl5pPr marL="2286000" lvl="4" indent="-228600" algn="l" rtl="0">
              <a:lnSpc>
                <a:spcPct val="90000"/>
              </a:lnSpc>
              <a:spcBef>
                <a:spcPts val="500"/>
              </a:spcBef>
              <a:spcAft>
                <a:spcPts val="0"/>
              </a:spcAft>
              <a:buClr>
                <a:schemeClr val="dk1"/>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1" name="Google Shape;1431;p150"/>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chemeClr val="accent1"/>
        </a:solidFill>
        <a:effectLst/>
      </p:bgPr>
    </p:bg>
    <p:spTree>
      <p:nvGrpSpPr>
        <p:cNvPr id="1" name="Shape 143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Section Header" type="secHead">
  <p:cSld name="SECTION_HEADER">
    <p:spTree>
      <p:nvGrpSpPr>
        <p:cNvPr id="1" name="Shape 131"/>
        <p:cNvGrpSpPr/>
        <p:nvPr/>
      </p:nvGrpSpPr>
      <p:grpSpPr>
        <a:xfrm>
          <a:off x="0" y="0"/>
          <a:ext cx="0" cy="0"/>
          <a:chOff x="0" y="0"/>
          <a:chExt cx="0" cy="0"/>
        </a:xfrm>
      </p:grpSpPr>
      <p:pic>
        <p:nvPicPr>
          <p:cNvPr id="132" name="Google Shape;132;p15"/>
          <p:cNvPicPr preferRelativeResize="0"/>
          <p:nvPr/>
        </p:nvPicPr>
        <p:blipFill rotWithShape="1">
          <a:blip r:embed="rId2">
            <a:alphaModFix/>
          </a:blip>
          <a:srcRect/>
          <a:stretch/>
        </p:blipFill>
        <p:spPr>
          <a:xfrm>
            <a:off x="0" y="0"/>
            <a:ext cx="12192000" cy="5962650"/>
          </a:xfrm>
          <a:prstGeom prst="rect">
            <a:avLst/>
          </a:prstGeom>
          <a:noFill/>
          <a:ln>
            <a:noFill/>
          </a:ln>
        </p:spPr>
      </p:pic>
      <p:pic>
        <p:nvPicPr>
          <p:cNvPr id="133" name="Google Shape;133;p15"/>
          <p:cNvPicPr preferRelativeResize="0"/>
          <p:nvPr/>
        </p:nvPicPr>
        <p:blipFill rotWithShape="1">
          <a:blip r:embed="rId3">
            <a:alphaModFix/>
          </a:blip>
          <a:srcRect/>
          <a:stretch/>
        </p:blipFill>
        <p:spPr>
          <a:xfrm>
            <a:off x="0" y="5962650"/>
            <a:ext cx="12192000" cy="895350"/>
          </a:xfrm>
          <a:prstGeom prst="rect">
            <a:avLst/>
          </a:prstGeom>
          <a:noFill/>
          <a:ln>
            <a:noFill/>
          </a:ln>
        </p:spPr>
      </p:pic>
      <p:pic>
        <p:nvPicPr>
          <p:cNvPr id="134" name="Google Shape;134;p15"/>
          <p:cNvPicPr preferRelativeResize="0"/>
          <p:nvPr/>
        </p:nvPicPr>
        <p:blipFill rotWithShape="1">
          <a:blip r:embed="rId4">
            <a:alphaModFix/>
          </a:blip>
          <a:srcRect/>
          <a:stretch/>
        </p:blipFill>
        <p:spPr>
          <a:xfrm>
            <a:off x="9262663" y="6127382"/>
            <a:ext cx="2496553" cy="565886"/>
          </a:xfrm>
          <a:prstGeom prst="rect">
            <a:avLst/>
          </a:prstGeom>
          <a:noFill/>
          <a:ln>
            <a:noFill/>
          </a:ln>
        </p:spPr>
      </p:pic>
      <p:sp>
        <p:nvSpPr>
          <p:cNvPr id="135" name="Google Shape;135;p15"/>
          <p:cNvSpPr txBox="1">
            <a:spLocks noGrp="1"/>
          </p:cNvSpPr>
          <p:nvPr>
            <p:ph type="body" idx="1"/>
          </p:nvPr>
        </p:nvSpPr>
        <p:spPr>
          <a:xfrm>
            <a:off x="3560615" y="3935555"/>
            <a:ext cx="784210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dk2"/>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6" name="Google Shape;136;p15"/>
          <p:cNvSpPr txBox="1">
            <a:spLocks noGrp="1"/>
          </p:cNvSpPr>
          <p:nvPr>
            <p:ph type="title"/>
          </p:nvPr>
        </p:nvSpPr>
        <p:spPr>
          <a:xfrm>
            <a:off x="3560615" y="1242865"/>
            <a:ext cx="7842101" cy="2434669"/>
          </a:xfrm>
          <a:prstGeom prst="rect">
            <a:avLst/>
          </a:prstGeom>
          <a:noFill/>
          <a:ln>
            <a:noFill/>
          </a:ln>
        </p:spPr>
        <p:txBody>
          <a:bodyPr spcFirstLastPara="1" wrap="square" lIns="0" tIns="91425" rIns="0" bIns="0" anchor="b" anchorCtr="0">
            <a:normAutofit/>
          </a:bodyPr>
          <a:lstStyle>
            <a:lvl1pPr lvl="0" algn="l">
              <a:lnSpc>
                <a:spcPct val="100000"/>
              </a:lnSpc>
              <a:spcBef>
                <a:spcPts val="0"/>
              </a:spcBef>
              <a:spcAft>
                <a:spcPts val="0"/>
              </a:spcAft>
              <a:buClr>
                <a:schemeClr val="dk1"/>
              </a:buClr>
              <a:buSzPts val="4000"/>
              <a:buFont typeface="Montserrat"/>
              <a:buNone/>
              <a:defRPr sz="4000" b="1" i="0">
                <a:solidFill>
                  <a:schemeClr val="dk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7" name="Google Shape;137;p15"/>
          <p:cNvGrpSpPr/>
          <p:nvPr/>
        </p:nvGrpSpPr>
        <p:grpSpPr>
          <a:xfrm rot="-2641990">
            <a:off x="-2679085" y="-194822"/>
            <a:ext cx="6741833" cy="6220884"/>
            <a:chOff x="777987" y="983881"/>
            <a:chExt cx="4334688" cy="3999742"/>
          </a:xfrm>
        </p:grpSpPr>
        <p:sp>
          <p:nvSpPr>
            <p:cNvPr id="138" name="Google Shape;138;p15"/>
            <p:cNvSpPr/>
            <p:nvPr/>
          </p:nvSpPr>
          <p:spPr>
            <a:xfrm>
              <a:off x="777987" y="983881"/>
              <a:ext cx="2778145" cy="3999742"/>
            </a:xfrm>
            <a:custGeom>
              <a:avLst/>
              <a:gdLst/>
              <a:ahLst/>
              <a:cxnLst/>
              <a:rect l="l" t="t" r="r" b="b"/>
              <a:pathLst>
                <a:path w="2778145" h="3999742" extrusionOk="0">
                  <a:moveTo>
                    <a:pt x="0" y="0"/>
                  </a:moveTo>
                  <a:lnTo>
                    <a:pt x="2108236" y="2009723"/>
                  </a:lnTo>
                  <a:lnTo>
                    <a:pt x="0" y="3999743"/>
                  </a:lnTo>
                  <a:lnTo>
                    <a:pt x="2778145" y="2009723"/>
                  </a:lnTo>
                  <a:lnTo>
                    <a:pt x="0" y="0"/>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139" name="Google Shape;139;p15"/>
            <p:cNvSpPr/>
            <p:nvPr/>
          </p:nvSpPr>
          <p:spPr>
            <a:xfrm>
              <a:off x="1566113" y="1200615"/>
              <a:ext cx="2797842" cy="3566269"/>
            </a:xfrm>
            <a:custGeom>
              <a:avLst/>
              <a:gdLst/>
              <a:ahLst/>
              <a:cxnLst/>
              <a:rect l="l" t="t" r="r" b="b"/>
              <a:pathLst>
                <a:path w="2797842" h="3566269" extrusionOk="0">
                  <a:moveTo>
                    <a:pt x="0" y="0"/>
                  </a:moveTo>
                  <a:lnTo>
                    <a:pt x="2797843" y="1792988"/>
                  </a:lnTo>
                  <a:lnTo>
                    <a:pt x="59105" y="3566270"/>
                  </a:lnTo>
                  <a:lnTo>
                    <a:pt x="2127940" y="1792988"/>
                  </a:lnTo>
                  <a:lnTo>
                    <a:pt x="0" y="0"/>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140" name="Google Shape;140;p15"/>
            <p:cNvSpPr/>
            <p:nvPr/>
          </p:nvSpPr>
          <p:spPr>
            <a:xfrm>
              <a:off x="2846814" y="1693192"/>
              <a:ext cx="2265861" cy="2581113"/>
            </a:xfrm>
            <a:custGeom>
              <a:avLst/>
              <a:gdLst/>
              <a:ahLst/>
              <a:cxnLst/>
              <a:rect l="l" t="t" r="r" b="b"/>
              <a:pathLst>
                <a:path w="2265861" h="2581113" extrusionOk="0">
                  <a:moveTo>
                    <a:pt x="0" y="0"/>
                  </a:moveTo>
                  <a:lnTo>
                    <a:pt x="2265861" y="1300412"/>
                  </a:lnTo>
                  <a:lnTo>
                    <a:pt x="19704" y="2581113"/>
                  </a:lnTo>
                  <a:lnTo>
                    <a:pt x="1714175" y="1300412"/>
                  </a:lnTo>
                  <a:lnTo>
                    <a:pt x="0" y="0"/>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grpSp>
      <p:sp>
        <p:nvSpPr>
          <p:cNvPr id="141" name="Google Shape;141;p15"/>
          <p:cNvSpPr txBox="1"/>
          <p:nvPr/>
        </p:nvSpPr>
        <p:spPr>
          <a:xfrm>
            <a:off x="146373" y="6287327"/>
            <a:ext cx="179344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a:solidFill>
                  <a:schemeClr val="dk1"/>
                </a:solidFill>
                <a:latin typeface="Montserrat"/>
                <a:ea typeface="Montserrat"/>
                <a:cs typeface="Montserrat"/>
                <a:sym typeface="Montserrat"/>
              </a:rPr>
              <a:t>CAREERTECH.ORG</a:t>
            </a:r>
            <a:endParaRPr/>
          </a:p>
        </p:txBody>
      </p:sp>
      <p:sp>
        <p:nvSpPr>
          <p:cNvPr id="142" name="Google Shape;142;p15"/>
          <p:cNvSpPr/>
          <p:nvPr/>
        </p:nvSpPr>
        <p:spPr>
          <a:xfrm flipH="1">
            <a:off x="1885126" y="6287327"/>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Montserrat Medium"/>
              <a:ea typeface="Montserrat Medium"/>
              <a:cs typeface="Montserrat Medium"/>
              <a:sym typeface="Montserrat Medium"/>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6"/>
          <p:cNvSpPr txBox="1">
            <a:spLocks noGrp="1"/>
          </p:cNvSpPr>
          <p:nvPr>
            <p:ph type="body" idx="1"/>
          </p:nvPr>
        </p:nvSpPr>
        <p:spPr>
          <a:xfrm>
            <a:off x="838200" y="1524000"/>
            <a:ext cx="5181600" cy="4572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16"/>
          <p:cNvSpPr txBox="1">
            <a:spLocks noGrp="1"/>
          </p:cNvSpPr>
          <p:nvPr>
            <p:ph type="body" idx="2"/>
          </p:nvPr>
        </p:nvSpPr>
        <p:spPr>
          <a:xfrm>
            <a:off x="6172200" y="1524000"/>
            <a:ext cx="5181600" cy="4572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7"/>
        <p:cNvGrpSpPr/>
        <p:nvPr/>
      </p:nvGrpSpPr>
      <p:grpSpPr>
        <a:xfrm>
          <a:off x="0" y="0"/>
          <a:ext cx="0" cy="0"/>
          <a:chOff x="0" y="0"/>
          <a:chExt cx="0" cy="0"/>
        </a:xfrm>
      </p:grpSpPr>
      <p:sp>
        <p:nvSpPr>
          <p:cNvPr id="148" name="Google Shape;148;p17"/>
          <p:cNvSpPr txBox="1">
            <a:spLocks noGrp="1"/>
          </p:cNvSpPr>
          <p:nvPr>
            <p:ph type="title"/>
          </p:nvPr>
        </p:nvSpPr>
        <p:spPr>
          <a:xfrm>
            <a:off x="1498426" y="467360"/>
            <a:ext cx="9195148" cy="762000"/>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17"/>
          <p:cNvSpPr txBox="1">
            <a:spLocks noGrp="1"/>
          </p:cNvSpPr>
          <p:nvPr>
            <p:ph type="body" idx="1"/>
          </p:nvPr>
        </p:nvSpPr>
        <p:spPr>
          <a:xfrm>
            <a:off x="839788" y="1524000"/>
            <a:ext cx="5157787" cy="4603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17"/>
          <p:cNvSpPr txBox="1">
            <a:spLocks noGrp="1"/>
          </p:cNvSpPr>
          <p:nvPr>
            <p:ph type="body" idx="2"/>
          </p:nvPr>
        </p:nvSpPr>
        <p:spPr>
          <a:xfrm>
            <a:off x="839788" y="2197410"/>
            <a:ext cx="5157787" cy="393923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17"/>
          <p:cNvSpPr txBox="1">
            <a:spLocks noGrp="1"/>
          </p:cNvSpPr>
          <p:nvPr>
            <p:ph type="body" idx="3"/>
          </p:nvPr>
        </p:nvSpPr>
        <p:spPr>
          <a:xfrm>
            <a:off x="6172200" y="1524000"/>
            <a:ext cx="5183188" cy="4603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17"/>
          <p:cNvSpPr txBox="1">
            <a:spLocks noGrp="1"/>
          </p:cNvSpPr>
          <p:nvPr>
            <p:ph type="body" idx="4"/>
          </p:nvPr>
        </p:nvSpPr>
        <p:spPr>
          <a:xfrm>
            <a:off x="6172200" y="2197410"/>
            <a:ext cx="5183188" cy="39392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8"/>
          <p:cNvSpPr/>
          <p:nvPr/>
        </p:nvSpPr>
        <p:spPr>
          <a:xfrm>
            <a:off x="1116614" y="1499191"/>
            <a:ext cx="5833280" cy="2206552"/>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56" name="Google Shape;156;p18"/>
          <p:cNvSpPr txBox="1">
            <a:spLocks noGrp="1"/>
          </p:cNvSpPr>
          <p:nvPr>
            <p:ph type="body" idx="1"/>
          </p:nvPr>
        </p:nvSpPr>
        <p:spPr>
          <a:xfrm>
            <a:off x="1296988" y="1724588"/>
            <a:ext cx="5157787" cy="4603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7" name="Google Shape;157;p18"/>
          <p:cNvSpPr txBox="1">
            <a:spLocks noGrp="1"/>
          </p:cNvSpPr>
          <p:nvPr>
            <p:ph type="body" idx="2"/>
          </p:nvPr>
        </p:nvSpPr>
        <p:spPr>
          <a:xfrm>
            <a:off x="1296988" y="2397998"/>
            <a:ext cx="5157787"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8"/>
          <p:cNvSpPr/>
          <p:nvPr/>
        </p:nvSpPr>
        <p:spPr>
          <a:xfrm>
            <a:off x="7272486" y="1499191"/>
            <a:ext cx="4065749" cy="2206552"/>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59" name="Google Shape;159;p18"/>
          <p:cNvSpPr txBox="1">
            <a:spLocks noGrp="1"/>
          </p:cNvSpPr>
          <p:nvPr>
            <p:ph type="body" idx="3"/>
          </p:nvPr>
        </p:nvSpPr>
        <p:spPr>
          <a:xfrm>
            <a:off x="7452861" y="1724588"/>
            <a:ext cx="3594936" cy="4603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18"/>
          <p:cNvSpPr txBox="1">
            <a:spLocks noGrp="1"/>
          </p:cNvSpPr>
          <p:nvPr>
            <p:ph type="body" idx="4"/>
          </p:nvPr>
        </p:nvSpPr>
        <p:spPr>
          <a:xfrm>
            <a:off x="7452861" y="2397998"/>
            <a:ext cx="3594936"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8"/>
          <p:cNvSpPr/>
          <p:nvPr/>
        </p:nvSpPr>
        <p:spPr>
          <a:xfrm>
            <a:off x="1109359" y="3949687"/>
            <a:ext cx="3209174" cy="2206552"/>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62" name="Google Shape;162;p18"/>
          <p:cNvSpPr txBox="1">
            <a:spLocks noGrp="1"/>
          </p:cNvSpPr>
          <p:nvPr>
            <p:ph type="body" idx="5"/>
          </p:nvPr>
        </p:nvSpPr>
        <p:spPr>
          <a:xfrm>
            <a:off x="1289733" y="4175084"/>
            <a:ext cx="2837552" cy="4603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 name="Google Shape;163;p18"/>
          <p:cNvSpPr txBox="1">
            <a:spLocks noGrp="1"/>
          </p:cNvSpPr>
          <p:nvPr>
            <p:ph type="body" idx="6"/>
          </p:nvPr>
        </p:nvSpPr>
        <p:spPr>
          <a:xfrm>
            <a:off x="1289733"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18"/>
          <p:cNvSpPr/>
          <p:nvPr/>
        </p:nvSpPr>
        <p:spPr>
          <a:xfrm>
            <a:off x="4614559" y="3949687"/>
            <a:ext cx="3209174" cy="2206552"/>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65" name="Google Shape;165;p18"/>
          <p:cNvSpPr txBox="1">
            <a:spLocks noGrp="1"/>
          </p:cNvSpPr>
          <p:nvPr>
            <p:ph type="body" idx="7"/>
          </p:nvPr>
        </p:nvSpPr>
        <p:spPr>
          <a:xfrm>
            <a:off x="4794933" y="4175084"/>
            <a:ext cx="2837552" cy="4603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18"/>
          <p:cNvSpPr txBox="1">
            <a:spLocks noGrp="1"/>
          </p:cNvSpPr>
          <p:nvPr>
            <p:ph type="body" idx="8"/>
          </p:nvPr>
        </p:nvSpPr>
        <p:spPr>
          <a:xfrm>
            <a:off x="4794933"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8"/>
          <p:cNvSpPr/>
          <p:nvPr/>
        </p:nvSpPr>
        <p:spPr>
          <a:xfrm>
            <a:off x="8112127" y="3949687"/>
            <a:ext cx="3209174" cy="2206552"/>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68" name="Google Shape;168;p18"/>
          <p:cNvSpPr txBox="1">
            <a:spLocks noGrp="1"/>
          </p:cNvSpPr>
          <p:nvPr>
            <p:ph type="body" idx="9"/>
          </p:nvPr>
        </p:nvSpPr>
        <p:spPr>
          <a:xfrm>
            <a:off x="8292501" y="4175084"/>
            <a:ext cx="2837552" cy="4603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18"/>
          <p:cNvSpPr txBox="1">
            <a:spLocks noGrp="1"/>
          </p:cNvSpPr>
          <p:nvPr>
            <p:ph type="body" idx="13"/>
          </p:nvPr>
        </p:nvSpPr>
        <p:spPr>
          <a:xfrm>
            <a:off x="8292501"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19"/>
          <p:cNvSpPr/>
          <p:nvPr/>
        </p:nvSpPr>
        <p:spPr>
          <a:xfrm>
            <a:off x="244336" y="1498656"/>
            <a:ext cx="3754267" cy="2183863"/>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73" name="Google Shape;173;p19"/>
          <p:cNvSpPr txBox="1">
            <a:spLocks noGrp="1"/>
          </p:cNvSpPr>
          <p:nvPr>
            <p:ph type="body" idx="1"/>
          </p:nvPr>
        </p:nvSpPr>
        <p:spPr>
          <a:xfrm>
            <a:off x="364195"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4" name="Google Shape;174;p19"/>
          <p:cNvSpPr txBox="1">
            <a:spLocks noGrp="1"/>
          </p:cNvSpPr>
          <p:nvPr>
            <p:ph type="body" idx="2"/>
          </p:nvPr>
        </p:nvSpPr>
        <p:spPr>
          <a:xfrm>
            <a:off x="364195"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19"/>
          <p:cNvSpPr/>
          <p:nvPr/>
        </p:nvSpPr>
        <p:spPr>
          <a:xfrm>
            <a:off x="4231120" y="1498656"/>
            <a:ext cx="3754267" cy="2183863"/>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76" name="Google Shape;176;p19"/>
          <p:cNvSpPr txBox="1">
            <a:spLocks noGrp="1"/>
          </p:cNvSpPr>
          <p:nvPr>
            <p:ph type="body" idx="3"/>
          </p:nvPr>
        </p:nvSpPr>
        <p:spPr>
          <a:xfrm>
            <a:off x="4350979"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 name="Google Shape;177;p19"/>
          <p:cNvSpPr txBox="1">
            <a:spLocks noGrp="1"/>
          </p:cNvSpPr>
          <p:nvPr>
            <p:ph type="body" idx="4"/>
          </p:nvPr>
        </p:nvSpPr>
        <p:spPr>
          <a:xfrm>
            <a:off x="4350979"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9"/>
          <p:cNvSpPr/>
          <p:nvPr/>
        </p:nvSpPr>
        <p:spPr>
          <a:xfrm>
            <a:off x="8217904" y="1498656"/>
            <a:ext cx="3754267" cy="2183863"/>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79" name="Google Shape;179;p19"/>
          <p:cNvSpPr txBox="1">
            <a:spLocks noGrp="1"/>
          </p:cNvSpPr>
          <p:nvPr>
            <p:ph type="body" idx="5"/>
          </p:nvPr>
        </p:nvSpPr>
        <p:spPr>
          <a:xfrm>
            <a:off x="8337763"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 name="Google Shape;180;p19"/>
          <p:cNvSpPr txBox="1">
            <a:spLocks noGrp="1"/>
          </p:cNvSpPr>
          <p:nvPr>
            <p:ph type="body" idx="6"/>
          </p:nvPr>
        </p:nvSpPr>
        <p:spPr>
          <a:xfrm>
            <a:off x="8337763"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19"/>
          <p:cNvSpPr/>
          <p:nvPr/>
        </p:nvSpPr>
        <p:spPr>
          <a:xfrm>
            <a:off x="244336" y="3876096"/>
            <a:ext cx="3754267" cy="2183863"/>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82" name="Google Shape;182;p19"/>
          <p:cNvSpPr txBox="1">
            <a:spLocks noGrp="1"/>
          </p:cNvSpPr>
          <p:nvPr>
            <p:ph type="body" idx="7"/>
          </p:nvPr>
        </p:nvSpPr>
        <p:spPr>
          <a:xfrm>
            <a:off x="364195"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19"/>
          <p:cNvSpPr txBox="1">
            <a:spLocks noGrp="1"/>
          </p:cNvSpPr>
          <p:nvPr>
            <p:ph type="body" idx="8"/>
          </p:nvPr>
        </p:nvSpPr>
        <p:spPr>
          <a:xfrm>
            <a:off x="364195"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19"/>
          <p:cNvSpPr/>
          <p:nvPr/>
        </p:nvSpPr>
        <p:spPr>
          <a:xfrm>
            <a:off x="4231120" y="3876096"/>
            <a:ext cx="3754267" cy="2183863"/>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85" name="Google Shape;185;p19"/>
          <p:cNvSpPr txBox="1">
            <a:spLocks noGrp="1"/>
          </p:cNvSpPr>
          <p:nvPr>
            <p:ph type="body" idx="9"/>
          </p:nvPr>
        </p:nvSpPr>
        <p:spPr>
          <a:xfrm>
            <a:off x="4350979"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6" name="Google Shape;186;p19"/>
          <p:cNvSpPr txBox="1">
            <a:spLocks noGrp="1"/>
          </p:cNvSpPr>
          <p:nvPr>
            <p:ph type="body" idx="13"/>
          </p:nvPr>
        </p:nvSpPr>
        <p:spPr>
          <a:xfrm>
            <a:off x="4350979"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19"/>
          <p:cNvSpPr/>
          <p:nvPr/>
        </p:nvSpPr>
        <p:spPr>
          <a:xfrm>
            <a:off x="8217904" y="3876096"/>
            <a:ext cx="3754267" cy="2183863"/>
          </a:xfrm>
          <a:prstGeom prst="rect">
            <a:avLst/>
          </a:prstGeom>
          <a:solidFill>
            <a:srgbClr val="D8D8D8">
              <a:alpha val="25098"/>
            </a:srgbClr>
          </a:solidFill>
          <a:ln>
            <a:noFill/>
          </a:ln>
        </p:spPr>
        <p:txBody>
          <a:bodyPr spcFirstLastPara="1" wrap="square" lIns="17125" tIns="45700" rIns="17125" bIns="45700" anchor="ctr" anchorCtr="0">
            <a:noAutofit/>
          </a:bodyPr>
          <a:lstStyle/>
          <a:p>
            <a:pPr marL="0" marR="0" lvl="0" indent="0" algn="ctr" rtl="0">
              <a:spcBef>
                <a:spcPts val="0"/>
              </a:spcBef>
              <a:spcAft>
                <a:spcPts val="0"/>
              </a:spcAft>
              <a:buNone/>
            </a:pPr>
            <a:endParaRPr sz="253">
              <a:solidFill>
                <a:schemeClr val="dk1"/>
              </a:solidFill>
              <a:latin typeface="Montserrat Medium"/>
              <a:ea typeface="Montserrat Medium"/>
              <a:cs typeface="Montserrat Medium"/>
              <a:sym typeface="Montserrat Medium"/>
            </a:endParaRPr>
          </a:p>
        </p:txBody>
      </p:sp>
      <p:sp>
        <p:nvSpPr>
          <p:cNvPr id="188" name="Google Shape;188;p19"/>
          <p:cNvSpPr txBox="1">
            <a:spLocks noGrp="1"/>
          </p:cNvSpPr>
          <p:nvPr>
            <p:ph type="body" idx="14"/>
          </p:nvPr>
        </p:nvSpPr>
        <p:spPr>
          <a:xfrm>
            <a:off x="8337763"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6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9" name="Google Shape;189;p19"/>
          <p:cNvSpPr txBox="1">
            <a:spLocks noGrp="1"/>
          </p:cNvSpPr>
          <p:nvPr>
            <p:ph type="body" idx="15"/>
          </p:nvPr>
        </p:nvSpPr>
        <p:spPr>
          <a:xfrm>
            <a:off x="8337763"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0"/>
        <p:cNvGrpSpPr/>
        <p:nvPr/>
      </p:nvGrpSpPr>
      <p:grpSpPr>
        <a:xfrm>
          <a:off x="0" y="0"/>
          <a:ext cx="0" cy="0"/>
          <a:chOff x="0" y="0"/>
          <a:chExt cx="0" cy="0"/>
        </a:xfrm>
      </p:grpSpPr>
      <p:pic>
        <p:nvPicPr>
          <p:cNvPr id="191" name="Google Shape;191;p20"/>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192" name="Google Shape;192;p20"/>
          <p:cNvSpPr txBox="1">
            <a:spLocks noGrp="1"/>
          </p:cNvSpPr>
          <p:nvPr>
            <p:ph type="body" idx="1"/>
          </p:nvPr>
        </p:nvSpPr>
        <p:spPr>
          <a:xfrm>
            <a:off x="796974" y="1686430"/>
            <a:ext cx="4399604" cy="40724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a:lvl1pPr>
            <a:lvl2pPr marL="914400" lvl="1" indent="-228600" algn="l">
              <a:lnSpc>
                <a:spcPct val="90000"/>
              </a:lnSpc>
              <a:spcBef>
                <a:spcPts val="500"/>
              </a:spcBef>
              <a:spcAft>
                <a:spcPts val="0"/>
              </a:spcAft>
              <a:buSzPts val="20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20"/>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chemeClr val="accent1"/>
        </a:solidFill>
        <a:effectLst/>
      </p:bgPr>
    </p:bg>
    <p:spTree>
      <p:nvGrpSpPr>
        <p:cNvPr id="1" name="Shape 19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38200" y="1524000"/>
            <a:ext cx="10515600" cy="457725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55600" algn="l" rtl="0">
              <a:lnSpc>
                <a:spcPct val="90000"/>
              </a:lnSpc>
              <a:spcBef>
                <a:spcPts val="500"/>
              </a:spcBef>
              <a:spcAft>
                <a:spcPts val="0"/>
              </a:spcAft>
              <a:buClr>
                <a:schemeClr val="dk2"/>
              </a:buClr>
              <a:buSzPts val="2000"/>
              <a:buFont typeface="Arial"/>
              <a:buChar char="•"/>
              <a:defRPr sz="2000" b="0" i="0" u="none" strike="noStrike" cap="none">
                <a:solidFill>
                  <a:schemeClr val="dk1"/>
                </a:solidFill>
                <a:latin typeface="Montserrat Medium"/>
                <a:ea typeface="Montserrat Medium"/>
                <a:cs typeface="Montserrat Medium"/>
                <a:sym typeface="Montserrat Medium"/>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Montserrat Medium"/>
                <a:ea typeface="Montserrat Medium"/>
                <a:cs typeface="Montserrat Medium"/>
                <a:sym typeface="Montserrat Medium"/>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7" name="Google Shape;7;p1"/>
          <p:cNvSpPr/>
          <p:nvPr/>
        </p:nvSpPr>
        <p:spPr>
          <a:xfrm>
            <a:off x="0" y="468254"/>
            <a:ext cx="12192000" cy="76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8" name="Google Shape;8;p1"/>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marR="0" lvl="0" algn="ctr" rtl="0">
              <a:lnSpc>
                <a:spcPct val="9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9" name="Google Shape;9;p1"/>
          <p:cNvCxnSpPr/>
          <p:nvPr/>
        </p:nvCxnSpPr>
        <p:spPr>
          <a:xfrm>
            <a:off x="0" y="850576"/>
            <a:ext cx="1390389" cy="0"/>
          </a:xfrm>
          <a:prstGeom prst="straightConnector1">
            <a:avLst/>
          </a:prstGeom>
          <a:noFill/>
          <a:ln w="9525" cap="flat" cmpd="sng">
            <a:solidFill>
              <a:schemeClr val="lt1"/>
            </a:solidFill>
            <a:prstDash val="solid"/>
            <a:miter lim="800000"/>
            <a:headEnd type="none" w="sm" len="sm"/>
            <a:tailEnd type="none" w="sm" len="sm"/>
          </a:ln>
        </p:spPr>
      </p:cxnSp>
      <p:cxnSp>
        <p:nvCxnSpPr>
          <p:cNvPr id="10" name="Google Shape;10;p1"/>
          <p:cNvCxnSpPr/>
          <p:nvPr/>
        </p:nvCxnSpPr>
        <p:spPr>
          <a:xfrm>
            <a:off x="10801611" y="850576"/>
            <a:ext cx="1390389" cy="0"/>
          </a:xfrm>
          <a:prstGeom prst="straightConnector1">
            <a:avLst/>
          </a:prstGeom>
          <a:noFill/>
          <a:ln w="9525" cap="flat" cmpd="sng">
            <a:solidFill>
              <a:schemeClr val="lt1"/>
            </a:solidFill>
            <a:prstDash val="solid"/>
            <a:miter lim="800000"/>
            <a:headEnd type="none" w="sm" len="sm"/>
            <a:tailEnd type="none" w="sm" len="sm"/>
          </a:ln>
        </p:spPr>
      </p:cxnSp>
      <p:pic>
        <p:nvPicPr>
          <p:cNvPr id="11" name="Google Shape;11;p1"/>
          <p:cNvPicPr preferRelativeResize="0"/>
          <p:nvPr/>
        </p:nvPicPr>
        <p:blipFill rotWithShape="1">
          <a:blip r:embed="rId12">
            <a:alphaModFix/>
          </a:blip>
          <a:srcRect/>
          <a:stretch/>
        </p:blipFill>
        <p:spPr>
          <a:xfrm>
            <a:off x="10213848" y="6296938"/>
            <a:ext cx="1748507" cy="396329"/>
          </a:xfrm>
          <a:prstGeom prst="rect">
            <a:avLst/>
          </a:prstGeom>
          <a:noFill/>
          <a:ln>
            <a:noFill/>
          </a:ln>
        </p:spPr>
      </p:pic>
      <p:sp>
        <p:nvSpPr>
          <p:cNvPr id="12" name="Google Shape;12;p1"/>
          <p:cNvSpPr txBox="1"/>
          <p:nvPr/>
        </p:nvSpPr>
        <p:spPr>
          <a:xfrm>
            <a:off x="146373" y="6361469"/>
            <a:ext cx="179344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999B9C"/>
                </a:solidFill>
                <a:latin typeface="Montserrat"/>
                <a:ea typeface="Montserrat"/>
                <a:cs typeface="Montserrat"/>
                <a:sym typeface="Montserrat"/>
              </a:rPr>
              <a:t>CAREERTECH.ORG</a:t>
            </a:r>
            <a:endParaRPr/>
          </a:p>
        </p:txBody>
      </p:sp>
      <p:sp>
        <p:nvSpPr>
          <p:cNvPr id="13" name="Google Shape;13;p1"/>
          <p:cNvSpPr/>
          <p:nvPr/>
        </p:nvSpPr>
        <p:spPr>
          <a:xfrm flipH="1">
            <a:off x="1885126" y="6361469"/>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rgbClr val="999B9C"/>
              </a:solidFill>
              <a:latin typeface="Montserrat Medium"/>
              <a:ea typeface="Montserrat Medium"/>
              <a:cs typeface="Montserrat Medium"/>
              <a:sym typeface="Montserrat Medium"/>
            </a:endParaRPr>
          </a:p>
        </p:txBody>
      </p:sp>
    </p:spTree>
  </p:cSld>
  <p:clrMap bg1="lt1" tx1="dk1" bg2="dk2" tx2="lt2" accent1="accent1" accent2="accent2" accent3="accent3" accent4="accent4" accent5="accent5" accent6="accent6" hlink="hlink" folHlink="folHlink"/>
  <p:sldLayoutIdLst>
    <p:sldLayoutId id="2147483657"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4"/>
        <p:cNvGrpSpPr/>
        <p:nvPr/>
      </p:nvGrpSpPr>
      <p:grpSpPr>
        <a:xfrm>
          <a:off x="0" y="0"/>
          <a:ext cx="0" cy="0"/>
          <a:chOff x="0" y="0"/>
          <a:chExt cx="0" cy="0"/>
        </a:xfrm>
      </p:grpSpPr>
      <p:sp>
        <p:nvSpPr>
          <p:cNvPr id="1235" name="Google Shape;1235;p131"/>
          <p:cNvSpPr txBox="1">
            <a:spLocks noGrp="1"/>
          </p:cNvSpPr>
          <p:nvPr>
            <p:ph type="body" idx="1"/>
          </p:nvPr>
        </p:nvSpPr>
        <p:spPr>
          <a:xfrm>
            <a:off x="838200" y="1524000"/>
            <a:ext cx="10515600" cy="4577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55600" algn="l" rtl="0">
              <a:lnSpc>
                <a:spcPct val="90000"/>
              </a:lnSpc>
              <a:spcBef>
                <a:spcPts val="500"/>
              </a:spcBef>
              <a:spcAft>
                <a:spcPts val="0"/>
              </a:spcAft>
              <a:buClr>
                <a:schemeClr val="dk2"/>
              </a:buClr>
              <a:buSzPts val="2000"/>
              <a:buFont typeface="Arial"/>
              <a:buChar char="•"/>
              <a:defRPr sz="2000" b="0" i="0" u="none" strike="noStrike" cap="none">
                <a:solidFill>
                  <a:schemeClr val="dk1"/>
                </a:solidFill>
                <a:latin typeface="Montserrat Medium"/>
                <a:ea typeface="Montserrat Medium"/>
                <a:cs typeface="Montserrat Medium"/>
                <a:sym typeface="Montserrat Medium"/>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Montserrat Medium"/>
                <a:ea typeface="Montserrat Medium"/>
                <a:cs typeface="Montserrat Medium"/>
                <a:sym typeface="Montserrat Medium"/>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1236" name="Google Shape;1236;p131"/>
          <p:cNvSpPr/>
          <p:nvPr/>
        </p:nvSpPr>
        <p:spPr>
          <a:xfrm>
            <a:off x="0" y="468254"/>
            <a:ext cx="12192000" cy="76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1237" name="Google Shape;1237;p131"/>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marR="0" lvl="0" algn="ctr" rtl="0">
              <a:lnSpc>
                <a:spcPct val="9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238" name="Google Shape;1238;p131"/>
          <p:cNvCxnSpPr/>
          <p:nvPr/>
        </p:nvCxnSpPr>
        <p:spPr>
          <a:xfrm>
            <a:off x="0" y="850576"/>
            <a:ext cx="1390500" cy="0"/>
          </a:xfrm>
          <a:prstGeom prst="straightConnector1">
            <a:avLst/>
          </a:prstGeom>
          <a:noFill/>
          <a:ln w="9525" cap="flat" cmpd="sng">
            <a:solidFill>
              <a:schemeClr val="lt1"/>
            </a:solidFill>
            <a:prstDash val="solid"/>
            <a:miter lim="800000"/>
            <a:headEnd type="none" w="sm" len="sm"/>
            <a:tailEnd type="none" w="sm" len="sm"/>
          </a:ln>
        </p:spPr>
      </p:cxnSp>
      <p:cxnSp>
        <p:nvCxnSpPr>
          <p:cNvPr id="1239" name="Google Shape;1239;p131"/>
          <p:cNvCxnSpPr/>
          <p:nvPr/>
        </p:nvCxnSpPr>
        <p:spPr>
          <a:xfrm>
            <a:off x="10801611" y="850576"/>
            <a:ext cx="1390500" cy="0"/>
          </a:xfrm>
          <a:prstGeom prst="straightConnector1">
            <a:avLst/>
          </a:prstGeom>
          <a:noFill/>
          <a:ln w="9525" cap="flat" cmpd="sng">
            <a:solidFill>
              <a:schemeClr val="lt1"/>
            </a:solidFill>
            <a:prstDash val="solid"/>
            <a:miter lim="800000"/>
            <a:headEnd type="none" w="sm" len="sm"/>
            <a:tailEnd type="none" w="sm" len="sm"/>
          </a:ln>
        </p:spPr>
      </p:cxnSp>
      <p:pic>
        <p:nvPicPr>
          <p:cNvPr id="1240" name="Google Shape;1240;p131"/>
          <p:cNvPicPr preferRelativeResize="0"/>
          <p:nvPr/>
        </p:nvPicPr>
        <p:blipFill rotWithShape="1">
          <a:blip r:embed="rId20">
            <a:alphaModFix/>
          </a:blip>
          <a:srcRect/>
          <a:stretch/>
        </p:blipFill>
        <p:spPr>
          <a:xfrm>
            <a:off x="10213848" y="6296938"/>
            <a:ext cx="1748507" cy="396329"/>
          </a:xfrm>
          <a:prstGeom prst="rect">
            <a:avLst/>
          </a:prstGeom>
          <a:noFill/>
          <a:ln>
            <a:noFill/>
          </a:ln>
        </p:spPr>
      </p:pic>
      <p:sp>
        <p:nvSpPr>
          <p:cNvPr id="1241" name="Google Shape;1241;p131"/>
          <p:cNvSpPr txBox="1"/>
          <p:nvPr/>
        </p:nvSpPr>
        <p:spPr>
          <a:xfrm>
            <a:off x="1953047" y="6361469"/>
            <a:ext cx="1352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@CTEWORKS</a:t>
            </a:r>
            <a:endParaRPr sz="1400" b="0" i="0" u="none" strike="noStrike" cap="none">
              <a:solidFill>
                <a:srgbClr val="000000"/>
              </a:solidFill>
              <a:latin typeface="Arial"/>
              <a:ea typeface="Arial"/>
              <a:cs typeface="Arial"/>
              <a:sym typeface="Arial"/>
            </a:endParaRPr>
          </a:p>
        </p:txBody>
      </p:sp>
      <p:sp>
        <p:nvSpPr>
          <p:cNvPr id="1242" name="Google Shape;1242;p131"/>
          <p:cNvSpPr txBox="1"/>
          <p:nvPr/>
        </p:nvSpPr>
        <p:spPr>
          <a:xfrm>
            <a:off x="146373" y="6361469"/>
            <a:ext cx="179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1243" name="Google Shape;1243;p131"/>
          <p:cNvSpPr/>
          <p:nvPr/>
        </p:nvSpPr>
        <p:spPr>
          <a:xfrm flipH="1">
            <a:off x="1885127" y="6361469"/>
            <a:ext cx="45718" cy="276998"/>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Tree>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areertech.org/what-we-do/career-clusters/advancing-the-framework/"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mailto:careerclusters@careertech.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pic>
        <p:nvPicPr>
          <p:cNvPr id="6" name="Picture Placeholder 5" descr="A person working on a robot&#10;&#10;Description automatically generated">
            <a:extLst>
              <a:ext uri="{FF2B5EF4-FFF2-40B4-BE49-F238E27FC236}">
                <a16:creationId xmlns:a16="http://schemas.microsoft.com/office/drawing/2014/main" id="{8D45AD2F-7050-0F8F-05B6-362B0899B6D9}"/>
              </a:ext>
            </a:extLst>
          </p:cNvPr>
          <p:cNvPicPr>
            <a:picLocks noGrp="1" noChangeAspect="1"/>
          </p:cNvPicPr>
          <p:nvPr>
            <p:ph type="pic" idx="4294967295"/>
          </p:nvPr>
        </p:nvPicPr>
        <p:blipFill rotWithShape="1">
          <a:blip r:embed="rId3"/>
          <a:srcRect l="16355" r="16355" b="86"/>
          <a:stretch/>
        </p:blipFill>
        <p:spPr>
          <a:xfrm>
            <a:off x="5067300" y="11113"/>
            <a:ext cx="7124700" cy="5952744"/>
          </a:xfrm>
        </p:spPr>
      </p:pic>
      <p:sp>
        <p:nvSpPr>
          <p:cNvPr id="9" name="Google Shape;16;p2">
            <a:extLst>
              <a:ext uri="{FF2B5EF4-FFF2-40B4-BE49-F238E27FC236}">
                <a16:creationId xmlns:a16="http://schemas.microsoft.com/office/drawing/2014/main" id="{4D69EA79-7A77-7EA7-2F7D-4B7B61868C27}"/>
              </a:ext>
            </a:extLst>
          </p:cNvPr>
          <p:cNvSpPr/>
          <p:nvPr/>
        </p:nvSpPr>
        <p:spPr>
          <a:xfrm>
            <a:off x="-737433" y="0"/>
            <a:ext cx="9550411" cy="5979750"/>
          </a:xfrm>
          <a:custGeom>
            <a:avLst/>
            <a:gdLst/>
            <a:ahLst/>
            <a:cxnLst/>
            <a:rect l="l" t="t" r="r" b="b"/>
            <a:pathLst>
              <a:path w="10505453" h="5979750" extrusionOk="0">
                <a:moveTo>
                  <a:pt x="0" y="12357"/>
                </a:moveTo>
                <a:lnTo>
                  <a:pt x="10505453" y="0"/>
                </a:lnTo>
                <a:lnTo>
                  <a:pt x="6581635" y="5962498"/>
                </a:lnTo>
                <a:lnTo>
                  <a:pt x="2823" y="5979750"/>
                </a:lnTo>
                <a:lnTo>
                  <a:pt x="0" y="12357"/>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10" name="Google Shape;16;p2">
            <a:extLst>
              <a:ext uri="{FF2B5EF4-FFF2-40B4-BE49-F238E27FC236}">
                <a16:creationId xmlns:a16="http://schemas.microsoft.com/office/drawing/2014/main" id="{111D1C1F-CF87-8659-9C7E-3CB501B1D6C1}"/>
              </a:ext>
            </a:extLst>
          </p:cNvPr>
          <p:cNvSpPr/>
          <p:nvPr/>
        </p:nvSpPr>
        <p:spPr>
          <a:xfrm>
            <a:off x="-912797" y="0"/>
            <a:ext cx="9550411" cy="5979750"/>
          </a:xfrm>
          <a:custGeom>
            <a:avLst/>
            <a:gdLst/>
            <a:ahLst/>
            <a:cxnLst/>
            <a:rect l="l" t="t" r="r" b="b"/>
            <a:pathLst>
              <a:path w="10505453" h="5979750" extrusionOk="0">
                <a:moveTo>
                  <a:pt x="0" y="12357"/>
                </a:moveTo>
                <a:lnTo>
                  <a:pt x="10505453" y="0"/>
                </a:lnTo>
                <a:lnTo>
                  <a:pt x="6581635" y="5962498"/>
                </a:lnTo>
                <a:lnTo>
                  <a:pt x="2823" y="5979750"/>
                </a:lnTo>
                <a:lnTo>
                  <a:pt x="0" y="12357"/>
                </a:lnTo>
                <a:close/>
              </a:path>
            </a:pathLst>
          </a:custGeom>
          <a:solidFill>
            <a:schemeClr val="accen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grpSp>
        <p:nvGrpSpPr>
          <p:cNvPr id="1445" name="Google Shape;1445;p153"/>
          <p:cNvGrpSpPr/>
          <p:nvPr/>
        </p:nvGrpSpPr>
        <p:grpSpPr>
          <a:xfrm>
            <a:off x="7376641" y="316750"/>
            <a:ext cx="1265468" cy="1167683"/>
            <a:chOff x="8360636" y="316750"/>
            <a:chExt cx="1265468" cy="1167683"/>
          </a:xfrm>
        </p:grpSpPr>
        <p:sp>
          <p:nvSpPr>
            <p:cNvPr id="1446" name="Google Shape;1446;p153"/>
            <p:cNvSpPr/>
            <p:nvPr/>
          </p:nvSpPr>
          <p:spPr>
            <a:xfrm>
              <a:off x="8360636" y="316750"/>
              <a:ext cx="811051" cy="1167683"/>
            </a:xfrm>
            <a:custGeom>
              <a:avLst/>
              <a:gdLst/>
              <a:ahLst/>
              <a:cxnLst/>
              <a:rect l="l" t="t" r="r" b="b"/>
              <a:pathLst>
                <a:path w="811051" h="1167683" extrusionOk="0">
                  <a:moveTo>
                    <a:pt x="0" y="0"/>
                  </a:moveTo>
                  <a:lnTo>
                    <a:pt x="615478" y="586718"/>
                  </a:lnTo>
                  <a:lnTo>
                    <a:pt x="0" y="1167684"/>
                  </a:lnTo>
                  <a:lnTo>
                    <a:pt x="811051" y="586718"/>
                  </a:lnTo>
                  <a:lnTo>
                    <a:pt x="0" y="0"/>
                  </a:lnTo>
                  <a:close/>
                </a:path>
              </a:pathLst>
            </a:custGeom>
            <a:solidFill>
              <a:srgbClr val="F583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1447" name="Google Shape;1447;p153"/>
            <p:cNvSpPr/>
            <p:nvPr/>
          </p:nvSpPr>
          <p:spPr>
            <a:xfrm>
              <a:off x="8590721" y="380023"/>
              <a:ext cx="816801" cy="1041135"/>
            </a:xfrm>
            <a:custGeom>
              <a:avLst/>
              <a:gdLst/>
              <a:ahLst/>
              <a:cxnLst/>
              <a:rect l="l" t="t" r="r" b="b"/>
              <a:pathLst>
                <a:path w="816801" h="1041135" extrusionOk="0">
                  <a:moveTo>
                    <a:pt x="0" y="0"/>
                  </a:moveTo>
                  <a:lnTo>
                    <a:pt x="816802" y="523445"/>
                  </a:lnTo>
                  <a:lnTo>
                    <a:pt x="17255" y="1041136"/>
                  </a:lnTo>
                  <a:lnTo>
                    <a:pt x="621230" y="523445"/>
                  </a:lnTo>
                  <a:lnTo>
                    <a:pt x="0" y="0"/>
                  </a:lnTo>
                  <a:close/>
                </a:path>
              </a:pathLst>
            </a:custGeom>
            <a:solidFill>
              <a:srgbClr val="A4CE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1448" name="Google Shape;1448;p153"/>
            <p:cNvSpPr/>
            <p:nvPr/>
          </p:nvSpPr>
          <p:spPr>
            <a:xfrm>
              <a:off x="8964609" y="523826"/>
              <a:ext cx="661495" cy="753529"/>
            </a:xfrm>
            <a:custGeom>
              <a:avLst/>
              <a:gdLst/>
              <a:ahLst/>
              <a:cxnLst/>
              <a:rect l="l" t="t" r="r" b="b"/>
              <a:pathLst>
                <a:path w="661495" h="753529" extrusionOk="0">
                  <a:moveTo>
                    <a:pt x="0" y="0"/>
                  </a:moveTo>
                  <a:lnTo>
                    <a:pt x="661495" y="379642"/>
                  </a:lnTo>
                  <a:lnTo>
                    <a:pt x="5752" y="753530"/>
                  </a:lnTo>
                  <a:lnTo>
                    <a:pt x="500436" y="379642"/>
                  </a:lnTo>
                  <a:lnTo>
                    <a:pt x="0" y="0"/>
                  </a:lnTo>
                  <a:close/>
                </a:path>
              </a:pathLst>
            </a:custGeom>
            <a:solidFill>
              <a:srgbClr val="00AB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grpSp>
      <p:sp>
        <p:nvSpPr>
          <p:cNvPr id="12" name="Google Shape;1443;p153">
            <a:extLst>
              <a:ext uri="{FF2B5EF4-FFF2-40B4-BE49-F238E27FC236}">
                <a16:creationId xmlns:a16="http://schemas.microsoft.com/office/drawing/2014/main" id="{49DB6EB3-C998-3F7F-0ED2-8567B09CA0D1}"/>
              </a:ext>
            </a:extLst>
          </p:cNvPr>
          <p:cNvSpPr txBox="1">
            <a:spLocks/>
          </p:cNvSpPr>
          <p:nvPr/>
        </p:nvSpPr>
        <p:spPr>
          <a:xfrm>
            <a:off x="354261" y="3731839"/>
            <a:ext cx="5741740" cy="1703904"/>
          </a:xfrm>
          <a:prstGeom prst="rect">
            <a:avLst/>
          </a:prstGeom>
          <a:noFill/>
          <a:ln>
            <a:noFill/>
          </a:ln>
        </p:spPr>
        <p:txBody>
          <a:bodyPr spcFirstLastPara="1" wrap="square" lIns="0"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SzPts val="2000"/>
              <a:buNone/>
            </a:pPr>
            <a:r>
              <a:rPr lang="en-US" sz="2000" i="0" dirty="0">
                <a:solidFill>
                  <a:srgbClr val="000000"/>
                </a:solidFill>
                <a:effectLst/>
                <a:latin typeface="Montserrat" panose="00000500000000000000" pitchFamily="2" charset="0"/>
              </a:rPr>
              <a:t>Creating an Inclusive, Learner-centered, and Industry Responsive National Career Clusters® Framework</a:t>
            </a:r>
          </a:p>
          <a:p>
            <a:pPr marL="0" lvl="0" indent="0" algn="l" rtl="0">
              <a:lnSpc>
                <a:spcPct val="90000"/>
              </a:lnSpc>
              <a:spcBef>
                <a:spcPts val="0"/>
              </a:spcBef>
              <a:spcAft>
                <a:spcPts val="0"/>
              </a:spcAft>
              <a:buSzPts val="2000"/>
              <a:buNone/>
            </a:pPr>
            <a:endParaRPr lang="en-US" sz="3200" dirty="0">
              <a:solidFill>
                <a:srgbClr val="000000"/>
              </a:solidFill>
              <a:latin typeface="Montserrat" panose="00000500000000000000" pitchFamily="2" charset="0"/>
            </a:endParaRPr>
          </a:p>
          <a:p>
            <a:pPr marL="0" lvl="0" indent="0" algn="l" rtl="0">
              <a:lnSpc>
                <a:spcPct val="90000"/>
              </a:lnSpc>
              <a:spcBef>
                <a:spcPts val="0"/>
              </a:spcBef>
              <a:spcAft>
                <a:spcPts val="0"/>
              </a:spcAft>
              <a:buSzPts val="2000"/>
              <a:buNone/>
            </a:pPr>
            <a:r>
              <a:rPr lang="en-US" sz="1600" b="1" dirty="0">
                <a:solidFill>
                  <a:srgbClr val="000000"/>
                </a:solidFill>
                <a:latin typeface="Montserrat" panose="00000500000000000000" pitchFamily="2" charset="0"/>
              </a:rPr>
              <a:t>2024 Update</a:t>
            </a:r>
            <a:endParaRPr lang="en-US" sz="3200" b="1" dirty="0">
              <a:latin typeface="Montserrat" panose="00000500000000000000" pitchFamily="2" charset="0"/>
            </a:endParaRPr>
          </a:p>
          <a:p>
            <a:pPr>
              <a:lnSpc>
                <a:spcPct val="90000"/>
              </a:lnSpc>
              <a:buClr>
                <a:schemeClr val="accent1"/>
              </a:buClr>
              <a:buSzPts val="2000"/>
            </a:pPr>
            <a:endParaRPr lang="en-US" sz="2000" dirty="0">
              <a:solidFill>
                <a:schemeClr val="accent1"/>
              </a:solidFill>
              <a:latin typeface="Montserrat Medium"/>
              <a:sym typeface="Montserrat Medium"/>
            </a:endParaRPr>
          </a:p>
        </p:txBody>
      </p:sp>
      <p:sp>
        <p:nvSpPr>
          <p:cNvPr id="13" name="Google Shape;1444;p153">
            <a:extLst>
              <a:ext uri="{FF2B5EF4-FFF2-40B4-BE49-F238E27FC236}">
                <a16:creationId xmlns:a16="http://schemas.microsoft.com/office/drawing/2014/main" id="{CD9F29EB-053B-8511-9B06-B1078D51D0B3}"/>
              </a:ext>
            </a:extLst>
          </p:cNvPr>
          <p:cNvSpPr txBox="1">
            <a:spLocks/>
          </p:cNvSpPr>
          <p:nvPr/>
        </p:nvSpPr>
        <p:spPr>
          <a:xfrm>
            <a:off x="354261" y="2293927"/>
            <a:ext cx="6422400" cy="1257036"/>
          </a:xfrm>
          <a:prstGeom prst="rect">
            <a:avLst/>
          </a:prstGeom>
          <a:noFill/>
          <a:ln>
            <a:noFill/>
          </a:ln>
        </p:spPr>
        <p:txBody>
          <a:bodyPr spcFirstLastPara="1" wrap="square" lIns="0" tIns="91425" rIns="0" bIns="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accent1"/>
              </a:buClr>
              <a:buSzPts val="4000"/>
            </a:pPr>
            <a:r>
              <a:rPr lang="en-US" sz="4000" b="1" dirty="0">
                <a:solidFill>
                  <a:schemeClr val="accent1"/>
                </a:solidFill>
                <a:latin typeface="Montserrat"/>
                <a:sym typeface="Montserrat"/>
              </a:rPr>
              <a:t>Advancing the Framework</a:t>
            </a:r>
          </a:p>
        </p:txBody>
      </p:sp>
      <p:pic>
        <p:nvPicPr>
          <p:cNvPr id="18" name="Google Shape;17;p2">
            <a:extLst>
              <a:ext uri="{FF2B5EF4-FFF2-40B4-BE49-F238E27FC236}">
                <a16:creationId xmlns:a16="http://schemas.microsoft.com/office/drawing/2014/main" id="{7A41CD28-6474-90EC-7656-5599667D43AB}"/>
              </a:ext>
            </a:extLst>
          </p:cNvPr>
          <p:cNvPicPr preferRelativeResize="0"/>
          <p:nvPr/>
        </p:nvPicPr>
        <p:blipFill rotWithShape="1">
          <a:blip r:embed="rId4">
            <a:alphaModFix/>
          </a:blip>
          <a:srcRect/>
          <a:stretch/>
        </p:blipFill>
        <p:spPr>
          <a:xfrm>
            <a:off x="0" y="5962650"/>
            <a:ext cx="12192000" cy="895350"/>
          </a:xfrm>
          <a:prstGeom prst="rect">
            <a:avLst/>
          </a:prstGeom>
          <a:noFill/>
          <a:ln>
            <a:noFill/>
          </a:ln>
        </p:spPr>
      </p:pic>
      <p:pic>
        <p:nvPicPr>
          <p:cNvPr id="19" name="Google Shape;18;p2">
            <a:extLst>
              <a:ext uri="{FF2B5EF4-FFF2-40B4-BE49-F238E27FC236}">
                <a16:creationId xmlns:a16="http://schemas.microsoft.com/office/drawing/2014/main" id="{02C8B527-3DE1-B117-D05F-2725BB009221}"/>
              </a:ext>
            </a:extLst>
          </p:cNvPr>
          <p:cNvPicPr preferRelativeResize="0"/>
          <p:nvPr/>
        </p:nvPicPr>
        <p:blipFill rotWithShape="1">
          <a:blip r:embed="rId5">
            <a:alphaModFix/>
          </a:blip>
          <a:srcRect/>
          <a:stretch/>
        </p:blipFill>
        <p:spPr>
          <a:xfrm>
            <a:off x="9262663" y="6127382"/>
            <a:ext cx="2496553" cy="565886"/>
          </a:xfrm>
          <a:prstGeom prst="rect">
            <a:avLst/>
          </a:prstGeom>
          <a:noFill/>
          <a:ln>
            <a:noFill/>
          </a:ln>
        </p:spPr>
      </p:pic>
      <p:sp>
        <p:nvSpPr>
          <p:cNvPr id="20" name="Google Shape;21;p2">
            <a:extLst>
              <a:ext uri="{FF2B5EF4-FFF2-40B4-BE49-F238E27FC236}">
                <a16:creationId xmlns:a16="http://schemas.microsoft.com/office/drawing/2014/main" id="{34E89D97-8FBC-DEEB-9F5D-F6338219CB89}"/>
              </a:ext>
            </a:extLst>
          </p:cNvPr>
          <p:cNvSpPr txBox="1"/>
          <p:nvPr/>
        </p:nvSpPr>
        <p:spPr>
          <a:xfrm>
            <a:off x="146373" y="6287327"/>
            <a:ext cx="179344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a:solidFill>
                  <a:schemeClr val="dk1"/>
                </a:solidFill>
                <a:latin typeface="Montserrat"/>
                <a:ea typeface="Montserrat"/>
                <a:cs typeface="Montserrat"/>
                <a:sym typeface="Montserrat"/>
              </a:rPr>
              <a:t>CAREERTECH.ORG</a:t>
            </a:r>
            <a:endParaRPr/>
          </a:p>
        </p:txBody>
      </p:sp>
      <p:sp>
        <p:nvSpPr>
          <p:cNvPr id="21" name="Google Shape;22;p2">
            <a:extLst>
              <a:ext uri="{FF2B5EF4-FFF2-40B4-BE49-F238E27FC236}">
                <a16:creationId xmlns:a16="http://schemas.microsoft.com/office/drawing/2014/main" id="{744D1B79-ACB9-0251-909E-EB7D072985DC}"/>
              </a:ext>
            </a:extLst>
          </p:cNvPr>
          <p:cNvSpPr/>
          <p:nvPr/>
        </p:nvSpPr>
        <p:spPr>
          <a:xfrm flipH="1">
            <a:off x="1885126" y="6287327"/>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Montserrat Medium"/>
              <a:ea typeface="Montserrat Medium"/>
              <a:cs typeface="Montserrat Medium"/>
              <a:sym typeface="Montserrat Medium"/>
            </a:endParaRPr>
          </a:p>
        </p:txBody>
      </p:sp>
      <p:pic>
        <p:nvPicPr>
          <p:cNvPr id="2" name="Graphic 1">
            <a:extLst>
              <a:ext uri="{FF2B5EF4-FFF2-40B4-BE49-F238E27FC236}">
                <a16:creationId xmlns:a16="http://schemas.microsoft.com/office/drawing/2014/main" id="{F0FDEE16-4040-F82B-212F-CECB1543C8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4261" y="433676"/>
            <a:ext cx="6497055" cy="1645920"/>
          </a:xfrm>
          <a:prstGeom prst="rect">
            <a:avLst/>
          </a:prstGeom>
        </p:spPr>
      </p:pic>
    </p:spTree>
    <p:extLst>
      <p:ext uri="{BB962C8B-B14F-4D97-AF65-F5344CB8AC3E}">
        <p14:creationId xmlns:p14="http://schemas.microsoft.com/office/powerpoint/2010/main" val="67096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The Modernization Methodology</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7" name="TextBox 6">
            <a:extLst>
              <a:ext uri="{FF2B5EF4-FFF2-40B4-BE49-F238E27FC236}">
                <a16:creationId xmlns:a16="http://schemas.microsoft.com/office/drawing/2014/main" id="{42A928F9-EC42-BBFD-255C-3CD3EBD1FC38}"/>
              </a:ext>
            </a:extLst>
          </p:cNvPr>
          <p:cNvSpPr txBox="1"/>
          <p:nvPr/>
        </p:nvSpPr>
        <p:spPr>
          <a:xfrm>
            <a:off x="578674" y="1391203"/>
            <a:ext cx="10508566" cy="830997"/>
          </a:xfrm>
          <a:prstGeom prst="rect">
            <a:avLst/>
          </a:prstGeom>
          <a:noFill/>
        </p:spPr>
        <p:txBody>
          <a:bodyPr wrap="square">
            <a:spAutoFit/>
          </a:bodyPr>
          <a:lstStyle/>
          <a:p>
            <a:r>
              <a:rPr lang="en-US" sz="1600" b="1" dirty="0">
                <a:latin typeface="Montserrat" panose="00000500000000000000" pitchFamily="2" charset="0"/>
              </a:rPr>
              <a:t>Decisions about the structure of a modernized Framework is being developed based on:</a:t>
            </a:r>
          </a:p>
          <a:p>
            <a:endParaRPr lang="en-US" sz="1600" dirty="0">
              <a:latin typeface="Montserrat" panose="00000500000000000000" pitchFamily="2" charset="0"/>
            </a:endParaRPr>
          </a:p>
          <a:p>
            <a:endParaRPr lang="en-US" sz="1600" dirty="0">
              <a:latin typeface="Montserrat" panose="00000500000000000000" pitchFamily="2" charset="0"/>
            </a:endParaRPr>
          </a:p>
        </p:txBody>
      </p:sp>
      <p:sp>
        <p:nvSpPr>
          <p:cNvPr id="2" name="Rectangle 1">
            <a:extLst>
              <a:ext uri="{FF2B5EF4-FFF2-40B4-BE49-F238E27FC236}">
                <a16:creationId xmlns:a16="http://schemas.microsoft.com/office/drawing/2014/main" id="{0CB0BC3F-ECE5-44E9-9F06-1697AFBD2465}"/>
              </a:ext>
            </a:extLst>
          </p:cNvPr>
          <p:cNvSpPr/>
          <p:nvPr/>
        </p:nvSpPr>
        <p:spPr>
          <a:xfrm>
            <a:off x="645886" y="1973915"/>
            <a:ext cx="3062514" cy="2097314"/>
          </a:xfrm>
          <a:prstGeom prst="rect">
            <a:avLst/>
          </a:prstGeom>
          <a:solidFill>
            <a:srgbClr val="F58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Montserrat" panose="00000500000000000000" pitchFamily="2" charset="0"/>
              </a:rPr>
              <a:t>Analyses of the North American Industry Classification System </a:t>
            </a:r>
            <a:r>
              <a:rPr lang="en-US" sz="1800" b="1" dirty="0">
                <a:solidFill>
                  <a:schemeClr val="bg1"/>
                </a:solidFill>
                <a:latin typeface="Montserrat" panose="00000500000000000000" pitchFamily="2" charset="0"/>
              </a:rPr>
              <a:t>(NAICS) </a:t>
            </a:r>
            <a:r>
              <a:rPr lang="en-US" sz="1800" dirty="0">
                <a:solidFill>
                  <a:schemeClr val="bg1"/>
                </a:solidFill>
                <a:latin typeface="Montserrat" panose="00000500000000000000" pitchFamily="2" charset="0"/>
              </a:rPr>
              <a:t>and Standard Occupation Codes </a:t>
            </a:r>
            <a:r>
              <a:rPr lang="en-US" sz="1800" b="1" dirty="0">
                <a:solidFill>
                  <a:schemeClr val="bg1"/>
                </a:solidFill>
                <a:latin typeface="Montserrat" panose="00000500000000000000" pitchFamily="2" charset="0"/>
              </a:rPr>
              <a:t>(SOC)</a:t>
            </a:r>
          </a:p>
          <a:p>
            <a:pPr algn="ctr"/>
            <a:endParaRPr lang="en-US" dirty="0"/>
          </a:p>
        </p:txBody>
      </p:sp>
      <p:sp>
        <p:nvSpPr>
          <p:cNvPr id="6" name="Rectangle 5">
            <a:extLst>
              <a:ext uri="{FF2B5EF4-FFF2-40B4-BE49-F238E27FC236}">
                <a16:creationId xmlns:a16="http://schemas.microsoft.com/office/drawing/2014/main" id="{9B47B542-1DC6-47A6-8270-08C6E6D7A924}"/>
              </a:ext>
            </a:extLst>
          </p:cNvPr>
          <p:cNvSpPr/>
          <p:nvPr/>
        </p:nvSpPr>
        <p:spPr>
          <a:xfrm>
            <a:off x="8483600" y="2000910"/>
            <a:ext cx="3062514" cy="2097314"/>
          </a:xfrm>
          <a:prstGeom prst="rect">
            <a:avLst/>
          </a:prstGeom>
          <a:solidFill>
            <a:srgbClr val="8FDF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Montserrat" panose="00000500000000000000" pitchFamily="2" charset="0"/>
              </a:rPr>
              <a:t>Sector-specific labor </a:t>
            </a:r>
          </a:p>
          <a:p>
            <a:pPr algn="ctr"/>
            <a:r>
              <a:rPr lang="en-US" sz="1800" dirty="0">
                <a:solidFill>
                  <a:schemeClr val="bg2"/>
                </a:solidFill>
                <a:latin typeface="Montserrat" panose="00000500000000000000" pitchFamily="2" charset="0"/>
              </a:rPr>
              <a:t>market research </a:t>
            </a:r>
            <a:r>
              <a:rPr lang="en-US" sz="1800" b="1" dirty="0">
                <a:solidFill>
                  <a:schemeClr val="bg2"/>
                </a:solidFill>
                <a:latin typeface="Montserrat" panose="00000500000000000000" pitchFamily="2" charset="0"/>
              </a:rPr>
              <a:t>validated by industry professionals </a:t>
            </a:r>
          </a:p>
          <a:p>
            <a:pPr algn="ctr"/>
            <a:r>
              <a:rPr lang="en-US" sz="1800" dirty="0">
                <a:solidFill>
                  <a:schemeClr val="bg2"/>
                </a:solidFill>
                <a:latin typeface="Montserrat" panose="00000500000000000000" pitchFamily="2" charset="0"/>
              </a:rPr>
              <a:t>in each sector.  </a:t>
            </a:r>
          </a:p>
          <a:p>
            <a:pPr algn="ctr"/>
            <a:endParaRPr lang="en-US" dirty="0">
              <a:solidFill>
                <a:schemeClr val="bg2"/>
              </a:solidFill>
            </a:endParaRPr>
          </a:p>
        </p:txBody>
      </p:sp>
      <p:sp>
        <p:nvSpPr>
          <p:cNvPr id="8" name="Rectangle 7">
            <a:extLst>
              <a:ext uri="{FF2B5EF4-FFF2-40B4-BE49-F238E27FC236}">
                <a16:creationId xmlns:a16="http://schemas.microsoft.com/office/drawing/2014/main" id="{B36E625C-8807-4C68-B172-3D2C617E5D36}"/>
              </a:ext>
            </a:extLst>
          </p:cNvPr>
          <p:cNvSpPr/>
          <p:nvPr/>
        </p:nvSpPr>
        <p:spPr>
          <a:xfrm>
            <a:off x="645386" y="4292432"/>
            <a:ext cx="3062514" cy="2031999"/>
          </a:xfrm>
          <a:prstGeom prst="rect">
            <a:avLst/>
          </a:prstGeom>
          <a:solidFill>
            <a:srgbClr val="8FDF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Montserrat" panose="00000500000000000000" pitchFamily="2" charset="0"/>
              </a:rPr>
              <a:t>Direct input from the CTE community through </a:t>
            </a:r>
            <a:r>
              <a:rPr lang="en-US" sz="1600" b="1" dirty="0">
                <a:solidFill>
                  <a:schemeClr val="bg2"/>
                </a:solidFill>
                <a:latin typeface="Montserrat" panose="00000500000000000000" pitchFamily="2" charset="0"/>
              </a:rPr>
              <a:t>member workshops </a:t>
            </a:r>
            <a:r>
              <a:rPr lang="en-US" sz="1600" dirty="0">
                <a:solidFill>
                  <a:schemeClr val="bg2"/>
                </a:solidFill>
                <a:latin typeface="Montserrat" panose="00000500000000000000" pitchFamily="2" charset="0"/>
              </a:rPr>
              <a:t>and educator and partner organization input groups</a:t>
            </a:r>
          </a:p>
          <a:p>
            <a:pPr algn="ctr"/>
            <a:endParaRPr lang="en-US" dirty="0">
              <a:solidFill>
                <a:schemeClr val="bg2"/>
              </a:solidFill>
            </a:endParaRPr>
          </a:p>
        </p:txBody>
      </p:sp>
      <p:sp>
        <p:nvSpPr>
          <p:cNvPr id="9" name="Rectangle 8">
            <a:extLst>
              <a:ext uri="{FF2B5EF4-FFF2-40B4-BE49-F238E27FC236}">
                <a16:creationId xmlns:a16="http://schemas.microsoft.com/office/drawing/2014/main" id="{ABF82645-8CFC-4B2C-8607-AED5300E5F69}"/>
              </a:ext>
            </a:extLst>
          </p:cNvPr>
          <p:cNvSpPr/>
          <p:nvPr/>
        </p:nvSpPr>
        <p:spPr>
          <a:xfrm>
            <a:off x="8483452" y="4151496"/>
            <a:ext cx="3062514" cy="2097314"/>
          </a:xfrm>
          <a:prstGeom prst="rect">
            <a:avLst/>
          </a:prstGeom>
          <a:solidFill>
            <a:srgbClr val="92D4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panose="00000500000000000000" pitchFamily="2" charset="0"/>
              </a:rPr>
              <a:t>National surveys </a:t>
            </a:r>
            <a:r>
              <a:rPr lang="en-US" sz="1800" dirty="0">
                <a:solidFill>
                  <a:schemeClr val="bg1"/>
                </a:solidFill>
                <a:latin typeface="Montserrat" panose="00000500000000000000" pitchFamily="2" charset="0"/>
              </a:rPr>
              <a:t>of the current Framework’s use, strengths and weaknesses</a:t>
            </a:r>
          </a:p>
        </p:txBody>
      </p:sp>
      <p:sp>
        <p:nvSpPr>
          <p:cNvPr id="10" name="Rectangle 9">
            <a:extLst>
              <a:ext uri="{FF2B5EF4-FFF2-40B4-BE49-F238E27FC236}">
                <a16:creationId xmlns:a16="http://schemas.microsoft.com/office/drawing/2014/main" id="{1943DDE2-B1A7-4A70-AF89-4D9D677A5209}"/>
              </a:ext>
            </a:extLst>
          </p:cNvPr>
          <p:cNvSpPr/>
          <p:nvPr/>
        </p:nvSpPr>
        <p:spPr>
          <a:xfrm>
            <a:off x="4564669" y="4292432"/>
            <a:ext cx="3062514" cy="2097314"/>
          </a:xfrm>
          <a:prstGeom prst="rect">
            <a:avLst/>
          </a:prstGeom>
          <a:solidFill>
            <a:srgbClr val="F58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Montserrat" panose="00000500000000000000" pitchFamily="2" charset="0"/>
              </a:rPr>
              <a:t>State –level </a:t>
            </a:r>
            <a:r>
              <a:rPr lang="en-US" sz="1800" b="1" dirty="0">
                <a:solidFill>
                  <a:schemeClr val="bg1"/>
                </a:solidFill>
                <a:latin typeface="Montserrat" panose="00000500000000000000" pitchFamily="2" charset="0"/>
              </a:rPr>
              <a:t>gap analysis </a:t>
            </a:r>
            <a:r>
              <a:rPr lang="en-US" sz="1800" dirty="0">
                <a:solidFill>
                  <a:schemeClr val="bg1"/>
                </a:solidFill>
                <a:latin typeface="Montserrat" panose="00000500000000000000" pitchFamily="2" charset="0"/>
              </a:rPr>
              <a:t>of how the current Framework is being implemented and adapted</a:t>
            </a:r>
          </a:p>
          <a:p>
            <a:pPr algn="ctr"/>
            <a:endParaRPr lang="en-US" dirty="0"/>
          </a:p>
        </p:txBody>
      </p:sp>
      <p:sp>
        <p:nvSpPr>
          <p:cNvPr id="11" name="Rectangle 10">
            <a:extLst>
              <a:ext uri="{FF2B5EF4-FFF2-40B4-BE49-F238E27FC236}">
                <a16:creationId xmlns:a16="http://schemas.microsoft.com/office/drawing/2014/main" id="{53F25B3A-DB52-4541-984A-24914D013257}"/>
              </a:ext>
            </a:extLst>
          </p:cNvPr>
          <p:cNvSpPr/>
          <p:nvPr/>
        </p:nvSpPr>
        <p:spPr>
          <a:xfrm>
            <a:off x="4564669" y="2000910"/>
            <a:ext cx="3062514" cy="2097314"/>
          </a:xfrm>
          <a:prstGeom prst="rect">
            <a:avLst/>
          </a:prstGeom>
          <a:solidFill>
            <a:srgbClr val="92D4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Montserrat" panose="00000500000000000000" pitchFamily="2" charset="0"/>
              </a:rPr>
              <a:t>Input from </a:t>
            </a:r>
            <a:r>
              <a:rPr lang="en-US" sz="1800" b="1" dirty="0">
                <a:solidFill>
                  <a:schemeClr val="bg1"/>
                </a:solidFill>
                <a:latin typeface="Montserrat" panose="00000500000000000000" pitchFamily="2" charset="0"/>
              </a:rPr>
              <a:t>13 sector specific Industry Advisory Groups</a:t>
            </a:r>
          </a:p>
        </p:txBody>
      </p:sp>
    </p:spTree>
    <p:extLst>
      <p:ext uri="{BB962C8B-B14F-4D97-AF65-F5344CB8AC3E}">
        <p14:creationId xmlns:p14="http://schemas.microsoft.com/office/powerpoint/2010/main" val="288113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2" name="Rectangle 1">
            <a:extLst>
              <a:ext uri="{FF2B5EF4-FFF2-40B4-BE49-F238E27FC236}">
                <a16:creationId xmlns:a16="http://schemas.microsoft.com/office/drawing/2014/main" id="{D31D5C1B-50B4-415A-8721-5498D9BA907D}"/>
              </a:ext>
            </a:extLst>
          </p:cNvPr>
          <p:cNvSpPr/>
          <p:nvPr/>
        </p:nvSpPr>
        <p:spPr>
          <a:xfrm>
            <a:off x="0" y="1230254"/>
            <a:ext cx="12071445" cy="5627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An Inclusive Process</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pic>
        <p:nvPicPr>
          <p:cNvPr id="5" name="Picture 4" descr="A diagram of a circular chart&#10;&#10;Description automatically generated with medium confidence">
            <a:extLst>
              <a:ext uri="{FF2B5EF4-FFF2-40B4-BE49-F238E27FC236}">
                <a16:creationId xmlns:a16="http://schemas.microsoft.com/office/drawing/2014/main" id="{FEC8D3BD-14FB-807C-6705-D1ED05E8C969}"/>
              </a:ext>
            </a:extLst>
          </p:cNvPr>
          <p:cNvPicPr>
            <a:picLocks noChangeAspect="1"/>
          </p:cNvPicPr>
          <p:nvPr/>
        </p:nvPicPr>
        <p:blipFill>
          <a:blip r:embed="rId3"/>
          <a:stretch>
            <a:fillRect/>
          </a:stretch>
        </p:blipFill>
        <p:spPr>
          <a:xfrm>
            <a:off x="1307357" y="1409241"/>
            <a:ext cx="9480452" cy="5332754"/>
          </a:xfrm>
          <a:prstGeom prst="rect">
            <a:avLst/>
          </a:prstGeom>
        </p:spPr>
      </p:pic>
    </p:spTree>
    <p:extLst>
      <p:ext uri="{BB962C8B-B14F-4D97-AF65-F5344CB8AC3E}">
        <p14:creationId xmlns:p14="http://schemas.microsoft.com/office/powerpoint/2010/main" val="385211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EBE9-BA87-1108-33B6-CAE2910EC403}"/>
              </a:ext>
            </a:extLst>
          </p:cNvPr>
          <p:cNvSpPr>
            <a:spLocks noGrp="1"/>
          </p:cNvSpPr>
          <p:nvPr>
            <p:ph type="title"/>
          </p:nvPr>
        </p:nvSpPr>
        <p:spPr/>
        <p:txBody>
          <a:bodyPr/>
          <a:lstStyle/>
          <a:p>
            <a:r>
              <a:rPr lang="en-US" dirty="0"/>
              <a:t>Expected Changes</a:t>
            </a:r>
          </a:p>
        </p:txBody>
      </p:sp>
      <p:sp>
        <p:nvSpPr>
          <p:cNvPr id="4" name="Rectangle 3">
            <a:extLst>
              <a:ext uri="{FF2B5EF4-FFF2-40B4-BE49-F238E27FC236}">
                <a16:creationId xmlns:a16="http://schemas.microsoft.com/office/drawing/2014/main" id="{CDA3103F-713F-4C85-ABE9-244749DF3AAE}"/>
              </a:ext>
            </a:extLst>
          </p:cNvPr>
          <p:cNvSpPr/>
          <p:nvPr/>
        </p:nvSpPr>
        <p:spPr>
          <a:xfrm>
            <a:off x="598117" y="2491746"/>
            <a:ext cx="11132133" cy="2097314"/>
          </a:xfrm>
          <a:prstGeom prst="rect">
            <a:avLst/>
          </a:prstGeom>
          <a:solidFill>
            <a:srgbClr val="8FDF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8CDF893-F781-174D-828E-8EAA0AF78439}"/>
              </a:ext>
            </a:extLst>
          </p:cNvPr>
          <p:cNvSpPr>
            <a:spLocks noGrp="1"/>
          </p:cNvSpPr>
          <p:nvPr>
            <p:ph type="body" idx="1"/>
          </p:nvPr>
        </p:nvSpPr>
        <p:spPr/>
        <p:txBody>
          <a:bodyPr>
            <a:normAutofit/>
          </a:bodyPr>
          <a:lstStyle/>
          <a:p>
            <a:pPr marL="0" lvl="0" indent="0" algn="l" rtl="0">
              <a:lnSpc>
                <a:spcPct val="100000"/>
              </a:lnSpc>
              <a:spcBef>
                <a:spcPts val="0"/>
              </a:spcBef>
              <a:spcAft>
                <a:spcPts val="0"/>
              </a:spcAft>
              <a:buSzPts val="1400"/>
              <a:buNone/>
            </a:pPr>
            <a:r>
              <a:rPr lang="en-US" dirty="0">
                <a:latin typeface="Montserrat" panose="00000500000000000000" pitchFamily="2" charset="0"/>
              </a:rPr>
              <a:t>The Framework is changing, but this is not a complete overhaul.  Advance CTE anticipates:</a:t>
            </a:r>
          </a:p>
          <a:p>
            <a:pPr marL="342900" lvl="0" algn="l" rtl="0">
              <a:lnSpc>
                <a:spcPct val="100000"/>
              </a:lnSpc>
              <a:spcBef>
                <a:spcPts val="0"/>
              </a:spcBef>
              <a:spcAft>
                <a:spcPts val="0"/>
              </a:spcAft>
              <a:buSzPts val="1400"/>
              <a:buFont typeface="Wingdings" panose="05000000000000000000" pitchFamily="2" charset="2"/>
              <a:buChar char="Ø"/>
            </a:pPr>
            <a:endParaRPr lang="en-US" sz="2000" dirty="0">
              <a:latin typeface="Montserrat" panose="00000500000000000000" pitchFamily="2" charset="0"/>
            </a:endParaRPr>
          </a:p>
          <a:p>
            <a:pPr marL="342900" lvl="0" algn="l" rtl="0">
              <a:lnSpc>
                <a:spcPct val="100000"/>
              </a:lnSpc>
              <a:spcBef>
                <a:spcPts val="0"/>
              </a:spcBef>
              <a:spcAft>
                <a:spcPts val="0"/>
              </a:spcAft>
              <a:buSzPts val="1400"/>
              <a:buFont typeface="Wingdings" panose="05000000000000000000" pitchFamily="2" charset="2"/>
              <a:buChar char="Ø"/>
            </a:pPr>
            <a:r>
              <a:rPr lang="en-US" sz="2000" dirty="0">
                <a:latin typeface="Montserrat" panose="00000500000000000000" pitchFamily="2" charset="0"/>
              </a:rPr>
              <a:t>Nothing in the current Framework to be removed.</a:t>
            </a:r>
          </a:p>
          <a:p>
            <a:pPr marL="342900" lvl="0" algn="l" rtl="0">
              <a:lnSpc>
                <a:spcPct val="100000"/>
              </a:lnSpc>
              <a:spcBef>
                <a:spcPts val="0"/>
              </a:spcBef>
              <a:spcAft>
                <a:spcPts val="0"/>
              </a:spcAft>
              <a:buSzPts val="1400"/>
              <a:buFont typeface="Wingdings" panose="05000000000000000000" pitchFamily="2" charset="2"/>
              <a:buChar char="Ø"/>
            </a:pPr>
            <a:r>
              <a:rPr lang="en-US" sz="2000" dirty="0">
                <a:latin typeface="Montserrat" panose="00000500000000000000" pitchFamily="2" charset="0"/>
              </a:rPr>
              <a:t>Some reorganization and consolidation of existing Career Clusters.</a:t>
            </a:r>
          </a:p>
          <a:p>
            <a:pPr marL="342900" lvl="0" algn="l" rtl="0">
              <a:lnSpc>
                <a:spcPct val="100000"/>
              </a:lnSpc>
              <a:spcBef>
                <a:spcPts val="0"/>
              </a:spcBef>
              <a:spcAft>
                <a:spcPts val="0"/>
              </a:spcAft>
              <a:buSzPts val="1400"/>
              <a:buFont typeface="Wingdings" panose="05000000000000000000" pitchFamily="2" charset="2"/>
              <a:buChar char="Ø"/>
            </a:pPr>
            <a:r>
              <a:rPr lang="en-US" sz="2000" dirty="0">
                <a:latin typeface="Montserrat" panose="00000500000000000000" pitchFamily="2" charset="0"/>
              </a:rPr>
              <a:t>New Career Clusters added based on labor market research.</a:t>
            </a:r>
          </a:p>
          <a:p>
            <a:pPr marL="342900" lvl="0" algn="l" rtl="0">
              <a:lnSpc>
                <a:spcPct val="100000"/>
              </a:lnSpc>
              <a:spcBef>
                <a:spcPts val="0"/>
              </a:spcBef>
              <a:spcAft>
                <a:spcPts val="0"/>
              </a:spcAft>
              <a:buSzPts val="1400"/>
              <a:buFont typeface="Wingdings" panose="05000000000000000000" pitchFamily="2" charset="2"/>
              <a:buChar char="Ø"/>
            </a:pPr>
            <a:r>
              <a:rPr lang="en-US" sz="2000" dirty="0">
                <a:latin typeface="Montserrat" panose="00000500000000000000" pitchFamily="2" charset="0"/>
              </a:rPr>
              <a:t>More attention to be focused on the interdisciplinarity of clusters, particularly those that include careers that cut across all other sectors such as digital technology.</a:t>
            </a:r>
          </a:p>
          <a:p>
            <a:pPr marL="0" lvl="0" indent="0" algn="l" rtl="0">
              <a:lnSpc>
                <a:spcPct val="100000"/>
              </a:lnSpc>
              <a:spcBef>
                <a:spcPts val="0"/>
              </a:spcBef>
              <a:spcAft>
                <a:spcPts val="0"/>
              </a:spcAft>
              <a:buSzPts val="1400"/>
              <a:buNone/>
            </a:pPr>
            <a:endParaRPr lang="en-US" sz="2000" dirty="0">
              <a:latin typeface="Montserrat" panose="00000500000000000000" pitchFamily="2" charset="0"/>
            </a:endParaRPr>
          </a:p>
          <a:p>
            <a:pPr marL="0" lvl="0" indent="0" algn="l" rtl="0">
              <a:lnSpc>
                <a:spcPct val="100000"/>
              </a:lnSpc>
              <a:spcBef>
                <a:spcPts val="0"/>
              </a:spcBef>
              <a:spcAft>
                <a:spcPts val="0"/>
              </a:spcAft>
              <a:buSzPts val="1400"/>
              <a:buNone/>
            </a:pPr>
            <a:r>
              <a:rPr lang="en-US" dirty="0">
                <a:latin typeface="Montserrat" panose="00000500000000000000" pitchFamily="2" charset="0"/>
              </a:rPr>
              <a:t>In the final analysis, the Framework will be modernized but many aspects of the current Framework are likely to be carried forward. </a:t>
            </a:r>
          </a:p>
          <a:p>
            <a:endParaRPr lang="en-US" dirty="0"/>
          </a:p>
        </p:txBody>
      </p:sp>
    </p:spTree>
    <p:extLst>
      <p:ext uri="{BB962C8B-B14F-4D97-AF65-F5344CB8AC3E}">
        <p14:creationId xmlns:p14="http://schemas.microsoft.com/office/powerpoint/2010/main" val="239076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2d1c3bf2fb8_0_5"/>
          <p:cNvSpPr txBox="1">
            <a:spLocks noGrp="1"/>
          </p:cNvSpPr>
          <p:nvPr>
            <p:ph type="body" idx="1"/>
          </p:nvPr>
        </p:nvSpPr>
        <p:spPr>
          <a:xfrm>
            <a:off x="4585252" y="3249637"/>
            <a:ext cx="6817500" cy="2239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endParaRPr b="1">
              <a:latin typeface="Montserrat"/>
              <a:ea typeface="Montserrat"/>
              <a:cs typeface="Montserrat"/>
              <a:sym typeface="Montserrat"/>
            </a:endParaRPr>
          </a:p>
          <a:p>
            <a:pPr marL="0" lvl="0" indent="0" algn="l" rtl="0">
              <a:lnSpc>
                <a:spcPct val="90000"/>
              </a:lnSpc>
              <a:spcBef>
                <a:spcPts val="0"/>
              </a:spcBef>
              <a:spcAft>
                <a:spcPts val="0"/>
              </a:spcAft>
              <a:buSzPts val="2000"/>
              <a:buNone/>
            </a:pPr>
            <a:endParaRPr/>
          </a:p>
        </p:txBody>
      </p:sp>
      <p:sp>
        <p:nvSpPr>
          <p:cNvPr id="621" name="Google Shape;621;g2d1c3bf2fb8_0_5"/>
          <p:cNvSpPr txBox="1">
            <a:spLocks noGrp="1"/>
          </p:cNvSpPr>
          <p:nvPr>
            <p:ph type="title"/>
          </p:nvPr>
        </p:nvSpPr>
        <p:spPr>
          <a:xfrm>
            <a:off x="4585252" y="1242865"/>
            <a:ext cx="6817500" cy="1866000"/>
          </a:xfrm>
          <a:prstGeom prst="rect">
            <a:avLst/>
          </a:prstGeom>
          <a:noFill/>
          <a:ln>
            <a:noFill/>
          </a:ln>
        </p:spPr>
        <p:txBody>
          <a:bodyPr spcFirstLastPara="1" wrap="square" lIns="0" tIns="91425" rIns="0" bIns="0" anchor="b" anchorCtr="0">
            <a:normAutofit/>
          </a:bodyPr>
          <a:lstStyle/>
          <a:p>
            <a:pPr marL="0" lvl="0" indent="0" algn="l" rtl="0">
              <a:lnSpc>
                <a:spcPct val="90000"/>
              </a:lnSpc>
              <a:spcBef>
                <a:spcPts val="0"/>
              </a:spcBef>
              <a:spcAft>
                <a:spcPts val="0"/>
              </a:spcAft>
              <a:buClr>
                <a:schemeClr val="lt1"/>
              </a:buClr>
              <a:buSzPts val="4000"/>
              <a:buFont typeface="Montserrat"/>
              <a:buNone/>
            </a:pPr>
            <a:r>
              <a:rPr lang="en-US"/>
              <a:t>The Road Ahead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Where We Are Now</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7" name="TextBox 6">
            <a:extLst>
              <a:ext uri="{FF2B5EF4-FFF2-40B4-BE49-F238E27FC236}">
                <a16:creationId xmlns:a16="http://schemas.microsoft.com/office/drawing/2014/main" id="{42A928F9-EC42-BBFD-255C-3CD3EBD1FC38}"/>
              </a:ext>
            </a:extLst>
          </p:cNvPr>
          <p:cNvSpPr txBox="1"/>
          <p:nvPr/>
        </p:nvSpPr>
        <p:spPr>
          <a:xfrm>
            <a:off x="578674" y="1391203"/>
            <a:ext cx="10508566" cy="830997"/>
          </a:xfrm>
          <a:prstGeom prst="rect">
            <a:avLst/>
          </a:prstGeom>
          <a:noFill/>
        </p:spPr>
        <p:txBody>
          <a:bodyPr wrap="square">
            <a:spAutoFit/>
          </a:bodyPr>
          <a:lstStyle/>
          <a:p>
            <a:r>
              <a:rPr lang="en-US" sz="1600" b="1" dirty="0">
                <a:latin typeface="Montserrat" panose="00000500000000000000" pitchFamily="2" charset="0"/>
              </a:rPr>
              <a:t>Advance CTE has concluded the Framework validation stage that began in March 2024. </a:t>
            </a:r>
          </a:p>
          <a:p>
            <a:endParaRPr lang="en-US" sz="1600" dirty="0">
              <a:latin typeface="Montserrat" panose="00000500000000000000" pitchFamily="2" charset="0"/>
            </a:endParaRPr>
          </a:p>
          <a:p>
            <a:endParaRPr lang="en-US" sz="1600" dirty="0">
              <a:latin typeface="Montserrat" panose="00000500000000000000" pitchFamily="2" charset="0"/>
            </a:endParaRPr>
          </a:p>
        </p:txBody>
      </p:sp>
      <p:sp>
        <p:nvSpPr>
          <p:cNvPr id="2" name="Rectangle 1">
            <a:extLst>
              <a:ext uri="{FF2B5EF4-FFF2-40B4-BE49-F238E27FC236}">
                <a16:creationId xmlns:a16="http://schemas.microsoft.com/office/drawing/2014/main" id="{0CB0BC3F-ECE5-44E9-9F06-1697AFBD2465}"/>
              </a:ext>
            </a:extLst>
          </p:cNvPr>
          <p:cNvSpPr/>
          <p:nvPr/>
        </p:nvSpPr>
        <p:spPr>
          <a:xfrm>
            <a:off x="645886" y="1973915"/>
            <a:ext cx="3062514" cy="2097314"/>
          </a:xfrm>
          <a:prstGeom prst="rect">
            <a:avLst/>
          </a:prstGeom>
          <a:solidFill>
            <a:srgbClr val="F58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panose="00000500000000000000" pitchFamily="2" charset="0"/>
              </a:rPr>
              <a:t>June 2024</a:t>
            </a:r>
          </a:p>
          <a:p>
            <a:pPr algn="ctr"/>
            <a:r>
              <a:rPr lang="en-US" sz="1800" dirty="0">
                <a:latin typeface="Montserrat" panose="00000500000000000000" pitchFamily="2" charset="0"/>
              </a:rPr>
              <a:t>Draft Framework unveiled with more than 1,000+ participants at public webinar </a:t>
            </a:r>
          </a:p>
          <a:p>
            <a:pPr algn="ctr"/>
            <a:endParaRPr lang="en-US" dirty="0"/>
          </a:p>
        </p:txBody>
      </p:sp>
      <p:sp>
        <p:nvSpPr>
          <p:cNvPr id="6" name="Rectangle 5">
            <a:extLst>
              <a:ext uri="{FF2B5EF4-FFF2-40B4-BE49-F238E27FC236}">
                <a16:creationId xmlns:a16="http://schemas.microsoft.com/office/drawing/2014/main" id="{9B47B542-1DC6-47A6-8270-08C6E6D7A924}"/>
              </a:ext>
            </a:extLst>
          </p:cNvPr>
          <p:cNvSpPr/>
          <p:nvPr/>
        </p:nvSpPr>
        <p:spPr>
          <a:xfrm>
            <a:off x="8483600" y="2000910"/>
            <a:ext cx="3062514" cy="2097314"/>
          </a:xfrm>
          <a:prstGeom prst="rect">
            <a:avLst/>
          </a:prstGeom>
          <a:solidFill>
            <a:srgbClr val="8FDF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latin typeface="Montserrat" panose="00000500000000000000" pitchFamily="2" charset="0"/>
              </a:rPr>
              <a:t>Summer 2024 </a:t>
            </a:r>
          </a:p>
          <a:p>
            <a:pPr algn="ctr"/>
            <a:r>
              <a:rPr lang="en-US" sz="1800" dirty="0">
                <a:solidFill>
                  <a:schemeClr val="bg2"/>
                </a:solidFill>
                <a:latin typeface="Montserrat" panose="00000500000000000000" pitchFamily="2" charset="0"/>
              </a:rPr>
              <a:t>Survey and validation phase analysis and testing against modern Framework methodology </a:t>
            </a:r>
          </a:p>
          <a:p>
            <a:pPr algn="ctr"/>
            <a:endParaRPr lang="en-US" dirty="0">
              <a:solidFill>
                <a:schemeClr val="bg2"/>
              </a:solidFill>
            </a:endParaRPr>
          </a:p>
        </p:txBody>
      </p:sp>
      <p:sp>
        <p:nvSpPr>
          <p:cNvPr id="8" name="Rectangle 7">
            <a:extLst>
              <a:ext uri="{FF2B5EF4-FFF2-40B4-BE49-F238E27FC236}">
                <a16:creationId xmlns:a16="http://schemas.microsoft.com/office/drawing/2014/main" id="{B36E625C-8807-4C68-B172-3D2C617E5D36}"/>
              </a:ext>
            </a:extLst>
          </p:cNvPr>
          <p:cNvSpPr/>
          <p:nvPr/>
        </p:nvSpPr>
        <p:spPr>
          <a:xfrm>
            <a:off x="645386" y="4292432"/>
            <a:ext cx="3062514" cy="2031999"/>
          </a:xfrm>
          <a:prstGeom prst="rect">
            <a:avLst/>
          </a:prstGeom>
          <a:solidFill>
            <a:srgbClr val="8FDF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latin typeface="Montserrat" panose="00000500000000000000" pitchFamily="2" charset="0"/>
              </a:rPr>
              <a:t>Summer 2024 </a:t>
            </a:r>
          </a:p>
          <a:p>
            <a:pPr algn="ctr"/>
            <a:r>
              <a:rPr lang="en-US" sz="1800" dirty="0">
                <a:solidFill>
                  <a:schemeClr val="bg2"/>
                </a:solidFill>
                <a:latin typeface="Montserrat" panose="00000500000000000000" pitchFamily="2" charset="0"/>
              </a:rPr>
              <a:t>Finalization and Board of Directors approval of final Framework</a:t>
            </a:r>
          </a:p>
        </p:txBody>
      </p:sp>
      <p:sp>
        <p:nvSpPr>
          <p:cNvPr id="9" name="Rectangle 8">
            <a:extLst>
              <a:ext uri="{FF2B5EF4-FFF2-40B4-BE49-F238E27FC236}">
                <a16:creationId xmlns:a16="http://schemas.microsoft.com/office/drawing/2014/main" id="{ABF82645-8CFC-4B2C-8607-AED5300E5F69}"/>
              </a:ext>
            </a:extLst>
          </p:cNvPr>
          <p:cNvSpPr/>
          <p:nvPr/>
        </p:nvSpPr>
        <p:spPr>
          <a:xfrm>
            <a:off x="8483452" y="4151496"/>
            <a:ext cx="3062514" cy="2097314"/>
          </a:xfrm>
          <a:prstGeom prst="rect">
            <a:avLst/>
          </a:prstGeom>
          <a:solidFill>
            <a:srgbClr val="92D4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panose="00000500000000000000" pitchFamily="2" charset="0"/>
              </a:rPr>
              <a:t>October 2024</a:t>
            </a:r>
          </a:p>
          <a:p>
            <a:pPr algn="ctr"/>
            <a:endParaRPr lang="en-US" sz="1800" b="1" dirty="0">
              <a:solidFill>
                <a:schemeClr val="bg1"/>
              </a:solidFill>
              <a:latin typeface="Montserrat" panose="00000500000000000000" pitchFamily="2" charset="0"/>
            </a:endParaRPr>
          </a:p>
          <a:p>
            <a:pPr algn="ctr"/>
            <a:r>
              <a:rPr lang="en-US" sz="1800" dirty="0">
                <a:solidFill>
                  <a:schemeClr val="bg1"/>
                </a:solidFill>
                <a:latin typeface="Montserrat" panose="00000500000000000000" pitchFamily="2" charset="0"/>
              </a:rPr>
              <a:t>Release of final modernized National Career Clusters Framework </a:t>
            </a:r>
          </a:p>
        </p:txBody>
      </p:sp>
      <p:sp>
        <p:nvSpPr>
          <p:cNvPr id="10" name="Rectangle 9">
            <a:extLst>
              <a:ext uri="{FF2B5EF4-FFF2-40B4-BE49-F238E27FC236}">
                <a16:creationId xmlns:a16="http://schemas.microsoft.com/office/drawing/2014/main" id="{1943DDE2-B1A7-4A70-AF89-4D9D677A5209}"/>
              </a:ext>
            </a:extLst>
          </p:cNvPr>
          <p:cNvSpPr/>
          <p:nvPr/>
        </p:nvSpPr>
        <p:spPr>
          <a:xfrm>
            <a:off x="4564669" y="4292432"/>
            <a:ext cx="3062514" cy="2097314"/>
          </a:xfrm>
          <a:prstGeom prst="rect">
            <a:avLst/>
          </a:prstGeom>
          <a:solidFill>
            <a:srgbClr val="F58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panose="00000500000000000000" pitchFamily="2" charset="0"/>
              </a:rPr>
              <a:t>Fall 2024</a:t>
            </a:r>
          </a:p>
          <a:p>
            <a:pPr algn="ctr"/>
            <a:r>
              <a:rPr lang="en-US" sz="1800" dirty="0">
                <a:solidFill>
                  <a:schemeClr val="bg1"/>
                </a:solidFill>
                <a:latin typeface="Montserrat" panose="00000500000000000000" pitchFamily="2" charset="0"/>
              </a:rPr>
              <a:t>Resource development and preparation for Framework implementation </a:t>
            </a:r>
          </a:p>
          <a:p>
            <a:pPr algn="ctr"/>
            <a:endParaRPr lang="en-US" dirty="0"/>
          </a:p>
        </p:txBody>
      </p:sp>
      <p:sp>
        <p:nvSpPr>
          <p:cNvPr id="11" name="Rectangle 10">
            <a:extLst>
              <a:ext uri="{FF2B5EF4-FFF2-40B4-BE49-F238E27FC236}">
                <a16:creationId xmlns:a16="http://schemas.microsoft.com/office/drawing/2014/main" id="{53F25B3A-DB52-4541-984A-24914D013257}"/>
              </a:ext>
            </a:extLst>
          </p:cNvPr>
          <p:cNvSpPr/>
          <p:nvPr/>
        </p:nvSpPr>
        <p:spPr>
          <a:xfrm>
            <a:off x="4564669" y="2000910"/>
            <a:ext cx="3062514" cy="2097314"/>
          </a:xfrm>
          <a:prstGeom prst="rect">
            <a:avLst/>
          </a:prstGeom>
          <a:solidFill>
            <a:srgbClr val="92D4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panose="00000500000000000000" pitchFamily="2" charset="0"/>
              </a:rPr>
              <a:t>June-July 2024</a:t>
            </a:r>
          </a:p>
          <a:p>
            <a:pPr algn="ctr"/>
            <a:endParaRPr lang="en-US" sz="1800" b="1" dirty="0">
              <a:solidFill>
                <a:schemeClr val="bg1"/>
              </a:solidFill>
              <a:latin typeface="Montserrat" panose="00000500000000000000" pitchFamily="2" charset="0"/>
            </a:endParaRPr>
          </a:p>
          <a:p>
            <a:pPr algn="ctr"/>
            <a:r>
              <a:rPr lang="en-US" sz="1800" dirty="0">
                <a:solidFill>
                  <a:schemeClr val="bg1"/>
                </a:solidFill>
                <a:latin typeface="Montserrat" panose="00000500000000000000" pitchFamily="2" charset="0"/>
              </a:rPr>
              <a:t>Public validation survey with over 1,400 responses </a:t>
            </a:r>
          </a:p>
        </p:txBody>
      </p:sp>
    </p:spTree>
    <p:extLst>
      <p:ext uri="{BB962C8B-B14F-4D97-AF65-F5344CB8AC3E}">
        <p14:creationId xmlns:p14="http://schemas.microsoft.com/office/powerpoint/2010/main" val="39732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The Modernization Timeline</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pic>
        <p:nvPicPr>
          <p:cNvPr id="6" name="Picture 5" descr="A diagram of a process&#10;&#10;Description automatically generated with medium confidence">
            <a:extLst>
              <a:ext uri="{FF2B5EF4-FFF2-40B4-BE49-F238E27FC236}">
                <a16:creationId xmlns:a16="http://schemas.microsoft.com/office/drawing/2014/main" id="{5BFA8D92-7596-E342-330F-8FA0639323DD}"/>
              </a:ext>
            </a:extLst>
          </p:cNvPr>
          <p:cNvPicPr>
            <a:picLocks noChangeAspect="1"/>
          </p:cNvPicPr>
          <p:nvPr/>
        </p:nvPicPr>
        <p:blipFill>
          <a:blip r:embed="rId3"/>
          <a:stretch>
            <a:fillRect/>
          </a:stretch>
        </p:blipFill>
        <p:spPr>
          <a:xfrm>
            <a:off x="1049594" y="1553711"/>
            <a:ext cx="8798944" cy="5246370"/>
          </a:xfrm>
          <a:prstGeom prst="rect">
            <a:avLst/>
          </a:prstGeom>
        </p:spPr>
      </p:pic>
    </p:spTree>
    <p:extLst>
      <p:ext uri="{BB962C8B-B14F-4D97-AF65-F5344CB8AC3E}">
        <p14:creationId xmlns:p14="http://schemas.microsoft.com/office/powerpoint/2010/main" val="219566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The Implementation Phase</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466" name="Google Shape;1466;p154"/>
          <p:cNvSpPr txBox="1"/>
          <p:nvPr/>
        </p:nvSpPr>
        <p:spPr>
          <a:xfrm>
            <a:off x="604910" y="1814588"/>
            <a:ext cx="10297551" cy="113873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600"/>
            </a:pPr>
            <a:r>
              <a:rPr lang="en-US" sz="2800" b="1" dirty="0">
                <a:latin typeface="Montserrat" panose="00000500000000000000" pitchFamily="2" charset="0"/>
              </a:rPr>
              <a:t>Three Principles of Implementation</a:t>
            </a:r>
          </a:p>
          <a:p>
            <a:pPr marR="0" lvl="0" algn="l" rtl="0">
              <a:lnSpc>
                <a:spcPct val="100000"/>
              </a:lnSpc>
              <a:spcBef>
                <a:spcPts val="0"/>
              </a:spcBef>
              <a:spcAft>
                <a:spcPts val="0"/>
              </a:spcAft>
              <a:buClr>
                <a:srgbClr val="000000"/>
              </a:buClr>
              <a:buSzPts val="1600"/>
            </a:pPr>
            <a:endParaRPr lang="en-US" sz="2000" dirty="0">
              <a:latin typeface="Montserrat" panose="00000500000000000000" pitchFamily="2" charset="0"/>
            </a:endParaRPr>
          </a:p>
          <a:p>
            <a:pPr marL="457200" marR="0" lvl="0" indent="-457200" algn="l" rtl="0">
              <a:lnSpc>
                <a:spcPct val="100000"/>
              </a:lnSpc>
              <a:spcBef>
                <a:spcPts val="0"/>
              </a:spcBef>
              <a:spcAft>
                <a:spcPts val="0"/>
              </a:spcAft>
              <a:buClr>
                <a:srgbClr val="000000"/>
              </a:buClr>
              <a:buSzPts val="1600"/>
              <a:buFont typeface="+mj-lt"/>
              <a:buAutoNum type="arabicPeriod"/>
            </a:pPr>
            <a:endParaRPr lang="en-US" sz="2000" dirty="0">
              <a:latin typeface="Montserrat" panose="00000500000000000000" pitchFamily="2" charset="0"/>
            </a:endParaRPr>
          </a:p>
        </p:txBody>
      </p:sp>
      <p:graphicFrame>
        <p:nvGraphicFramePr>
          <p:cNvPr id="14" name="Diagram 13">
            <a:extLst>
              <a:ext uri="{FF2B5EF4-FFF2-40B4-BE49-F238E27FC236}">
                <a16:creationId xmlns:a16="http://schemas.microsoft.com/office/drawing/2014/main" id="{7ACC0645-34E6-90B3-D31A-BF763AEDD20E}"/>
              </a:ext>
            </a:extLst>
          </p:cNvPr>
          <p:cNvGraphicFramePr/>
          <p:nvPr>
            <p:extLst>
              <p:ext uri="{D42A27DB-BD31-4B8C-83A1-F6EECF244321}">
                <p14:modId xmlns:p14="http://schemas.microsoft.com/office/powerpoint/2010/main" val="3673016197"/>
              </p:ext>
            </p:extLst>
          </p:nvPr>
        </p:nvGraphicFramePr>
        <p:xfrm>
          <a:off x="1352807" y="2793999"/>
          <a:ext cx="9208086" cy="2788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188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Preparing States for Implementation</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466" name="Google Shape;1466;p154"/>
          <p:cNvSpPr txBox="1"/>
          <p:nvPr/>
        </p:nvSpPr>
        <p:spPr>
          <a:xfrm>
            <a:off x="573002" y="1373028"/>
            <a:ext cx="10835896" cy="1015622"/>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600"/>
            </a:pPr>
            <a:r>
              <a:rPr lang="en-US" sz="2000" dirty="0">
                <a:latin typeface="Montserrat" panose="00000500000000000000" pitchFamily="2" charset="0"/>
              </a:rPr>
              <a:t>Advance CTE will partner with </a:t>
            </a:r>
            <a:r>
              <a:rPr lang="en-US" sz="2000" b="1" dirty="0">
                <a:latin typeface="Montserrat" panose="00000500000000000000" pitchFamily="2" charset="0"/>
              </a:rPr>
              <a:t>states </a:t>
            </a:r>
            <a:r>
              <a:rPr lang="en-US" sz="2000" dirty="0">
                <a:latin typeface="Montserrat" panose="00000500000000000000" pitchFamily="2" charset="0"/>
              </a:rPr>
              <a:t>in the implementation phase, providing tools and resources,  including:</a:t>
            </a:r>
          </a:p>
          <a:p>
            <a:pPr marR="0" lvl="0" algn="l" rtl="0">
              <a:lnSpc>
                <a:spcPct val="100000"/>
              </a:lnSpc>
              <a:spcBef>
                <a:spcPts val="0"/>
              </a:spcBef>
              <a:spcAft>
                <a:spcPts val="0"/>
              </a:spcAft>
              <a:buClr>
                <a:srgbClr val="000000"/>
              </a:buClr>
              <a:buSzPts val="1600"/>
            </a:pPr>
            <a:endParaRPr lang="en-US" sz="2000" dirty="0">
              <a:latin typeface="Montserrat" panose="00000500000000000000" pitchFamily="2" charset="0"/>
            </a:endParaRPr>
          </a:p>
        </p:txBody>
      </p:sp>
      <p:graphicFrame>
        <p:nvGraphicFramePr>
          <p:cNvPr id="24" name="Diagram 23">
            <a:extLst>
              <a:ext uri="{FF2B5EF4-FFF2-40B4-BE49-F238E27FC236}">
                <a16:creationId xmlns:a16="http://schemas.microsoft.com/office/drawing/2014/main" id="{6B668810-1465-6B41-2C29-A4661ED9906B}"/>
              </a:ext>
            </a:extLst>
          </p:cNvPr>
          <p:cNvGraphicFramePr/>
          <p:nvPr>
            <p:extLst>
              <p:ext uri="{D42A27DB-BD31-4B8C-83A1-F6EECF244321}">
                <p14:modId xmlns:p14="http://schemas.microsoft.com/office/powerpoint/2010/main" val="704593933"/>
              </p:ext>
            </p:extLst>
          </p:nvPr>
        </p:nvGraphicFramePr>
        <p:xfrm>
          <a:off x="573001" y="2222695"/>
          <a:ext cx="11045849" cy="388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769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Preparing for Implementation</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466" name="Google Shape;1466;p154"/>
          <p:cNvSpPr txBox="1"/>
          <p:nvPr/>
        </p:nvSpPr>
        <p:spPr>
          <a:xfrm>
            <a:off x="573002" y="1373028"/>
            <a:ext cx="10835896" cy="1015622"/>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600"/>
            </a:pPr>
            <a:r>
              <a:rPr lang="en-US" sz="2000" dirty="0">
                <a:latin typeface="Montserrat" panose="00000500000000000000" pitchFamily="2" charset="0"/>
              </a:rPr>
              <a:t>Advance CTE will partner with </a:t>
            </a:r>
            <a:r>
              <a:rPr lang="en-US" sz="2000" b="1" dirty="0">
                <a:latin typeface="Montserrat" panose="00000500000000000000" pitchFamily="2" charset="0"/>
              </a:rPr>
              <a:t>national organizations and partners </a:t>
            </a:r>
            <a:r>
              <a:rPr lang="en-US" sz="2000" dirty="0">
                <a:latin typeface="Montserrat" panose="00000500000000000000" pitchFamily="2" charset="0"/>
              </a:rPr>
              <a:t>in the implementation phase, providing tools and resources,  including:</a:t>
            </a:r>
          </a:p>
          <a:p>
            <a:pPr marR="0" lvl="0" algn="l" rtl="0">
              <a:lnSpc>
                <a:spcPct val="100000"/>
              </a:lnSpc>
              <a:spcBef>
                <a:spcPts val="0"/>
              </a:spcBef>
              <a:spcAft>
                <a:spcPts val="0"/>
              </a:spcAft>
              <a:buClr>
                <a:srgbClr val="000000"/>
              </a:buClr>
              <a:buSzPts val="1600"/>
            </a:pPr>
            <a:endParaRPr lang="en-US" sz="2000" dirty="0">
              <a:latin typeface="Montserrat" panose="00000500000000000000" pitchFamily="2" charset="0"/>
            </a:endParaRPr>
          </a:p>
        </p:txBody>
      </p:sp>
      <p:graphicFrame>
        <p:nvGraphicFramePr>
          <p:cNvPr id="24" name="Diagram 23">
            <a:extLst>
              <a:ext uri="{FF2B5EF4-FFF2-40B4-BE49-F238E27FC236}">
                <a16:creationId xmlns:a16="http://schemas.microsoft.com/office/drawing/2014/main" id="{6B668810-1465-6B41-2C29-A4661ED9906B}"/>
              </a:ext>
            </a:extLst>
          </p:cNvPr>
          <p:cNvGraphicFramePr/>
          <p:nvPr>
            <p:extLst>
              <p:ext uri="{D42A27DB-BD31-4B8C-83A1-F6EECF244321}">
                <p14:modId xmlns:p14="http://schemas.microsoft.com/office/powerpoint/2010/main" val="1080834337"/>
              </p:ext>
            </p:extLst>
          </p:nvPr>
        </p:nvGraphicFramePr>
        <p:xfrm>
          <a:off x="573001" y="2222695"/>
          <a:ext cx="11045849" cy="388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7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grpSp>
        <p:nvGrpSpPr>
          <p:cNvPr id="4" name="Group 3">
            <a:extLst>
              <a:ext uri="{FF2B5EF4-FFF2-40B4-BE49-F238E27FC236}">
                <a16:creationId xmlns:a16="http://schemas.microsoft.com/office/drawing/2014/main" id="{36863E01-A661-4185-9097-BEA92E20C118}"/>
              </a:ext>
            </a:extLst>
          </p:cNvPr>
          <p:cNvGrpSpPr/>
          <p:nvPr/>
        </p:nvGrpSpPr>
        <p:grpSpPr>
          <a:xfrm>
            <a:off x="0" y="4764230"/>
            <a:ext cx="9208086" cy="1337170"/>
            <a:chOff x="-1" y="-113122"/>
            <a:chExt cx="9208086" cy="984456"/>
          </a:xfrm>
        </p:grpSpPr>
        <p:sp>
          <p:nvSpPr>
            <p:cNvPr id="5" name="Rectangle: Rounded Corners 4">
              <a:extLst>
                <a:ext uri="{FF2B5EF4-FFF2-40B4-BE49-F238E27FC236}">
                  <a16:creationId xmlns:a16="http://schemas.microsoft.com/office/drawing/2014/main" id="{F847B655-907B-4B81-BD3E-051EF0AB0A9F}"/>
                </a:ext>
              </a:extLst>
            </p:cNvPr>
            <p:cNvSpPr/>
            <p:nvPr/>
          </p:nvSpPr>
          <p:spPr>
            <a:xfrm>
              <a:off x="-1" y="-113122"/>
              <a:ext cx="9208086" cy="871334"/>
            </a:xfrm>
            <a:prstGeom prst="roundRect">
              <a:avLst>
                <a:gd name="adj" fmla="val 10000"/>
              </a:avLst>
            </a:prstGeom>
            <a:solidFill>
              <a:srgbClr val="FF6E15"/>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81241DEA-A5C6-4F6C-BD86-2E5456883E96}"/>
                </a:ext>
              </a:extLst>
            </p:cNvPr>
            <p:cNvSpPr txBox="1"/>
            <p:nvPr/>
          </p:nvSpPr>
          <p:spPr>
            <a:xfrm>
              <a:off x="1928750" y="0"/>
              <a:ext cx="7279335" cy="871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p:txBody>
        </p:sp>
      </p:grpSp>
      <p:sp>
        <p:nvSpPr>
          <p:cNvPr id="1597" name="Google Shape;1597;p160"/>
          <p:cNvSpPr txBox="1">
            <a:spLocks noGrp="1"/>
          </p:cNvSpPr>
          <p:nvPr>
            <p:ph type="title"/>
          </p:nvPr>
        </p:nvSpPr>
        <p:spPr>
          <a:xfrm>
            <a:off x="1498500" y="324953"/>
            <a:ext cx="9195000" cy="762000"/>
          </a:xfrm>
          <a:prstGeom prst="rect">
            <a:avLst/>
          </a:prstGeom>
          <a:noFill/>
          <a:ln>
            <a:noFill/>
          </a:ln>
        </p:spPr>
        <p:txBody>
          <a:bodyPr spcFirstLastPara="1" wrap="square" lIns="0" tIns="91425" rIns="0" bIns="0" anchor="b" anchorCtr="0">
            <a:normAutofit/>
          </a:bodyPr>
          <a:lstStyle/>
          <a:p>
            <a:pPr marL="0" lvl="0" indent="0" rtl="0">
              <a:lnSpc>
                <a:spcPct val="90000"/>
              </a:lnSpc>
              <a:spcBef>
                <a:spcPts val="0"/>
              </a:spcBef>
              <a:spcAft>
                <a:spcPts val="0"/>
              </a:spcAft>
              <a:buClr>
                <a:schemeClr val="lt1"/>
              </a:buClr>
              <a:buSzPts val="4000"/>
              <a:buFont typeface="Montserrat"/>
              <a:buNone/>
            </a:pPr>
            <a:r>
              <a:rPr lang="en-US" dirty="0"/>
              <a:t>ADDITIONAL RESOURCES</a:t>
            </a:r>
            <a:endParaRPr dirty="0"/>
          </a:p>
        </p:txBody>
      </p:sp>
      <p:sp>
        <p:nvSpPr>
          <p:cNvPr id="1596" name="Google Shape;1596;p160"/>
          <p:cNvSpPr txBox="1">
            <a:spLocks noGrp="1"/>
          </p:cNvSpPr>
          <p:nvPr>
            <p:ph type="body" idx="1"/>
          </p:nvPr>
        </p:nvSpPr>
        <p:spPr>
          <a:xfrm>
            <a:off x="838200" y="1758462"/>
            <a:ext cx="10515600" cy="43429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dirty="0">
                <a:latin typeface="Montserrat" panose="00000500000000000000" pitchFamily="2" charset="0"/>
              </a:rPr>
              <a:t>The </a:t>
            </a:r>
            <a:r>
              <a:rPr lang="en-US" dirty="0">
                <a:latin typeface="Montserrat" panose="00000500000000000000" pitchFamily="2" charset="0"/>
                <a:hlinkClick r:id="rId3"/>
              </a:rPr>
              <a:t>Advancing the Framework page</a:t>
            </a:r>
            <a:r>
              <a:rPr lang="en-US" dirty="0">
                <a:latin typeface="Montserrat" panose="00000500000000000000" pitchFamily="2" charset="0"/>
              </a:rPr>
              <a:t> includes many additional resources including:</a:t>
            </a:r>
          </a:p>
          <a:p>
            <a:pPr marL="0" lvl="0" indent="0" algn="l" rtl="0">
              <a:lnSpc>
                <a:spcPct val="90000"/>
              </a:lnSpc>
              <a:spcBef>
                <a:spcPts val="0"/>
              </a:spcBef>
              <a:spcAft>
                <a:spcPts val="0"/>
              </a:spcAft>
              <a:buSzPts val="2000"/>
              <a:buNone/>
            </a:pPr>
            <a:endParaRPr lang="en-US" dirty="0">
              <a:latin typeface="Montserrat" panose="00000500000000000000" pitchFamily="2" charset="0"/>
            </a:endParaRPr>
          </a:p>
          <a:p>
            <a:pPr marL="342900" lvl="0" algn="l" rtl="0">
              <a:lnSpc>
                <a:spcPct val="90000"/>
              </a:lnSpc>
              <a:spcBef>
                <a:spcPts val="0"/>
              </a:spcBef>
              <a:spcAft>
                <a:spcPts val="0"/>
              </a:spcAft>
              <a:buSzPts val="2000"/>
              <a:buFont typeface="Wingdings" panose="05000000000000000000" pitchFamily="2" charset="2"/>
              <a:buChar char="Ø"/>
            </a:pPr>
            <a:r>
              <a:rPr lang="en-US" sz="2000" dirty="0">
                <a:latin typeface="Montserrat" panose="00000500000000000000" pitchFamily="2" charset="0"/>
              </a:rPr>
              <a:t>Frequently Asked Questions</a:t>
            </a:r>
          </a:p>
          <a:p>
            <a:pPr marL="342900" lvl="0" algn="l" rtl="0">
              <a:lnSpc>
                <a:spcPct val="90000"/>
              </a:lnSpc>
              <a:spcBef>
                <a:spcPts val="0"/>
              </a:spcBef>
              <a:spcAft>
                <a:spcPts val="0"/>
              </a:spcAft>
              <a:buSzPts val="2000"/>
              <a:buFont typeface="Wingdings" panose="05000000000000000000" pitchFamily="2" charset="2"/>
              <a:buChar char="Ø"/>
            </a:pPr>
            <a:r>
              <a:rPr lang="en-US" sz="2000" dirty="0">
                <a:latin typeface="Montserrat" panose="00000500000000000000" pitchFamily="2" charset="0"/>
              </a:rPr>
              <a:t>Common Myths about Modernized Framework</a:t>
            </a:r>
          </a:p>
          <a:p>
            <a:pPr marL="342900" lvl="0" algn="l" rtl="0">
              <a:lnSpc>
                <a:spcPct val="90000"/>
              </a:lnSpc>
              <a:spcBef>
                <a:spcPts val="0"/>
              </a:spcBef>
              <a:spcAft>
                <a:spcPts val="0"/>
              </a:spcAft>
              <a:buSzPts val="2000"/>
              <a:buFont typeface="Wingdings" panose="05000000000000000000" pitchFamily="2" charset="2"/>
              <a:buChar char="Ø"/>
            </a:pPr>
            <a:r>
              <a:rPr lang="en-US" sz="2000" dirty="0">
                <a:latin typeface="Montserrat" panose="00000500000000000000" pitchFamily="2" charset="0"/>
              </a:rPr>
              <a:t>Communication Tools for communicating with CTE professionals</a:t>
            </a:r>
          </a:p>
          <a:p>
            <a:pPr marL="342900" lvl="0" algn="l" rtl="0">
              <a:lnSpc>
                <a:spcPct val="90000"/>
              </a:lnSpc>
              <a:spcBef>
                <a:spcPts val="0"/>
              </a:spcBef>
              <a:spcAft>
                <a:spcPts val="0"/>
              </a:spcAft>
              <a:buSzPts val="2000"/>
              <a:buFont typeface="Wingdings" panose="05000000000000000000" pitchFamily="2" charset="2"/>
              <a:buChar char="Ø"/>
            </a:pPr>
            <a:r>
              <a:rPr lang="en-US" sz="2000" dirty="0">
                <a:latin typeface="Montserrat" panose="00000500000000000000" pitchFamily="2" charset="0"/>
              </a:rPr>
              <a:t>Information about the modernization process</a:t>
            </a:r>
          </a:p>
          <a:p>
            <a:pPr marL="342900" lvl="0" algn="l" rtl="0">
              <a:lnSpc>
                <a:spcPct val="90000"/>
              </a:lnSpc>
              <a:spcBef>
                <a:spcPts val="0"/>
              </a:spcBef>
              <a:spcAft>
                <a:spcPts val="0"/>
              </a:spcAft>
              <a:buSzPts val="2000"/>
              <a:buFont typeface="Wingdings" panose="05000000000000000000" pitchFamily="2" charset="2"/>
              <a:buChar char="Ø"/>
            </a:pPr>
            <a:r>
              <a:rPr lang="en-US" sz="2000" dirty="0">
                <a:latin typeface="Montserrat" panose="00000500000000000000" pitchFamily="2" charset="0"/>
              </a:rPr>
              <a:t>And more!</a:t>
            </a:r>
          </a:p>
          <a:p>
            <a:pPr marL="342900" lvl="0" algn="l" rtl="0">
              <a:lnSpc>
                <a:spcPct val="90000"/>
              </a:lnSpc>
              <a:spcBef>
                <a:spcPts val="0"/>
              </a:spcBef>
              <a:spcAft>
                <a:spcPts val="0"/>
              </a:spcAft>
              <a:buSzPts val="2000"/>
              <a:buFont typeface="Wingdings" panose="05000000000000000000" pitchFamily="2" charset="2"/>
              <a:buChar char="Ø"/>
            </a:pPr>
            <a:endParaRPr lang="en-US" dirty="0">
              <a:latin typeface="Montserrat" panose="00000500000000000000" pitchFamily="2" charset="0"/>
            </a:endParaRPr>
          </a:p>
          <a:p>
            <a:pPr marL="0" lvl="0" indent="0" algn="l" rtl="0">
              <a:lnSpc>
                <a:spcPct val="114000"/>
              </a:lnSpc>
              <a:spcBef>
                <a:spcPts val="0"/>
              </a:spcBef>
              <a:spcAft>
                <a:spcPts val="0"/>
              </a:spcAft>
              <a:buSzPts val="2000"/>
              <a:buNone/>
            </a:pPr>
            <a:endParaRPr lang="en-US" b="1" dirty="0">
              <a:solidFill>
                <a:schemeClr val="bg1"/>
              </a:solidFill>
              <a:latin typeface="Montserrat" panose="00000500000000000000" pitchFamily="2" charset="0"/>
            </a:endParaRPr>
          </a:p>
          <a:p>
            <a:pPr marL="0" lvl="0" indent="0" algn="l" rtl="0">
              <a:lnSpc>
                <a:spcPct val="114000"/>
              </a:lnSpc>
              <a:spcBef>
                <a:spcPts val="0"/>
              </a:spcBef>
              <a:spcAft>
                <a:spcPts val="0"/>
              </a:spcAft>
              <a:buSzPts val="2000"/>
              <a:buNone/>
            </a:pPr>
            <a:r>
              <a:rPr lang="en-US" b="1" dirty="0">
                <a:solidFill>
                  <a:schemeClr val="bg1"/>
                </a:solidFill>
                <a:latin typeface="Montserrat" panose="00000500000000000000" pitchFamily="2" charset="0"/>
              </a:rPr>
              <a:t>Questions about the initiative? </a:t>
            </a:r>
          </a:p>
          <a:p>
            <a:pPr marL="0" lvl="0" indent="0" algn="l" rtl="0">
              <a:lnSpc>
                <a:spcPct val="114000"/>
              </a:lnSpc>
              <a:spcBef>
                <a:spcPts val="0"/>
              </a:spcBef>
              <a:spcAft>
                <a:spcPts val="0"/>
              </a:spcAft>
              <a:buSzPts val="2000"/>
              <a:buNone/>
            </a:pPr>
            <a:r>
              <a:rPr lang="en-US" b="1" dirty="0">
                <a:solidFill>
                  <a:schemeClr val="bg1"/>
                </a:solidFill>
                <a:latin typeface="Montserrat" panose="00000500000000000000" pitchFamily="2" charset="0"/>
              </a:rPr>
              <a:t>Email </a:t>
            </a:r>
            <a:r>
              <a:rPr lang="en-US" i="0" u="sng" dirty="0">
                <a:solidFill>
                  <a:srgbClr val="000000"/>
                </a:solidFill>
                <a:effectLst/>
                <a:latin typeface="Montserrat" panose="00000500000000000000" pitchFamily="2" charset="0"/>
                <a:hlinkClick r:id="rId4"/>
              </a:rPr>
              <a:t>careerclusters@careertech.org</a:t>
            </a:r>
            <a:r>
              <a:rPr lang="en-US" i="0" u="sng" dirty="0">
                <a:solidFill>
                  <a:srgbClr val="000000"/>
                </a:solidFill>
                <a:effectLst/>
                <a:latin typeface="Montserrat" panose="00000500000000000000" pitchFamily="2" charset="0"/>
              </a:rPr>
              <a:t> </a:t>
            </a:r>
            <a:endParaRPr lang="en-US" dirty="0">
              <a:latin typeface="Montserrat" panose="00000500000000000000" pitchFamily="2" charset="0"/>
            </a:endParaRPr>
          </a:p>
          <a:p>
            <a:pPr marL="0" lvl="0" indent="0" algn="l" rtl="0">
              <a:lnSpc>
                <a:spcPct val="90000"/>
              </a:lnSpc>
              <a:spcBef>
                <a:spcPts val="0"/>
              </a:spcBef>
              <a:spcAft>
                <a:spcPts val="0"/>
              </a:spcAft>
              <a:buSzPts val="2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OVERVIEW</a:t>
            </a:r>
            <a:endParaRPr dirty="0"/>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466" name="Google Shape;1466;p154"/>
          <p:cNvSpPr txBox="1"/>
          <p:nvPr/>
        </p:nvSpPr>
        <p:spPr>
          <a:xfrm>
            <a:off x="829995" y="1449692"/>
            <a:ext cx="10305038" cy="4955162"/>
          </a:xfrm>
          <a:prstGeom prst="rect">
            <a:avLst/>
          </a:prstGeom>
          <a:noFill/>
          <a:ln>
            <a:noFill/>
          </a:ln>
        </p:spPr>
        <p:txBody>
          <a:bodyPr spcFirstLastPara="1" wrap="square" lIns="91425" tIns="45700" rIns="91425" bIns="45700" anchor="t" anchorCtr="0">
            <a:spAutoFit/>
          </a:bodyPr>
          <a:lstStyle/>
          <a:p>
            <a:pPr>
              <a:lnSpc>
                <a:spcPct val="150000"/>
              </a:lnSpc>
              <a:buSzPts val="1600"/>
            </a:pPr>
            <a:r>
              <a:rPr lang="en-US" sz="2000" b="0" i="0" dirty="0">
                <a:effectLst/>
                <a:latin typeface="Montserrat" panose="00000500000000000000" pitchFamily="2" charset="0"/>
              </a:rPr>
              <a:t>Advance CTE is currently in the process of modernizing the National Career Clusters</a:t>
            </a:r>
            <a:r>
              <a:rPr lang="en-US" sz="2000" b="0" i="0" baseline="30000" dirty="0">
                <a:effectLst/>
                <a:latin typeface="Montserrat" panose="00000500000000000000" pitchFamily="2" charset="0"/>
              </a:rPr>
              <a:t>® </a:t>
            </a:r>
            <a:r>
              <a:rPr lang="en-US" sz="2000" b="0" i="0" dirty="0">
                <a:effectLst/>
                <a:latin typeface="Montserrat" panose="00000500000000000000" pitchFamily="2" charset="0"/>
              </a:rPr>
              <a:t>Framework to be more reflective of the current and future world of work.  This update will provide information about that process including:</a:t>
            </a:r>
            <a:br>
              <a:rPr lang="en-US" sz="2000" i="0" dirty="0">
                <a:solidFill>
                  <a:schemeClr val="dk1"/>
                </a:solidFill>
                <a:latin typeface="Montserrat" panose="00000500000000000000" pitchFamily="2" charset="0"/>
                <a:sym typeface="Montserrat Medium"/>
              </a:rPr>
            </a:br>
            <a:endParaRPr lang="en-US" sz="2000" i="0" u="none" strike="noStrike" cap="none" dirty="0">
              <a:solidFill>
                <a:schemeClr val="dk1"/>
              </a:solidFill>
              <a:latin typeface="Montserrat" panose="00000500000000000000" pitchFamily="2" charset="0"/>
              <a:ea typeface="Montserrat Medium"/>
              <a:cs typeface="Montserrat Medium"/>
              <a:sym typeface="Montserrat Medium"/>
            </a:endParaRPr>
          </a:p>
          <a:p>
            <a:pPr marL="457200" lvl="2" indent="-457200">
              <a:lnSpc>
                <a:spcPct val="150000"/>
              </a:lnSpc>
              <a:buSzPts val="1600"/>
              <a:buFont typeface="Wingdings" panose="05000000000000000000" pitchFamily="2" charset="2"/>
              <a:buChar char="Ø"/>
            </a:pPr>
            <a:r>
              <a:rPr lang="en-US" sz="2000" i="0" u="none" strike="noStrike" cap="none" dirty="0">
                <a:solidFill>
                  <a:schemeClr val="dk1"/>
                </a:solidFill>
                <a:latin typeface="Montserrat" panose="00000500000000000000" pitchFamily="2" charset="0"/>
                <a:ea typeface="Montserrat Medium"/>
                <a:cs typeface="Montserrat Medium"/>
                <a:sym typeface="Montserrat Medium"/>
              </a:rPr>
              <a:t>Who is Advance CTE?</a:t>
            </a:r>
          </a:p>
          <a:p>
            <a:pPr marL="457200" lvl="2" indent="-457200">
              <a:lnSpc>
                <a:spcPct val="150000"/>
              </a:lnSpc>
              <a:buSzPts val="1600"/>
              <a:buFont typeface="Wingdings" panose="05000000000000000000" pitchFamily="2" charset="2"/>
              <a:buChar char="Ø"/>
            </a:pPr>
            <a:r>
              <a:rPr lang="en-US" sz="2000" dirty="0">
                <a:solidFill>
                  <a:schemeClr val="dk1"/>
                </a:solidFill>
                <a:latin typeface="Montserrat" panose="00000500000000000000" pitchFamily="2" charset="0"/>
                <a:ea typeface="Montserrat Medium"/>
                <a:cs typeface="Montserrat Medium"/>
                <a:sym typeface="Montserrat Medium"/>
              </a:rPr>
              <a:t>What is the </a:t>
            </a:r>
            <a:r>
              <a:rPr lang="en-US" sz="2000" i="0" dirty="0">
                <a:solidFill>
                  <a:srgbClr val="000000"/>
                </a:solidFill>
                <a:effectLst/>
                <a:latin typeface="Montserrat" panose="00000500000000000000" pitchFamily="2" charset="0"/>
              </a:rPr>
              <a:t>National Career Clusters® Framework?</a:t>
            </a:r>
          </a:p>
          <a:p>
            <a:pPr marL="457200" lvl="2" indent="-457200">
              <a:lnSpc>
                <a:spcPct val="150000"/>
              </a:lnSpc>
              <a:buSzPts val="1600"/>
              <a:buFont typeface="Wingdings" panose="05000000000000000000" pitchFamily="2" charset="2"/>
              <a:buChar char="Ø"/>
            </a:pPr>
            <a:r>
              <a:rPr lang="en-US" sz="2000" dirty="0">
                <a:latin typeface="Montserrat" panose="00000500000000000000" pitchFamily="2" charset="0"/>
              </a:rPr>
              <a:t>Why is the Framework being updated?</a:t>
            </a:r>
          </a:p>
          <a:p>
            <a:pPr marL="457200" lvl="2" indent="-457200">
              <a:lnSpc>
                <a:spcPct val="150000"/>
              </a:lnSpc>
              <a:buSzPts val="1600"/>
              <a:buFont typeface="Wingdings" panose="05000000000000000000" pitchFamily="2" charset="2"/>
              <a:buChar char="Ø"/>
            </a:pPr>
            <a:r>
              <a:rPr lang="en-US" sz="2000" i="0" dirty="0">
                <a:solidFill>
                  <a:srgbClr val="000000"/>
                </a:solidFill>
                <a:effectLst/>
                <a:latin typeface="Montserrat" panose="00000500000000000000" pitchFamily="2" charset="0"/>
              </a:rPr>
              <a:t>How is the Framework being updated and who is involved in the process?</a:t>
            </a:r>
            <a:endParaRPr lang="en-US" sz="2000" dirty="0">
              <a:latin typeface="Montserrat" panose="00000500000000000000" pitchFamily="2" charset="0"/>
            </a:endParaRPr>
          </a:p>
          <a:p>
            <a:pPr marL="457200" lvl="2" indent="-457200">
              <a:lnSpc>
                <a:spcPct val="150000"/>
              </a:lnSpc>
              <a:buSzPts val="1600"/>
              <a:buFont typeface="Wingdings" panose="05000000000000000000" pitchFamily="2" charset="2"/>
              <a:buChar char="Ø"/>
            </a:pPr>
            <a:r>
              <a:rPr lang="en-US" sz="2000" dirty="0">
                <a:latin typeface="Montserrat" panose="00000500000000000000" pitchFamily="2" charset="0"/>
              </a:rPr>
              <a:t>What is the timeline for launching the new Framework?</a:t>
            </a:r>
          </a:p>
          <a:p>
            <a:pPr marL="457200" lvl="2" indent="-457200">
              <a:lnSpc>
                <a:spcPct val="150000"/>
              </a:lnSpc>
              <a:buSzPts val="1600"/>
              <a:buFont typeface="Wingdings" panose="05000000000000000000" pitchFamily="2" charset="2"/>
              <a:buChar char="Ø"/>
            </a:pPr>
            <a:r>
              <a:rPr lang="en-US" sz="2000" dirty="0">
                <a:latin typeface="Montserrat" panose="00000500000000000000" pitchFamily="2" charset="0"/>
              </a:rPr>
              <a:t>How will the new Framework be implemented?</a:t>
            </a:r>
            <a:endParaRPr lang="en-US" sz="2000" i="0" dirty="0">
              <a:solidFill>
                <a:srgbClr val="000000"/>
              </a:solidFill>
              <a:effectLst/>
              <a:latin typeface="Montserrat" panose="00000500000000000000" pitchFamily="2" charset="0"/>
            </a:endParaRPr>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endParaRPr sz="1600" b="1" i="0" u="none" strike="noStrike" cap="none" dirty="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158"/>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Medium"/>
              <a:buNone/>
            </a:pPr>
            <a:r>
              <a:rPr lang="en-US" dirty="0">
                <a:latin typeface="Montserrat Medium"/>
                <a:ea typeface="Montserrat Medium"/>
                <a:cs typeface="Montserrat Medium"/>
                <a:sym typeface="Montserrat Medium"/>
              </a:rPr>
              <a:t>ABOUT ADVANCE CTE </a:t>
            </a:r>
            <a:endParaRPr dirty="0"/>
          </a:p>
        </p:txBody>
      </p:sp>
      <p:sp>
        <p:nvSpPr>
          <p:cNvPr id="1556" name="Google Shape;1556;p158"/>
          <p:cNvSpPr txBox="1">
            <a:spLocks noGrp="1"/>
          </p:cNvSpPr>
          <p:nvPr>
            <p:ph type="body" idx="1"/>
          </p:nvPr>
        </p:nvSpPr>
        <p:spPr>
          <a:xfrm>
            <a:off x="6051824" y="5036456"/>
            <a:ext cx="5835300" cy="390300"/>
          </a:xfrm>
          <a:prstGeom prst="rect">
            <a:avLst/>
          </a:prstGeom>
          <a:noFill/>
          <a:ln>
            <a:noFill/>
          </a:ln>
        </p:spPr>
        <p:txBody>
          <a:bodyPr spcFirstLastPara="1" wrap="square" lIns="91425" tIns="0" rIns="91425" bIns="0" anchor="b" anchorCtr="0">
            <a:normAutofit/>
          </a:bodyPr>
          <a:lstStyle/>
          <a:p>
            <a:pPr marL="0" lvl="0" indent="0" algn="l" rtl="0">
              <a:lnSpc>
                <a:spcPct val="90000"/>
              </a:lnSpc>
              <a:spcBef>
                <a:spcPts val="0"/>
              </a:spcBef>
              <a:spcAft>
                <a:spcPts val="0"/>
              </a:spcAft>
              <a:buSzPts val="1800"/>
              <a:buNone/>
            </a:pPr>
            <a:r>
              <a:rPr lang="en-US">
                <a:latin typeface="Montserrat Medium"/>
                <a:ea typeface="Montserrat Medium"/>
                <a:cs typeface="Montserrat Medium"/>
                <a:sym typeface="Montserrat Medium"/>
              </a:rPr>
              <a:t>OUR REACH </a:t>
            </a:r>
            <a:endParaRPr/>
          </a:p>
        </p:txBody>
      </p:sp>
      <p:sp>
        <p:nvSpPr>
          <p:cNvPr id="1557" name="Google Shape;1557;p158"/>
          <p:cNvSpPr txBox="1">
            <a:spLocks noGrp="1"/>
          </p:cNvSpPr>
          <p:nvPr>
            <p:ph type="body" idx="2"/>
          </p:nvPr>
        </p:nvSpPr>
        <p:spPr>
          <a:xfrm>
            <a:off x="6051824" y="5488721"/>
            <a:ext cx="5835300" cy="578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Font typeface="Arial"/>
              <a:buNone/>
            </a:pPr>
            <a:r>
              <a:rPr lang="en-US">
                <a:latin typeface="Montserrat Medium"/>
                <a:ea typeface="Montserrat Medium"/>
                <a:cs typeface="Montserrat Medium"/>
                <a:sym typeface="Montserrat Medium"/>
              </a:rPr>
              <a:t>Advance CTE participates in over a dozen national initiations to expand the footprint and impact of high-quality, CTE. </a:t>
            </a:r>
            <a:endParaRPr/>
          </a:p>
          <a:p>
            <a:pPr marL="0" lvl="0" indent="0" algn="l" rtl="0">
              <a:lnSpc>
                <a:spcPct val="90000"/>
              </a:lnSpc>
              <a:spcBef>
                <a:spcPts val="1000"/>
              </a:spcBef>
              <a:spcAft>
                <a:spcPts val="0"/>
              </a:spcAft>
              <a:buSzPts val="1600"/>
              <a:buFont typeface="Arial"/>
              <a:buNone/>
            </a:pPr>
            <a:endParaRPr sz="1600">
              <a:latin typeface="Montserrat Medium"/>
              <a:ea typeface="Montserrat Medium"/>
              <a:cs typeface="Montserrat Medium"/>
              <a:sym typeface="Montserrat Medium"/>
            </a:endParaRPr>
          </a:p>
        </p:txBody>
      </p:sp>
      <p:sp>
        <p:nvSpPr>
          <p:cNvPr id="1558" name="Google Shape;1558;p158"/>
          <p:cNvSpPr txBox="1">
            <a:spLocks noGrp="1"/>
          </p:cNvSpPr>
          <p:nvPr>
            <p:ph type="body" idx="3"/>
          </p:nvPr>
        </p:nvSpPr>
        <p:spPr>
          <a:xfrm>
            <a:off x="6051824" y="3851960"/>
            <a:ext cx="5835300" cy="396300"/>
          </a:xfrm>
          <a:prstGeom prst="rect">
            <a:avLst/>
          </a:prstGeom>
          <a:noFill/>
          <a:ln>
            <a:noFill/>
          </a:ln>
        </p:spPr>
        <p:txBody>
          <a:bodyPr spcFirstLastPara="1" wrap="square" lIns="91425" tIns="0" rIns="91425" bIns="0" anchor="b" anchorCtr="0">
            <a:noAutofit/>
          </a:bodyPr>
          <a:lstStyle/>
          <a:p>
            <a:pPr marL="0" lvl="0" indent="0" algn="l" rtl="0">
              <a:lnSpc>
                <a:spcPct val="192444"/>
              </a:lnSpc>
              <a:spcBef>
                <a:spcPts val="0"/>
              </a:spcBef>
              <a:spcAft>
                <a:spcPts val="0"/>
              </a:spcAft>
              <a:buSzPts val="1800"/>
              <a:buNone/>
            </a:pPr>
            <a:r>
              <a:rPr lang="en-US" dirty="0">
                <a:latin typeface="Montserrat Medium"/>
                <a:ea typeface="Montserrat Medium"/>
                <a:cs typeface="Montserrat Medium"/>
                <a:sym typeface="Montserrat Medium"/>
              </a:rPr>
              <a:t>AREAS OF FOCUS </a:t>
            </a:r>
            <a:endParaRPr dirty="0"/>
          </a:p>
        </p:txBody>
      </p:sp>
      <p:sp>
        <p:nvSpPr>
          <p:cNvPr id="1559" name="Google Shape;1559;p158"/>
          <p:cNvSpPr txBox="1">
            <a:spLocks noGrp="1"/>
          </p:cNvSpPr>
          <p:nvPr>
            <p:ph type="body" idx="4"/>
          </p:nvPr>
        </p:nvSpPr>
        <p:spPr>
          <a:xfrm>
            <a:off x="6051823" y="4272968"/>
            <a:ext cx="5835300" cy="67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700"/>
              <a:buFont typeface="Arial"/>
              <a:buNone/>
            </a:pPr>
            <a:r>
              <a:rPr lang="en-US" dirty="0"/>
              <a:t>Advance CTE</a:t>
            </a:r>
            <a:r>
              <a:rPr lang="en-US" dirty="0">
                <a:latin typeface="Montserrat Medium"/>
                <a:ea typeface="Montserrat Medium"/>
                <a:cs typeface="Montserrat Medium"/>
                <a:sym typeface="Montserrat Medium"/>
              </a:rPr>
              <a:t> supports its members through federal advocacy, virtual and in-person convening space, technical assistance and development of resources </a:t>
            </a:r>
            <a:endParaRPr dirty="0"/>
          </a:p>
          <a:p>
            <a:pPr marL="0" lvl="0" indent="0" algn="l" rtl="0">
              <a:lnSpc>
                <a:spcPct val="90000"/>
              </a:lnSpc>
              <a:spcBef>
                <a:spcPts val="1000"/>
              </a:spcBef>
              <a:spcAft>
                <a:spcPts val="0"/>
              </a:spcAft>
              <a:buSzPts val="1600"/>
              <a:buFont typeface="Arial"/>
              <a:buNone/>
            </a:pPr>
            <a:endParaRPr sz="1600" dirty="0">
              <a:latin typeface="Montserrat Medium"/>
              <a:ea typeface="Montserrat Medium"/>
              <a:cs typeface="Montserrat Medium"/>
              <a:sym typeface="Montserrat Medium"/>
            </a:endParaRPr>
          </a:p>
        </p:txBody>
      </p:sp>
      <p:sp>
        <p:nvSpPr>
          <p:cNvPr id="1560" name="Google Shape;1560;p158"/>
          <p:cNvSpPr txBox="1">
            <a:spLocks noGrp="1"/>
          </p:cNvSpPr>
          <p:nvPr>
            <p:ph type="body" idx="5"/>
          </p:nvPr>
        </p:nvSpPr>
        <p:spPr>
          <a:xfrm>
            <a:off x="6051824" y="2793644"/>
            <a:ext cx="5835300" cy="388200"/>
          </a:xfrm>
          <a:prstGeom prst="rect">
            <a:avLst/>
          </a:prstGeom>
          <a:noFill/>
          <a:ln>
            <a:noFill/>
          </a:ln>
        </p:spPr>
        <p:txBody>
          <a:bodyPr spcFirstLastPara="1" wrap="square" lIns="91425" tIns="0" rIns="91425" bIns="0" anchor="b" anchorCtr="0">
            <a:noAutofit/>
          </a:bodyPr>
          <a:lstStyle/>
          <a:p>
            <a:pPr marL="0" lvl="0" indent="0" algn="l" rtl="0">
              <a:lnSpc>
                <a:spcPct val="192444"/>
              </a:lnSpc>
              <a:spcBef>
                <a:spcPts val="0"/>
              </a:spcBef>
              <a:spcAft>
                <a:spcPts val="0"/>
              </a:spcAft>
              <a:buSzPts val="1800"/>
              <a:buNone/>
            </a:pPr>
            <a:r>
              <a:rPr lang="en-US" dirty="0">
                <a:latin typeface="Montserrat Medium"/>
                <a:ea typeface="Montserrat Medium"/>
                <a:cs typeface="Montserrat Medium"/>
                <a:sym typeface="Montserrat Medium"/>
              </a:rPr>
              <a:t>SUPPORTING STATE LEADERS </a:t>
            </a:r>
            <a:endParaRPr dirty="0"/>
          </a:p>
        </p:txBody>
      </p:sp>
      <p:sp>
        <p:nvSpPr>
          <p:cNvPr id="1561" name="Google Shape;1561;p158"/>
          <p:cNvSpPr txBox="1">
            <a:spLocks noGrp="1"/>
          </p:cNvSpPr>
          <p:nvPr>
            <p:ph type="body" idx="6"/>
          </p:nvPr>
        </p:nvSpPr>
        <p:spPr>
          <a:xfrm>
            <a:off x="6051824" y="3195529"/>
            <a:ext cx="5835300" cy="578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Font typeface="Arial"/>
              <a:buNone/>
            </a:pPr>
            <a:r>
              <a:rPr lang="en-US" dirty="0">
                <a:latin typeface="Montserrat Medium"/>
                <a:ea typeface="Montserrat Medium"/>
                <a:cs typeface="Montserrat Medium"/>
                <a:sym typeface="Montserrat Medium"/>
              </a:rPr>
              <a:t>Advance CTE has members from all 50 states and three territories. </a:t>
            </a:r>
            <a:endParaRPr dirty="0"/>
          </a:p>
          <a:p>
            <a:pPr marL="0" lvl="0" indent="0" algn="l" rtl="0">
              <a:lnSpc>
                <a:spcPct val="90000"/>
              </a:lnSpc>
              <a:spcBef>
                <a:spcPts val="1000"/>
              </a:spcBef>
              <a:spcAft>
                <a:spcPts val="0"/>
              </a:spcAft>
              <a:buSzPts val="1600"/>
              <a:buFont typeface="Arial"/>
              <a:buNone/>
            </a:pPr>
            <a:endParaRPr sz="1600" dirty="0">
              <a:latin typeface="Montserrat Medium"/>
              <a:ea typeface="Montserrat Medium"/>
              <a:cs typeface="Montserrat Medium"/>
              <a:sym typeface="Montserrat Medium"/>
            </a:endParaRPr>
          </a:p>
        </p:txBody>
      </p:sp>
      <p:sp>
        <p:nvSpPr>
          <p:cNvPr id="1562" name="Google Shape;1562;p158"/>
          <p:cNvSpPr txBox="1">
            <a:spLocks noGrp="1"/>
          </p:cNvSpPr>
          <p:nvPr>
            <p:ph type="body" idx="7"/>
          </p:nvPr>
        </p:nvSpPr>
        <p:spPr>
          <a:xfrm>
            <a:off x="6051824" y="1701574"/>
            <a:ext cx="5835300" cy="390300"/>
          </a:xfrm>
          <a:prstGeom prst="rect">
            <a:avLst/>
          </a:prstGeom>
          <a:noFill/>
          <a:ln>
            <a:noFill/>
          </a:ln>
        </p:spPr>
        <p:txBody>
          <a:bodyPr spcFirstLastPara="1" wrap="square" lIns="91425" tIns="0" rIns="91425" bIns="0" anchor="b" anchorCtr="0">
            <a:noAutofit/>
          </a:bodyPr>
          <a:lstStyle/>
          <a:p>
            <a:pPr marL="0" lvl="0" indent="0" algn="l" rtl="0">
              <a:lnSpc>
                <a:spcPct val="192444"/>
              </a:lnSpc>
              <a:spcBef>
                <a:spcPts val="0"/>
              </a:spcBef>
              <a:spcAft>
                <a:spcPts val="0"/>
              </a:spcAft>
              <a:buSzPts val="1800"/>
              <a:buNone/>
            </a:pPr>
            <a:r>
              <a:rPr lang="en-US" dirty="0">
                <a:latin typeface="Montserrat Medium"/>
                <a:ea typeface="Montserrat Medium"/>
                <a:cs typeface="Montserrat Medium"/>
                <a:sym typeface="Montserrat Medium"/>
              </a:rPr>
              <a:t>A CENTURY OF SERVICE</a:t>
            </a:r>
            <a:endParaRPr dirty="0"/>
          </a:p>
        </p:txBody>
      </p:sp>
      <p:sp>
        <p:nvSpPr>
          <p:cNvPr id="1563" name="Google Shape;1563;p158"/>
          <p:cNvSpPr txBox="1">
            <a:spLocks noGrp="1"/>
          </p:cNvSpPr>
          <p:nvPr>
            <p:ph type="body" idx="8"/>
          </p:nvPr>
        </p:nvSpPr>
        <p:spPr>
          <a:xfrm>
            <a:off x="6051824" y="2105330"/>
            <a:ext cx="5835300" cy="9584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700"/>
              <a:buFont typeface="Arial"/>
              <a:buNone/>
            </a:pPr>
            <a:r>
              <a:rPr lang="en-US" dirty="0">
                <a:latin typeface="Montserrat Medium"/>
                <a:ea typeface="Montserrat Medium"/>
                <a:cs typeface="Montserrat Medium"/>
                <a:sym typeface="Montserrat Medium"/>
              </a:rPr>
              <a:t>Advance CTE is the longest-standing national non-profit  representing State CTE Directors and leaders responsible for secondary, postsecondary and adult CTE. </a:t>
            </a:r>
            <a:br>
              <a:rPr lang="en-US" dirty="0">
                <a:latin typeface="Montserrat Medium"/>
                <a:ea typeface="Montserrat Medium"/>
                <a:cs typeface="Montserrat Medium"/>
                <a:sym typeface="Montserrat Medium"/>
              </a:rPr>
            </a:br>
            <a:endParaRPr lang="en-US" dirty="0">
              <a:latin typeface="Montserrat Medium"/>
              <a:ea typeface="Montserrat Medium"/>
              <a:cs typeface="Montserrat Medium"/>
              <a:sym typeface="Montserrat Medium"/>
            </a:endParaRPr>
          </a:p>
          <a:p>
            <a:pPr marL="0" lvl="0" indent="0" algn="l" rtl="0">
              <a:lnSpc>
                <a:spcPct val="90000"/>
              </a:lnSpc>
              <a:spcBef>
                <a:spcPts val="0"/>
              </a:spcBef>
              <a:spcAft>
                <a:spcPts val="0"/>
              </a:spcAft>
              <a:buSzPts val="1700"/>
              <a:buFont typeface="Arial"/>
              <a:buNone/>
            </a:pPr>
            <a:endParaRPr dirty="0"/>
          </a:p>
          <a:p>
            <a:pPr marL="0" lvl="0" indent="0" algn="l" rtl="0">
              <a:lnSpc>
                <a:spcPct val="90000"/>
              </a:lnSpc>
              <a:spcBef>
                <a:spcPts val="1000"/>
              </a:spcBef>
              <a:spcAft>
                <a:spcPts val="0"/>
              </a:spcAft>
              <a:buSzPts val="1600"/>
              <a:buFont typeface="Arial"/>
              <a:buNone/>
            </a:pPr>
            <a:endParaRPr sz="1600" dirty="0">
              <a:latin typeface="Montserrat Medium"/>
              <a:ea typeface="Montserrat Medium"/>
              <a:cs typeface="Montserrat Medium"/>
              <a:sym typeface="Montserrat Medium"/>
            </a:endParaRPr>
          </a:p>
        </p:txBody>
      </p:sp>
      <p:sp>
        <p:nvSpPr>
          <p:cNvPr id="1564" name="Google Shape;1564;p158"/>
          <p:cNvSpPr txBox="1">
            <a:spLocks noGrp="1"/>
          </p:cNvSpPr>
          <p:nvPr>
            <p:ph type="body" idx="9"/>
          </p:nvPr>
        </p:nvSpPr>
        <p:spPr>
          <a:xfrm>
            <a:off x="496888" y="1837990"/>
            <a:ext cx="5059500" cy="407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200"/>
              <a:buNone/>
            </a:pPr>
            <a:r>
              <a:rPr lang="en-US" b="1" dirty="0"/>
              <a:t>ADVANCE CTE MISSION</a:t>
            </a:r>
            <a:endParaRPr dirty="0"/>
          </a:p>
          <a:p>
            <a:pPr marL="0" lvl="0" indent="0" algn="l" rtl="0">
              <a:lnSpc>
                <a:spcPct val="100000"/>
              </a:lnSpc>
              <a:spcBef>
                <a:spcPts val="1000"/>
              </a:spcBef>
              <a:spcAft>
                <a:spcPts val="0"/>
              </a:spcAft>
              <a:buSzPts val="2200"/>
              <a:buNone/>
            </a:pPr>
            <a:br>
              <a:rPr lang="en-US" dirty="0"/>
            </a:br>
            <a:r>
              <a:rPr lang="en-US" cap="none" dirty="0"/>
              <a:t>Support state Career Technical Education (CTE) leadership to advance high-quality and equitable CTE policies, programs and pathways that ensure career and college success for each learner.</a:t>
            </a:r>
            <a:endParaRPr dirty="0"/>
          </a:p>
          <a:p>
            <a:pPr marL="0" lvl="0" indent="0" algn="l" rtl="0">
              <a:lnSpc>
                <a:spcPct val="100000"/>
              </a:lnSpc>
              <a:spcBef>
                <a:spcPts val="1000"/>
              </a:spcBef>
              <a:spcAft>
                <a:spcPts val="0"/>
              </a:spcAft>
              <a:buSzPts val="2200"/>
              <a:buNone/>
            </a:pPr>
            <a:br>
              <a:rPr lang="en-US" dirty="0"/>
            </a:br>
            <a:endParaRPr dirty="0">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159"/>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 CTE WITHOUT LIMITS </a:t>
            </a:r>
            <a:endParaRPr dirty="0"/>
          </a:p>
        </p:txBody>
      </p:sp>
      <p:sp>
        <p:nvSpPr>
          <p:cNvPr id="1571" name="Google Shape;1571;p159"/>
          <p:cNvSpPr txBox="1"/>
          <p:nvPr/>
        </p:nvSpPr>
        <p:spPr>
          <a:xfrm>
            <a:off x="202346" y="3569005"/>
            <a:ext cx="12432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Montserrat Medium"/>
                <a:ea typeface="Montserrat Medium"/>
                <a:cs typeface="Montserrat Medium"/>
                <a:sym typeface="Montserrat Medium"/>
              </a:rPr>
              <a:t>CALIFORNIA</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i="0" u="none" strike="noStrike" cap="none">
                <a:solidFill>
                  <a:schemeClr val="lt1"/>
                </a:solidFill>
                <a:latin typeface="Montserrat"/>
                <a:ea typeface="Montserrat"/>
                <a:cs typeface="Montserrat"/>
                <a:sym typeface="Montserrat"/>
              </a:rPr>
              <a:t>$126,942</a:t>
            </a:r>
            <a:endParaRPr sz="1400" b="0" i="0" u="none" strike="noStrike" cap="none">
              <a:solidFill>
                <a:srgbClr val="000000"/>
              </a:solidFill>
              <a:latin typeface="Arial"/>
              <a:ea typeface="Arial"/>
              <a:cs typeface="Arial"/>
              <a:sym typeface="Arial"/>
            </a:endParaRPr>
          </a:p>
        </p:txBody>
      </p:sp>
      <p:grpSp>
        <p:nvGrpSpPr>
          <p:cNvPr id="1572" name="Google Shape;1572;p159"/>
          <p:cNvGrpSpPr/>
          <p:nvPr/>
        </p:nvGrpSpPr>
        <p:grpSpPr>
          <a:xfrm>
            <a:off x="7869331" y="1619125"/>
            <a:ext cx="3901439" cy="1084191"/>
            <a:chOff x="7994020" y="1728563"/>
            <a:chExt cx="3901439" cy="1084191"/>
          </a:xfrm>
        </p:grpSpPr>
        <p:sp>
          <p:nvSpPr>
            <p:cNvPr id="1573" name="Google Shape;1573;p159"/>
            <p:cNvSpPr/>
            <p:nvPr/>
          </p:nvSpPr>
          <p:spPr>
            <a:xfrm>
              <a:off x="7994020" y="1820860"/>
              <a:ext cx="96000" cy="785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Light"/>
                <a:ea typeface="Montserrat Light"/>
                <a:cs typeface="Montserrat Light"/>
                <a:sym typeface="Montserrat Light"/>
              </a:endParaRPr>
            </a:p>
          </p:txBody>
        </p:sp>
        <p:sp>
          <p:nvSpPr>
            <p:cNvPr id="1574" name="Google Shape;1574;p159"/>
            <p:cNvSpPr txBox="1"/>
            <p:nvPr/>
          </p:nvSpPr>
          <p:spPr>
            <a:xfrm>
              <a:off x="8204559" y="2166254"/>
              <a:ext cx="3690900" cy="646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Montserrat Medium"/>
                  <a:ea typeface="Montserrat Medium"/>
                  <a:cs typeface="Montserrat Medium"/>
                  <a:sym typeface="Montserrat Medium"/>
                </a:rPr>
                <a:t>Developed with input from nearly 200 national, state and local education and workforce development leaders. </a:t>
              </a:r>
              <a:endParaRPr sz="1400" b="0" i="0" u="none" strike="noStrike" cap="none">
                <a:solidFill>
                  <a:srgbClr val="000000"/>
                </a:solidFill>
                <a:latin typeface="Arial"/>
                <a:ea typeface="Arial"/>
                <a:cs typeface="Arial"/>
                <a:sym typeface="Arial"/>
              </a:endParaRPr>
            </a:p>
          </p:txBody>
        </p:sp>
        <p:sp>
          <p:nvSpPr>
            <p:cNvPr id="1575" name="Google Shape;1575;p159"/>
            <p:cNvSpPr txBox="1"/>
            <p:nvPr/>
          </p:nvSpPr>
          <p:spPr>
            <a:xfrm>
              <a:off x="8204567" y="1728563"/>
              <a:ext cx="2806500" cy="277200"/>
            </a:xfrm>
            <a:prstGeom prst="rect">
              <a:avLst/>
            </a:prstGeom>
            <a:noFill/>
            <a:ln>
              <a:noFill/>
            </a:ln>
          </p:spPr>
          <p:txBody>
            <a:bodyPr spcFirstLastPara="1" wrap="square" lIns="0" tIns="0" rIns="0" bIns="0" anchor="t" anchorCtr="0">
              <a:spAutoFit/>
            </a:bodyPr>
            <a:lstStyle/>
            <a:p>
              <a:pPr marL="0" marR="0" lvl="0" indent="0" algn="l" rtl="0">
                <a:lnSpc>
                  <a:spcPct val="192444"/>
                </a:lnSpc>
                <a:spcBef>
                  <a:spcPts val="0"/>
                </a:spcBef>
                <a:spcAft>
                  <a:spcPts val="0"/>
                </a:spcAft>
                <a:buClr>
                  <a:srgbClr val="000000"/>
                </a:buClr>
                <a:buSzPts val="1800"/>
                <a:buFont typeface="Arial"/>
                <a:buNone/>
              </a:pPr>
              <a:r>
                <a:rPr lang="en-US" sz="1800" b="1" i="0" u="none" strike="noStrike" cap="none">
                  <a:solidFill>
                    <a:schemeClr val="accent1"/>
                  </a:solidFill>
                  <a:latin typeface="Montserrat"/>
                  <a:ea typeface="Montserrat"/>
                  <a:cs typeface="Montserrat"/>
                  <a:sym typeface="Montserrat"/>
                </a:rPr>
                <a:t>SHARED VISION </a:t>
              </a:r>
              <a:endParaRPr sz="1400" b="0" i="0" u="none" strike="noStrike" cap="none">
                <a:solidFill>
                  <a:srgbClr val="000000"/>
                </a:solidFill>
                <a:latin typeface="Arial"/>
                <a:ea typeface="Arial"/>
                <a:cs typeface="Arial"/>
                <a:sym typeface="Arial"/>
              </a:endParaRPr>
            </a:p>
          </p:txBody>
        </p:sp>
      </p:grpSp>
      <p:sp>
        <p:nvSpPr>
          <p:cNvPr id="1576" name="Google Shape;1576;p159"/>
          <p:cNvSpPr txBox="1"/>
          <p:nvPr/>
        </p:nvSpPr>
        <p:spPr>
          <a:xfrm>
            <a:off x="2894823" y="4946777"/>
            <a:ext cx="12432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Montserrat Medium"/>
                <a:ea typeface="Montserrat Medium"/>
                <a:cs typeface="Montserrat Medium"/>
                <a:sym typeface="Montserrat Medium"/>
              </a:rPr>
              <a:t>TEXAS</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i="0" u="none" strike="noStrike" cap="none">
                <a:solidFill>
                  <a:schemeClr val="lt1"/>
                </a:solidFill>
                <a:latin typeface="Montserrat"/>
                <a:ea typeface="Montserrat"/>
                <a:cs typeface="Montserrat"/>
                <a:sym typeface="Montserrat"/>
              </a:rPr>
              <a:t>$126,942</a:t>
            </a:r>
            <a:endParaRPr sz="1400" b="0" i="0" u="none" strike="noStrike" cap="none">
              <a:solidFill>
                <a:srgbClr val="000000"/>
              </a:solidFill>
              <a:latin typeface="Arial"/>
              <a:ea typeface="Arial"/>
              <a:cs typeface="Arial"/>
              <a:sym typeface="Arial"/>
            </a:endParaRPr>
          </a:p>
        </p:txBody>
      </p:sp>
      <p:sp>
        <p:nvSpPr>
          <p:cNvPr id="1577" name="Google Shape;1577;p159"/>
          <p:cNvSpPr txBox="1"/>
          <p:nvPr/>
        </p:nvSpPr>
        <p:spPr>
          <a:xfrm>
            <a:off x="6058437" y="2759708"/>
            <a:ext cx="12432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Montserrat Medium"/>
                <a:ea typeface="Montserrat Medium"/>
                <a:cs typeface="Montserrat Medium"/>
                <a:sym typeface="Montserrat Medium"/>
              </a:rPr>
              <a:t>NEW YORK</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i="0" u="none" strike="noStrike" cap="none">
                <a:solidFill>
                  <a:schemeClr val="lt1"/>
                </a:solidFill>
                <a:latin typeface="Montserrat"/>
                <a:ea typeface="Montserrat"/>
                <a:cs typeface="Montserrat"/>
                <a:sym typeface="Montserrat"/>
              </a:rPr>
              <a:t>$126,942</a:t>
            </a:r>
            <a:endParaRPr sz="1400" b="0" i="0" u="none" strike="noStrike" cap="none">
              <a:solidFill>
                <a:srgbClr val="000000"/>
              </a:solidFill>
              <a:latin typeface="Arial"/>
              <a:ea typeface="Arial"/>
              <a:cs typeface="Arial"/>
              <a:sym typeface="Arial"/>
            </a:endParaRPr>
          </a:p>
        </p:txBody>
      </p:sp>
      <p:sp>
        <p:nvSpPr>
          <p:cNvPr id="1578" name="Google Shape;1578;p159"/>
          <p:cNvSpPr txBox="1"/>
          <p:nvPr/>
        </p:nvSpPr>
        <p:spPr>
          <a:xfrm>
            <a:off x="1819568" y="2073338"/>
            <a:ext cx="12432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Montserrat Medium"/>
                <a:ea typeface="Montserrat Medium"/>
                <a:cs typeface="Montserrat Medium"/>
                <a:sym typeface="Montserrat Medium"/>
              </a:rPr>
              <a:t>MONTANA</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1" i="0" u="none" strike="noStrike" cap="none">
                <a:solidFill>
                  <a:schemeClr val="lt1"/>
                </a:solidFill>
                <a:latin typeface="Montserrat"/>
                <a:ea typeface="Montserrat"/>
                <a:cs typeface="Montserrat"/>
                <a:sym typeface="Montserrat"/>
              </a:rPr>
              <a:t>$126,942</a:t>
            </a:r>
            <a:endParaRPr sz="1400" b="0" i="0" u="none" strike="noStrike" cap="none">
              <a:solidFill>
                <a:srgbClr val="000000"/>
              </a:solidFill>
              <a:latin typeface="Arial"/>
              <a:ea typeface="Arial"/>
              <a:cs typeface="Arial"/>
              <a:sym typeface="Arial"/>
            </a:endParaRPr>
          </a:p>
        </p:txBody>
      </p:sp>
      <p:grpSp>
        <p:nvGrpSpPr>
          <p:cNvPr id="1579" name="Google Shape;1579;p159"/>
          <p:cNvGrpSpPr/>
          <p:nvPr/>
        </p:nvGrpSpPr>
        <p:grpSpPr>
          <a:xfrm>
            <a:off x="7869181" y="2867850"/>
            <a:ext cx="4011069" cy="1084193"/>
            <a:chOff x="7994020" y="1728561"/>
            <a:chExt cx="3901439" cy="1084193"/>
          </a:xfrm>
        </p:grpSpPr>
        <p:sp>
          <p:nvSpPr>
            <p:cNvPr id="1580" name="Google Shape;1580;p159"/>
            <p:cNvSpPr/>
            <p:nvPr/>
          </p:nvSpPr>
          <p:spPr>
            <a:xfrm>
              <a:off x="7994020" y="1820860"/>
              <a:ext cx="96000" cy="785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accent2"/>
                </a:solidFill>
                <a:latin typeface="Montserrat Light"/>
                <a:ea typeface="Montserrat Light"/>
                <a:cs typeface="Montserrat Light"/>
                <a:sym typeface="Montserrat Light"/>
              </a:endParaRPr>
            </a:p>
          </p:txBody>
        </p:sp>
        <p:sp>
          <p:nvSpPr>
            <p:cNvPr id="1581" name="Google Shape;1581;p159"/>
            <p:cNvSpPr txBox="1"/>
            <p:nvPr/>
          </p:nvSpPr>
          <p:spPr>
            <a:xfrm>
              <a:off x="8204559" y="2166254"/>
              <a:ext cx="3690900" cy="646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Montserrat Medium"/>
                  <a:ea typeface="Montserrat Medium"/>
                  <a:cs typeface="Montserrat Medium"/>
                  <a:sym typeface="Montserrat Medium"/>
                </a:rPr>
                <a:t>Supported by over 40 national organizational partners and over 1,000 state and local CTE leaders. </a:t>
              </a:r>
              <a:endParaRPr sz="1400" b="0" i="0" u="none" strike="noStrike" cap="none">
                <a:solidFill>
                  <a:srgbClr val="000000"/>
                </a:solidFill>
                <a:latin typeface="Arial"/>
                <a:ea typeface="Arial"/>
                <a:cs typeface="Arial"/>
                <a:sym typeface="Arial"/>
              </a:endParaRPr>
            </a:p>
          </p:txBody>
        </p:sp>
        <p:sp>
          <p:nvSpPr>
            <p:cNvPr id="1582" name="Google Shape;1582;p159"/>
            <p:cNvSpPr txBox="1"/>
            <p:nvPr/>
          </p:nvSpPr>
          <p:spPr>
            <a:xfrm>
              <a:off x="8204542" y="1728561"/>
              <a:ext cx="2939700" cy="277200"/>
            </a:xfrm>
            <a:prstGeom prst="rect">
              <a:avLst/>
            </a:prstGeom>
            <a:solidFill>
              <a:srgbClr val="FFFFFF"/>
            </a:solidFill>
            <a:ln>
              <a:noFill/>
            </a:ln>
          </p:spPr>
          <p:txBody>
            <a:bodyPr spcFirstLastPara="1" wrap="square" lIns="0" tIns="0" rIns="0" bIns="0" anchor="t" anchorCtr="0">
              <a:spAutoFit/>
            </a:bodyPr>
            <a:lstStyle/>
            <a:p>
              <a:pPr marL="0" marR="0" lvl="0" indent="0" algn="l" rtl="0">
                <a:lnSpc>
                  <a:spcPct val="192444"/>
                </a:lnSpc>
                <a:spcBef>
                  <a:spcPts val="0"/>
                </a:spcBef>
                <a:spcAft>
                  <a:spcPts val="0"/>
                </a:spcAft>
                <a:buClr>
                  <a:srgbClr val="000000"/>
                </a:buClr>
                <a:buSzPts val="1800"/>
                <a:buFont typeface="Arial"/>
                <a:buNone/>
              </a:pPr>
              <a:r>
                <a:rPr lang="en-US" sz="1800" b="1" i="0" u="none" strike="noStrike" cap="none">
                  <a:solidFill>
                    <a:schemeClr val="accent2"/>
                  </a:solidFill>
                  <a:latin typeface="Montserrat"/>
                  <a:ea typeface="Montserrat"/>
                  <a:cs typeface="Montserrat"/>
                  <a:sym typeface="Montserrat"/>
                </a:rPr>
                <a:t>SHARED SUPPORT </a:t>
              </a:r>
              <a:endParaRPr sz="1400" b="0" i="0" u="none" strike="noStrike" cap="none">
                <a:solidFill>
                  <a:srgbClr val="000000"/>
                </a:solidFill>
                <a:latin typeface="Arial"/>
                <a:ea typeface="Arial"/>
                <a:cs typeface="Arial"/>
                <a:sym typeface="Arial"/>
              </a:endParaRPr>
            </a:p>
          </p:txBody>
        </p:sp>
      </p:grpSp>
      <p:grpSp>
        <p:nvGrpSpPr>
          <p:cNvPr id="1583" name="Google Shape;1583;p159"/>
          <p:cNvGrpSpPr/>
          <p:nvPr/>
        </p:nvGrpSpPr>
        <p:grpSpPr>
          <a:xfrm>
            <a:off x="7869331" y="4003576"/>
            <a:ext cx="3901439" cy="1093459"/>
            <a:chOff x="7994020" y="1820860"/>
            <a:chExt cx="3901439" cy="1093459"/>
          </a:xfrm>
        </p:grpSpPr>
        <p:sp>
          <p:nvSpPr>
            <p:cNvPr id="1584" name="Google Shape;1584;p159"/>
            <p:cNvSpPr/>
            <p:nvPr/>
          </p:nvSpPr>
          <p:spPr>
            <a:xfrm>
              <a:off x="7994020" y="1820860"/>
              <a:ext cx="96000" cy="7854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Light"/>
                <a:ea typeface="Montserrat Light"/>
                <a:cs typeface="Montserrat Light"/>
                <a:sym typeface="Montserrat Light"/>
              </a:endParaRPr>
            </a:p>
          </p:txBody>
        </p:sp>
        <p:sp>
          <p:nvSpPr>
            <p:cNvPr id="1585" name="Google Shape;1585;p159"/>
            <p:cNvSpPr txBox="1"/>
            <p:nvPr/>
          </p:nvSpPr>
          <p:spPr>
            <a:xfrm>
              <a:off x="8204559" y="2267819"/>
              <a:ext cx="3690900" cy="646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2"/>
                  </a:solidFill>
                  <a:latin typeface="Montserrat Medium"/>
                  <a:ea typeface="Montserrat Medium"/>
                  <a:cs typeface="Montserrat Medium"/>
                  <a:sym typeface="Montserrat Medium"/>
                </a:rPr>
                <a:t>Over one dozen resources to raise awareness of the vision and map steps towards implementation and realization. </a:t>
              </a:r>
              <a:endParaRPr sz="1400" b="0" i="0" u="none" strike="noStrike" cap="none" dirty="0">
                <a:solidFill>
                  <a:srgbClr val="000000"/>
                </a:solidFill>
                <a:latin typeface="Arial"/>
                <a:ea typeface="Arial"/>
                <a:cs typeface="Arial"/>
                <a:sym typeface="Arial"/>
              </a:endParaRPr>
            </a:p>
          </p:txBody>
        </p:sp>
        <p:sp>
          <p:nvSpPr>
            <p:cNvPr id="1586" name="Google Shape;1586;p159"/>
            <p:cNvSpPr txBox="1"/>
            <p:nvPr/>
          </p:nvSpPr>
          <p:spPr>
            <a:xfrm>
              <a:off x="8204566" y="1829197"/>
              <a:ext cx="3214500" cy="277200"/>
            </a:xfrm>
            <a:prstGeom prst="rect">
              <a:avLst/>
            </a:prstGeom>
            <a:noFill/>
            <a:ln>
              <a:noFill/>
            </a:ln>
          </p:spPr>
          <p:txBody>
            <a:bodyPr spcFirstLastPara="1" wrap="square" lIns="0" tIns="0" rIns="0" bIns="0" anchor="t" anchorCtr="0">
              <a:spAutoFit/>
            </a:bodyPr>
            <a:lstStyle/>
            <a:p>
              <a:pPr marL="0" marR="0" lvl="0" indent="0" algn="l" rtl="0">
                <a:lnSpc>
                  <a:spcPct val="192444"/>
                </a:lnSpc>
                <a:spcBef>
                  <a:spcPts val="0"/>
                </a:spcBef>
                <a:spcAft>
                  <a:spcPts val="0"/>
                </a:spcAft>
                <a:buClr>
                  <a:srgbClr val="000000"/>
                </a:buClr>
                <a:buSzPts val="1800"/>
                <a:buFont typeface="Arial"/>
                <a:buNone/>
              </a:pPr>
              <a:r>
                <a:rPr lang="en-US" sz="1800" b="1" i="0" u="none" strike="noStrike" cap="none">
                  <a:solidFill>
                    <a:schemeClr val="accent3"/>
                  </a:solidFill>
                  <a:latin typeface="Montserrat"/>
                  <a:ea typeface="Montserrat"/>
                  <a:cs typeface="Montserrat"/>
                  <a:sym typeface="Montserrat"/>
                </a:rPr>
                <a:t>RESOURCE </a:t>
              </a:r>
              <a:r>
                <a:rPr lang="en-US" sz="1800" b="1">
                  <a:solidFill>
                    <a:schemeClr val="accent3"/>
                  </a:solidFill>
                  <a:latin typeface="Montserrat"/>
                  <a:ea typeface="Montserrat"/>
                  <a:cs typeface="Montserrat"/>
                  <a:sym typeface="Montserrat"/>
                </a:rPr>
                <a:t>REPERTOIRE</a:t>
              </a:r>
              <a:endParaRPr sz="1400" b="0" i="0" u="none" strike="noStrike" cap="none">
                <a:solidFill>
                  <a:srgbClr val="000000"/>
                </a:solidFill>
                <a:latin typeface="Arial"/>
                <a:ea typeface="Arial"/>
                <a:cs typeface="Arial"/>
                <a:sym typeface="Arial"/>
              </a:endParaRPr>
            </a:p>
          </p:txBody>
        </p:sp>
      </p:grpSp>
      <p:grpSp>
        <p:nvGrpSpPr>
          <p:cNvPr id="1587" name="Google Shape;1587;p159"/>
          <p:cNvGrpSpPr/>
          <p:nvPr/>
        </p:nvGrpSpPr>
        <p:grpSpPr>
          <a:xfrm>
            <a:off x="7869331" y="5112675"/>
            <a:ext cx="3901439" cy="1084179"/>
            <a:chOff x="7994020" y="1728575"/>
            <a:chExt cx="3901439" cy="1084179"/>
          </a:xfrm>
        </p:grpSpPr>
        <p:sp>
          <p:nvSpPr>
            <p:cNvPr id="1588" name="Google Shape;1588;p159"/>
            <p:cNvSpPr/>
            <p:nvPr/>
          </p:nvSpPr>
          <p:spPr>
            <a:xfrm>
              <a:off x="7994020" y="1820860"/>
              <a:ext cx="96000" cy="7854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Light"/>
                <a:ea typeface="Montserrat Light"/>
                <a:cs typeface="Montserrat Light"/>
                <a:sym typeface="Montserrat Light"/>
              </a:endParaRPr>
            </a:p>
          </p:txBody>
        </p:sp>
        <p:sp>
          <p:nvSpPr>
            <p:cNvPr id="1589" name="Google Shape;1589;p159"/>
            <p:cNvSpPr txBox="1"/>
            <p:nvPr/>
          </p:nvSpPr>
          <p:spPr>
            <a:xfrm>
              <a:off x="8204559" y="2166254"/>
              <a:ext cx="3690900" cy="646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Montserrat Medium"/>
                  <a:ea typeface="Montserrat Medium"/>
                  <a:cs typeface="Montserrat Medium"/>
                  <a:sym typeface="Montserrat Medium"/>
                </a:rPr>
                <a:t>In 2022, 23 states received technical assistance to implement </a:t>
              </a:r>
              <a:r>
                <a:rPr lang="en-US" sz="1400" b="0" i="1" u="none" strike="noStrike" cap="none">
                  <a:solidFill>
                    <a:schemeClr val="dk2"/>
                  </a:solidFill>
                  <a:latin typeface="Montserrat Medium"/>
                  <a:ea typeface="Montserrat Medium"/>
                  <a:cs typeface="Montserrat Medium"/>
                  <a:sym typeface="Montserrat Medium"/>
                </a:rPr>
                <a:t>CTE Without Limits. </a:t>
              </a:r>
              <a:endParaRPr sz="1400" b="0" i="0" u="none" strike="noStrike" cap="none">
                <a:solidFill>
                  <a:schemeClr val="dk2"/>
                </a:solidFill>
                <a:latin typeface="Montserrat Medium"/>
                <a:ea typeface="Montserrat Medium"/>
                <a:cs typeface="Montserrat Medium"/>
                <a:sym typeface="Montserrat Medium"/>
              </a:endParaRPr>
            </a:p>
          </p:txBody>
        </p:sp>
        <p:sp>
          <p:nvSpPr>
            <p:cNvPr id="1590" name="Google Shape;1590;p159"/>
            <p:cNvSpPr txBox="1"/>
            <p:nvPr/>
          </p:nvSpPr>
          <p:spPr>
            <a:xfrm>
              <a:off x="8204565" y="1728575"/>
              <a:ext cx="2817900" cy="277200"/>
            </a:xfrm>
            <a:prstGeom prst="rect">
              <a:avLst/>
            </a:prstGeom>
            <a:noFill/>
            <a:ln>
              <a:noFill/>
            </a:ln>
          </p:spPr>
          <p:txBody>
            <a:bodyPr spcFirstLastPara="1" wrap="square" lIns="0" tIns="0" rIns="0" bIns="0" anchor="t" anchorCtr="0">
              <a:spAutoFit/>
            </a:bodyPr>
            <a:lstStyle/>
            <a:p>
              <a:pPr marL="0" marR="0" lvl="0" indent="0" algn="l" rtl="0">
                <a:lnSpc>
                  <a:spcPct val="192444"/>
                </a:lnSpc>
                <a:spcBef>
                  <a:spcPts val="0"/>
                </a:spcBef>
                <a:spcAft>
                  <a:spcPts val="0"/>
                </a:spcAft>
                <a:buClr>
                  <a:srgbClr val="000000"/>
                </a:buClr>
                <a:buSzPts val="1800"/>
                <a:buFont typeface="Arial"/>
                <a:buNone/>
              </a:pPr>
              <a:r>
                <a:rPr lang="en-US" sz="1800" b="1" i="0" u="none" strike="noStrike" cap="none">
                  <a:solidFill>
                    <a:schemeClr val="accent4"/>
                  </a:solidFill>
                  <a:latin typeface="Montserrat"/>
                  <a:ea typeface="Montserrat"/>
                  <a:cs typeface="Montserrat"/>
                  <a:sym typeface="Montserrat"/>
                </a:rPr>
                <a:t>SUSTAINED SUPPORT </a:t>
              </a:r>
              <a:endParaRPr sz="1400" b="0" i="0" u="none" strike="noStrike" cap="none">
                <a:solidFill>
                  <a:srgbClr val="000000"/>
                </a:solidFill>
                <a:latin typeface="Arial"/>
                <a:ea typeface="Arial"/>
                <a:cs typeface="Arial"/>
                <a:sym typeface="Arial"/>
              </a:endParaRPr>
            </a:p>
          </p:txBody>
        </p:sp>
      </p:grpSp>
      <p:pic>
        <p:nvPicPr>
          <p:cNvPr id="1591" name="Google Shape;1591;p159"/>
          <p:cNvPicPr preferRelativeResize="0"/>
          <p:nvPr/>
        </p:nvPicPr>
        <p:blipFill rotWithShape="1">
          <a:blip r:embed="rId3">
            <a:alphaModFix/>
          </a:blip>
          <a:srcRect/>
          <a:stretch/>
        </p:blipFill>
        <p:spPr>
          <a:xfrm>
            <a:off x="421325" y="1471292"/>
            <a:ext cx="6729091" cy="468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The  Current National Career Clusters</a:t>
            </a:r>
            <a:r>
              <a:rPr lang="en-US" baseline="30000" dirty="0"/>
              <a:t>®</a:t>
            </a:r>
            <a:r>
              <a:rPr lang="en-US" dirty="0"/>
              <a:t> Framework</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466" name="Google Shape;1466;p154"/>
          <p:cNvSpPr txBox="1"/>
          <p:nvPr/>
        </p:nvSpPr>
        <p:spPr>
          <a:xfrm>
            <a:off x="604910" y="1814588"/>
            <a:ext cx="5148775" cy="4524275"/>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600"/>
            </a:pPr>
            <a:r>
              <a:rPr lang="en-US" sz="2400" i="0" u="none" strike="noStrike" cap="none" dirty="0">
                <a:solidFill>
                  <a:schemeClr val="dk1"/>
                </a:solidFill>
                <a:latin typeface="Montserrat Medium"/>
                <a:ea typeface="Montserrat Medium"/>
                <a:cs typeface="Montserrat Medium"/>
                <a:sym typeface="Montserrat Medium"/>
              </a:rPr>
              <a:t>Launched in 2002, the current National Career Clusters Framework </a:t>
            </a:r>
            <a:r>
              <a:rPr lang="en-US" sz="2400" dirty="0">
                <a:solidFill>
                  <a:schemeClr val="dk1"/>
                </a:solidFill>
                <a:latin typeface="Montserrat Medium"/>
                <a:ea typeface="Montserrat Medium"/>
                <a:cs typeface="Montserrat Medium"/>
                <a:sym typeface="Montserrat Medium"/>
              </a:rPr>
              <a:t>is </a:t>
            </a:r>
            <a:r>
              <a:rPr lang="en-US" sz="2400" i="0" u="none" strike="noStrike" cap="none" dirty="0">
                <a:solidFill>
                  <a:schemeClr val="dk1"/>
                </a:solidFill>
                <a:latin typeface="Montserrat Medium"/>
                <a:ea typeface="Montserrat Medium"/>
                <a:cs typeface="Montserrat Medium"/>
                <a:sym typeface="Montserrat Medium"/>
              </a:rPr>
              <a:t>designed to: </a:t>
            </a:r>
            <a:br>
              <a:rPr lang="en-US" sz="2400" i="0" u="none" strike="noStrike" cap="none" dirty="0">
                <a:solidFill>
                  <a:schemeClr val="dk1"/>
                </a:solidFill>
                <a:latin typeface="Montserrat Medium"/>
                <a:ea typeface="Montserrat Medium"/>
                <a:cs typeface="Montserrat Medium"/>
                <a:sym typeface="Montserrat Medium"/>
              </a:rPr>
            </a:br>
            <a:endParaRPr lang="en-US" sz="2400" i="0" u="none" strike="noStrike" cap="none" dirty="0">
              <a:solidFill>
                <a:schemeClr val="dk1"/>
              </a:solidFill>
              <a:latin typeface="Montserrat Medium"/>
              <a:ea typeface="Montserrat Medium"/>
              <a:cs typeface="Montserrat Medium"/>
              <a:sym typeface="Montserrat Medium"/>
            </a:endParaRPr>
          </a:p>
          <a:p>
            <a:pPr marL="342900" marR="0" lvl="0" indent="-342900" algn="l" rtl="0">
              <a:lnSpc>
                <a:spcPct val="100000"/>
              </a:lnSpc>
              <a:spcBef>
                <a:spcPts val="0"/>
              </a:spcBef>
              <a:spcAft>
                <a:spcPts val="0"/>
              </a:spcAft>
              <a:buClr>
                <a:srgbClr val="000000"/>
              </a:buClr>
              <a:buSzPts val="1600"/>
              <a:buFont typeface="Wingdings" panose="05000000000000000000" pitchFamily="2" charset="2"/>
              <a:buChar char="Ø"/>
            </a:pPr>
            <a:r>
              <a:rPr lang="en-US" sz="2400" dirty="0">
                <a:solidFill>
                  <a:schemeClr val="dk1"/>
                </a:solidFill>
                <a:latin typeface="Montserrat Medium"/>
                <a:ea typeface="Montserrat Medium"/>
                <a:cs typeface="Montserrat Medium"/>
                <a:sym typeface="Montserrat Medium"/>
              </a:rPr>
              <a:t>c</a:t>
            </a:r>
            <a:r>
              <a:rPr lang="en-US" sz="2400" i="0" u="none" strike="noStrike" cap="none" dirty="0">
                <a:solidFill>
                  <a:schemeClr val="dk1"/>
                </a:solidFill>
                <a:latin typeface="Montserrat Medium"/>
                <a:ea typeface="Montserrat Medium"/>
                <a:cs typeface="Montserrat Medium"/>
                <a:sym typeface="Montserrat Medium"/>
              </a:rPr>
              <a:t>ollect educational groupings using common knowledge and skill statements</a:t>
            </a:r>
          </a:p>
          <a:p>
            <a:pPr marL="342900" marR="0" lvl="0" indent="-342900" algn="l" rtl="0">
              <a:lnSpc>
                <a:spcPct val="100000"/>
              </a:lnSpc>
              <a:spcBef>
                <a:spcPts val="0"/>
              </a:spcBef>
              <a:spcAft>
                <a:spcPts val="0"/>
              </a:spcAft>
              <a:buClr>
                <a:srgbClr val="000000"/>
              </a:buClr>
              <a:buSzPts val="1600"/>
              <a:buFont typeface="Wingdings" panose="05000000000000000000" pitchFamily="2" charset="2"/>
              <a:buChar char="Ø"/>
            </a:pPr>
            <a:r>
              <a:rPr lang="en-US" sz="2400" dirty="0">
                <a:solidFill>
                  <a:schemeClr val="dk1"/>
                </a:solidFill>
                <a:latin typeface="Montserrat Medium"/>
                <a:ea typeface="Montserrat Medium"/>
                <a:cs typeface="Montserrat Medium"/>
                <a:sym typeface="Montserrat Medium"/>
              </a:rPr>
              <a:t>guide learners through an aligned program of study that leads to a career-oriented future </a:t>
            </a:r>
            <a:endParaRPr sz="2000" i="0" u="none" strike="noStrike" cap="none" dirty="0">
              <a:solidFill>
                <a:schemeClr val="dk1"/>
              </a:solidFill>
              <a:latin typeface="Montserrat Medium"/>
              <a:ea typeface="Montserrat Medium"/>
              <a:cs typeface="Montserrat Medium"/>
              <a:sym typeface="Montserrat Medium"/>
            </a:endParaRPr>
          </a:p>
        </p:txBody>
      </p:sp>
      <p:sp>
        <p:nvSpPr>
          <p:cNvPr id="4" name="Google Shape;1821;p170">
            <a:extLst>
              <a:ext uri="{FF2B5EF4-FFF2-40B4-BE49-F238E27FC236}">
                <a16:creationId xmlns:a16="http://schemas.microsoft.com/office/drawing/2014/main" id="{CAB38B33-9CF6-38D8-6120-5391B692ED48}"/>
              </a:ext>
            </a:extLst>
          </p:cNvPr>
          <p:cNvSpPr/>
          <p:nvPr/>
        </p:nvSpPr>
        <p:spPr>
          <a:xfrm flipH="1">
            <a:off x="6944105" y="1773272"/>
            <a:ext cx="1866461" cy="1866464"/>
          </a:xfrm>
          <a:prstGeom prst="ellipse">
            <a:avLst/>
          </a:prstGeom>
          <a:noFill/>
          <a:ln w="38100" cap="rnd" cmpd="sng">
            <a:solidFill>
              <a:srgbClr val="E1E9EA"/>
            </a:solidFill>
            <a:prstDash val="solid"/>
            <a:miter lim="800000"/>
            <a:headEnd type="none" w="sm" len="sm"/>
            <a:tailEnd type="none" w="sm" len="sm"/>
          </a:ln>
        </p:spPr>
        <p:txBody>
          <a:bodyPr spcFirstLastPara="1" wrap="square" lIns="91425" tIns="0" rIns="91425" bIns="0" anchor="ctr" anchorCtr="0">
            <a:noAutofit/>
          </a:bodyPr>
          <a:lstStyle/>
          <a:p>
            <a:pPr marL="0" marR="0" lvl="0" indent="0" algn="ctr" rtl="0">
              <a:spcBef>
                <a:spcPts val="0"/>
              </a:spcBef>
              <a:spcAft>
                <a:spcPts val="0"/>
              </a:spcAft>
              <a:buNone/>
            </a:pPr>
            <a:r>
              <a:rPr lang="en-US" sz="3600" dirty="0">
                <a:solidFill>
                  <a:srgbClr val="595959"/>
                </a:solidFill>
                <a:latin typeface="Montserrat Medium"/>
                <a:sym typeface="Montserrat Medium"/>
              </a:rPr>
              <a:t>16</a:t>
            </a:r>
            <a:endParaRPr dirty="0"/>
          </a:p>
        </p:txBody>
      </p:sp>
      <p:sp>
        <p:nvSpPr>
          <p:cNvPr id="5" name="Google Shape;1824;p170">
            <a:extLst>
              <a:ext uri="{FF2B5EF4-FFF2-40B4-BE49-F238E27FC236}">
                <a16:creationId xmlns:a16="http://schemas.microsoft.com/office/drawing/2014/main" id="{BB5E86CA-0A46-38F6-6852-EC0E85EDC69B}"/>
              </a:ext>
            </a:extLst>
          </p:cNvPr>
          <p:cNvSpPr/>
          <p:nvPr/>
        </p:nvSpPr>
        <p:spPr>
          <a:xfrm flipH="1">
            <a:off x="6944106" y="4151496"/>
            <a:ext cx="1866461" cy="1866464"/>
          </a:xfrm>
          <a:prstGeom prst="ellipse">
            <a:avLst/>
          </a:prstGeom>
          <a:noFill/>
          <a:ln w="38100" cap="rnd" cmpd="sng">
            <a:solidFill>
              <a:srgbClr val="E1E9EA"/>
            </a:solidFill>
            <a:prstDash val="solid"/>
            <a:miter lim="800000"/>
            <a:headEnd type="none" w="sm" len="sm"/>
            <a:tailEnd type="none" w="sm" len="sm"/>
          </a:ln>
        </p:spPr>
        <p:txBody>
          <a:bodyPr spcFirstLastPara="1" wrap="square" lIns="91425" tIns="0" rIns="91425" bIns="0" anchor="ctr" anchorCtr="0">
            <a:noAutofit/>
          </a:bodyPr>
          <a:lstStyle/>
          <a:p>
            <a:pPr marL="0" marR="0" lvl="0" indent="0" algn="ctr" rtl="0">
              <a:spcBef>
                <a:spcPts val="0"/>
              </a:spcBef>
              <a:spcAft>
                <a:spcPts val="0"/>
              </a:spcAft>
              <a:buNone/>
            </a:pPr>
            <a:r>
              <a:rPr lang="en-US" sz="3600" dirty="0">
                <a:solidFill>
                  <a:srgbClr val="595959"/>
                </a:solidFill>
                <a:latin typeface="Montserrat Medium"/>
                <a:sym typeface="Montserrat Medium"/>
              </a:rPr>
              <a:t>79</a:t>
            </a:r>
            <a:endParaRPr dirty="0"/>
          </a:p>
        </p:txBody>
      </p:sp>
      <p:sp>
        <p:nvSpPr>
          <p:cNvPr id="6" name="Google Shape;1830;p170">
            <a:extLst>
              <a:ext uri="{FF2B5EF4-FFF2-40B4-BE49-F238E27FC236}">
                <a16:creationId xmlns:a16="http://schemas.microsoft.com/office/drawing/2014/main" id="{F07F395C-90C5-286F-EB59-A5131D9CD46D}"/>
              </a:ext>
            </a:extLst>
          </p:cNvPr>
          <p:cNvSpPr txBox="1"/>
          <p:nvPr/>
        </p:nvSpPr>
        <p:spPr>
          <a:xfrm>
            <a:off x="9082548" y="1814588"/>
            <a:ext cx="2179674" cy="557676"/>
          </a:xfrm>
          <a:prstGeom prst="rect">
            <a:avLst/>
          </a:prstGeom>
          <a:noFill/>
          <a:ln>
            <a:noFill/>
          </a:ln>
        </p:spPr>
        <p:txBody>
          <a:bodyPr spcFirstLastPara="1" wrap="square" lIns="91425" tIns="45700" rIns="91425" bIns="45700" anchor="t" anchorCtr="1">
            <a:spAutoFit/>
          </a:bodyPr>
          <a:lstStyle/>
          <a:p>
            <a:pPr marL="0" marR="0" lvl="0" indent="0" algn="ctr" rtl="0">
              <a:lnSpc>
                <a:spcPct val="167562"/>
              </a:lnSpc>
              <a:spcBef>
                <a:spcPts val="0"/>
              </a:spcBef>
              <a:spcAft>
                <a:spcPts val="0"/>
              </a:spcAft>
              <a:buNone/>
            </a:pPr>
            <a:r>
              <a:rPr lang="en-US" sz="1800" b="1" dirty="0">
                <a:solidFill>
                  <a:schemeClr val="dk2"/>
                </a:solidFill>
                <a:latin typeface="Montserrat"/>
                <a:sym typeface="Montserrat"/>
              </a:rPr>
              <a:t>Career Clusters</a:t>
            </a:r>
            <a:endParaRPr sz="1800" dirty="0"/>
          </a:p>
        </p:txBody>
      </p:sp>
      <p:sp>
        <p:nvSpPr>
          <p:cNvPr id="7" name="Google Shape;1830;p170">
            <a:extLst>
              <a:ext uri="{FF2B5EF4-FFF2-40B4-BE49-F238E27FC236}">
                <a16:creationId xmlns:a16="http://schemas.microsoft.com/office/drawing/2014/main" id="{0D011279-38AD-C91C-306C-8B9CAA548654}"/>
              </a:ext>
            </a:extLst>
          </p:cNvPr>
          <p:cNvSpPr txBox="1"/>
          <p:nvPr/>
        </p:nvSpPr>
        <p:spPr>
          <a:xfrm>
            <a:off x="9150135" y="4151496"/>
            <a:ext cx="2369999" cy="557676"/>
          </a:xfrm>
          <a:prstGeom prst="rect">
            <a:avLst/>
          </a:prstGeom>
          <a:noFill/>
          <a:ln>
            <a:noFill/>
          </a:ln>
        </p:spPr>
        <p:txBody>
          <a:bodyPr spcFirstLastPara="1" wrap="square" lIns="91425" tIns="45700" rIns="91425" bIns="45700" anchor="t" anchorCtr="1">
            <a:spAutoFit/>
          </a:bodyPr>
          <a:lstStyle/>
          <a:p>
            <a:pPr marL="0" marR="0" lvl="0" indent="0" algn="ctr" rtl="0">
              <a:lnSpc>
                <a:spcPct val="167562"/>
              </a:lnSpc>
              <a:spcBef>
                <a:spcPts val="0"/>
              </a:spcBef>
              <a:spcAft>
                <a:spcPts val="0"/>
              </a:spcAft>
              <a:buNone/>
            </a:pPr>
            <a:r>
              <a:rPr lang="en-US" sz="1800" b="1" i="0" dirty="0">
                <a:solidFill>
                  <a:schemeClr val="dk2"/>
                </a:solidFill>
                <a:latin typeface="Montserrat"/>
                <a:ea typeface="Montserrat"/>
                <a:cs typeface="Montserrat"/>
                <a:sym typeface="Montserrat"/>
              </a:rPr>
              <a:t>Career Pathways</a:t>
            </a:r>
            <a:endParaRPr sz="1800" dirty="0"/>
          </a:p>
        </p:txBody>
      </p:sp>
      <p:sp>
        <p:nvSpPr>
          <p:cNvPr id="8" name="Google Shape;1831;p170">
            <a:extLst>
              <a:ext uri="{FF2B5EF4-FFF2-40B4-BE49-F238E27FC236}">
                <a16:creationId xmlns:a16="http://schemas.microsoft.com/office/drawing/2014/main" id="{7D57ED5E-5FBA-50BC-6992-05E5C92293D1}"/>
              </a:ext>
            </a:extLst>
          </p:cNvPr>
          <p:cNvSpPr txBox="1"/>
          <p:nvPr/>
        </p:nvSpPr>
        <p:spPr>
          <a:xfrm>
            <a:off x="9082548" y="2464155"/>
            <a:ext cx="237000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2"/>
              </a:buClr>
              <a:buSzPts val="1400"/>
              <a:buFont typeface="Arial"/>
              <a:buNone/>
            </a:pPr>
            <a:r>
              <a:rPr lang="en-US" sz="1600" dirty="0">
                <a:solidFill>
                  <a:schemeClr val="dk2"/>
                </a:solidFill>
                <a:latin typeface="Montserrat Medium"/>
                <a:ea typeface="Montserrat Medium"/>
                <a:cs typeface="Montserrat Medium"/>
                <a:sym typeface="Montserrat Medium"/>
              </a:rPr>
              <a:t>Developed as a new means to organize CTE programs</a:t>
            </a:r>
            <a:endParaRPr lang="en-US" sz="1600" b="0" i="0" dirty="0">
              <a:solidFill>
                <a:schemeClr val="dk2"/>
              </a:solidFill>
              <a:latin typeface="Montserrat Medium"/>
              <a:ea typeface="Montserrat Medium"/>
              <a:cs typeface="Montserrat Medium"/>
              <a:sym typeface="Montserrat Medium"/>
            </a:endParaRPr>
          </a:p>
        </p:txBody>
      </p:sp>
      <p:sp>
        <p:nvSpPr>
          <p:cNvPr id="9" name="Google Shape;1831;p170">
            <a:extLst>
              <a:ext uri="{FF2B5EF4-FFF2-40B4-BE49-F238E27FC236}">
                <a16:creationId xmlns:a16="http://schemas.microsoft.com/office/drawing/2014/main" id="{48BC77CA-6711-4FF4-0A89-616B2E05193E}"/>
              </a:ext>
            </a:extLst>
          </p:cNvPr>
          <p:cNvSpPr txBox="1"/>
          <p:nvPr/>
        </p:nvSpPr>
        <p:spPr>
          <a:xfrm>
            <a:off x="9230016" y="4829659"/>
            <a:ext cx="2370000" cy="9848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2"/>
              </a:buClr>
              <a:buSzPts val="1400"/>
              <a:buFont typeface="Arial"/>
              <a:buNone/>
            </a:pPr>
            <a:r>
              <a:rPr lang="en-US" sz="1600" dirty="0">
                <a:solidFill>
                  <a:schemeClr val="dk2"/>
                </a:solidFill>
                <a:latin typeface="Montserrat Medium"/>
                <a:ea typeface="Montserrat Medium"/>
                <a:cs typeface="Montserrat Medium"/>
                <a:sym typeface="Montserrat Medium"/>
              </a:rPr>
              <a:t>To help learners navigate their way to greater success in college and career.</a:t>
            </a:r>
            <a:endParaRPr lang="en-US" sz="1600" b="0" i="0" dirty="0">
              <a:solidFill>
                <a:schemeClr val="dk2"/>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09264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The  National Career Clusters</a:t>
            </a:r>
            <a:r>
              <a:rPr lang="en-US" baseline="30000" dirty="0"/>
              <a:t>®</a:t>
            </a:r>
            <a:r>
              <a:rPr lang="en-US" dirty="0"/>
              <a:t> Framework</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466" name="Google Shape;1466;p154"/>
          <p:cNvSpPr txBox="1"/>
          <p:nvPr/>
        </p:nvSpPr>
        <p:spPr>
          <a:xfrm>
            <a:off x="604910" y="1814588"/>
            <a:ext cx="10667693" cy="415494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600"/>
            </a:pPr>
            <a:r>
              <a:rPr lang="en-US" sz="2000" i="0" u="none" strike="noStrike" cap="none" dirty="0">
                <a:solidFill>
                  <a:schemeClr val="dk1"/>
                </a:solidFill>
                <a:latin typeface="Montserrat" panose="00000500000000000000" pitchFamily="2" charset="0"/>
                <a:ea typeface="Montserrat Medium"/>
                <a:cs typeface="Montserrat Medium"/>
                <a:sym typeface="Montserrat Medium"/>
              </a:rPr>
              <a:t>The current National Career Clusters Framework has been the central building block to achieving consistently designed and high-quality CTE programs.  It is an organizing tool for:</a:t>
            </a:r>
            <a:br>
              <a:rPr lang="en-US" sz="2400" i="0" u="none" strike="noStrike" cap="none" dirty="0">
                <a:solidFill>
                  <a:schemeClr val="dk1"/>
                </a:solidFill>
                <a:latin typeface="Montserrat" panose="00000500000000000000" pitchFamily="2" charset="0"/>
                <a:ea typeface="Montserrat Medium"/>
                <a:cs typeface="Montserrat Medium"/>
                <a:sym typeface="Montserrat Medium"/>
              </a:rPr>
            </a:br>
            <a:endParaRPr lang="en-US" sz="2400" i="0" u="none" strike="noStrike" cap="none" dirty="0">
              <a:solidFill>
                <a:schemeClr val="dk1"/>
              </a:solidFill>
              <a:latin typeface="Montserrat" panose="00000500000000000000" pitchFamily="2" charset="0"/>
              <a:ea typeface="Montserrat Medium"/>
              <a:cs typeface="Montserrat Medium"/>
              <a:sym typeface="Montserrat Medium"/>
            </a:endParaRPr>
          </a:p>
          <a:p>
            <a:pPr marL="342900" marR="0" lvl="0" indent="-342900" algn="l" rtl="0">
              <a:lnSpc>
                <a:spcPct val="100000"/>
              </a:lnSpc>
              <a:spcBef>
                <a:spcPts val="0"/>
              </a:spcBef>
              <a:spcAft>
                <a:spcPts val="0"/>
              </a:spcAft>
              <a:buClr>
                <a:srgbClr val="000000"/>
              </a:buClr>
              <a:buSzPts val="1600"/>
              <a:buFont typeface="Wingdings" panose="05000000000000000000" pitchFamily="2" charset="2"/>
              <a:buChar char="Ø"/>
            </a:pPr>
            <a:r>
              <a:rPr lang="en-US" sz="2000" b="0" i="0" dirty="0">
                <a:solidFill>
                  <a:srgbClr val="000000"/>
                </a:solidFill>
                <a:effectLst/>
                <a:latin typeface="Montserrat" panose="00000500000000000000" pitchFamily="2" charset="0"/>
              </a:rPr>
              <a:t>developing programs of study bridging secondary and postsecondary systems.</a:t>
            </a:r>
          </a:p>
          <a:p>
            <a:pPr marL="342900" marR="0" lvl="0" indent="-342900" algn="l" rtl="0">
              <a:lnSpc>
                <a:spcPct val="100000"/>
              </a:lnSpc>
              <a:spcBef>
                <a:spcPts val="0"/>
              </a:spcBef>
              <a:spcAft>
                <a:spcPts val="0"/>
              </a:spcAft>
              <a:buClr>
                <a:srgbClr val="000000"/>
              </a:buClr>
              <a:buSzPts val="1600"/>
              <a:buFont typeface="Wingdings" panose="05000000000000000000" pitchFamily="2" charset="2"/>
              <a:buChar char="Ø"/>
            </a:pPr>
            <a:r>
              <a:rPr lang="en-US" sz="2000" dirty="0">
                <a:latin typeface="Montserrat" panose="00000500000000000000" pitchFamily="2" charset="0"/>
              </a:rPr>
              <a:t>designing </a:t>
            </a:r>
            <a:r>
              <a:rPr lang="en-US" sz="2000" b="0" i="0" dirty="0">
                <a:solidFill>
                  <a:srgbClr val="000000"/>
                </a:solidFill>
                <a:effectLst/>
                <a:latin typeface="Montserrat" panose="00000500000000000000" pitchFamily="2" charset="0"/>
              </a:rPr>
              <a:t>curriculum and informing instruction.</a:t>
            </a:r>
          </a:p>
          <a:p>
            <a:pPr marL="342900" marR="0" lvl="0" indent="-342900" algn="l" rtl="0">
              <a:lnSpc>
                <a:spcPct val="100000"/>
              </a:lnSpc>
              <a:spcBef>
                <a:spcPts val="0"/>
              </a:spcBef>
              <a:spcAft>
                <a:spcPts val="0"/>
              </a:spcAft>
              <a:buClr>
                <a:srgbClr val="000000"/>
              </a:buClr>
              <a:buSzPts val="1600"/>
              <a:buFont typeface="Wingdings" panose="05000000000000000000" pitchFamily="2" charset="2"/>
              <a:buChar char="Ø"/>
            </a:pPr>
            <a:r>
              <a:rPr lang="en-US" sz="2000" i="0" u="none" strike="noStrike" cap="none" dirty="0">
                <a:solidFill>
                  <a:schemeClr val="dk1"/>
                </a:solidFill>
                <a:latin typeface="Montserrat" panose="00000500000000000000" pitchFamily="2" charset="0"/>
                <a:ea typeface="Montserrat Medium"/>
                <a:cs typeface="Montserrat Medium"/>
                <a:sym typeface="Montserrat Medium"/>
              </a:rPr>
              <a:t>creating individual student plans of study for a complete range of career options.</a:t>
            </a:r>
          </a:p>
          <a:p>
            <a:pPr marL="342900" marR="0" lvl="0" indent="-342900" algn="l" rtl="0">
              <a:lnSpc>
                <a:spcPct val="100000"/>
              </a:lnSpc>
              <a:spcBef>
                <a:spcPts val="0"/>
              </a:spcBef>
              <a:spcAft>
                <a:spcPts val="0"/>
              </a:spcAft>
              <a:buClr>
                <a:srgbClr val="000000"/>
              </a:buClr>
              <a:buSzPts val="1600"/>
              <a:buFont typeface="Wingdings" panose="05000000000000000000" pitchFamily="2" charset="2"/>
              <a:buChar char="Ø"/>
            </a:pPr>
            <a:r>
              <a:rPr lang="en-US" sz="2000" i="0" u="none" strike="noStrike" cap="none" dirty="0">
                <a:solidFill>
                  <a:schemeClr val="dk1"/>
                </a:solidFill>
                <a:latin typeface="Montserrat" panose="00000500000000000000" pitchFamily="2" charset="0"/>
                <a:ea typeface="Montserrat Medium"/>
                <a:cs typeface="Montserrat Medium"/>
                <a:sym typeface="Montserrat Medium"/>
              </a:rPr>
              <a:t>establishing Common Career Technical Core standards with performance measures.</a:t>
            </a:r>
          </a:p>
          <a:p>
            <a:pPr marL="342900" marR="0" lvl="0" indent="-342900" algn="l" rtl="0">
              <a:lnSpc>
                <a:spcPct val="100000"/>
              </a:lnSpc>
              <a:spcBef>
                <a:spcPts val="0"/>
              </a:spcBef>
              <a:spcAft>
                <a:spcPts val="0"/>
              </a:spcAft>
              <a:buClr>
                <a:srgbClr val="000000"/>
              </a:buClr>
              <a:buSzPts val="1600"/>
              <a:buFont typeface="Wingdings" panose="05000000000000000000" pitchFamily="2" charset="2"/>
              <a:buChar char="Ø"/>
            </a:pPr>
            <a:r>
              <a:rPr lang="en-US" sz="2000" i="0" u="none" strike="noStrike" cap="none" dirty="0">
                <a:solidFill>
                  <a:schemeClr val="dk1"/>
                </a:solidFill>
                <a:latin typeface="Montserrat" panose="00000500000000000000" pitchFamily="2" charset="0"/>
                <a:ea typeface="Montserrat Medium"/>
                <a:cs typeface="Montserrat Medium"/>
                <a:sym typeface="Montserrat Medium"/>
              </a:rPr>
              <a:t>providing language to better connect CTE programs with industry.</a:t>
            </a:r>
            <a:endParaRPr lang="en-US" sz="2000" dirty="0">
              <a:solidFill>
                <a:schemeClr val="dk1"/>
              </a:solidFill>
              <a:latin typeface="Montserrat" panose="00000500000000000000" pitchFamily="2" charset="0"/>
              <a:ea typeface="Montserrat Medium"/>
              <a:cs typeface="Montserrat Medium"/>
              <a:sym typeface="Montserrat Medium"/>
            </a:endParaRPr>
          </a:p>
          <a:p>
            <a:pPr marL="342900" marR="0" lvl="0" indent="-342900" algn="l" rtl="0">
              <a:lnSpc>
                <a:spcPct val="100000"/>
              </a:lnSpc>
              <a:spcBef>
                <a:spcPts val="0"/>
              </a:spcBef>
              <a:spcAft>
                <a:spcPts val="0"/>
              </a:spcAft>
              <a:buClr>
                <a:srgbClr val="000000"/>
              </a:buClr>
              <a:buSzPts val="1600"/>
              <a:buFont typeface="Wingdings" panose="05000000000000000000" pitchFamily="2" charset="2"/>
              <a:buChar char="Ø"/>
            </a:pPr>
            <a:r>
              <a:rPr lang="en-US" sz="2000" i="0" u="none" strike="noStrike" cap="none" dirty="0">
                <a:solidFill>
                  <a:schemeClr val="dk1"/>
                </a:solidFill>
                <a:latin typeface="Montserrat" panose="00000500000000000000" pitchFamily="2" charset="0"/>
                <a:ea typeface="Montserrat Medium"/>
                <a:cs typeface="Montserrat Medium"/>
                <a:sym typeface="Montserrat Medium"/>
              </a:rPr>
              <a:t>providing meaningful, career-relevant education experiences to learners</a:t>
            </a:r>
            <a:br>
              <a:rPr lang="en-US" sz="2000" i="0" u="none" strike="noStrike" cap="none" dirty="0">
                <a:solidFill>
                  <a:schemeClr val="dk1"/>
                </a:solidFill>
                <a:latin typeface="Montserrat Medium"/>
                <a:ea typeface="Montserrat Medium"/>
                <a:cs typeface="Montserrat Medium"/>
                <a:sym typeface="Montserrat Medium"/>
              </a:rPr>
            </a:br>
            <a:r>
              <a:rPr lang="en-US" sz="2000" i="0" u="none" strike="noStrike" cap="none" dirty="0">
                <a:solidFill>
                  <a:schemeClr val="dk1"/>
                </a:solidFill>
                <a:latin typeface="Montserrat Medium"/>
                <a:ea typeface="Montserrat Medium"/>
                <a:cs typeface="Montserrat Medium"/>
                <a:sym typeface="Montserrat Medium"/>
              </a:rPr>
              <a:t> </a:t>
            </a:r>
            <a:endParaRPr sz="2000" i="0" u="none" strike="noStrike" cap="none" dirty="0">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26617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d1c3bf2fb8_0_0"/>
          <p:cNvSpPr txBox="1">
            <a:spLocks noGrp="1"/>
          </p:cNvSpPr>
          <p:nvPr>
            <p:ph type="body" idx="1"/>
          </p:nvPr>
        </p:nvSpPr>
        <p:spPr>
          <a:xfrm>
            <a:off x="4585252" y="3249637"/>
            <a:ext cx="6817500" cy="2239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endParaRPr b="1">
              <a:latin typeface="Montserrat"/>
              <a:ea typeface="Montserrat"/>
              <a:cs typeface="Montserrat"/>
              <a:sym typeface="Montserrat"/>
            </a:endParaRPr>
          </a:p>
          <a:p>
            <a:pPr marL="0" lvl="0" indent="0" algn="l" rtl="0">
              <a:lnSpc>
                <a:spcPct val="90000"/>
              </a:lnSpc>
              <a:spcBef>
                <a:spcPts val="0"/>
              </a:spcBef>
              <a:spcAft>
                <a:spcPts val="0"/>
              </a:spcAft>
              <a:buSzPts val="2000"/>
              <a:buNone/>
            </a:pPr>
            <a:endParaRPr/>
          </a:p>
        </p:txBody>
      </p:sp>
      <p:sp>
        <p:nvSpPr>
          <p:cNvPr id="566" name="Google Shape;566;g2d1c3bf2fb8_0_0"/>
          <p:cNvSpPr txBox="1">
            <a:spLocks noGrp="1"/>
          </p:cNvSpPr>
          <p:nvPr>
            <p:ph type="title"/>
          </p:nvPr>
        </p:nvSpPr>
        <p:spPr>
          <a:xfrm>
            <a:off x="4585252" y="1242865"/>
            <a:ext cx="6817500" cy="1866000"/>
          </a:xfrm>
          <a:prstGeom prst="rect">
            <a:avLst/>
          </a:prstGeom>
          <a:noFill/>
          <a:ln>
            <a:noFill/>
          </a:ln>
        </p:spPr>
        <p:txBody>
          <a:bodyPr spcFirstLastPara="1" wrap="square" lIns="0" tIns="91425" rIns="0" bIns="0" anchor="b" anchorCtr="0">
            <a:normAutofit/>
          </a:bodyPr>
          <a:lstStyle/>
          <a:p>
            <a:pPr marL="0" lvl="0" indent="0" algn="l" rtl="0">
              <a:lnSpc>
                <a:spcPct val="90000"/>
              </a:lnSpc>
              <a:spcBef>
                <a:spcPts val="0"/>
              </a:spcBef>
              <a:spcAft>
                <a:spcPts val="0"/>
              </a:spcAft>
              <a:buClr>
                <a:schemeClr val="lt1"/>
              </a:buClr>
              <a:buSzPts val="4000"/>
              <a:buFont typeface="Montserrat"/>
              <a:buNone/>
            </a:pPr>
            <a:r>
              <a:rPr lang="en-US"/>
              <a:t>Modernization Basics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dirty="0"/>
              <a:t>Why Modernize the Career Clusters</a:t>
            </a:r>
            <a:r>
              <a:rPr lang="en-US" baseline="30000" dirty="0"/>
              <a:t>®</a:t>
            </a:r>
            <a:r>
              <a:rPr lang="en-US" dirty="0"/>
              <a:t> Framework?</a:t>
            </a:r>
          </a:p>
        </p:txBody>
      </p:sp>
      <p:sp>
        <p:nvSpPr>
          <p:cNvPr id="4" name="Text Placeholder 3">
            <a:extLst>
              <a:ext uri="{FF2B5EF4-FFF2-40B4-BE49-F238E27FC236}">
                <a16:creationId xmlns:a16="http://schemas.microsoft.com/office/drawing/2014/main" id="{5A063C43-EEDC-9DBE-6359-F8F417879E44}"/>
              </a:ext>
            </a:extLst>
          </p:cNvPr>
          <p:cNvSpPr>
            <a:spLocks noGrp="1"/>
          </p:cNvSpPr>
          <p:nvPr>
            <p:ph type="body" idx="1"/>
          </p:nvPr>
        </p:nvSpPr>
        <p:spPr>
          <a:xfrm>
            <a:off x="838201" y="1941342"/>
            <a:ext cx="4268372" cy="4154658"/>
          </a:xfrm>
        </p:spPr>
        <p:txBody>
          <a:bodyPr/>
          <a:lstStyle/>
          <a:p>
            <a:pPr marL="114300" indent="0">
              <a:buNone/>
            </a:pPr>
            <a:r>
              <a:rPr lang="en-US" b="1" i="0" u="none" strike="noStrike" dirty="0">
                <a:solidFill>
                  <a:srgbClr val="009AA6"/>
                </a:solidFill>
                <a:effectLst/>
                <a:latin typeface="Montserrat" panose="00000500000000000000" pitchFamily="2" charset="0"/>
              </a:rPr>
              <a:t>The Need for A Modernized Framework</a:t>
            </a:r>
            <a:br>
              <a:rPr lang="en-US" b="1" i="0" u="none" strike="noStrike" dirty="0">
                <a:solidFill>
                  <a:srgbClr val="009AA6"/>
                </a:solidFill>
                <a:effectLst/>
                <a:latin typeface="Montserrat" panose="00000500000000000000" pitchFamily="2" charset="0"/>
              </a:rPr>
            </a:br>
            <a:r>
              <a:rPr lang="en-US" b="1" i="0" u="none" strike="noStrike" dirty="0">
                <a:solidFill>
                  <a:srgbClr val="009AA6"/>
                </a:solidFill>
                <a:effectLst/>
                <a:latin typeface="Montserrat" panose="00000500000000000000" pitchFamily="2" charset="0"/>
              </a:rPr>
              <a:t> </a:t>
            </a:r>
            <a:br>
              <a:rPr lang="en-US" sz="3600" b="1" dirty="0">
                <a:latin typeface="Montserrat" panose="00000500000000000000" pitchFamily="2" charset="0"/>
              </a:rPr>
            </a:br>
            <a:r>
              <a:rPr lang="en-US" sz="2000" b="0" i="0" u="none" strike="noStrike" dirty="0">
                <a:solidFill>
                  <a:srgbClr val="2C2C2C"/>
                </a:solidFill>
                <a:effectLst/>
                <a:latin typeface="Montserrat" panose="00000500000000000000" pitchFamily="2" charset="0"/>
              </a:rPr>
              <a:t>Since the Framework’s creation in 2002, there have been tremendous shifts in the labor market, the nature of work and the workplace, and the role of technology. The current Framework does not reflect these changes. </a:t>
            </a:r>
            <a:endParaRPr lang="en-US" sz="3200" b="1" dirty="0">
              <a:effectLst/>
              <a:latin typeface="Montserrat" panose="00000500000000000000" pitchFamily="2" charset="0"/>
            </a:endParaRPr>
          </a:p>
          <a:p>
            <a:endParaRPr lang="en-US" dirty="0"/>
          </a:p>
        </p:txBody>
      </p:sp>
      <p:pic>
        <p:nvPicPr>
          <p:cNvPr id="7" name="Picture 6" descr="A colorful rectangular sign with text&#10;&#10;Description automatically generated with medium confidence">
            <a:extLst>
              <a:ext uri="{FF2B5EF4-FFF2-40B4-BE49-F238E27FC236}">
                <a16:creationId xmlns:a16="http://schemas.microsoft.com/office/drawing/2014/main" id="{20993325-5CF5-24A0-4365-FF70CDB88B70}"/>
              </a:ext>
            </a:extLst>
          </p:cNvPr>
          <p:cNvPicPr>
            <a:picLocks noChangeAspect="1"/>
          </p:cNvPicPr>
          <p:nvPr/>
        </p:nvPicPr>
        <p:blipFill>
          <a:blip r:embed="rId3"/>
          <a:stretch>
            <a:fillRect/>
          </a:stretch>
        </p:blipFill>
        <p:spPr>
          <a:xfrm>
            <a:off x="5897453" y="1432560"/>
            <a:ext cx="4663440" cy="4663440"/>
          </a:xfrm>
          <a:prstGeom prst="rect">
            <a:avLst/>
          </a:prstGeom>
          <a:ln>
            <a:solidFill>
              <a:schemeClr val="tx1"/>
            </a:solidFill>
          </a:ln>
        </p:spPr>
      </p:pic>
    </p:spTree>
    <p:extLst>
      <p:ext uri="{BB962C8B-B14F-4D97-AF65-F5344CB8AC3E}">
        <p14:creationId xmlns:p14="http://schemas.microsoft.com/office/powerpoint/2010/main" val="7753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fontScale="90000"/>
          </a:bodyPr>
          <a:lstStyle/>
          <a:p>
            <a:pPr marL="0" lvl="0" indent="0" algn="ctr" rtl="0">
              <a:lnSpc>
                <a:spcPct val="90000"/>
              </a:lnSpc>
              <a:spcBef>
                <a:spcPts val="0"/>
              </a:spcBef>
              <a:spcAft>
                <a:spcPts val="0"/>
              </a:spcAft>
              <a:buClr>
                <a:schemeClr val="lt1"/>
              </a:buClr>
              <a:buSzPts val="2800"/>
              <a:buFont typeface="Montserrat"/>
              <a:buNone/>
            </a:pPr>
            <a:r>
              <a:rPr lang="en-US" dirty="0"/>
              <a:t>The Benefits of a Modernized </a:t>
            </a:r>
            <a:br>
              <a:rPr lang="en-US" dirty="0"/>
            </a:br>
            <a:r>
              <a:rPr lang="en-US" dirty="0"/>
              <a:t>National Career Clusters</a:t>
            </a:r>
            <a:r>
              <a:rPr lang="en-US" sz="2200" baseline="30000" dirty="0"/>
              <a:t>®</a:t>
            </a:r>
            <a:r>
              <a:rPr lang="en-US" dirty="0"/>
              <a:t> Framework</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aphicFrame>
        <p:nvGraphicFramePr>
          <p:cNvPr id="2" name="Diagram 1">
            <a:extLst>
              <a:ext uri="{FF2B5EF4-FFF2-40B4-BE49-F238E27FC236}">
                <a16:creationId xmlns:a16="http://schemas.microsoft.com/office/drawing/2014/main" id="{3E3B2EC9-4CD7-4F1E-6117-C01B3483C15E}"/>
              </a:ext>
            </a:extLst>
          </p:cNvPr>
          <p:cNvGraphicFramePr/>
          <p:nvPr>
            <p:extLst>
              <p:ext uri="{D42A27DB-BD31-4B8C-83A1-F6EECF244321}">
                <p14:modId xmlns:p14="http://schemas.microsoft.com/office/powerpoint/2010/main" val="4084181753"/>
              </p:ext>
            </p:extLst>
          </p:nvPr>
        </p:nvGraphicFramePr>
        <p:xfrm>
          <a:off x="573001" y="1477109"/>
          <a:ext cx="11045849" cy="462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7540C14-ABED-4F0B-9342-6084F2D3422A}"/>
              </a:ext>
            </a:extLst>
          </p:cNvPr>
          <p:cNvSpPr txBox="1"/>
          <p:nvPr/>
        </p:nvSpPr>
        <p:spPr>
          <a:xfrm>
            <a:off x="4325258" y="6277428"/>
            <a:ext cx="2797561" cy="369332"/>
          </a:xfrm>
          <a:prstGeom prst="rect">
            <a:avLst/>
          </a:prstGeom>
          <a:noFill/>
        </p:spPr>
        <p:txBody>
          <a:bodyPr wrap="none" rtlCol="0">
            <a:spAutoFit/>
          </a:bodyPr>
          <a:lstStyle/>
          <a:p>
            <a:r>
              <a:rPr lang="en-US" sz="1800" b="1" dirty="0">
                <a:latin typeface="Montserrat" panose="020B0604020202020204" charset="0"/>
              </a:rPr>
              <a:t>….and so many more!</a:t>
            </a:r>
          </a:p>
        </p:txBody>
      </p:sp>
    </p:spTree>
    <p:extLst>
      <p:ext uri="{BB962C8B-B14F-4D97-AF65-F5344CB8AC3E}">
        <p14:creationId xmlns:p14="http://schemas.microsoft.com/office/powerpoint/2010/main" val="907636619"/>
      </p:ext>
    </p:extLst>
  </p:cSld>
  <p:clrMapOvr>
    <a:masterClrMapping/>
  </p:clrMapOvr>
</p:sld>
</file>

<file path=ppt/theme/theme1.xml><?xml version="1.0" encoding="utf-8"?>
<a:theme xmlns:a="http://schemas.openxmlformats.org/drawingml/2006/main" name="Teal">
  <a:themeElements>
    <a:clrScheme name="Advance CTE">
      <a:dk1>
        <a:srgbClr val="000000"/>
      </a:dk1>
      <a:lt1>
        <a:srgbClr val="FFFFFF"/>
      </a:lt1>
      <a:dk2>
        <a:srgbClr val="58595B"/>
      </a:dk2>
      <a:lt2>
        <a:srgbClr val="E0DED9"/>
      </a:lt2>
      <a:accent1>
        <a:srgbClr val="00ABBD"/>
      </a:accent1>
      <a:accent2>
        <a:srgbClr val="F58220"/>
      </a:accent2>
      <a:accent3>
        <a:srgbClr val="A3CB3A"/>
      </a:accent3>
      <a:accent4>
        <a:srgbClr val="188059"/>
      </a:accent4>
      <a:accent5>
        <a:srgbClr val="EBA800"/>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l">
  <a:themeElements>
    <a:clrScheme name="Advance CTE">
      <a:dk1>
        <a:srgbClr val="000000"/>
      </a:dk1>
      <a:lt1>
        <a:srgbClr val="FFFFFF"/>
      </a:lt1>
      <a:dk2>
        <a:srgbClr val="58595B"/>
      </a:dk2>
      <a:lt2>
        <a:srgbClr val="E0DED9"/>
      </a:lt2>
      <a:accent1>
        <a:srgbClr val="00ABBD"/>
      </a:accent1>
      <a:accent2>
        <a:srgbClr val="F58220"/>
      </a:accent2>
      <a:accent3>
        <a:srgbClr val="A3CB3A"/>
      </a:accent3>
      <a:accent4>
        <a:srgbClr val="188059"/>
      </a:accent4>
      <a:accent5>
        <a:srgbClr val="EBA800"/>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TotalTime>
  <Words>2277</Words>
  <Application>Microsoft Macintosh PowerPoint</Application>
  <PresentationFormat>Widescreen</PresentationFormat>
  <Paragraphs>219</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Montserrat Light</vt:lpstr>
      <vt:lpstr>Wingdings</vt:lpstr>
      <vt:lpstr>Montserrat</vt:lpstr>
      <vt:lpstr>Montserrat Medium</vt:lpstr>
      <vt:lpstr>Calibri</vt:lpstr>
      <vt:lpstr>Teal</vt:lpstr>
      <vt:lpstr>Teal</vt:lpstr>
      <vt:lpstr>PowerPoint Presentation</vt:lpstr>
      <vt:lpstr>OVERVIEW</vt:lpstr>
      <vt:lpstr>ABOUT ADVANCE CTE </vt:lpstr>
      <vt:lpstr> CTE WITHOUT LIMITS </vt:lpstr>
      <vt:lpstr>The  Current National Career Clusters® Framework</vt:lpstr>
      <vt:lpstr>The  National Career Clusters® Framework</vt:lpstr>
      <vt:lpstr>Modernization Basics </vt:lpstr>
      <vt:lpstr>Why Modernize the Career Clusters® Framework?</vt:lpstr>
      <vt:lpstr>The Benefits of a Modernized  National Career Clusters® Framework</vt:lpstr>
      <vt:lpstr>The Modernization Methodology</vt:lpstr>
      <vt:lpstr>An Inclusive Process</vt:lpstr>
      <vt:lpstr>Expected Changes</vt:lpstr>
      <vt:lpstr>The Road Ahead </vt:lpstr>
      <vt:lpstr>Where We Are Now</vt:lpstr>
      <vt:lpstr>The Modernization Timeline</vt:lpstr>
      <vt:lpstr>The Implementation Phase</vt:lpstr>
      <vt:lpstr>Preparing States for Implementation</vt:lpstr>
      <vt:lpstr>Preparing for Implementation</vt:lpstr>
      <vt:lpstr>ADDITIONAL 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Smith</dc:creator>
  <cp:lastModifiedBy>Microsoft Office User</cp:lastModifiedBy>
  <cp:revision>72</cp:revision>
  <dcterms:modified xsi:type="dcterms:W3CDTF">2024-07-24T22:37:52Z</dcterms:modified>
</cp:coreProperties>
</file>