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68" r:id="rId16"/>
    <p:sldId id="302" r:id="rId17"/>
    <p:sldId id="303" r:id="rId18"/>
    <p:sldId id="311" r:id="rId19"/>
    <p:sldId id="304" r:id="rId20"/>
    <p:sldId id="305" r:id="rId21"/>
    <p:sldId id="306" r:id="rId22"/>
    <p:sldId id="307" r:id="rId23"/>
    <p:sldId id="308" r:id="rId24"/>
    <p:sldId id="309" r:id="rId25"/>
    <p:sldId id="271" r:id="rId26"/>
    <p:sldId id="272" r:id="rId27"/>
    <p:sldId id="310"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312" r:id="rId51"/>
    <p:sldId id="313" r:id="rId52"/>
    <p:sldId id="314" r:id="rId53"/>
    <p:sldId id="295" r:id="rId54"/>
    <p:sldId id="296" r:id="rId55"/>
    <p:sldId id="297" r:id="rId56"/>
    <p:sldId id="298" r:id="rId57"/>
    <p:sldId id="299" r:id="rId58"/>
    <p:sldId id="300" r:id="rId59"/>
  </p:sldIdLst>
  <p:sldSz cx="12192000" cy="6858000"/>
  <p:notesSz cx="6858000" cy="9144000"/>
  <p:embeddedFontLst>
    <p:embeddedFont>
      <p:font typeface="Lato" panose="020F0502020204030203" pitchFamily="34" charset="0"/>
      <p:regular r:id="rId61"/>
      <p:bold r:id="rId62"/>
      <p:italic r:id="rId63"/>
      <p:boldItalic r:id="rId64"/>
    </p:embeddedFont>
    <p:embeddedFont>
      <p:font typeface="Quattrocento Sans" panose="020B0502050000020003"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E968AFC-AF3B-CD40-8943-2838E67E008B}">
          <p14:sldIdLst>
            <p14:sldId id="256"/>
            <p14:sldId id="257"/>
            <p14:sldId id="258"/>
            <p14:sldId id="259"/>
            <p14:sldId id="260"/>
            <p14:sldId id="261"/>
            <p14:sldId id="262"/>
            <p14:sldId id="263"/>
            <p14:sldId id="264"/>
            <p14:sldId id="265"/>
            <p14:sldId id="266"/>
            <p14:sldId id="267"/>
            <p14:sldId id="269"/>
            <p14:sldId id="270"/>
          </p14:sldIdLst>
        </p14:section>
        <p14:section name="Default Section" id="{3CBD4E00-06A2-4163-ACFF-3CD071F2F932}">
          <p14:sldIdLst>
            <p14:sldId id="268"/>
            <p14:sldId id="302"/>
            <p14:sldId id="303"/>
            <p14:sldId id="311"/>
            <p14:sldId id="304"/>
            <p14:sldId id="305"/>
            <p14:sldId id="306"/>
            <p14:sldId id="307"/>
            <p14:sldId id="308"/>
            <p14:sldId id="309"/>
            <p14:sldId id="271"/>
            <p14:sldId id="272"/>
            <p14:sldId id="310"/>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312"/>
            <p14:sldId id="313"/>
            <p14:sldId id="314"/>
            <p14:sldId id="295"/>
            <p14:sldId id="296"/>
            <p14:sldId id="297"/>
            <p14:sldId id="298"/>
            <p14:sldId id="299"/>
            <p14:sldId id="300"/>
          </p14:sldIdLst>
        </p14:section>
      </p14:sectionLst>
    </p:ex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jdT5Huygwoxgqg48Fc+13K6bR9t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ine Turner" initials="" lastIdx="1" clrIdx="0"/>
  <p:cmAuthor id="1" name="Leslie Sal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168832-A078-42BB-B744-0C5CCEF4989C}">
  <a:tblStyle styleId="{5B168832-A078-42BB-B744-0C5CCEF4989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19"/>
    <p:restoredTop sz="94654"/>
  </p:normalViewPr>
  <p:slideViewPr>
    <p:cSldViewPr snapToGrid="0">
      <p:cViewPr varScale="1">
        <p:scale>
          <a:sx n="66" d="100"/>
          <a:sy n="66" d="100"/>
        </p:scale>
        <p:origin x="200" y="9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4-07T16:37:38.287" idx="1">
    <p:pos x="528" y="194"/>
    <p:text>mixed sites and mixed roles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hei0uc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3a1dcdf5f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3a1dcdf5f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g353a1dcdf5f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4e2774346_1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4e2774346_1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354e2774346_1_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4c07d0675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4c07d0675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34c07d0675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023e3ecc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023e3ecc4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35023e3ecc4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4c07d0675d_1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4c07d0675d_1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34c07d0675d_1_1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4c07d0675d_1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4c07d0675d_1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34c07d0675d_1_1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a:extLst>
            <a:ext uri="{FF2B5EF4-FFF2-40B4-BE49-F238E27FC236}">
              <a16:creationId xmlns:a16="http://schemas.microsoft.com/office/drawing/2014/main" id="{A0F91603-7621-81C9-4F75-399CAACC2603}"/>
            </a:ext>
          </a:extLst>
        </p:cNvPr>
        <p:cNvGrpSpPr/>
        <p:nvPr/>
      </p:nvGrpSpPr>
      <p:grpSpPr>
        <a:xfrm>
          <a:off x="0" y="0"/>
          <a:ext cx="0" cy="0"/>
          <a:chOff x="0" y="0"/>
          <a:chExt cx="0" cy="0"/>
        </a:xfrm>
      </p:grpSpPr>
      <p:sp>
        <p:nvSpPr>
          <p:cNvPr id="399" name="Google Shape;399;g35023e3ecc4_0_17:notes">
            <a:extLst>
              <a:ext uri="{FF2B5EF4-FFF2-40B4-BE49-F238E27FC236}">
                <a16:creationId xmlns:a16="http://schemas.microsoft.com/office/drawing/2014/main" id="{3AF219C1-3E9A-2AB7-BFF3-A550786029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35023e3ecc4_0_17:notes">
            <a:extLst>
              <a:ext uri="{FF2B5EF4-FFF2-40B4-BE49-F238E27FC236}">
                <a16:creationId xmlns:a16="http://schemas.microsoft.com/office/drawing/2014/main" id="{724F24C5-674C-DFBA-3187-05C5E07B002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g35023e3ecc4_0_17:notes">
            <a:extLst>
              <a:ext uri="{FF2B5EF4-FFF2-40B4-BE49-F238E27FC236}">
                <a16:creationId xmlns:a16="http://schemas.microsoft.com/office/drawing/2014/main" id="{3E897274-1CFE-9CBF-274B-1B172A82988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596471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How do we make sure this work continues - and in a way that continues to reach the students that benefit the most from quality career pathways?</a:t>
            </a:r>
          </a:p>
          <a:p>
            <a:pPr fontAlgn="base"/>
            <a:r>
              <a:rPr lang="en-US" dirty="0"/>
              <a:t>How do we build the next generation of leaders within your organizations to keep the work going in years to come?</a:t>
            </a:r>
          </a:p>
          <a:p>
            <a:pPr fontAlgn="base"/>
            <a:r>
              <a:rPr lang="en-US" dirty="0"/>
              <a:t>How do we continue to tell the story to broaden the tent?</a:t>
            </a:r>
          </a:p>
          <a:p>
            <a:endParaRPr lang="en-US" dirty="0"/>
          </a:p>
        </p:txBody>
      </p:sp>
      <p:sp>
        <p:nvSpPr>
          <p:cNvPr id="4" name="Slide Number Placeholder 3"/>
          <p:cNvSpPr>
            <a:spLocks noGrp="1"/>
          </p:cNvSpPr>
          <p:nvPr>
            <p:ph type="sldNum" sz="quarter" idx="5"/>
          </p:nvPr>
        </p:nvSpPr>
        <p:spPr/>
        <p:txBody>
          <a:bodyPr/>
          <a:lstStyle/>
          <a:p>
            <a:fld id="{A7919C6E-10CC-4BA0-B089-B9187EF9614C}" type="slidenum">
              <a:rPr lang="en-US" smtClean="0"/>
              <a:t>23</a:t>
            </a:fld>
            <a:endParaRPr lang="en-US"/>
          </a:p>
        </p:txBody>
      </p:sp>
    </p:spTree>
    <p:extLst>
      <p:ext uri="{BB962C8B-B14F-4D97-AF65-F5344CB8AC3E}">
        <p14:creationId xmlns:p14="http://schemas.microsoft.com/office/powerpoint/2010/main" val="3206448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4c07d0675d_1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4c07d0675d_1_1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34c07d0675d_1_1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4c07d0675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4c07d0675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34c07d0675d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D8E57C1B-0710-D99A-26E7-7EB3858213FF}"/>
            </a:ext>
          </a:extLst>
        </p:cNvPr>
        <p:cNvGrpSpPr/>
        <p:nvPr/>
      </p:nvGrpSpPr>
      <p:grpSpPr>
        <a:xfrm>
          <a:off x="0" y="0"/>
          <a:ext cx="0" cy="0"/>
          <a:chOff x="0" y="0"/>
          <a:chExt cx="0" cy="0"/>
        </a:xfrm>
      </p:grpSpPr>
      <p:sp>
        <p:nvSpPr>
          <p:cNvPr id="196" name="Google Shape;196;g34c07d0675d_1_130:notes">
            <a:extLst>
              <a:ext uri="{FF2B5EF4-FFF2-40B4-BE49-F238E27FC236}">
                <a16:creationId xmlns:a16="http://schemas.microsoft.com/office/drawing/2014/main" id="{F3353A85-0AB8-6E7B-74BD-5D82FF1257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4c07d0675d_1_130:notes">
            <a:extLst>
              <a:ext uri="{FF2B5EF4-FFF2-40B4-BE49-F238E27FC236}">
                <a16:creationId xmlns:a16="http://schemas.microsoft.com/office/drawing/2014/main" id="{2A4EF9FF-27F6-F9C9-6433-3C2A2369C3E9}"/>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34c07d0675d_1_130:notes">
            <a:extLst>
              <a:ext uri="{FF2B5EF4-FFF2-40B4-BE49-F238E27FC236}">
                <a16:creationId xmlns:a16="http://schemas.microsoft.com/office/drawing/2014/main" id="{57D0A2B0-E7E9-B4B7-B520-FFDA237971D1}"/>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279746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3a1dcdf5f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3a1dcdf5f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g353a1dcdf5f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4c07d0675d_1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4c07d0675d_1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34c07d0675d_1_2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476cddf8a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3476cddf8af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3476cddf8af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476cddf8af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3476cddf8af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00000"/>
              </a:lnSpc>
              <a:spcBef>
                <a:spcPts val="0"/>
              </a:spcBef>
              <a:spcAft>
                <a:spcPts val="0"/>
              </a:spcAft>
              <a:buClr>
                <a:schemeClr val="dk1"/>
              </a:buClr>
              <a:buSzPts val="1200"/>
              <a:buFont typeface="Lato"/>
              <a:buChar char="-"/>
            </a:pPr>
            <a:r>
              <a:rPr lang="en-US">
                <a:latin typeface="Lato"/>
                <a:ea typeface="Lato"/>
                <a:cs typeface="Lato"/>
                <a:sym typeface="Lato"/>
              </a:rPr>
              <a:t>Previous convenings have included celebratory elements - lifting up best practices, highlighting major breakthroughs, etc - but it's often celebrating a moment in time.</a:t>
            </a:r>
            <a:endParaRPr>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US">
                <a:latin typeface="Lato"/>
                <a:ea typeface="Lato"/>
                <a:cs typeface="Lato"/>
                <a:sym typeface="Lato"/>
              </a:rPr>
              <a:t>This exercise is meant to take a more holistic view of the work and accomplishments, telling the complete story of NSrn</a:t>
            </a:r>
            <a:endParaRPr>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US">
                <a:latin typeface="Lato"/>
                <a:ea typeface="Lato"/>
                <a:cs typeface="Lato"/>
                <a:sym typeface="Lato"/>
              </a:rPr>
              <a:t>On the walls, there is the start of our NSrn timeline and our collective work together with major milestones for the network prepopulated</a:t>
            </a:r>
            <a:endParaRPr>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US">
                <a:latin typeface="Lato"/>
                <a:ea typeface="Lato"/>
                <a:cs typeface="Lato"/>
                <a:sym typeface="Lato"/>
              </a:rPr>
              <a:t>Highlight some of the key milestones</a:t>
            </a:r>
            <a:endParaRPr>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US">
                <a:latin typeface="Lato"/>
                <a:ea typeface="Lato"/>
                <a:cs typeface="Lato"/>
                <a:sym typeface="Lato"/>
              </a:rPr>
              <a:t>While there are a few site-specific examples already featured, the story is yours to tell and we want sites help in elevating the full scale of NSrn work</a:t>
            </a:r>
            <a:endParaRPr>
              <a:latin typeface="Lato"/>
              <a:ea typeface="Lato"/>
              <a:cs typeface="Lato"/>
              <a:sym typeface="Lato"/>
            </a:endParaRPr>
          </a:p>
          <a:p>
            <a:pPr marL="0" lvl="0" indent="0" algn="l" rtl="0">
              <a:lnSpc>
                <a:spcPct val="100000"/>
              </a:lnSpc>
              <a:spcBef>
                <a:spcPts val="0"/>
              </a:spcBef>
              <a:spcAft>
                <a:spcPts val="0"/>
              </a:spcAft>
              <a:buSzPts val="1400"/>
              <a:buNone/>
            </a:pPr>
            <a:endParaRPr/>
          </a:p>
        </p:txBody>
      </p:sp>
      <p:sp>
        <p:nvSpPr>
          <p:cNvPr id="244" name="Google Shape;244;g3476cddf8af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2efb6e89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352efb6e89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g352efb6e89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476cddf8af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3476cddf8af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3476cddf8af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5023e3ecc4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35023e3ecc4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35023e3ecc4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476cddf8af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3476cddf8af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g3476cddf8af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476cddf8a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3476cddf8a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Have guests return to their seats for Part II </a:t>
            </a:r>
            <a:endParaRPr/>
          </a:p>
        </p:txBody>
      </p:sp>
      <p:sp>
        <p:nvSpPr>
          <p:cNvPr id="290" name="Google Shape;290;g3476cddf8a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4138d4cf9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34138d4cf9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Presenter framing: </a:t>
            </a:r>
            <a:r>
              <a:rPr lang="en-US">
                <a:latin typeface="Lato"/>
                <a:ea typeface="Lato"/>
                <a:cs typeface="Lato"/>
                <a:sym typeface="Lato"/>
              </a:rPr>
              <a:t>Part of the beauty of the NSrn is that despite bringing together six urban center teams from across the country, each with different contexts and conditions  in an effort to reach  common goals including increasing postsecondary and workforce opportunities for students through high-quality pathways, work-based learning, and advising supports. By collaboratively working towards these goals, each site contributed expertise and learnings  and benefitted from the experience of other sites’ wins and roadblocks. </a:t>
            </a:r>
            <a:endParaRPr>
              <a:latin typeface="Lato"/>
              <a:ea typeface="Lato"/>
              <a:cs typeface="Lato"/>
              <a:sym typeface="Lato"/>
            </a:endParaRPr>
          </a:p>
          <a:p>
            <a:pPr marL="0" lvl="0" indent="0" algn="l" rtl="0">
              <a:lnSpc>
                <a:spcPct val="100000"/>
              </a:lnSpc>
              <a:spcBef>
                <a:spcPts val="0"/>
              </a:spcBef>
              <a:spcAft>
                <a:spcPts val="0"/>
              </a:spcAft>
              <a:buSzPts val="1400"/>
              <a:buNone/>
            </a:pPr>
            <a:endParaRPr/>
          </a:p>
        </p:txBody>
      </p:sp>
      <p:sp>
        <p:nvSpPr>
          <p:cNvPr id="296" name="Google Shape;296;g34138d4cf9f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4138d4cf9f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34138d4cf9f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Let’s take a look over the last 5 years and try to quantify the effort the folks in this room have put into this work we care so deeply about: </a:t>
            </a:r>
            <a:endParaRPr/>
          </a:p>
          <a:p>
            <a:pPr marL="0" lvl="0" indent="0" algn="l" rtl="0">
              <a:lnSpc>
                <a:spcPct val="100000"/>
              </a:lnSpc>
              <a:spcBef>
                <a:spcPts val="0"/>
              </a:spcBef>
              <a:spcAft>
                <a:spcPts val="0"/>
              </a:spcAft>
              <a:buSzPts val="1400"/>
              <a:buNone/>
            </a:pPr>
            <a:r>
              <a:rPr lang="en-US"/>
              <a:t>(first click)</a:t>
            </a:r>
            <a:endParaRPr/>
          </a:p>
          <a:p>
            <a:pPr marL="457200" lvl="0" indent="-317500" algn="l" rtl="0">
              <a:lnSpc>
                <a:spcPct val="100000"/>
              </a:lnSpc>
              <a:spcBef>
                <a:spcPts val="0"/>
              </a:spcBef>
              <a:spcAft>
                <a:spcPts val="0"/>
              </a:spcAft>
              <a:buSzPts val="1400"/>
              <a:buChar char="●"/>
            </a:pPr>
            <a:r>
              <a:rPr lang="en-US"/>
              <a:t>6 sites, 5 years, 10 convenings (3 virtual, 7 in-person), 916 cumulative attendees</a:t>
            </a:r>
            <a:endParaRPr/>
          </a:p>
          <a:p>
            <a:pPr marL="0" lvl="0" indent="0" algn="l" rtl="0">
              <a:lnSpc>
                <a:spcPct val="100000"/>
              </a:lnSpc>
              <a:spcBef>
                <a:spcPts val="0"/>
              </a:spcBef>
              <a:spcAft>
                <a:spcPts val="0"/>
              </a:spcAft>
              <a:buSzPts val="1400"/>
              <a:buNone/>
            </a:pPr>
            <a:r>
              <a:rPr lang="en-US"/>
              <a:t>(second click)</a:t>
            </a:r>
            <a:endParaRPr/>
          </a:p>
          <a:p>
            <a:pPr marL="457200" lvl="0" indent="-317500" algn="l" rtl="0">
              <a:lnSpc>
                <a:spcPct val="100000"/>
              </a:lnSpc>
              <a:spcBef>
                <a:spcPts val="0"/>
              </a:spcBef>
              <a:spcAft>
                <a:spcPts val="0"/>
              </a:spcAft>
              <a:buSzPts val="1400"/>
              <a:buChar char="●"/>
            </a:pPr>
            <a:r>
              <a:rPr lang="en-US"/>
              <a:t>who collectively traveled 29,224 miles</a:t>
            </a:r>
            <a:endParaRPr/>
          </a:p>
          <a:p>
            <a:pPr marL="457200" lvl="0" indent="-317500" algn="l" rtl="0">
              <a:lnSpc>
                <a:spcPct val="100000"/>
              </a:lnSpc>
              <a:spcBef>
                <a:spcPts val="0"/>
              </a:spcBef>
              <a:spcAft>
                <a:spcPts val="0"/>
              </a:spcAft>
              <a:buSzPts val="1400"/>
              <a:buChar char="●"/>
            </a:pPr>
            <a:r>
              <a:rPr lang="en-US"/>
              <a:t>spent 161.75 hours together </a:t>
            </a:r>
            <a:endParaRPr/>
          </a:p>
          <a:p>
            <a:pPr marL="457200" lvl="0" indent="-317500" algn="l" rtl="0">
              <a:lnSpc>
                <a:spcPct val="100000"/>
              </a:lnSpc>
              <a:spcBef>
                <a:spcPts val="0"/>
              </a:spcBef>
              <a:spcAft>
                <a:spcPts val="0"/>
              </a:spcAft>
              <a:buSzPts val="1400"/>
              <a:buChar char="●"/>
            </a:pPr>
            <a:r>
              <a:rPr lang="en-US"/>
              <a:t>listened to 44 guest speakers</a:t>
            </a:r>
            <a:endParaRPr/>
          </a:p>
          <a:p>
            <a:pPr marL="0" lvl="0" indent="0" algn="l" rtl="0">
              <a:lnSpc>
                <a:spcPct val="100000"/>
              </a:lnSpc>
              <a:spcBef>
                <a:spcPts val="0"/>
              </a:spcBef>
              <a:spcAft>
                <a:spcPts val="0"/>
              </a:spcAft>
              <a:buSzPts val="1400"/>
              <a:buNone/>
            </a:pPr>
            <a:r>
              <a:rPr lang="en-US"/>
              <a:t>(third click)</a:t>
            </a:r>
            <a:endParaRPr/>
          </a:p>
          <a:p>
            <a:pPr marL="457200" lvl="0" indent="-317500" algn="l" rtl="0">
              <a:lnSpc>
                <a:spcPct val="100000"/>
              </a:lnSpc>
              <a:spcBef>
                <a:spcPts val="0"/>
              </a:spcBef>
              <a:spcAft>
                <a:spcPts val="0"/>
              </a:spcAft>
              <a:buSzPts val="1400"/>
              <a:buChar char="●"/>
            </a:pPr>
            <a:r>
              <a:rPr lang="en-US"/>
              <a:t>all leading to the nearly 60,000 students enrolled in high quality pathways in across these 6 sites.</a:t>
            </a:r>
            <a:endParaRPr/>
          </a:p>
          <a:p>
            <a:pPr marL="0" lvl="0" indent="0" algn="l" rtl="0">
              <a:lnSpc>
                <a:spcPct val="100000"/>
              </a:lnSpc>
              <a:spcBef>
                <a:spcPts val="0"/>
              </a:spcBef>
              <a:spcAft>
                <a:spcPts val="0"/>
              </a:spcAft>
              <a:buSzPts val="1400"/>
              <a:buNone/>
            </a:pPr>
            <a:r>
              <a:rPr lang="en-US"/>
              <a:t>Some pretty incredible work!</a:t>
            </a:r>
            <a:endParaRPr/>
          </a:p>
        </p:txBody>
      </p:sp>
      <p:sp>
        <p:nvSpPr>
          <p:cNvPr id="308" name="Google Shape;308;g34138d4cf9f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3a1dcdf5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3a1dcdf5f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353a1dcdf5f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4138d4cf9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34138d4cf9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34138d4cf9f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4955148065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34955148065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34955148065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4138d4cf9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34138d4cf9f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34138d4cf9f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4138d4cf9f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34138d4cf9f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g34138d4cf9f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4c07d0675d_1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4c07d0675d_1_1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34c07d0675d_1_1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3a1dcdf5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53a1dcdf5f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g353a1dcdf5f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54e2774346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54e2774346_1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354e2774346_1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54e2774346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54e2774346_1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g354e2774346_1_1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54e2774346_1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54e2774346_1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g354e2774346_1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5023e3ecc4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35023e3ecc4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g35023e3ecc4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4e277434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4e2774346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354e2774346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4c07d0675d_1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4c07d0675d_1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34c07d0675d_1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4c07d0675d_1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4c07d0675d_1_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g34c07d0675d_1_2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54bfb7add0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354bfb7add0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g354bfb7add0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54bfb7add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354bfb7add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g354bfb7add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54bfb7add0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54bfb7add0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354bfb7add0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4c07d0675d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4c07d0675d_1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34c07d0675d_1_1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4c07d0675d_1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4c07d0675d_1_2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34c07d0675d_1_2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52efb6e896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352efb6e896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g352efb6e896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4c07d0675d_1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4c07d0675d_1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g34c07d0675d_1_2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4c07d0675d_1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4c07d0675d_1_2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g34c07d0675d_1_2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4e2774346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4e2774346_1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g354e2774346_1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5023e3ecc4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35023e3ecc4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Have guests return to their seats for Part II </a:t>
            </a:r>
            <a:endParaRPr/>
          </a:p>
        </p:txBody>
      </p:sp>
      <p:sp>
        <p:nvSpPr>
          <p:cNvPr id="463" name="Google Shape;463;g35023e3ecc4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54e2774346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54e2774346_1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354e2774346_1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4e2774346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4e2774346_1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354e2774346_1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4e2774346_1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4e2774346_1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354e2774346_1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54e2774346_1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54e2774346_1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354e2774346_1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52"/>
          <p:cNvSpPr txBox="1">
            <a:spLocks noGrp="1"/>
          </p:cNvSpPr>
          <p:nvPr>
            <p:ph type="ctrTitle"/>
          </p:nvPr>
        </p:nvSpPr>
        <p:spPr>
          <a:xfrm>
            <a:off x="4921322" y="1112088"/>
            <a:ext cx="5597702"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Lato"/>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2"/>
          <p:cNvSpPr txBox="1">
            <a:spLocks noGrp="1"/>
          </p:cNvSpPr>
          <p:nvPr>
            <p:ph type="subTitle" idx="1"/>
          </p:nvPr>
        </p:nvSpPr>
        <p:spPr>
          <a:xfrm>
            <a:off x="4921322" y="3591763"/>
            <a:ext cx="5597702"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2"/>
              </a:buClr>
              <a:buSzPts val="2000"/>
              <a:buNone/>
              <a:defRPr sz="2000">
                <a:solidFill>
                  <a:schemeClr val="accent2"/>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16" name="Google Shape;16;p52"/>
          <p:cNvPicPr preferRelativeResize="0"/>
          <p:nvPr/>
        </p:nvPicPr>
        <p:blipFill rotWithShape="1">
          <a:blip r:embed="rId3">
            <a:alphaModFix/>
          </a:blip>
          <a:srcRect/>
          <a:stretch/>
        </p:blipFill>
        <p:spPr>
          <a:xfrm>
            <a:off x="437221" y="2783707"/>
            <a:ext cx="3586083" cy="1212939"/>
          </a:xfrm>
          <a:prstGeom prst="rect">
            <a:avLst/>
          </a:prstGeom>
          <a:noFill/>
          <a:ln>
            <a:noFill/>
          </a:ln>
        </p:spPr>
      </p:pic>
      <p:pic>
        <p:nvPicPr>
          <p:cNvPr id="17" name="Google Shape;17;p52" descr="A picture containing drawing&#10;&#10;Description automatically generated"/>
          <p:cNvPicPr preferRelativeResize="0"/>
          <p:nvPr/>
        </p:nvPicPr>
        <p:blipFill rotWithShape="1">
          <a:blip r:embed="rId4">
            <a:alphaModFix/>
          </a:blip>
          <a:srcRect r="6262"/>
          <a:stretch/>
        </p:blipFill>
        <p:spPr>
          <a:xfrm>
            <a:off x="2250899" y="6132166"/>
            <a:ext cx="974900" cy="418724"/>
          </a:xfrm>
          <a:prstGeom prst="rect">
            <a:avLst/>
          </a:prstGeom>
          <a:noFill/>
          <a:ln>
            <a:noFill/>
          </a:ln>
        </p:spPr>
      </p:pic>
      <p:pic>
        <p:nvPicPr>
          <p:cNvPr id="18" name="Google Shape;18;p52"/>
          <p:cNvPicPr preferRelativeResize="0"/>
          <p:nvPr/>
        </p:nvPicPr>
        <p:blipFill rotWithShape="1">
          <a:blip r:embed="rId5">
            <a:alphaModFix/>
          </a:blip>
          <a:srcRect/>
          <a:stretch/>
        </p:blipFill>
        <p:spPr>
          <a:xfrm>
            <a:off x="935007" y="6227688"/>
            <a:ext cx="1201768" cy="2724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61"/>
          <p:cNvSpPr txBox="1">
            <a:spLocks noGrp="1"/>
          </p:cNvSpPr>
          <p:nvPr>
            <p:ph type="sldNum" idx="12"/>
          </p:nvPr>
        </p:nvSpPr>
        <p:spPr>
          <a:xfrm>
            <a:off x="8578850" y="62674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74" name="Google Shape;74;p61" descr="A picture containing drawing&#10;&#10;Description automatically generated"/>
          <p:cNvPicPr preferRelativeResize="0"/>
          <p:nvPr/>
        </p:nvPicPr>
        <p:blipFill rotWithShape="1">
          <a:blip r:embed="rId3">
            <a:alphaModFix/>
          </a:blip>
          <a:srcRect r="6262"/>
          <a:stretch/>
        </p:blipFill>
        <p:spPr>
          <a:xfrm>
            <a:off x="2250899" y="6173262"/>
            <a:ext cx="974900" cy="418724"/>
          </a:xfrm>
          <a:prstGeom prst="rect">
            <a:avLst/>
          </a:prstGeom>
          <a:noFill/>
          <a:ln>
            <a:noFill/>
          </a:ln>
        </p:spPr>
      </p:pic>
      <p:pic>
        <p:nvPicPr>
          <p:cNvPr id="75" name="Google Shape;75;p61"/>
          <p:cNvPicPr preferRelativeResize="0"/>
          <p:nvPr/>
        </p:nvPicPr>
        <p:blipFill rotWithShape="1">
          <a:blip r:embed="rId4">
            <a:alphaModFix/>
          </a:blip>
          <a:srcRect/>
          <a:stretch/>
        </p:blipFill>
        <p:spPr>
          <a:xfrm>
            <a:off x="935007" y="6268784"/>
            <a:ext cx="1201768" cy="2724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Lat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2"/>
          <p:cNvSpPr>
            <a:spLocks noGrp="1"/>
          </p:cNvSpPr>
          <p:nvPr>
            <p:ph type="pic" idx="2"/>
          </p:nvPr>
        </p:nvSpPr>
        <p:spPr>
          <a:xfrm>
            <a:off x="5183188" y="987425"/>
            <a:ext cx="6172200" cy="4873625"/>
          </a:xfrm>
          <a:prstGeom prst="rect">
            <a:avLst/>
          </a:prstGeom>
          <a:noFill/>
          <a:ln>
            <a:noFill/>
          </a:ln>
        </p:spPr>
      </p:sp>
      <p:sp>
        <p:nvSpPr>
          <p:cNvPr id="79" name="Google Shape;79;p6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500"/>
              </a:spcBef>
              <a:spcAft>
                <a:spcPts val="0"/>
              </a:spcAft>
              <a:buClr>
                <a:schemeClr val="dk2"/>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2"/>
              </a:buClr>
              <a:buSzPts val="1000"/>
              <a:buNone/>
              <a:defRPr sz="1000"/>
            </a:lvl4pPr>
            <a:lvl5pPr marL="2286000" lvl="4" indent="-228600" algn="l">
              <a:lnSpc>
                <a:spcPct val="90000"/>
              </a:lnSpc>
              <a:spcBef>
                <a:spcPts val="500"/>
              </a:spcBef>
              <a:spcAft>
                <a:spcPts val="0"/>
              </a:spcAft>
              <a:buClr>
                <a:schemeClr val="dk2"/>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0" name="Google Shape;80;p62"/>
          <p:cNvSpPr txBox="1">
            <a:spLocks noGrp="1"/>
          </p:cNvSpPr>
          <p:nvPr>
            <p:ph type="sldNum" idx="12"/>
          </p:nvPr>
        </p:nvSpPr>
        <p:spPr>
          <a:xfrm>
            <a:off x="8578850" y="62674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81" name="Google Shape;81;p62" descr="A picture containing drawing&#10;&#10;Description automatically generated"/>
          <p:cNvPicPr preferRelativeResize="0"/>
          <p:nvPr/>
        </p:nvPicPr>
        <p:blipFill rotWithShape="1">
          <a:blip r:embed="rId3">
            <a:alphaModFix/>
          </a:blip>
          <a:srcRect r="6262"/>
          <a:stretch/>
        </p:blipFill>
        <p:spPr>
          <a:xfrm>
            <a:off x="2250899" y="6173262"/>
            <a:ext cx="974900" cy="418724"/>
          </a:xfrm>
          <a:prstGeom prst="rect">
            <a:avLst/>
          </a:prstGeom>
          <a:noFill/>
          <a:ln>
            <a:noFill/>
          </a:ln>
        </p:spPr>
      </p:pic>
      <p:pic>
        <p:nvPicPr>
          <p:cNvPr id="82" name="Google Shape;82;p62"/>
          <p:cNvPicPr preferRelativeResize="0"/>
          <p:nvPr/>
        </p:nvPicPr>
        <p:blipFill rotWithShape="1">
          <a:blip r:embed="rId4">
            <a:alphaModFix/>
          </a:blip>
          <a:srcRect/>
          <a:stretch/>
        </p:blipFill>
        <p:spPr>
          <a:xfrm>
            <a:off x="935007" y="6268784"/>
            <a:ext cx="1201768" cy="2724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Lato"/>
              <a:buNone/>
              <a:defRPr/>
            </a:lvl1pPr>
            <a:lvl2pPr lvl="1" algn="l">
              <a:lnSpc>
                <a:spcPct val="100000"/>
              </a:lnSpc>
              <a:spcBef>
                <a:spcPts val="0"/>
              </a:spcBef>
              <a:spcAft>
                <a:spcPts val="0"/>
              </a:spcAft>
              <a:buClr>
                <a:schemeClr val="lt2"/>
              </a:buClr>
              <a:buSzPts val="1400"/>
              <a:buNone/>
              <a:defRPr/>
            </a:lvl2pPr>
            <a:lvl3pPr lvl="2" algn="l">
              <a:lnSpc>
                <a:spcPct val="100000"/>
              </a:lnSpc>
              <a:spcBef>
                <a:spcPts val="0"/>
              </a:spcBef>
              <a:spcAft>
                <a:spcPts val="0"/>
              </a:spcAft>
              <a:buClr>
                <a:schemeClr val="lt2"/>
              </a:buClr>
              <a:buSzPts val="1400"/>
              <a:buNone/>
              <a:defRPr/>
            </a:lvl3pPr>
            <a:lvl4pPr lvl="3" algn="l">
              <a:lnSpc>
                <a:spcPct val="100000"/>
              </a:lnSpc>
              <a:spcBef>
                <a:spcPts val="0"/>
              </a:spcBef>
              <a:spcAft>
                <a:spcPts val="0"/>
              </a:spcAft>
              <a:buClr>
                <a:schemeClr val="lt2"/>
              </a:buClr>
              <a:buSzPts val="1400"/>
              <a:buNone/>
              <a:defRPr/>
            </a:lvl4pPr>
            <a:lvl5pPr lvl="4" algn="l">
              <a:lnSpc>
                <a:spcPct val="100000"/>
              </a:lnSpc>
              <a:spcBef>
                <a:spcPts val="0"/>
              </a:spcBef>
              <a:spcAft>
                <a:spcPts val="0"/>
              </a:spcAft>
              <a:buClr>
                <a:schemeClr val="lt2"/>
              </a:buClr>
              <a:buSzPts val="1400"/>
              <a:buNone/>
              <a:defRPr/>
            </a:lvl5pPr>
            <a:lvl6pPr lvl="5" algn="l">
              <a:lnSpc>
                <a:spcPct val="100000"/>
              </a:lnSpc>
              <a:spcBef>
                <a:spcPts val="0"/>
              </a:spcBef>
              <a:spcAft>
                <a:spcPts val="0"/>
              </a:spcAft>
              <a:buClr>
                <a:schemeClr val="lt2"/>
              </a:buClr>
              <a:buSzPts val="1400"/>
              <a:buNone/>
              <a:defRPr/>
            </a:lvl6pPr>
            <a:lvl7pPr lvl="6" algn="l">
              <a:lnSpc>
                <a:spcPct val="100000"/>
              </a:lnSpc>
              <a:spcBef>
                <a:spcPts val="0"/>
              </a:spcBef>
              <a:spcAft>
                <a:spcPts val="0"/>
              </a:spcAft>
              <a:buClr>
                <a:schemeClr val="lt2"/>
              </a:buClr>
              <a:buSzPts val="1400"/>
              <a:buNone/>
              <a:defRPr/>
            </a:lvl7pPr>
            <a:lvl8pPr lvl="7" algn="l">
              <a:lnSpc>
                <a:spcPct val="100000"/>
              </a:lnSpc>
              <a:spcBef>
                <a:spcPts val="0"/>
              </a:spcBef>
              <a:spcAft>
                <a:spcPts val="0"/>
              </a:spcAft>
              <a:buClr>
                <a:schemeClr val="lt2"/>
              </a:buClr>
              <a:buSzPts val="1400"/>
              <a:buNone/>
              <a:defRPr/>
            </a:lvl8pPr>
            <a:lvl9pPr lvl="8" algn="l">
              <a:lnSpc>
                <a:spcPct val="100000"/>
              </a:lnSpc>
              <a:spcBef>
                <a:spcPts val="0"/>
              </a:spcBef>
              <a:spcAft>
                <a:spcPts val="0"/>
              </a:spcAft>
              <a:buClr>
                <a:schemeClr val="lt2"/>
              </a:buClr>
              <a:buSzPts val="1400"/>
              <a:buNone/>
              <a:defRPr/>
            </a:lvl9pPr>
          </a:lstStyle>
          <a:p>
            <a:endParaRPr/>
          </a:p>
        </p:txBody>
      </p:sp>
      <p:sp>
        <p:nvSpPr>
          <p:cNvPr id="21" name="Google Shape;2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2pPr>
            <a:lvl3pPr marR="0" lvl="2"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3pPr>
            <a:lvl4pPr marR="0" lvl="3"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4pPr>
            <a:lvl5pPr marR="0" lvl="4"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5pPr>
            <a:lvl6pPr marR="0" lvl="5"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6pPr>
            <a:lvl7pPr marR="0" lvl="6"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7pPr>
            <a:lvl8pPr marR="0" lvl="7"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8pPr>
            <a:lvl9pPr marR="0" lvl="8"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9pPr>
          </a:lstStyle>
          <a:p>
            <a:endParaRPr/>
          </a:p>
        </p:txBody>
      </p:sp>
      <p:sp>
        <p:nvSpPr>
          <p:cNvPr id="23" name="Google Shape;2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2pPr>
            <a:lvl3pPr marR="0" lvl="2"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3pPr>
            <a:lvl4pPr marR="0" lvl="3"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4pPr>
            <a:lvl5pPr marR="0" lvl="4"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5pPr>
            <a:lvl6pPr marR="0" lvl="5"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6pPr>
            <a:lvl7pPr marR="0" lvl="6"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7pPr>
            <a:lvl8pPr marR="0" lvl="7"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8pPr>
            <a:lvl9pPr marR="0" lvl="8" algn="l" rtl="0">
              <a:lnSpc>
                <a:spcPct val="100000"/>
              </a:lnSpc>
              <a:spcBef>
                <a:spcPts val="0"/>
              </a:spcBef>
              <a:spcAft>
                <a:spcPts val="0"/>
              </a:spcAft>
              <a:buClr>
                <a:schemeClr val="lt1"/>
              </a:buClr>
              <a:buSzPts val="1400"/>
              <a:buFont typeface="Lato"/>
              <a:buNone/>
              <a:defRPr sz="1800" b="0" i="0" u="none" strike="noStrike" cap="none">
                <a:solidFill>
                  <a:schemeClr val="lt1"/>
                </a:solidFill>
                <a:latin typeface="Lato"/>
                <a:ea typeface="Lato"/>
                <a:cs typeface="Lato"/>
                <a:sym typeface="Lato"/>
              </a:defRPr>
            </a:lvl9pPr>
          </a:lstStyle>
          <a:p>
            <a:endParaRPr/>
          </a:p>
        </p:txBody>
      </p:sp>
      <p:sp>
        <p:nvSpPr>
          <p:cNvPr id="24" name="Google Shape;2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1200"/>
              <a:buFont typeface="Lato"/>
              <a:buNone/>
              <a:defRPr sz="1200" b="0" i="0" u="none" strike="noStrike" cap="none">
                <a:solidFill>
                  <a:schemeClr val="accent2"/>
                </a:solidFill>
                <a:latin typeface="Lato"/>
                <a:ea typeface="Lato"/>
                <a:cs typeface="Lato"/>
                <a:sym typeface="Lato"/>
              </a:defRPr>
            </a:lvl1pPr>
            <a:lvl2pPr marL="0" marR="0" lvl="1" indent="0" algn="r">
              <a:lnSpc>
                <a:spcPct val="100000"/>
              </a:lnSpc>
              <a:spcBef>
                <a:spcPts val="0"/>
              </a:spcBef>
              <a:spcAft>
                <a:spcPts val="0"/>
              </a:spcAft>
              <a:buClr>
                <a:schemeClr val="accent2"/>
              </a:buClr>
              <a:buSzPts val="1200"/>
              <a:buFont typeface="Lato"/>
              <a:buNone/>
              <a:defRPr sz="1200" b="0" i="0" u="none" strike="noStrike" cap="none">
                <a:solidFill>
                  <a:schemeClr val="accent2"/>
                </a:solidFill>
                <a:latin typeface="Lato"/>
                <a:ea typeface="Lato"/>
                <a:cs typeface="Lato"/>
                <a:sym typeface="Lato"/>
              </a:defRPr>
            </a:lvl2pPr>
            <a:lvl3pPr marL="0" marR="0" lvl="2" indent="0" algn="r">
              <a:lnSpc>
                <a:spcPct val="100000"/>
              </a:lnSpc>
              <a:spcBef>
                <a:spcPts val="0"/>
              </a:spcBef>
              <a:spcAft>
                <a:spcPts val="0"/>
              </a:spcAft>
              <a:buClr>
                <a:schemeClr val="accent2"/>
              </a:buClr>
              <a:buSzPts val="1200"/>
              <a:buFont typeface="Lato"/>
              <a:buNone/>
              <a:defRPr sz="1200" b="0" i="0" u="none" strike="noStrike" cap="none">
                <a:solidFill>
                  <a:schemeClr val="accent2"/>
                </a:solidFill>
                <a:latin typeface="Lato"/>
                <a:ea typeface="Lato"/>
                <a:cs typeface="Lato"/>
                <a:sym typeface="Lato"/>
              </a:defRPr>
            </a:lvl3pPr>
            <a:lvl4pPr marL="0" marR="0" lvl="3" indent="0" algn="r">
              <a:lnSpc>
                <a:spcPct val="100000"/>
              </a:lnSpc>
              <a:spcBef>
                <a:spcPts val="0"/>
              </a:spcBef>
              <a:spcAft>
                <a:spcPts val="0"/>
              </a:spcAft>
              <a:buClr>
                <a:schemeClr val="accent2"/>
              </a:buClr>
              <a:buSzPts val="1200"/>
              <a:buFont typeface="Lato"/>
              <a:buNone/>
              <a:defRPr sz="1200" b="0" i="0" u="none" strike="noStrike" cap="none">
                <a:solidFill>
                  <a:schemeClr val="accent2"/>
                </a:solidFill>
                <a:latin typeface="Lato"/>
                <a:ea typeface="Lato"/>
                <a:cs typeface="Lato"/>
                <a:sym typeface="Lato"/>
              </a:defRPr>
            </a:lvl4pPr>
            <a:lvl5pPr marL="0" marR="0" lvl="4" indent="0" algn="r">
              <a:lnSpc>
                <a:spcPct val="100000"/>
              </a:lnSpc>
              <a:spcBef>
                <a:spcPts val="0"/>
              </a:spcBef>
              <a:spcAft>
                <a:spcPts val="0"/>
              </a:spcAft>
              <a:buClr>
                <a:schemeClr val="accent2"/>
              </a:buClr>
              <a:buSzPts val="1200"/>
              <a:buFont typeface="Lato"/>
              <a:buNone/>
              <a:defRPr sz="1200" b="0" i="0" u="none" strike="noStrike" cap="none">
                <a:solidFill>
                  <a:schemeClr val="accent2"/>
                </a:solidFill>
                <a:latin typeface="Lato"/>
                <a:ea typeface="Lato"/>
                <a:cs typeface="Lato"/>
                <a:sym typeface="Lato"/>
              </a:defRPr>
            </a:lvl5pPr>
            <a:lvl6pPr marL="0" marR="0" lvl="5" indent="0" algn="r">
              <a:lnSpc>
                <a:spcPct val="100000"/>
              </a:lnSpc>
              <a:spcBef>
                <a:spcPts val="0"/>
              </a:spcBef>
              <a:spcAft>
                <a:spcPts val="0"/>
              </a:spcAft>
              <a:buClr>
                <a:schemeClr val="accent2"/>
              </a:buClr>
              <a:buSzPts val="1200"/>
              <a:buFont typeface="Lato"/>
              <a:buNone/>
              <a:defRPr sz="1200" b="0" i="0" u="none" strike="noStrike" cap="none">
                <a:solidFill>
                  <a:schemeClr val="accent2"/>
                </a:solidFill>
                <a:latin typeface="Lato"/>
                <a:ea typeface="Lato"/>
                <a:cs typeface="Lato"/>
                <a:sym typeface="Lato"/>
              </a:defRPr>
            </a:lvl6pPr>
            <a:lvl7pPr marL="0" marR="0" lvl="6" indent="0" algn="r">
              <a:lnSpc>
                <a:spcPct val="100000"/>
              </a:lnSpc>
              <a:spcBef>
                <a:spcPts val="0"/>
              </a:spcBef>
              <a:spcAft>
                <a:spcPts val="0"/>
              </a:spcAft>
              <a:buClr>
                <a:schemeClr val="accent2"/>
              </a:buClr>
              <a:buSzPts val="1200"/>
              <a:buFont typeface="Lato"/>
              <a:buNone/>
              <a:defRPr sz="1200" b="0" i="0" u="none" strike="noStrike" cap="none">
                <a:solidFill>
                  <a:schemeClr val="accent2"/>
                </a:solidFill>
                <a:latin typeface="Lato"/>
                <a:ea typeface="Lato"/>
                <a:cs typeface="Lato"/>
                <a:sym typeface="Lato"/>
              </a:defRPr>
            </a:lvl7pPr>
            <a:lvl8pPr marL="0" marR="0" lvl="7" indent="0" algn="r">
              <a:lnSpc>
                <a:spcPct val="100000"/>
              </a:lnSpc>
              <a:spcBef>
                <a:spcPts val="0"/>
              </a:spcBef>
              <a:spcAft>
                <a:spcPts val="0"/>
              </a:spcAft>
              <a:buClr>
                <a:schemeClr val="accent2"/>
              </a:buClr>
              <a:buSzPts val="1200"/>
              <a:buFont typeface="Lato"/>
              <a:buNone/>
              <a:defRPr sz="1200" b="0" i="0" u="none" strike="noStrike" cap="none">
                <a:solidFill>
                  <a:schemeClr val="accent2"/>
                </a:solidFill>
                <a:latin typeface="Lato"/>
                <a:ea typeface="Lato"/>
                <a:cs typeface="Lato"/>
                <a:sym typeface="Lato"/>
              </a:defRPr>
            </a:lvl8pPr>
            <a:lvl9pPr marL="0" marR="0" lvl="8" indent="0" algn="r">
              <a:lnSpc>
                <a:spcPct val="100000"/>
              </a:lnSpc>
              <a:spcBef>
                <a:spcPts val="0"/>
              </a:spcBef>
              <a:spcAft>
                <a:spcPts val="0"/>
              </a:spcAft>
              <a:buClr>
                <a:schemeClr val="accent2"/>
              </a:buClr>
              <a:buSzPts val="1200"/>
              <a:buFont typeface="Lato"/>
              <a:buNone/>
              <a:defRPr sz="1200" b="0" i="0" u="none" strike="noStrike" cap="none">
                <a:solidFill>
                  <a:schemeClr val="accen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5"/>
          <p:cNvSpPr txBox="1">
            <a:spLocks noGrp="1"/>
          </p:cNvSpPr>
          <p:nvPr>
            <p:ph type="body" idx="1"/>
          </p:nvPr>
        </p:nvSpPr>
        <p:spPr>
          <a:xfrm>
            <a:off x="838200" y="1825625"/>
            <a:ext cx="5181600" cy="4302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8" name="Google Shape;28;p55"/>
          <p:cNvSpPr txBox="1">
            <a:spLocks noGrp="1"/>
          </p:cNvSpPr>
          <p:nvPr>
            <p:ph type="body" idx="2"/>
          </p:nvPr>
        </p:nvSpPr>
        <p:spPr>
          <a:xfrm>
            <a:off x="6172200" y="1825625"/>
            <a:ext cx="5181600" cy="4302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 name="Google Shape;29;p55"/>
          <p:cNvSpPr txBox="1">
            <a:spLocks noGrp="1"/>
          </p:cNvSpPr>
          <p:nvPr>
            <p:ph type="sldNum" idx="12"/>
          </p:nvPr>
        </p:nvSpPr>
        <p:spPr>
          <a:xfrm>
            <a:off x="8610600" y="62547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30" name="Google Shape;30;p55" descr="A picture containing drawing&#10;&#10;Description automatically generated"/>
          <p:cNvPicPr preferRelativeResize="0"/>
          <p:nvPr/>
        </p:nvPicPr>
        <p:blipFill rotWithShape="1">
          <a:blip r:embed="rId3">
            <a:alphaModFix/>
          </a:blip>
          <a:srcRect r="6262"/>
          <a:stretch/>
        </p:blipFill>
        <p:spPr>
          <a:xfrm>
            <a:off x="2250899" y="6173262"/>
            <a:ext cx="974900" cy="418724"/>
          </a:xfrm>
          <a:prstGeom prst="rect">
            <a:avLst/>
          </a:prstGeom>
          <a:noFill/>
          <a:ln>
            <a:noFill/>
          </a:ln>
        </p:spPr>
      </p:pic>
      <p:pic>
        <p:nvPicPr>
          <p:cNvPr id="31" name="Google Shape;31;p55"/>
          <p:cNvPicPr preferRelativeResize="0"/>
          <p:nvPr/>
        </p:nvPicPr>
        <p:blipFill rotWithShape="1">
          <a:blip r:embed="rId4">
            <a:alphaModFix/>
          </a:blip>
          <a:srcRect/>
          <a:stretch/>
        </p:blipFill>
        <p:spPr>
          <a:xfrm>
            <a:off x="935007" y="6268784"/>
            <a:ext cx="1201768" cy="2724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56"/>
          <p:cNvSpPr txBox="1">
            <a:spLocks noGrp="1"/>
          </p:cNvSpPr>
          <p:nvPr>
            <p:ph type="title"/>
          </p:nvPr>
        </p:nvSpPr>
        <p:spPr>
          <a:xfrm>
            <a:off x="664396" y="365125"/>
            <a:ext cx="10458235" cy="90373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400"/>
              <a:buFont typeface="La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6"/>
          <p:cNvSpPr txBox="1">
            <a:spLocks noGrp="1"/>
          </p:cNvSpPr>
          <p:nvPr>
            <p:ph type="body" idx="1"/>
          </p:nvPr>
        </p:nvSpPr>
        <p:spPr>
          <a:xfrm>
            <a:off x="663540" y="1467598"/>
            <a:ext cx="10458235"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dk2"/>
                </a:solidFil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5" name="Google Shape;35;p56"/>
          <p:cNvSpPr txBox="1">
            <a:spLocks noGrp="1"/>
          </p:cNvSpPr>
          <p:nvPr>
            <p:ph type="sldNum" idx="12"/>
          </p:nvPr>
        </p:nvSpPr>
        <p:spPr>
          <a:xfrm>
            <a:off x="8610600" y="6269019"/>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36" name="Google Shape;36;p56" descr="A picture containing drawing&#10;&#10;Description automatically generated"/>
          <p:cNvPicPr preferRelativeResize="0"/>
          <p:nvPr/>
        </p:nvPicPr>
        <p:blipFill rotWithShape="1">
          <a:blip r:embed="rId3">
            <a:alphaModFix/>
          </a:blip>
          <a:srcRect r="6262"/>
          <a:stretch/>
        </p:blipFill>
        <p:spPr>
          <a:xfrm>
            <a:off x="2250899" y="6173262"/>
            <a:ext cx="974900" cy="418724"/>
          </a:xfrm>
          <a:prstGeom prst="rect">
            <a:avLst/>
          </a:prstGeom>
          <a:noFill/>
          <a:ln>
            <a:noFill/>
          </a:ln>
        </p:spPr>
      </p:pic>
      <p:pic>
        <p:nvPicPr>
          <p:cNvPr id="37" name="Google Shape;37;p56"/>
          <p:cNvPicPr preferRelativeResize="0"/>
          <p:nvPr/>
        </p:nvPicPr>
        <p:blipFill rotWithShape="1">
          <a:blip r:embed="rId4">
            <a:alphaModFix/>
          </a:blip>
          <a:srcRect/>
          <a:stretch/>
        </p:blipFill>
        <p:spPr>
          <a:xfrm>
            <a:off x="935007" y="6268784"/>
            <a:ext cx="1201768" cy="2724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0"/>
          <p:cNvSpPr txBox="1">
            <a:spLocks noGrp="1"/>
          </p:cNvSpPr>
          <p:nvPr>
            <p:ph type="sldNum" idx="12"/>
          </p:nvPr>
        </p:nvSpPr>
        <p:spPr>
          <a:xfrm>
            <a:off x="8578850" y="62674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41" name="Google Shape;41;p60" descr="A picture containing drawing&#10;&#10;Description automatically generated"/>
          <p:cNvPicPr preferRelativeResize="0"/>
          <p:nvPr/>
        </p:nvPicPr>
        <p:blipFill rotWithShape="1">
          <a:blip r:embed="rId3">
            <a:alphaModFix/>
          </a:blip>
          <a:srcRect r="6262"/>
          <a:stretch/>
        </p:blipFill>
        <p:spPr>
          <a:xfrm>
            <a:off x="2250899" y="6173262"/>
            <a:ext cx="974900" cy="418724"/>
          </a:xfrm>
          <a:prstGeom prst="rect">
            <a:avLst/>
          </a:prstGeom>
          <a:noFill/>
          <a:ln>
            <a:noFill/>
          </a:ln>
        </p:spPr>
      </p:pic>
      <p:pic>
        <p:nvPicPr>
          <p:cNvPr id="42" name="Google Shape;42;p60"/>
          <p:cNvPicPr preferRelativeResize="0"/>
          <p:nvPr/>
        </p:nvPicPr>
        <p:blipFill rotWithShape="1">
          <a:blip r:embed="rId4">
            <a:alphaModFix/>
          </a:blip>
          <a:srcRect/>
          <a:stretch/>
        </p:blipFill>
        <p:spPr>
          <a:xfrm>
            <a:off x="935007" y="6268784"/>
            <a:ext cx="1201768" cy="2724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Lat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2"/>
              </a:buClr>
              <a:buSzPts val="3200"/>
              <a:buChar char="•"/>
              <a:defRPr sz="3200"/>
            </a:lvl1pPr>
            <a:lvl2pPr marL="914400" lvl="1" indent="-406400" algn="l">
              <a:lnSpc>
                <a:spcPct val="90000"/>
              </a:lnSpc>
              <a:spcBef>
                <a:spcPts val="500"/>
              </a:spcBef>
              <a:spcAft>
                <a:spcPts val="0"/>
              </a:spcAft>
              <a:buClr>
                <a:schemeClr val="dk2"/>
              </a:buClr>
              <a:buSzPts val="2800"/>
              <a:buChar char="•"/>
              <a:defRPr sz="2800"/>
            </a:lvl2pPr>
            <a:lvl3pPr marL="1371600" lvl="2" indent="-381000" algn="l">
              <a:lnSpc>
                <a:spcPct val="90000"/>
              </a:lnSpc>
              <a:spcBef>
                <a:spcPts val="500"/>
              </a:spcBef>
              <a:spcAft>
                <a:spcPts val="0"/>
              </a:spcAft>
              <a:buClr>
                <a:schemeClr val="dk2"/>
              </a:buClr>
              <a:buSzPts val="2400"/>
              <a:buChar char="•"/>
              <a:defRPr sz="2400"/>
            </a:lvl3pPr>
            <a:lvl4pPr marL="1828800" lvl="3" indent="-355600" algn="l">
              <a:lnSpc>
                <a:spcPct val="90000"/>
              </a:lnSpc>
              <a:spcBef>
                <a:spcPts val="500"/>
              </a:spcBef>
              <a:spcAft>
                <a:spcPts val="0"/>
              </a:spcAft>
              <a:buClr>
                <a:schemeClr val="dk2"/>
              </a:buClr>
              <a:buSzPts val="2000"/>
              <a:buChar char="•"/>
              <a:defRPr sz="2000"/>
            </a:lvl4pPr>
            <a:lvl5pPr marL="2286000" lvl="4" indent="-355600" algn="l">
              <a:lnSpc>
                <a:spcPct val="90000"/>
              </a:lnSpc>
              <a:spcBef>
                <a:spcPts val="500"/>
              </a:spcBef>
              <a:spcAft>
                <a:spcPts val="0"/>
              </a:spcAft>
              <a:buClr>
                <a:schemeClr val="dk2"/>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46" name="Google Shape;46;p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500"/>
              </a:spcBef>
              <a:spcAft>
                <a:spcPts val="0"/>
              </a:spcAft>
              <a:buClr>
                <a:schemeClr val="dk2"/>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2"/>
              </a:buClr>
              <a:buSzPts val="1000"/>
              <a:buNone/>
              <a:defRPr sz="1000"/>
            </a:lvl4pPr>
            <a:lvl5pPr marL="2286000" lvl="4" indent="-228600" algn="l">
              <a:lnSpc>
                <a:spcPct val="90000"/>
              </a:lnSpc>
              <a:spcBef>
                <a:spcPts val="500"/>
              </a:spcBef>
              <a:spcAft>
                <a:spcPts val="0"/>
              </a:spcAft>
              <a:buClr>
                <a:schemeClr val="dk2"/>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7" name="Google Shape;47;p53"/>
          <p:cNvSpPr txBox="1">
            <a:spLocks noGrp="1"/>
          </p:cNvSpPr>
          <p:nvPr>
            <p:ph type="sldNum" idx="12"/>
          </p:nvPr>
        </p:nvSpPr>
        <p:spPr>
          <a:xfrm>
            <a:off x="8578850" y="62674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48" name="Google Shape;48;p53" descr="A picture containing drawing&#10;&#10;Description automatically generated"/>
          <p:cNvPicPr preferRelativeResize="0"/>
          <p:nvPr/>
        </p:nvPicPr>
        <p:blipFill rotWithShape="1">
          <a:blip r:embed="rId3">
            <a:alphaModFix/>
          </a:blip>
          <a:srcRect r="6262"/>
          <a:stretch/>
        </p:blipFill>
        <p:spPr>
          <a:xfrm>
            <a:off x="2250899" y="6173262"/>
            <a:ext cx="974900" cy="418724"/>
          </a:xfrm>
          <a:prstGeom prst="rect">
            <a:avLst/>
          </a:prstGeom>
          <a:noFill/>
          <a:ln>
            <a:noFill/>
          </a:ln>
        </p:spPr>
      </p:pic>
      <p:pic>
        <p:nvPicPr>
          <p:cNvPr id="49" name="Google Shape;49;p53"/>
          <p:cNvPicPr preferRelativeResize="0"/>
          <p:nvPr/>
        </p:nvPicPr>
        <p:blipFill rotWithShape="1">
          <a:blip r:embed="rId4">
            <a:alphaModFix/>
          </a:blip>
          <a:srcRect/>
          <a:stretch/>
        </p:blipFill>
        <p:spPr>
          <a:xfrm>
            <a:off x="935007" y="6268784"/>
            <a:ext cx="1201768" cy="2724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54"/>
          <p:cNvSpPr txBox="1">
            <a:spLocks noGrp="1"/>
          </p:cNvSpPr>
          <p:nvPr>
            <p:ph type="title"/>
          </p:nvPr>
        </p:nvSpPr>
        <p:spPr>
          <a:xfrm>
            <a:off x="3454400" y="414338"/>
            <a:ext cx="74422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4"/>
          <p:cNvSpPr txBox="1">
            <a:spLocks noGrp="1"/>
          </p:cNvSpPr>
          <p:nvPr>
            <p:ph type="body" idx="1"/>
          </p:nvPr>
        </p:nvSpPr>
        <p:spPr>
          <a:xfrm>
            <a:off x="3454400" y="3294063"/>
            <a:ext cx="74422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000"/>
              <a:buFont typeface="Arial"/>
              <a:buNone/>
              <a:defRPr sz="2000">
                <a:solidFill>
                  <a:schemeClr val="accent2"/>
                </a:solidFill>
                <a:latin typeface="Lato"/>
                <a:ea typeface="Lato"/>
                <a:cs typeface="Lato"/>
                <a:sym typeface="Lato"/>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pic>
        <p:nvPicPr>
          <p:cNvPr id="53" name="Google Shape;53;p54"/>
          <p:cNvPicPr preferRelativeResize="0"/>
          <p:nvPr/>
        </p:nvPicPr>
        <p:blipFill rotWithShape="1">
          <a:blip r:embed="rId3">
            <a:alphaModFix/>
          </a:blip>
          <a:srcRect/>
          <a:stretch/>
        </p:blipFill>
        <p:spPr>
          <a:xfrm>
            <a:off x="252814" y="2846727"/>
            <a:ext cx="2485535" cy="840695"/>
          </a:xfrm>
          <a:prstGeom prst="rect">
            <a:avLst/>
          </a:prstGeom>
          <a:noFill/>
          <a:ln>
            <a:noFill/>
          </a:ln>
        </p:spPr>
      </p:pic>
      <p:pic>
        <p:nvPicPr>
          <p:cNvPr id="54" name="Google Shape;54;p54" descr="A picture containing drawing&#10;&#10;Description automatically generated"/>
          <p:cNvPicPr preferRelativeResize="0"/>
          <p:nvPr/>
        </p:nvPicPr>
        <p:blipFill rotWithShape="1">
          <a:blip r:embed="rId4">
            <a:alphaModFix/>
          </a:blip>
          <a:srcRect r="6262"/>
          <a:stretch/>
        </p:blipFill>
        <p:spPr>
          <a:xfrm>
            <a:off x="2250899" y="6132166"/>
            <a:ext cx="974900" cy="418724"/>
          </a:xfrm>
          <a:prstGeom prst="rect">
            <a:avLst/>
          </a:prstGeom>
          <a:noFill/>
          <a:ln>
            <a:noFill/>
          </a:ln>
        </p:spPr>
      </p:pic>
      <p:pic>
        <p:nvPicPr>
          <p:cNvPr id="55" name="Google Shape;55;p54"/>
          <p:cNvPicPr preferRelativeResize="0"/>
          <p:nvPr/>
        </p:nvPicPr>
        <p:blipFill rotWithShape="1">
          <a:blip r:embed="rId5">
            <a:alphaModFix/>
          </a:blip>
          <a:srcRect/>
          <a:stretch/>
        </p:blipFill>
        <p:spPr>
          <a:xfrm>
            <a:off x="935007" y="6227688"/>
            <a:ext cx="1201768" cy="2724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one column numbering list">
  <p:cSld name="Text-one column numbering list">
    <p:spTree>
      <p:nvGrpSpPr>
        <p:cNvPr id="1" name="Shape 56"/>
        <p:cNvGrpSpPr/>
        <p:nvPr/>
      </p:nvGrpSpPr>
      <p:grpSpPr>
        <a:xfrm>
          <a:off x="0" y="0"/>
          <a:ext cx="0" cy="0"/>
          <a:chOff x="0" y="0"/>
          <a:chExt cx="0" cy="0"/>
        </a:xfrm>
      </p:grpSpPr>
      <p:pic>
        <p:nvPicPr>
          <p:cNvPr id="57" name="Google Shape;57;p58" descr="The star in the ESE logo"/>
          <p:cNvPicPr preferRelativeResize="0"/>
          <p:nvPr/>
        </p:nvPicPr>
        <p:blipFill rotWithShape="1">
          <a:blip r:embed="rId2">
            <a:alphaModFix/>
          </a:blip>
          <a:srcRect/>
          <a:stretch/>
        </p:blipFill>
        <p:spPr>
          <a:xfrm rot="-361683">
            <a:off x="10844111" y="6132352"/>
            <a:ext cx="756579" cy="778195"/>
          </a:xfrm>
          <a:prstGeom prst="rect">
            <a:avLst/>
          </a:prstGeom>
          <a:noFill/>
          <a:ln>
            <a:noFill/>
          </a:ln>
        </p:spPr>
      </p:pic>
      <p:sp>
        <p:nvSpPr>
          <p:cNvPr id="58" name="Google Shape;58;p58" descr="Colored background box."/>
          <p:cNvSpPr/>
          <p:nvPr/>
        </p:nvSpPr>
        <p:spPr>
          <a:xfrm>
            <a:off x="0" y="212727"/>
            <a:ext cx="250371" cy="832304"/>
          </a:xfrm>
          <a:prstGeom prst="rect">
            <a:avLst/>
          </a:prstGeom>
          <a:solidFill>
            <a:srgbClr val="E385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59" name="Google Shape;59;p58" descr="Colored background box."/>
          <p:cNvSpPr/>
          <p:nvPr/>
        </p:nvSpPr>
        <p:spPr>
          <a:xfrm>
            <a:off x="435429" y="212727"/>
            <a:ext cx="11756571" cy="832304"/>
          </a:xfrm>
          <a:prstGeom prst="rect">
            <a:avLst/>
          </a:prstGeom>
          <a:solidFill>
            <a:srgbClr val="101D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60" name="Google Shape;60;p58"/>
          <p:cNvSpPr txBox="1">
            <a:spLocks noGrp="1"/>
          </p:cNvSpPr>
          <p:nvPr>
            <p:ph type="title"/>
          </p:nvPr>
        </p:nvSpPr>
        <p:spPr>
          <a:xfrm>
            <a:off x="567743" y="288926"/>
            <a:ext cx="11370972" cy="67990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2300"/>
              <a:buFont typeface="Quattrocento Sans"/>
              <a:buNone/>
              <a:defRPr sz="3067">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Clr>
                <a:schemeClr val="lt2"/>
              </a:buClr>
              <a:buSzPts val="1100"/>
              <a:buNone/>
              <a:defRPr/>
            </a:lvl2pPr>
            <a:lvl3pPr lvl="2" algn="l">
              <a:lnSpc>
                <a:spcPct val="100000"/>
              </a:lnSpc>
              <a:spcBef>
                <a:spcPts val="0"/>
              </a:spcBef>
              <a:spcAft>
                <a:spcPts val="0"/>
              </a:spcAft>
              <a:buClr>
                <a:schemeClr val="lt2"/>
              </a:buClr>
              <a:buSzPts val="1100"/>
              <a:buNone/>
              <a:defRPr/>
            </a:lvl3pPr>
            <a:lvl4pPr lvl="3" algn="l">
              <a:lnSpc>
                <a:spcPct val="100000"/>
              </a:lnSpc>
              <a:spcBef>
                <a:spcPts val="0"/>
              </a:spcBef>
              <a:spcAft>
                <a:spcPts val="0"/>
              </a:spcAft>
              <a:buClr>
                <a:schemeClr val="lt2"/>
              </a:buClr>
              <a:buSzPts val="1100"/>
              <a:buNone/>
              <a:defRPr/>
            </a:lvl4pPr>
            <a:lvl5pPr lvl="4" algn="l">
              <a:lnSpc>
                <a:spcPct val="100000"/>
              </a:lnSpc>
              <a:spcBef>
                <a:spcPts val="0"/>
              </a:spcBef>
              <a:spcAft>
                <a:spcPts val="0"/>
              </a:spcAft>
              <a:buClr>
                <a:schemeClr val="lt2"/>
              </a:buClr>
              <a:buSzPts val="1100"/>
              <a:buNone/>
              <a:defRPr/>
            </a:lvl5pPr>
            <a:lvl6pPr lvl="5" algn="l">
              <a:lnSpc>
                <a:spcPct val="100000"/>
              </a:lnSpc>
              <a:spcBef>
                <a:spcPts val="0"/>
              </a:spcBef>
              <a:spcAft>
                <a:spcPts val="0"/>
              </a:spcAft>
              <a:buClr>
                <a:schemeClr val="lt2"/>
              </a:buClr>
              <a:buSzPts val="1100"/>
              <a:buNone/>
              <a:defRPr/>
            </a:lvl6pPr>
            <a:lvl7pPr lvl="6" algn="l">
              <a:lnSpc>
                <a:spcPct val="100000"/>
              </a:lnSpc>
              <a:spcBef>
                <a:spcPts val="0"/>
              </a:spcBef>
              <a:spcAft>
                <a:spcPts val="0"/>
              </a:spcAft>
              <a:buClr>
                <a:schemeClr val="lt2"/>
              </a:buClr>
              <a:buSzPts val="1100"/>
              <a:buNone/>
              <a:defRPr/>
            </a:lvl7pPr>
            <a:lvl8pPr lvl="7" algn="l">
              <a:lnSpc>
                <a:spcPct val="100000"/>
              </a:lnSpc>
              <a:spcBef>
                <a:spcPts val="0"/>
              </a:spcBef>
              <a:spcAft>
                <a:spcPts val="0"/>
              </a:spcAft>
              <a:buClr>
                <a:schemeClr val="lt2"/>
              </a:buClr>
              <a:buSzPts val="1100"/>
              <a:buNone/>
              <a:defRPr/>
            </a:lvl8pPr>
            <a:lvl9pPr lvl="8" algn="l">
              <a:lnSpc>
                <a:spcPct val="100000"/>
              </a:lnSpc>
              <a:spcBef>
                <a:spcPts val="0"/>
              </a:spcBef>
              <a:spcAft>
                <a:spcPts val="0"/>
              </a:spcAft>
              <a:buClr>
                <a:schemeClr val="lt2"/>
              </a:buClr>
              <a:buSzPts val="1100"/>
              <a:buNone/>
              <a:defRPr/>
            </a:lvl9pPr>
          </a:lstStyle>
          <a:p>
            <a:endParaRPr/>
          </a:p>
        </p:txBody>
      </p:sp>
      <p:sp>
        <p:nvSpPr>
          <p:cNvPr id="61" name="Google Shape;61;p58"/>
          <p:cNvSpPr txBox="1">
            <a:spLocks noGrp="1"/>
          </p:cNvSpPr>
          <p:nvPr>
            <p:ph type="body" idx="1"/>
          </p:nvPr>
        </p:nvSpPr>
        <p:spPr>
          <a:xfrm>
            <a:off x="567743" y="1230404"/>
            <a:ext cx="11370972" cy="5049745"/>
          </a:xfrm>
          <a:prstGeom prst="rect">
            <a:avLst/>
          </a:prstGeom>
          <a:noFill/>
          <a:ln>
            <a:noFill/>
          </a:ln>
        </p:spPr>
        <p:txBody>
          <a:bodyPr spcFirstLastPara="1" wrap="square" lIns="68575" tIns="34275" rIns="68575" bIns="34275" anchor="t" anchorCtr="0">
            <a:noAutofit/>
          </a:bodyPr>
          <a:lstStyle>
            <a:lvl1pPr marL="457200" lvl="0" indent="-381000" algn="l">
              <a:lnSpc>
                <a:spcPct val="100000"/>
              </a:lnSpc>
              <a:spcBef>
                <a:spcPts val="0"/>
              </a:spcBef>
              <a:spcAft>
                <a:spcPts val="0"/>
              </a:spcAft>
              <a:buClr>
                <a:srgbClr val="E38526"/>
              </a:buClr>
              <a:buSzPts val="2400"/>
              <a:buFont typeface="Quattrocento Sans"/>
              <a:buAutoNum type="arabicPeriod"/>
              <a:defRPr sz="3200">
                <a:solidFill>
                  <a:srgbClr val="101D34"/>
                </a:solidFill>
                <a:latin typeface="Quattrocento Sans"/>
                <a:ea typeface="Quattrocento Sans"/>
                <a:cs typeface="Quattrocento Sans"/>
                <a:sym typeface="Quattrocento Sans"/>
              </a:defRPr>
            </a:lvl1pPr>
            <a:lvl2pPr marL="914400" lvl="1" indent="-361950" algn="l">
              <a:lnSpc>
                <a:spcPct val="90000"/>
              </a:lnSpc>
              <a:spcBef>
                <a:spcPts val="533"/>
              </a:spcBef>
              <a:spcAft>
                <a:spcPts val="0"/>
              </a:spcAft>
              <a:buClr>
                <a:srgbClr val="E38526"/>
              </a:buClr>
              <a:buSzPts val="2100"/>
              <a:buFont typeface="Courier New"/>
              <a:buChar char="o"/>
              <a:defRPr sz="2800">
                <a:solidFill>
                  <a:srgbClr val="101D34"/>
                </a:solidFill>
                <a:latin typeface="Quattrocento Sans"/>
                <a:ea typeface="Quattrocento Sans"/>
                <a:cs typeface="Quattrocento Sans"/>
                <a:sym typeface="Quattrocento Sans"/>
              </a:defRPr>
            </a:lvl2pPr>
            <a:lvl3pPr marL="1371600" lvl="2" indent="-342900" algn="l">
              <a:lnSpc>
                <a:spcPct val="90000"/>
              </a:lnSpc>
              <a:spcBef>
                <a:spcPts val="533"/>
              </a:spcBef>
              <a:spcAft>
                <a:spcPts val="0"/>
              </a:spcAft>
              <a:buClr>
                <a:srgbClr val="E38526"/>
              </a:buClr>
              <a:buSzPts val="1800"/>
              <a:buFont typeface="Noto Sans Symbols"/>
              <a:buChar char="▪"/>
              <a:defRPr sz="2400">
                <a:solidFill>
                  <a:srgbClr val="101D34"/>
                </a:solidFill>
                <a:latin typeface="Quattrocento Sans"/>
                <a:ea typeface="Quattrocento Sans"/>
                <a:cs typeface="Quattrocento Sans"/>
                <a:sym typeface="Quattrocento Sans"/>
              </a:defRPr>
            </a:lvl3pPr>
            <a:lvl4pPr marL="1828800" lvl="3" indent="-323850" algn="l">
              <a:lnSpc>
                <a:spcPct val="90000"/>
              </a:lnSpc>
              <a:spcBef>
                <a:spcPts val="533"/>
              </a:spcBef>
              <a:spcAft>
                <a:spcPts val="0"/>
              </a:spcAft>
              <a:buClr>
                <a:srgbClr val="E38526"/>
              </a:buClr>
              <a:buSzPts val="1500"/>
              <a:buFont typeface="Noto Sans Symbols"/>
              <a:buChar char="⮚"/>
              <a:defRPr sz="2000">
                <a:solidFill>
                  <a:srgbClr val="101D34"/>
                </a:solidFill>
                <a:latin typeface="Quattrocento Sans"/>
                <a:ea typeface="Quattrocento Sans"/>
                <a:cs typeface="Quattrocento Sans"/>
                <a:sym typeface="Quattrocento Sans"/>
              </a:defRPr>
            </a:lvl4pPr>
            <a:lvl5pPr marL="2286000" lvl="4" indent="-323850" algn="l">
              <a:lnSpc>
                <a:spcPct val="90000"/>
              </a:lnSpc>
              <a:spcBef>
                <a:spcPts val="533"/>
              </a:spcBef>
              <a:spcAft>
                <a:spcPts val="0"/>
              </a:spcAft>
              <a:buClr>
                <a:srgbClr val="E38526"/>
              </a:buClr>
              <a:buSzPts val="1500"/>
              <a:buFont typeface="Noto Sans Symbols"/>
              <a:buChar char="❖"/>
              <a:defRPr sz="2000">
                <a:solidFill>
                  <a:srgbClr val="101D34"/>
                </a:solidFill>
                <a:latin typeface="Quattrocento Sans"/>
                <a:ea typeface="Quattrocento Sans"/>
                <a:cs typeface="Quattrocento Sans"/>
                <a:sym typeface="Quattrocento Sans"/>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62" name="Google Shape;62;p5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58"/>
          <p:cNvSpPr txBox="1"/>
          <p:nvPr/>
        </p:nvSpPr>
        <p:spPr>
          <a:xfrm>
            <a:off x="250371" y="6356351"/>
            <a:ext cx="771337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8A8FA0"/>
                </a:solidFill>
                <a:latin typeface="Quattrocento Sans"/>
                <a:ea typeface="Quattrocento Sans"/>
                <a:cs typeface="Quattrocento Sans"/>
                <a:sym typeface="Quattrocento Sans"/>
              </a:rPr>
              <a:t>Massachusetts Department of</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Elementary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and</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Secondary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Education</a:t>
            </a:r>
            <a:endParaRPr sz="1467"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b="1"/>
            </a:lvl1pPr>
            <a:lvl2pPr marL="914400" lvl="1" indent="-228600" algn="l">
              <a:lnSpc>
                <a:spcPct val="90000"/>
              </a:lnSpc>
              <a:spcBef>
                <a:spcPts val="500"/>
              </a:spcBef>
              <a:spcAft>
                <a:spcPts val="0"/>
              </a:spcAft>
              <a:buClr>
                <a:schemeClr val="dk2"/>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2"/>
              </a:buClr>
              <a:buSzPts val="1600"/>
              <a:buNone/>
              <a:defRPr sz="1600" b="1"/>
            </a:lvl4pPr>
            <a:lvl5pPr marL="2286000" lvl="4" indent="-228600" algn="l">
              <a:lnSpc>
                <a:spcPct val="90000"/>
              </a:lnSpc>
              <a:spcBef>
                <a:spcPts val="50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7" name="Google Shape;67;p59"/>
          <p:cNvSpPr txBox="1">
            <a:spLocks noGrp="1"/>
          </p:cNvSpPr>
          <p:nvPr>
            <p:ph type="body" idx="2"/>
          </p:nvPr>
        </p:nvSpPr>
        <p:spPr>
          <a:xfrm>
            <a:off x="839788" y="2505075"/>
            <a:ext cx="5157787" cy="3603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8" name="Google Shape;68;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b="1"/>
            </a:lvl1pPr>
            <a:lvl2pPr marL="914400" lvl="1" indent="-228600" algn="l">
              <a:lnSpc>
                <a:spcPct val="90000"/>
              </a:lnSpc>
              <a:spcBef>
                <a:spcPts val="500"/>
              </a:spcBef>
              <a:spcAft>
                <a:spcPts val="0"/>
              </a:spcAft>
              <a:buClr>
                <a:schemeClr val="dk2"/>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2"/>
              </a:buClr>
              <a:buSzPts val="1600"/>
              <a:buNone/>
              <a:defRPr sz="1600" b="1"/>
            </a:lvl4pPr>
            <a:lvl5pPr marL="2286000" lvl="4" indent="-228600" algn="l">
              <a:lnSpc>
                <a:spcPct val="90000"/>
              </a:lnSpc>
              <a:spcBef>
                <a:spcPts val="50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9" name="Google Shape;69;p59"/>
          <p:cNvSpPr txBox="1">
            <a:spLocks noGrp="1"/>
          </p:cNvSpPr>
          <p:nvPr>
            <p:ph type="body" idx="4"/>
          </p:nvPr>
        </p:nvSpPr>
        <p:spPr>
          <a:xfrm>
            <a:off x="6172200" y="2505075"/>
            <a:ext cx="5183188" cy="3603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70" name="Google Shape;70;p59" descr="A picture containing drawing&#10;&#10;Description automatically generated"/>
          <p:cNvPicPr preferRelativeResize="0"/>
          <p:nvPr/>
        </p:nvPicPr>
        <p:blipFill rotWithShape="1">
          <a:blip r:embed="rId3">
            <a:alphaModFix/>
          </a:blip>
          <a:srcRect r="6262"/>
          <a:stretch/>
        </p:blipFill>
        <p:spPr>
          <a:xfrm>
            <a:off x="2250899" y="6173262"/>
            <a:ext cx="974900" cy="418724"/>
          </a:xfrm>
          <a:prstGeom prst="rect">
            <a:avLst/>
          </a:prstGeom>
          <a:noFill/>
          <a:ln>
            <a:noFill/>
          </a:ln>
        </p:spPr>
      </p:pic>
      <p:pic>
        <p:nvPicPr>
          <p:cNvPr id="71" name="Google Shape;71;p59"/>
          <p:cNvPicPr preferRelativeResize="0"/>
          <p:nvPr/>
        </p:nvPicPr>
        <p:blipFill rotWithShape="1">
          <a:blip r:embed="rId4">
            <a:alphaModFix/>
          </a:blip>
          <a:srcRect/>
          <a:stretch/>
        </p:blipFill>
        <p:spPr>
          <a:xfrm>
            <a:off x="935007" y="6268784"/>
            <a:ext cx="1201768" cy="2724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000"/>
              <a:buFont typeface="Lato"/>
              <a:buNone/>
              <a:defRPr sz="3000" b="0" i="0" u="none" strike="noStrike" cap="none">
                <a:solidFill>
                  <a:schemeClr val="accen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 name="Google Shape;11;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Lato"/>
                <a:ea typeface="Lato"/>
                <a:cs typeface="Lato"/>
                <a:sym typeface="Lato"/>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Lato"/>
                <a:ea typeface="Lato"/>
                <a:cs typeface="Lato"/>
                <a:sym typeface="Lato"/>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Lato"/>
                <a:ea typeface="Lato"/>
                <a:cs typeface="Lato"/>
                <a:sym typeface="Lato"/>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Lato"/>
                <a:ea typeface="Lato"/>
                <a:cs typeface="Lato"/>
                <a:sym typeface="Lato"/>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Lato"/>
                <a:ea typeface="Lato"/>
                <a:cs typeface="Lato"/>
                <a:sym typeface="Lato"/>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9pPr>
          </a:lstStyle>
          <a:p>
            <a:endParaRPr/>
          </a:p>
        </p:txBody>
      </p:sp>
      <p:sp>
        <p:nvSpPr>
          <p:cNvPr id="12" name="Google Shape;12;p51"/>
          <p:cNvSpPr txBox="1">
            <a:spLocks noGrp="1"/>
          </p:cNvSpPr>
          <p:nvPr>
            <p:ph type="sldNum" idx="12"/>
          </p:nvPr>
        </p:nvSpPr>
        <p:spPr>
          <a:xfrm>
            <a:off x="8578850" y="62674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giphy.com/gifs/obama-michelle-obama-l2JhEAXuK5sOZ9pEA" TargetMode="External"/><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353a1dcdf5f_0_24"/>
          <p:cNvSpPr txBox="1">
            <a:spLocks noGrp="1"/>
          </p:cNvSpPr>
          <p:nvPr>
            <p:ph type="ctrTitle"/>
          </p:nvPr>
        </p:nvSpPr>
        <p:spPr>
          <a:xfrm>
            <a:off x="4812350" y="807300"/>
            <a:ext cx="6618000" cy="2387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4700"/>
              <a:t>2025 Spring Convening</a:t>
            </a:r>
            <a:endParaRPr sz="4700"/>
          </a:p>
        </p:txBody>
      </p:sp>
      <p:sp>
        <p:nvSpPr>
          <p:cNvPr id="89" name="Google Shape;89;g353a1dcdf5f_0_24"/>
          <p:cNvSpPr txBox="1">
            <a:spLocks noGrp="1"/>
          </p:cNvSpPr>
          <p:nvPr>
            <p:ph type="subTitle" idx="1"/>
          </p:nvPr>
        </p:nvSpPr>
        <p:spPr>
          <a:xfrm>
            <a:off x="4812347" y="3243338"/>
            <a:ext cx="5597700" cy="1655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800"/>
              <a:t>Atlanta, Georgia</a:t>
            </a:r>
            <a:endParaRPr sz="2800"/>
          </a:p>
          <a:p>
            <a:pPr marL="0" lvl="0" indent="0" algn="l" rtl="0">
              <a:spcBef>
                <a:spcPts val="1000"/>
              </a:spcBef>
              <a:spcAft>
                <a:spcPts val="0"/>
              </a:spcAft>
              <a:buNone/>
            </a:pPr>
            <a:r>
              <a:rPr lang="en-US" sz="2800"/>
              <a:t>May 5, 2025</a:t>
            </a:r>
            <a:endParaRPr sz="2800"/>
          </a:p>
          <a:p>
            <a:pPr marL="0" lvl="0" indent="0" algn="l" rtl="0">
              <a:spcBef>
                <a:spcPts val="100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354e2774346_1_102"/>
          <p:cNvSpPr txBox="1">
            <a:spLocks noGrp="1"/>
          </p:cNvSpPr>
          <p:nvPr>
            <p:ph type="body" idx="1"/>
          </p:nvPr>
        </p:nvSpPr>
        <p:spPr>
          <a:xfrm>
            <a:off x="838200" y="1537375"/>
            <a:ext cx="9492600" cy="27048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4500" b="1" u="sng"/>
              <a:t>Rookie of the Year</a:t>
            </a:r>
            <a:endParaRPr sz="4500"/>
          </a:p>
          <a:p>
            <a:pPr marL="0" lvl="0" indent="0" algn="l" rtl="0">
              <a:spcBef>
                <a:spcPts val="1000"/>
              </a:spcBef>
              <a:spcAft>
                <a:spcPts val="0"/>
              </a:spcAft>
              <a:buNone/>
            </a:pPr>
            <a:endParaRPr/>
          </a:p>
        </p:txBody>
      </p:sp>
      <p:sp>
        <p:nvSpPr>
          <p:cNvPr id="173" name="Google Shape;173;g354e2774346_1_102"/>
          <p:cNvSpPr txBox="1">
            <a:spLocks noGrp="1"/>
          </p:cNvSpPr>
          <p:nvPr>
            <p:ph type="body" idx="1"/>
          </p:nvPr>
        </p:nvSpPr>
        <p:spPr>
          <a:xfrm>
            <a:off x="838200" y="4122400"/>
            <a:ext cx="9586800" cy="17253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4500" b="1" u="sng"/>
              <a:t>Perfect Attendance</a:t>
            </a:r>
            <a:endParaRPr sz="4500" b="1" u="sng"/>
          </a:p>
          <a:p>
            <a:pPr marL="0" lvl="0" indent="0" algn="l" rtl="0">
              <a:spcBef>
                <a:spcPts val="100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4c07d0675d_0_0"/>
          <p:cNvSpPr txBox="1">
            <a:spLocks noGrp="1"/>
          </p:cNvSpPr>
          <p:nvPr>
            <p:ph type="ctrTitle"/>
          </p:nvPr>
        </p:nvSpPr>
        <p:spPr>
          <a:xfrm>
            <a:off x="4812350" y="807300"/>
            <a:ext cx="6618000" cy="2387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4700"/>
              <a:t>2025 Spring Convening</a:t>
            </a:r>
            <a:endParaRPr sz="4700"/>
          </a:p>
        </p:txBody>
      </p:sp>
      <p:sp>
        <p:nvSpPr>
          <p:cNvPr id="180" name="Google Shape;180;g34c07d0675d_0_0"/>
          <p:cNvSpPr txBox="1">
            <a:spLocks noGrp="1"/>
          </p:cNvSpPr>
          <p:nvPr>
            <p:ph type="subTitle" idx="1"/>
          </p:nvPr>
        </p:nvSpPr>
        <p:spPr>
          <a:xfrm>
            <a:off x="4812347" y="3243338"/>
            <a:ext cx="5597700" cy="1655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800"/>
              <a:t>Atlanta, Georgia</a:t>
            </a:r>
            <a:endParaRPr sz="2800"/>
          </a:p>
          <a:p>
            <a:pPr marL="0" lvl="0" indent="0" algn="l" rtl="0">
              <a:spcBef>
                <a:spcPts val="1000"/>
              </a:spcBef>
              <a:spcAft>
                <a:spcPts val="0"/>
              </a:spcAft>
              <a:buNone/>
            </a:pPr>
            <a:r>
              <a:rPr lang="en-US" sz="2800"/>
              <a:t>May 6, 2025</a:t>
            </a:r>
            <a:endParaRPr sz="2800"/>
          </a:p>
          <a:p>
            <a:pPr marL="0" lvl="0" indent="0" algn="l" rtl="0">
              <a:spcBef>
                <a:spcPts val="100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5023e3ecc4_0_6"/>
          <p:cNvSpPr txBox="1">
            <a:spLocks noGrp="1"/>
          </p:cNvSpPr>
          <p:nvPr>
            <p:ph type="title"/>
          </p:nvPr>
        </p:nvSpPr>
        <p:spPr>
          <a:xfrm>
            <a:off x="3454400" y="414338"/>
            <a:ext cx="74421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4800"/>
              <a:t>NSrn Group Photo</a:t>
            </a:r>
            <a:endParaRPr sz="4800"/>
          </a:p>
        </p:txBody>
      </p:sp>
      <p:sp>
        <p:nvSpPr>
          <p:cNvPr id="187" name="Google Shape;187;g35023e3ecc4_0_6"/>
          <p:cNvSpPr txBox="1">
            <a:spLocks noGrp="1"/>
          </p:cNvSpPr>
          <p:nvPr>
            <p:ph type="body" idx="1"/>
          </p:nvPr>
        </p:nvSpPr>
        <p:spPr>
          <a:xfrm>
            <a:off x="3454400" y="3294063"/>
            <a:ext cx="74421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800"/>
              <a:t>8:45 am </a:t>
            </a:r>
            <a:endParaRPr sz="2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4c07d0675d_1_130"/>
          <p:cNvSpPr txBox="1">
            <a:spLocks noGrp="1"/>
          </p:cNvSpPr>
          <p:nvPr>
            <p:ph type="title"/>
          </p:nvPr>
        </p:nvSpPr>
        <p:spPr>
          <a:xfrm>
            <a:off x="3454400" y="414338"/>
            <a:ext cx="74421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4800"/>
              <a:t>Welcome</a:t>
            </a:r>
            <a:endParaRPr sz="4800"/>
          </a:p>
        </p:txBody>
      </p:sp>
      <p:sp>
        <p:nvSpPr>
          <p:cNvPr id="201" name="Google Shape;201;g34c07d0675d_1_130"/>
          <p:cNvSpPr txBox="1">
            <a:spLocks noGrp="1"/>
          </p:cNvSpPr>
          <p:nvPr>
            <p:ph type="body" idx="1"/>
          </p:nvPr>
        </p:nvSpPr>
        <p:spPr>
          <a:xfrm>
            <a:off x="3454400" y="3294063"/>
            <a:ext cx="74421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800"/>
              <a:t>9:00 - 9:15 am </a:t>
            </a:r>
            <a:endParaRPr sz="2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4c07d0675d_1_13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400"/>
              <a:t>Welcome to the final NSrn convening!</a:t>
            </a:r>
            <a:endParaRPr sz="4400"/>
          </a:p>
        </p:txBody>
      </p:sp>
      <p:pic>
        <p:nvPicPr>
          <p:cNvPr id="208" name="Google Shape;208;g34c07d0675d_1_136"/>
          <p:cNvPicPr preferRelativeResize="0"/>
          <p:nvPr/>
        </p:nvPicPr>
        <p:blipFill rotWithShape="1">
          <a:blip r:embed="rId3">
            <a:alphaModFix/>
          </a:blip>
          <a:srcRect l="883" r="893"/>
          <a:stretch/>
        </p:blipFill>
        <p:spPr>
          <a:xfrm>
            <a:off x="1501450" y="1747050"/>
            <a:ext cx="3245400" cy="3363900"/>
          </a:xfrm>
          <a:prstGeom prst="ellipse">
            <a:avLst/>
          </a:prstGeom>
          <a:noFill/>
          <a:ln>
            <a:noFill/>
          </a:ln>
          <a:effectLst>
            <a:outerShdw blurRad="57150" dist="19050" dir="5400000" algn="bl" rotWithShape="0">
              <a:srgbClr val="000000">
                <a:alpha val="48630"/>
              </a:srgbClr>
            </a:outerShdw>
          </a:effectLst>
        </p:spPr>
      </p:pic>
      <p:sp>
        <p:nvSpPr>
          <p:cNvPr id="209" name="Google Shape;209;g34c07d0675d_1_136"/>
          <p:cNvSpPr txBox="1"/>
          <p:nvPr/>
        </p:nvSpPr>
        <p:spPr>
          <a:xfrm>
            <a:off x="4697975" y="2736300"/>
            <a:ext cx="6452700" cy="13854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4000"/>
              <a:buFont typeface="Arial"/>
              <a:buNone/>
            </a:pPr>
            <a:r>
              <a:rPr lang="en-US" sz="4000">
                <a:solidFill>
                  <a:srgbClr val="004077"/>
                </a:solidFill>
                <a:latin typeface="Lato"/>
                <a:ea typeface="Lato"/>
                <a:cs typeface="Lato"/>
                <a:sym typeface="Lato"/>
              </a:rPr>
              <a:t>Kate Kreamer</a:t>
            </a:r>
            <a:endParaRPr sz="4000" i="0" u="none" strike="noStrike" cap="none">
              <a:solidFill>
                <a:srgbClr val="004077"/>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2200">
                <a:solidFill>
                  <a:srgbClr val="484F58"/>
                </a:solidFill>
                <a:latin typeface="Lato"/>
                <a:ea typeface="Lato"/>
                <a:cs typeface="Lato"/>
                <a:sym typeface="Lato"/>
              </a:rPr>
              <a:t>Executive Director</a:t>
            </a:r>
            <a:endParaRPr sz="2200" i="0" u="none" strike="noStrike" cap="none">
              <a:solidFill>
                <a:srgbClr val="484F58"/>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2200">
                <a:solidFill>
                  <a:srgbClr val="484F58"/>
                </a:solidFill>
                <a:latin typeface="Lato"/>
                <a:ea typeface="Lato"/>
                <a:cs typeface="Lato"/>
                <a:sym typeface="Lato"/>
              </a:rPr>
              <a:t>Advance CTE</a:t>
            </a:r>
            <a:endParaRPr sz="2800" i="0" u="none" strike="noStrike" cap="none">
              <a:solidFill>
                <a:srgbClr val="484F58"/>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E51F9-2E64-4A36-A6A1-C4FF8A372E83}"/>
              </a:ext>
            </a:extLst>
          </p:cNvPr>
          <p:cNvSpPr>
            <a:spLocks noGrp="1"/>
          </p:cNvSpPr>
          <p:nvPr>
            <p:ph type="title"/>
          </p:nvPr>
        </p:nvSpPr>
        <p:spPr/>
        <p:txBody>
          <a:bodyPr/>
          <a:lstStyle/>
          <a:p>
            <a:endParaRPr lang="en-US"/>
          </a:p>
        </p:txBody>
      </p:sp>
      <p:pic>
        <p:nvPicPr>
          <p:cNvPr id="1026" name="Picture 2" descr="https://media3.giphy.com/media/v1.Y2lkPTc5MGI3NjExaXowZnBxa2E4ZXF0cGxtcmRnYnBlaDN6bXp6OHF6MmU0ZWcxMTl5byZlcD12MV9pbnRlcm5hbF9naWZfYnlfaWQmY3Q9Zw/s2areoTUMQ3lfCaLj2/giphy.gif">
            <a:extLst>
              <a:ext uri="{FF2B5EF4-FFF2-40B4-BE49-F238E27FC236}">
                <a16:creationId xmlns:a16="http://schemas.microsoft.com/office/drawing/2014/main" id="{4A8FBB38-5BF4-4646-A639-6761F710B32B}"/>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9056" y="949680"/>
            <a:ext cx="8290551" cy="4663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553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CBE891-5DF1-4A6F-8EE5-11B1B6AFEAE5}"/>
              </a:ext>
            </a:extLst>
          </p:cNvPr>
          <p:cNvPicPr>
            <a:picLocks noChangeAspect="1"/>
          </p:cNvPicPr>
          <p:nvPr/>
        </p:nvPicPr>
        <p:blipFill rotWithShape="1">
          <a:blip r:embed="rId2"/>
          <a:srcRect t="78006"/>
          <a:stretch/>
        </p:blipFill>
        <p:spPr>
          <a:xfrm>
            <a:off x="3348691" y="5207732"/>
            <a:ext cx="6228271" cy="1468329"/>
          </a:xfrm>
          <a:prstGeom prst="rect">
            <a:avLst/>
          </a:prstGeom>
        </p:spPr>
      </p:pic>
      <p:pic>
        <p:nvPicPr>
          <p:cNvPr id="4" name="Picture 3">
            <a:extLst>
              <a:ext uri="{FF2B5EF4-FFF2-40B4-BE49-F238E27FC236}">
                <a16:creationId xmlns:a16="http://schemas.microsoft.com/office/drawing/2014/main" id="{210DB52E-4B86-4EEF-86F5-7AFC25C02FE3}"/>
              </a:ext>
            </a:extLst>
          </p:cNvPr>
          <p:cNvPicPr>
            <a:picLocks noChangeAspect="1"/>
          </p:cNvPicPr>
          <p:nvPr/>
        </p:nvPicPr>
        <p:blipFill rotWithShape="1">
          <a:blip r:embed="rId2"/>
          <a:srcRect b="26429"/>
          <a:stretch/>
        </p:blipFill>
        <p:spPr>
          <a:xfrm>
            <a:off x="3348691" y="339643"/>
            <a:ext cx="6228271" cy="4911634"/>
          </a:xfrm>
          <a:prstGeom prst="rect">
            <a:avLst/>
          </a:prstGeom>
        </p:spPr>
      </p:pic>
    </p:spTree>
    <p:extLst>
      <p:ext uri="{BB962C8B-B14F-4D97-AF65-F5344CB8AC3E}">
        <p14:creationId xmlns:p14="http://schemas.microsoft.com/office/powerpoint/2010/main" val="9998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D566-8A7D-45B1-8CCA-5C3DE8754052}"/>
              </a:ext>
            </a:extLst>
          </p:cNvPr>
          <p:cNvSpPr>
            <a:spLocks noGrp="1"/>
          </p:cNvSpPr>
          <p:nvPr>
            <p:ph type="title"/>
          </p:nvPr>
        </p:nvSpPr>
        <p:spPr/>
        <p:txBody>
          <a:bodyPr/>
          <a:lstStyle/>
          <a:p>
            <a:r>
              <a:rPr lang="en-US" dirty="0"/>
              <a:t>How Many of You Remember This:</a:t>
            </a:r>
          </a:p>
        </p:txBody>
      </p:sp>
      <p:pic>
        <p:nvPicPr>
          <p:cNvPr id="4" name="Picture 3">
            <a:extLst>
              <a:ext uri="{FF2B5EF4-FFF2-40B4-BE49-F238E27FC236}">
                <a16:creationId xmlns:a16="http://schemas.microsoft.com/office/drawing/2014/main" id="{7B7D0C60-0AF2-4BA2-BD2E-9875AC9CC4C0}"/>
              </a:ext>
            </a:extLst>
          </p:cNvPr>
          <p:cNvPicPr>
            <a:picLocks noChangeAspect="1"/>
          </p:cNvPicPr>
          <p:nvPr/>
        </p:nvPicPr>
        <p:blipFill rotWithShape="1">
          <a:blip r:embed="rId2"/>
          <a:srcRect l="11582" t="31950" r="10194" b="8805"/>
          <a:stretch/>
        </p:blipFill>
        <p:spPr>
          <a:xfrm>
            <a:off x="1486068" y="1102399"/>
            <a:ext cx="9830008" cy="4653201"/>
          </a:xfrm>
          <a:prstGeom prst="rect">
            <a:avLst/>
          </a:prstGeom>
        </p:spPr>
      </p:pic>
    </p:spTree>
    <p:extLst>
      <p:ext uri="{BB962C8B-B14F-4D97-AF65-F5344CB8AC3E}">
        <p14:creationId xmlns:p14="http://schemas.microsoft.com/office/powerpoint/2010/main" val="257094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2">
          <a:extLst>
            <a:ext uri="{FF2B5EF4-FFF2-40B4-BE49-F238E27FC236}">
              <a16:creationId xmlns:a16="http://schemas.microsoft.com/office/drawing/2014/main" id="{F5961E1F-0D17-DF39-6B0A-1CC1D2015F60}"/>
            </a:ext>
          </a:extLst>
        </p:cNvPr>
        <p:cNvGrpSpPr/>
        <p:nvPr/>
      </p:nvGrpSpPr>
      <p:grpSpPr>
        <a:xfrm>
          <a:off x="0" y="0"/>
          <a:ext cx="0" cy="0"/>
          <a:chOff x="0" y="0"/>
          <a:chExt cx="0" cy="0"/>
        </a:xfrm>
      </p:grpSpPr>
      <p:sp>
        <p:nvSpPr>
          <p:cNvPr id="403" name="Google Shape;403;g35023e3ecc4_0_17">
            <a:extLst>
              <a:ext uri="{FF2B5EF4-FFF2-40B4-BE49-F238E27FC236}">
                <a16:creationId xmlns:a16="http://schemas.microsoft.com/office/drawing/2014/main" id="{2EC616A3-BA72-39C6-EF73-BBDD6C2E62DF}"/>
              </a:ext>
            </a:extLst>
          </p:cNvPr>
          <p:cNvSpPr txBox="1">
            <a:spLocks noGrp="1"/>
          </p:cNvSpPr>
          <p:nvPr>
            <p:ph type="title"/>
          </p:nvPr>
        </p:nvSpPr>
        <p:spPr>
          <a:xfrm>
            <a:off x="725621" y="654583"/>
            <a:ext cx="10458300" cy="90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200"/>
              <a:buFont typeface="Lato"/>
              <a:buNone/>
            </a:pPr>
            <a:r>
              <a:rPr lang="en-US" sz="4400"/>
              <a:t>Afternoon Agenda</a:t>
            </a:r>
            <a:endParaRPr sz="4400"/>
          </a:p>
        </p:txBody>
      </p:sp>
      <p:graphicFrame>
        <p:nvGraphicFramePr>
          <p:cNvPr id="404" name="Google Shape;404;g35023e3ecc4_0_17">
            <a:extLst>
              <a:ext uri="{FF2B5EF4-FFF2-40B4-BE49-F238E27FC236}">
                <a16:creationId xmlns:a16="http://schemas.microsoft.com/office/drawing/2014/main" id="{AF3F4D90-F81C-F448-1EFD-5CCEB5AB586F}"/>
              </a:ext>
            </a:extLst>
          </p:cNvPr>
          <p:cNvGraphicFramePr/>
          <p:nvPr/>
        </p:nvGraphicFramePr>
        <p:xfrm>
          <a:off x="725625" y="1956175"/>
          <a:ext cx="10199800" cy="2621160"/>
        </p:xfrm>
        <a:graphic>
          <a:graphicData uri="http://schemas.openxmlformats.org/drawingml/2006/table">
            <a:tbl>
              <a:tblPr>
                <a:noFill/>
                <a:tableStyleId>{5B168832-A078-42BB-B744-0C5CCEF4989C}</a:tableStyleId>
              </a:tblPr>
              <a:tblGrid>
                <a:gridCol w="2982000">
                  <a:extLst>
                    <a:ext uri="{9D8B030D-6E8A-4147-A177-3AD203B41FA5}">
                      <a16:colId xmlns:a16="http://schemas.microsoft.com/office/drawing/2014/main" val="20000"/>
                    </a:ext>
                  </a:extLst>
                </a:gridCol>
                <a:gridCol w="72178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12 - 1 pm</a:t>
                      </a:r>
                      <a:endParaRPr sz="2200" b="1">
                        <a:solidFill>
                          <a:schemeClr val="accent2"/>
                        </a:solidFill>
                        <a:latin typeface="Lato"/>
                        <a:ea typeface="Lato"/>
                        <a:cs typeface="Lato"/>
                        <a:sym typeface="Lato"/>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chemeClr val="accent2"/>
                          </a:solidFill>
                          <a:latin typeface="Lato"/>
                          <a:ea typeface="Lato"/>
                          <a:cs typeface="Lato"/>
                          <a:sym typeface="Lato"/>
                        </a:rPr>
                        <a:t>Lunch</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1 - 1:30 pm</a:t>
                      </a:r>
                      <a:endParaRPr sz="2200" b="1">
                        <a:solidFill>
                          <a:schemeClr val="accent2"/>
                        </a:solidFill>
                        <a:latin typeface="Lato"/>
                        <a:ea typeface="Lato"/>
                        <a:cs typeface="Lato"/>
                        <a:sym typeface="Lato"/>
                      </a:endParaRPr>
                    </a:p>
                    <a:p>
                      <a:pPr marL="0" lvl="0" indent="0" algn="l" rtl="0">
                        <a:spcBef>
                          <a:spcPts val="0"/>
                        </a:spcBef>
                        <a:spcAft>
                          <a:spcPts val="0"/>
                        </a:spcAft>
                        <a:buNone/>
                      </a:pPr>
                      <a:endParaRPr sz="2200" b="1">
                        <a:solidFill>
                          <a:schemeClr val="accent2"/>
                        </a:solidFill>
                        <a:latin typeface="Lato"/>
                        <a:ea typeface="Lato"/>
                        <a:cs typeface="Lato"/>
                        <a:sym typeface="Lato"/>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2200"/>
                        <a:buFont typeface="Arial"/>
                        <a:buNone/>
                      </a:pPr>
                      <a:r>
                        <a:rPr lang="en-US" sz="2200">
                          <a:solidFill>
                            <a:schemeClr val="accent2"/>
                          </a:solidFill>
                          <a:latin typeface="Lato"/>
                          <a:ea typeface="Lato"/>
                          <a:cs typeface="Lato"/>
                          <a:sym typeface="Lato"/>
                        </a:rPr>
                        <a:t>Personal Reflections: The Impact of NSrn on My Approach to Pathways, Partnership, and Leadership  </a:t>
                      </a:r>
                      <a:endParaRPr sz="2200">
                        <a:solidFill>
                          <a:schemeClr val="accent2"/>
                        </a:solidFill>
                        <a:latin typeface="Lato"/>
                        <a:ea typeface="Lato"/>
                        <a:cs typeface="Lato"/>
                        <a:sym typeface="Lato"/>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1:30 - 2:15 pm</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chemeClr val="accent2"/>
                          </a:solidFill>
                          <a:latin typeface="Lato"/>
                          <a:ea typeface="Lato"/>
                          <a:cs typeface="Lato"/>
                          <a:sym typeface="Lato"/>
                        </a:rPr>
                        <a:t>Leading with Purpose</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2:15 - 2:30 pm</a:t>
                      </a:r>
                      <a:endParaRPr sz="2200" b="1">
                        <a:solidFill>
                          <a:schemeClr val="accent2"/>
                        </a:solidFill>
                        <a:latin typeface="Lato"/>
                        <a:ea typeface="Lato"/>
                        <a:cs typeface="Lato"/>
                        <a:sym typeface="Lato"/>
                      </a:endParaRPr>
                    </a:p>
                    <a:p>
                      <a:pPr marL="0" lvl="0" indent="0" algn="l" rtl="0">
                        <a:spcBef>
                          <a:spcPts val="0"/>
                        </a:spcBef>
                        <a:spcAft>
                          <a:spcPts val="0"/>
                        </a:spcAft>
                        <a:buNone/>
                      </a:pP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2200"/>
                        <a:buFont typeface="Arial"/>
                        <a:buNone/>
                      </a:pPr>
                      <a:r>
                        <a:rPr lang="en-US" sz="2200">
                          <a:solidFill>
                            <a:schemeClr val="accent2"/>
                          </a:solidFill>
                          <a:latin typeface="Lato"/>
                          <a:ea typeface="Lato"/>
                          <a:cs typeface="Lato"/>
                          <a:sym typeface="Lato"/>
                        </a:rPr>
                        <a:t>Looking Back, Moving Forward: Reflections from JPMC</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46719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98D67-1423-48CA-9DB3-8531014DE50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5EE5D74-2F39-4531-8DEE-423860BBE65B}"/>
              </a:ext>
            </a:extLst>
          </p:cNvPr>
          <p:cNvPicPr>
            <a:picLocks noChangeAspect="1"/>
          </p:cNvPicPr>
          <p:nvPr/>
        </p:nvPicPr>
        <p:blipFill rotWithShape="1">
          <a:blip r:embed="rId2"/>
          <a:srcRect t="6666" b="11950"/>
          <a:stretch/>
        </p:blipFill>
        <p:spPr>
          <a:xfrm>
            <a:off x="316302" y="457200"/>
            <a:ext cx="10972800" cy="5581291"/>
          </a:xfrm>
          <a:prstGeom prst="rect">
            <a:avLst/>
          </a:prstGeom>
        </p:spPr>
      </p:pic>
    </p:spTree>
    <p:extLst>
      <p:ext uri="{BB962C8B-B14F-4D97-AF65-F5344CB8AC3E}">
        <p14:creationId xmlns:p14="http://schemas.microsoft.com/office/powerpoint/2010/main" val="2159633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353a1dcdf5f_0_30"/>
          <p:cNvSpPr txBox="1">
            <a:spLocks noGrp="1"/>
          </p:cNvSpPr>
          <p:nvPr>
            <p:ph type="title"/>
          </p:nvPr>
        </p:nvSpPr>
        <p:spPr>
          <a:xfrm>
            <a:off x="3454400" y="523363"/>
            <a:ext cx="74421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4800"/>
              <a:t>Welcome Reception and Recognition Ceremony</a:t>
            </a:r>
            <a:endParaRPr sz="4800"/>
          </a:p>
        </p:txBody>
      </p:sp>
      <p:sp>
        <p:nvSpPr>
          <p:cNvPr id="96" name="Google Shape;96;g353a1dcdf5f_0_30"/>
          <p:cNvSpPr txBox="1">
            <a:spLocks noGrp="1"/>
          </p:cNvSpPr>
          <p:nvPr>
            <p:ph type="body" idx="1"/>
          </p:nvPr>
        </p:nvSpPr>
        <p:spPr>
          <a:xfrm>
            <a:off x="3454400" y="3512138"/>
            <a:ext cx="74421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800"/>
              <a:t>5:00 - 7:00 pm</a:t>
            </a:r>
            <a:endParaRPr sz="2800"/>
          </a:p>
          <a:p>
            <a:pPr marL="0" lvl="0" indent="0" algn="l" rtl="0">
              <a:spcBef>
                <a:spcPts val="1000"/>
              </a:spcBef>
              <a:spcAft>
                <a:spcPts val="0"/>
              </a:spcAft>
              <a:buNone/>
            </a:pPr>
            <a:r>
              <a:rPr lang="en-US" sz="2800"/>
              <a:t>Awards beginning around 5:30 pm </a:t>
            </a: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7DFA68-684B-4194-AA66-6FAADEF43033}"/>
              </a:ext>
            </a:extLst>
          </p:cNvPr>
          <p:cNvPicPr>
            <a:picLocks noChangeAspect="1"/>
          </p:cNvPicPr>
          <p:nvPr/>
        </p:nvPicPr>
        <p:blipFill>
          <a:blip r:embed="rId2"/>
          <a:stretch>
            <a:fillRect/>
          </a:stretch>
        </p:blipFill>
        <p:spPr>
          <a:xfrm>
            <a:off x="2160297" y="362607"/>
            <a:ext cx="7632047" cy="5505330"/>
          </a:xfrm>
          <a:prstGeom prst="rect">
            <a:avLst/>
          </a:prstGeom>
        </p:spPr>
      </p:pic>
    </p:spTree>
    <p:extLst>
      <p:ext uri="{BB962C8B-B14F-4D97-AF65-F5344CB8AC3E}">
        <p14:creationId xmlns:p14="http://schemas.microsoft.com/office/powerpoint/2010/main" val="3344435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B26528-D134-4703-AE09-E9031F50A900}"/>
              </a:ext>
            </a:extLst>
          </p:cNvPr>
          <p:cNvPicPr>
            <a:picLocks noChangeAspect="1"/>
          </p:cNvPicPr>
          <p:nvPr/>
        </p:nvPicPr>
        <p:blipFill>
          <a:blip r:embed="rId2"/>
          <a:stretch>
            <a:fillRect/>
          </a:stretch>
        </p:blipFill>
        <p:spPr>
          <a:xfrm>
            <a:off x="6483241" y="474788"/>
            <a:ext cx="5160650" cy="2313920"/>
          </a:xfrm>
          <a:prstGeom prst="rect">
            <a:avLst/>
          </a:prstGeom>
          <a:effectLst>
            <a:outerShdw blurRad="50800" dist="38100" dir="2700000" algn="tl" rotWithShape="0">
              <a:prstClr val="black">
                <a:alpha val="40000"/>
              </a:prstClr>
            </a:outerShdw>
          </a:effectLst>
        </p:spPr>
      </p:pic>
      <p:pic>
        <p:nvPicPr>
          <p:cNvPr id="1026" name="Picture 2" descr="https://ci3.googleusercontent.com/meips/ADKq_NbOfwiF1tAHEb_vCtKLmKgOJUnbdQkEikqs3hjixMBGEc-NiscHM72b4UK9bvnFoh6QA8eLegDsuwC6PvcW-5t6xt5NcuroRC-HnaXjYpzkr2byQloNXCWi8PuS_BZ1ao8YoouUSfgYXoVCKt4r=s0-d-e1-ft#https://d31hzlhk6di2h5.cloudfront.net/20250131/69/70/d8/31/5f65425ca0cc9116aec51ba3.jpeg">
            <a:extLst>
              <a:ext uri="{FF2B5EF4-FFF2-40B4-BE49-F238E27FC236}">
                <a16:creationId xmlns:a16="http://schemas.microsoft.com/office/drawing/2014/main" id="{5DB0A8E7-FFFA-4EA5-8775-F0424CED0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096" y="3099944"/>
            <a:ext cx="3810000" cy="25336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5106EDD-B168-4AC8-8C95-EAD707923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109" y="241332"/>
            <a:ext cx="2655916" cy="354122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9E72191B-7C24-4A02-8144-98B984D265B2}"/>
              </a:ext>
            </a:extLst>
          </p:cNvPr>
          <p:cNvPicPr>
            <a:picLocks noChangeAspect="1"/>
          </p:cNvPicPr>
          <p:nvPr/>
        </p:nvPicPr>
        <p:blipFill>
          <a:blip r:embed="rId5"/>
          <a:stretch>
            <a:fillRect/>
          </a:stretch>
        </p:blipFill>
        <p:spPr>
          <a:xfrm>
            <a:off x="3821479" y="2149465"/>
            <a:ext cx="2121009" cy="251472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FB8AC88-4486-400F-8292-8D7781022442}"/>
              </a:ext>
            </a:extLst>
          </p:cNvPr>
          <p:cNvPicPr>
            <a:picLocks noChangeAspect="1"/>
          </p:cNvPicPr>
          <p:nvPr/>
        </p:nvPicPr>
        <p:blipFill>
          <a:blip r:embed="rId6"/>
          <a:stretch>
            <a:fillRect/>
          </a:stretch>
        </p:blipFill>
        <p:spPr>
          <a:xfrm>
            <a:off x="217768" y="3707818"/>
            <a:ext cx="4216617" cy="204480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C05BD12-86F8-4576-8406-058DC6FFF23E}"/>
              </a:ext>
            </a:extLst>
          </p:cNvPr>
          <p:cNvPicPr>
            <a:picLocks noChangeAspect="1"/>
          </p:cNvPicPr>
          <p:nvPr/>
        </p:nvPicPr>
        <p:blipFill>
          <a:blip r:embed="rId7"/>
          <a:stretch>
            <a:fillRect/>
          </a:stretch>
        </p:blipFill>
        <p:spPr>
          <a:xfrm>
            <a:off x="3446666" y="446038"/>
            <a:ext cx="3802227" cy="1781615"/>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75677A1-7695-4233-83F1-220225EF2A63}"/>
              </a:ext>
            </a:extLst>
          </p:cNvPr>
          <p:cNvPicPr>
            <a:picLocks noChangeAspect="1"/>
          </p:cNvPicPr>
          <p:nvPr/>
        </p:nvPicPr>
        <p:blipFill>
          <a:blip r:embed="rId8"/>
          <a:stretch>
            <a:fillRect/>
          </a:stretch>
        </p:blipFill>
        <p:spPr>
          <a:xfrm>
            <a:off x="3583343" y="4844526"/>
            <a:ext cx="2597283" cy="181619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18BD765-A484-49DB-B32C-AF3F8CF46694}"/>
              </a:ext>
            </a:extLst>
          </p:cNvPr>
          <p:cNvPicPr>
            <a:picLocks noChangeAspect="1"/>
          </p:cNvPicPr>
          <p:nvPr/>
        </p:nvPicPr>
        <p:blipFill>
          <a:blip r:embed="rId9"/>
          <a:stretch>
            <a:fillRect/>
          </a:stretch>
        </p:blipFill>
        <p:spPr>
          <a:xfrm>
            <a:off x="9520604" y="2892453"/>
            <a:ext cx="2349621" cy="35434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877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3.giphy.com/media/v1.Y2lkPTc5MGI3NjExanhramdrbGhoMGM2djIzNTBzNWpwY3hldGx3eGV3MXNudWpjMmNheiZlcD12MV9pbnRlcm5hbF9naWZfYnlfaWQmY3Q9Zw/Vekuh5ATS6oXPVsij7/giphy.gif">
            <a:extLst>
              <a:ext uri="{FF2B5EF4-FFF2-40B4-BE49-F238E27FC236}">
                <a16:creationId xmlns:a16="http://schemas.microsoft.com/office/drawing/2014/main" id="{0E2AC351-2C75-4394-8067-15B207226523}"/>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8772" y="810882"/>
            <a:ext cx="6021160" cy="501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2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1.giphy.com/media/v1.Y2lkPTc5MGI3NjExcTE4bGF3ZXBwY3FiN250djhyam9keHE3YmNudThlamt6Ymd3dmlodiZlcD12MV9pbnRlcm5hbF9naWZfYnlfaWQmY3Q9Zw/3UNLb4abwB93G/giphy.gif">
            <a:extLst>
              <a:ext uri="{FF2B5EF4-FFF2-40B4-BE49-F238E27FC236}">
                <a16:creationId xmlns:a16="http://schemas.microsoft.com/office/drawing/2014/main" id="{8C98E455-BBBB-4A9F-A788-5AA9A2B442F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5839" y="998129"/>
            <a:ext cx="7435145" cy="413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612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363B01-CD7B-4EC0-A6EE-6EEB7BD60E7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88593" y="983412"/>
            <a:ext cx="8378434" cy="4590684"/>
          </a:xfrm>
        </p:spPr>
      </p:pic>
    </p:spTree>
    <p:extLst>
      <p:ext uri="{BB962C8B-B14F-4D97-AF65-F5344CB8AC3E}">
        <p14:creationId xmlns:p14="http://schemas.microsoft.com/office/powerpoint/2010/main" val="3241159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4c07d0675d_1_150"/>
          <p:cNvSpPr txBox="1">
            <a:spLocks noGrp="1"/>
          </p:cNvSpPr>
          <p:nvPr>
            <p:ph type="title"/>
          </p:nvPr>
        </p:nvSpPr>
        <p:spPr>
          <a:xfrm>
            <a:off x="664396" y="365125"/>
            <a:ext cx="10458300" cy="903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400"/>
              <a:t>Convening Objectives</a:t>
            </a:r>
            <a:endParaRPr sz="4400"/>
          </a:p>
        </p:txBody>
      </p:sp>
      <p:sp>
        <p:nvSpPr>
          <p:cNvPr id="216" name="Google Shape;216;g34c07d0675d_1_150"/>
          <p:cNvSpPr txBox="1">
            <a:spLocks noGrp="1"/>
          </p:cNvSpPr>
          <p:nvPr>
            <p:ph type="body" idx="1"/>
          </p:nvPr>
        </p:nvSpPr>
        <p:spPr>
          <a:xfrm>
            <a:off x="3468522" y="1467600"/>
            <a:ext cx="7653300" cy="43512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b="1">
                <a:solidFill>
                  <a:schemeClr val="accent6"/>
                </a:solidFill>
              </a:rPr>
              <a:t>Strengthen relationships</a:t>
            </a:r>
            <a:r>
              <a:rPr lang="en-US"/>
              <a:t> within the NSrn community through engaging activities and collaborative discussions designed to build long-term support.</a:t>
            </a:r>
            <a:br>
              <a:rPr lang="en-US"/>
            </a:br>
            <a:endParaRPr/>
          </a:p>
          <a:p>
            <a:pPr marL="0" lvl="0" indent="0" algn="ctr" rtl="0">
              <a:spcBef>
                <a:spcPts val="1000"/>
              </a:spcBef>
              <a:spcAft>
                <a:spcPts val="0"/>
              </a:spcAft>
              <a:buNone/>
            </a:pPr>
            <a:r>
              <a:rPr lang="en-US" b="1">
                <a:solidFill>
                  <a:schemeClr val="accent6"/>
                </a:solidFill>
              </a:rPr>
              <a:t>Celebrate and reflect</a:t>
            </a:r>
            <a:r>
              <a:rPr lang="en-US">
                <a:solidFill>
                  <a:schemeClr val="accent6"/>
                </a:solidFill>
              </a:rPr>
              <a:t> </a:t>
            </a:r>
            <a:r>
              <a:rPr lang="en-US"/>
              <a:t>on learnings across the five years of New Skills ready network. </a:t>
            </a:r>
            <a:endParaRPr/>
          </a:p>
        </p:txBody>
      </p:sp>
      <p:pic>
        <p:nvPicPr>
          <p:cNvPr id="217" name="Google Shape;217;g34c07d0675d_1_150"/>
          <p:cNvPicPr preferRelativeResize="0"/>
          <p:nvPr/>
        </p:nvPicPr>
        <p:blipFill rotWithShape="1">
          <a:blip r:embed="rId3">
            <a:alphaModFix/>
          </a:blip>
          <a:srcRect l="10460" t="30414" r="66613" b="11398"/>
          <a:stretch/>
        </p:blipFill>
        <p:spPr>
          <a:xfrm>
            <a:off x="583025" y="1709550"/>
            <a:ext cx="2885501" cy="41197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4c07d0675d_1_0"/>
          <p:cNvSpPr txBox="1">
            <a:spLocks noGrp="1"/>
          </p:cNvSpPr>
          <p:nvPr>
            <p:ph type="title"/>
          </p:nvPr>
        </p:nvSpPr>
        <p:spPr>
          <a:xfrm>
            <a:off x="671221" y="538958"/>
            <a:ext cx="10458300" cy="90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200"/>
              <a:buFont typeface="Lato"/>
              <a:buNone/>
            </a:pPr>
            <a:r>
              <a:rPr lang="en-US" sz="4400"/>
              <a:t>Morning Agenda</a:t>
            </a:r>
            <a:endParaRPr sz="4400"/>
          </a:p>
        </p:txBody>
      </p:sp>
      <p:graphicFrame>
        <p:nvGraphicFramePr>
          <p:cNvPr id="224" name="Google Shape;224;g34c07d0675d_1_0"/>
          <p:cNvGraphicFramePr/>
          <p:nvPr/>
        </p:nvGraphicFramePr>
        <p:xfrm>
          <a:off x="747425" y="1726025"/>
          <a:ext cx="10199800" cy="3108780"/>
        </p:xfrm>
        <a:graphic>
          <a:graphicData uri="http://schemas.openxmlformats.org/drawingml/2006/table">
            <a:tbl>
              <a:tblPr>
                <a:noFill/>
                <a:tableStyleId>{5B168832-A078-42BB-B744-0C5CCEF4989C}</a:tableStyleId>
              </a:tblPr>
              <a:tblGrid>
                <a:gridCol w="2982000">
                  <a:extLst>
                    <a:ext uri="{9D8B030D-6E8A-4147-A177-3AD203B41FA5}">
                      <a16:colId xmlns:a16="http://schemas.microsoft.com/office/drawing/2014/main" val="20000"/>
                    </a:ext>
                  </a:extLst>
                </a:gridCol>
                <a:gridCol w="72178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8 - 8:45 am	</a:t>
                      </a:r>
                      <a:endParaRPr sz="2200" b="1">
                        <a:solidFill>
                          <a:schemeClr val="accent2"/>
                        </a:solidFill>
                        <a:latin typeface="Lato"/>
                        <a:ea typeface="Lato"/>
                        <a:cs typeface="Lato"/>
                        <a:sym typeface="Lato"/>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chemeClr val="accent2"/>
                          </a:solidFill>
                          <a:latin typeface="Lato"/>
                          <a:ea typeface="Lato"/>
                          <a:cs typeface="Lato"/>
                          <a:sym typeface="Lato"/>
                        </a:rPr>
                        <a:t>Networking Breakfast</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8:45 - 9am</a:t>
                      </a:r>
                      <a:endParaRPr sz="2200" b="1">
                        <a:solidFill>
                          <a:schemeClr val="accent2"/>
                        </a:solidFill>
                        <a:latin typeface="Lato"/>
                        <a:ea typeface="Lato"/>
                        <a:cs typeface="Lato"/>
                        <a:sym typeface="Lato"/>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chemeClr val="accent2"/>
                          </a:solidFill>
                          <a:latin typeface="Lato"/>
                          <a:ea typeface="Lato"/>
                          <a:cs typeface="Lato"/>
                          <a:sym typeface="Lato"/>
                        </a:rPr>
                        <a:t>Group Photo &amp; Transition to Programming</a:t>
                      </a:r>
                      <a:endParaRPr sz="2200">
                        <a:solidFill>
                          <a:schemeClr val="accent2"/>
                        </a:solidFill>
                        <a:latin typeface="Lato"/>
                        <a:ea typeface="Lato"/>
                        <a:cs typeface="Lato"/>
                        <a:sym typeface="Lato"/>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9 - 9:15 am	</a:t>
                      </a:r>
                      <a:endParaRPr sz="2200" b="1">
                        <a:solidFill>
                          <a:schemeClr val="accent2"/>
                        </a:solidFill>
                        <a:latin typeface="Lato"/>
                        <a:ea typeface="Lato"/>
                        <a:cs typeface="Lato"/>
                        <a:sym typeface="Lato"/>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chemeClr val="accent2"/>
                          </a:solidFill>
                          <a:latin typeface="Lato"/>
                          <a:ea typeface="Lato"/>
                          <a:cs typeface="Lato"/>
                          <a:sym typeface="Lato"/>
                        </a:rPr>
                        <a:t>Welcome</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9:15 - 10:15 am	</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chemeClr val="accent2"/>
                          </a:solidFill>
                          <a:latin typeface="Lato"/>
                          <a:ea typeface="Lato"/>
                          <a:cs typeface="Lato"/>
                          <a:sym typeface="Lato"/>
                        </a:rPr>
                        <a:t>NSrn History Museum: From Vision to Impact</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10:15 - 10:45 am	</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chemeClr val="accent2"/>
                          </a:solidFill>
                          <a:latin typeface="Lato"/>
                          <a:ea typeface="Lato"/>
                          <a:cs typeface="Lato"/>
                          <a:sym typeface="Lato"/>
                        </a:rPr>
                        <a:t>Museum Tour &amp; Snack Break </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10:45 am - 12 pm</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chemeClr val="accent2"/>
                          </a:solidFill>
                          <a:latin typeface="Lato"/>
                          <a:ea typeface="Lato"/>
                          <a:cs typeface="Lato"/>
                          <a:sym typeface="Lato"/>
                        </a:rPr>
                        <a:t>NSrn History Museum: From Network to Next Steps </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9">
          <a:extLst>
            <a:ext uri="{FF2B5EF4-FFF2-40B4-BE49-F238E27FC236}">
              <a16:creationId xmlns:a16="http://schemas.microsoft.com/office/drawing/2014/main" id="{F935A0B5-54E3-E637-2541-8DD4080D116A}"/>
            </a:ext>
          </a:extLst>
        </p:cNvPr>
        <p:cNvGrpSpPr/>
        <p:nvPr/>
      </p:nvGrpSpPr>
      <p:grpSpPr>
        <a:xfrm>
          <a:off x="0" y="0"/>
          <a:ext cx="0" cy="0"/>
          <a:chOff x="0" y="0"/>
          <a:chExt cx="0" cy="0"/>
        </a:xfrm>
      </p:grpSpPr>
      <p:sp>
        <p:nvSpPr>
          <p:cNvPr id="200" name="Google Shape;200;g34c07d0675d_1_130">
            <a:extLst>
              <a:ext uri="{FF2B5EF4-FFF2-40B4-BE49-F238E27FC236}">
                <a16:creationId xmlns:a16="http://schemas.microsoft.com/office/drawing/2014/main" id="{7BC50F1A-4222-F0D6-70A9-2047B11389E8}"/>
              </a:ext>
            </a:extLst>
          </p:cNvPr>
          <p:cNvSpPr txBox="1">
            <a:spLocks noGrp="1"/>
          </p:cNvSpPr>
          <p:nvPr>
            <p:ph type="title"/>
          </p:nvPr>
        </p:nvSpPr>
        <p:spPr>
          <a:xfrm>
            <a:off x="3454400" y="414338"/>
            <a:ext cx="74421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4800" dirty="0" err="1"/>
              <a:t>NSrn</a:t>
            </a:r>
            <a:r>
              <a:rPr lang="en-US" sz="4800" dirty="0"/>
              <a:t> History Museum</a:t>
            </a:r>
            <a:endParaRPr sz="4800" dirty="0"/>
          </a:p>
        </p:txBody>
      </p:sp>
      <p:sp>
        <p:nvSpPr>
          <p:cNvPr id="201" name="Google Shape;201;g34c07d0675d_1_130">
            <a:extLst>
              <a:ext uri="{FF2B5EF4-FFF2-40B4-BE49-F238E27FC236}">
                <a16:creationId xmlns:a16="http://schemas.microsoft.com/office/drawing/2014/main" id="{227C494D-856F-B07B-7A78-146ABBA13EBD}"/>
              </a:ext>
            </a:extLst>
          </p:cNvPr>
          <p:cNvSpPr txBox="1">
            <a:spLocks noGrp="1"/>
          </p:cNvSpPr>
          <p:nvPr>
            <p:ph type="body" idx="1"/>
          </p:nvPr>
        </p:nvSpPr>
        <p:spPr>
          <a:xfrm>
            <a:off x="3454400" y="3294063"/>
            <a:ext cx="8162344" cy="15003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2800" dirty="0"/>
              <a:t>From Vision to Impact (9:15 - 10:15 am)</a:t>
            </a:r>
          </a:p>
          <a:p>
            <a:pPr marL="0" lvl="0" indent="0" algn="l" rtl="0">
              <a:spcBef>
                <a:spcPts val="1000"/>
              </a:spcBef>
              <a:spcAft>
                <a:spcPts val="0"/>
              </a:spcAft>
              <a:buNone/>
            </a:pPr>
            <a:r>
              <a:rPr lang="en-US" sz="2800" dirty="0"/>
              <a:t>Museum Tour + Snack Break (10:15 – 10:30am)</a:t>
            </a:r>
          </a:p>
          <a:p>
            <a:pPr marL="0" lvl="0" indent="0" algn="l" rtl="0">
              <a:spcBef>
                <a:spcPts val="1000"/>
              </a:spcBef>
              <a:spcAft>
                <a:spcPts val="0"/>
              </a:spcAft>
              <a:buNone/>
            </a:pPr>
            <a:r>
              <a:rPr lang="en-US" sz="2800" dirty="0"/>
              <a:t>From Network to Next Steps (10:45 am - 12pm)</a:t>
            </a:r>
            <a:endParaRPr sz="2800" dirty="0"/>
          </a:p>
        </p:txBody>
      </p:sp>
    </p:spTree>
    <p:extLst>
      <p:ext uri="{BB962C8B-B14F-4D97-AF65-F5344CB8AC3E}">
        <p14:creationId xmlns:p14="http://schemas.microsoft.com/office/powerpoint/2010/main" val="568271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4c07d0675d_1_23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400"/>
              <a:t>NSrn History Museum</a:t>
            </a:r>
            <a:endParaRPr sz="4400"/>
          </a:p>
        </p:txBody>
      </p:sp>
      <p:sp>
        <p:nvSpPr>
          <p:cNvPr id="231" name="Google Shape;231;g34c07d0675d_1_235"/>
          <p:cNvSpPr txBox="1"/>
          <p:nvPr/>
        </p:nvSpPr>
        <p:spPr>
          <a:xfrm>
            <a:off x="7644150" y="3041100"/>
            <a:ext cx="3887400" cy="923400"/>
          </a:xfrm>
          <a:prstGeom prst="rect">
            <a:avLst/>
          </a:prstGeom>
          <a:no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Clr>
                <a:srgbClr val="000000"/>
              </a:buClr>
              <a:buSzPts val="4000"/>
              <a:buFont typeface="Arial"/>
              <a:buNone/>
            </a:pPr>
            <a:r>
              <a:rPr lang="en-US" sz="3000">
                <a:solidFill>
                  <a:srgbClr val="004077"/>
                </a:solidFill>
                <a:latin typeface="Lato"/>
                <a:ea typeface="Lato"/>
                <a:cs typeface="Lato"/>
                <a:sym typeface="Lato"/>
              </a:rPr>
              <a:t>Leslie Sale</a:t>
            </a:r>
            <a:endParaRPr sz="3000" i="0" u="none" strike="noStrike" cap="none">
              <a:solidFill>
                <a:srgbClr val="004077"/>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1200">
                <a:solidFill>
                  <a:srgbClr val="484F58"/>
                </a:solidFill>
                <a:latin typeface="Lato"/>
                <a:ea typeface="Lato"/>
                <a:cs typeface="Lato"/>
                <a:sym typeface="Lato"/>
              </a:rPr>
              <a:t>Senior Associate</a:t>
            </a:r>
            <a:endParaRPr sz="1200">
              <a:solidFill>
                <a:srgbClr val="484F58"/>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1200">
                <a:solidFill>
                  <a:srgbClr val="484F58"/>
                </a:solidFill>
                <a:latin typeface="Lato"/>
                <a:ea typeface="Lato"/>
                <a:cs typeface="Lato"/>
                <a:sym typeface="Lato"/>
              </a:rPr>
              <a:t>Education Strategy Group</a:t>
            </a:r>
            <a:endParaRPr sz="1200">
              <a:solidFill>
                <a:srgbClr val="484F58"/>
              </a:solidFill>
              <a:latin typeface="Lato"/>
              <a:ea typeface="Lato"/>
              <a:cs typeface="Lato"/>
              <a:sym typeface="Lato"/>
            </a:endParaRPr>
          </a:p>
        </p:txBody>
      </p:sp>
      <p:sp>
        <p:nvSpPr>
          <p:cNvPr id="232" name="Google Shape;232;g34c07d0675d_1_235"/>
          <p:cNvSpPr txBox="1"/>
          <p:nvPr/>
        </p:nvSpPr>
        <p:spPr>
          <a:xfrm>
            <a:off x="2410925" y="3041100"/>
            <a:ext cx="3681900" cy="923400"/>
          </a:xfrm>
          <a:prstGeom prst="rect">
            <a:avLst/>
          </a:prstGeom>
          <a:no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Clr>
                <a:srgbClr val="000000"/>
              </a:buClr>
              <a:buSzPts val="4000"/>
              <a:buFont typeface="Arial"/>
              <a:buNone/>
            </a:pPr>
            <a:r>
              <a:rPr lang="en-US" sz="3000">
                <a:solidFill>
                  <a:srgbClr val="004077"/>
                </a:solidFill>
                <a:latin typeface="Lato"/>
                <a:ea typeface="Lato"/>
                <a:cs typeface="Lato"/>
                <a:sym typeface="Lato"/>
              </a:rPr>
              <a:t>Heather Justice</a:t>
            </a:r>
            <a:endParaRPr sz="3000" i="0" u="none" strike="noStrike" cap="none">
              <a:solidFill>
                <a:srgbClr val="004077"/>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1200">
                <a:solidFill>
                  <a:srgbClr val="484F58"/>
                </a:solidFill>
                <a:latin typeface="Lato"/>
                <a:ea typeface="Lato"/>
                <a:cs typeface="Lato"/>
                <a:sym typeface="Lato"/>
              </a:rPr>
              <a:t>Senior Director</a:t>
            </a:r>
            <a:endParaRPr sz="1200">
              <a:solidFill>
                <a:srgbClr val="484F58"/>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1200">
                <a:solidFill>
                  <a:srgbClr val="484F58"/>
                </a:solidFill>
                <a:latin typeface="Lato"/>
                <a:ea typeface="Lato"/>
                <a:cs typeface="Lato"/>
                <a:sym typeface="Lato"/>
              </a:rPr>
              <a:t>Education Strategy Group</a:t>
            </a:r>
            <a:endParaRPr sz="1200">
              <a:solidFill>
                <a:srgbClr val="484F58"/>
              </a:solidFill>
              <a:latin typeface="Lato"/>
              <a:ea typeface="Lato"/>
              <a:cs typeface="Lato"/>
              <a:sym typeface="Lato"/>
            </a:endParaRPr>
          </a:p>
        </p:txBody>
      </p:sp>
      <p:pic>
        <p:nvPicPr>
          <p:cNvPr id="233" name="Google Shape;233;g34c07d0675d_1_235" title="Justice_Heather_026-0330.jpg"/>
          <p:cNvPicPr preferRelativeResize="0"/>
          <p:nvPr/>
        </p:nvPicPr>
        <p:blipFill rotWithShape="1">
          <a:blip r:embed="rId3">
            <a:alphaModFix/>
          </a:blip>
          <a:srcRect l="13893" r="13893"/>
          <a:stretch/>
        </p:blipFill>
        <p:spPr>
          <a:xfrm>
            <a:off x="845450" y="2458200"/>
            <a:ext cx="2112000" cy="2089200"/>
          </a:xfrm>
          <a:prstGeom prst="ellipse">
            <a:avLst/>
          </a:prstGeom>
          <a:noFill/>
          <a:ln>
            <a:noFill/>
          </a:ln>
        </p:spPr>
      </p:pic>
      <p:pic>
        <p:nvPicPr>
          <p:cNvPr id="234" name="Google Shape;234;g34c07d0675d_1_235" title="Sale_Leslie_249-0527.jpg"/>
          <p:cNvPicPr preferRelativeResize="0"/>
          <p:nvPr/>
        </p:nvPicPr>
        <p:blipFill rotWithShape="1">
          <a:blip r:embed="rId4">
            <a:alphaModFix/>
          </a:blip>
          <a:srcRect l="14260" r="14260"/>
          <a:stretch/>
        </p:blipFill>
        <p:spPr>
          <a:xfrm>
            <a:off x="5872475" y="2292900"/>
            <a:ext cx="2256000" cy="2254500"/>
          </a:xfrm>
          <a:prstGeom prst="ellips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39"/>
        <p:cNvGrpSpPr/>
        <p:nvPr/>
      </p:nvGrpSpPr>
      <p:grpSpPr>
        <a:xfrm>
          <a:off x="0" y="0"/>
          <a:ext cx="0" cy="0"/>
          <a:chOff x="0" y="0"/>
          <a:chExt cx="0" cy="0"/>
        </a:xfrm>
      </p:grpSpPr>
      <p:sp>
        <p:nvSpPr>
          <p:cNvPr id="240" name="Google Shape;240;g3476cddf8af_0_12"/>
          <p:cNvSpPr txBox="1">
            <a:spLocks noGrp="1"/>
          </p:cNvSpPr>
          <p:nvPr>
            <p:ph type="title"/>
          </p:nvPr>
        </p:nvSpPr>
        <p:spPr>
          <a:xfrm>
            <a:off x="515155" y="4449450"/>
            <a:ext cx="10077995"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1800"/>
              <a:buNone/>
            </a:pPr>
            <a:r>
              <a:rPr lang="en-US" b="1" dirty="0" err="1">
                <a:solidFill>
                  <a:schemeClr val="lt1"/>
                </a:solidFill>
              </a:rPr>
              <a:t>NSrn</a:t>
            </a:r>
            <a:r>
              <a:rPr lang="en-US" b="1" dirty="0">
                <a:solidFill>
                  <a:schemeClr val="lt1"/>
                </a:solidFill>
              </a:rPr>
              <a:t> History Museum, Part I: From Vision to Impact</a:t>
            </a:r>
            <a:endParaRPr b="1" dirty="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353a1dcdf5f_0_1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Thank you for all that you’ve done over the past five years!</a:t>
            </a:r>
            <a:endParaRPr/>
          </a:p>
        </p:txBody>
      </p:sp>
      <p:sp>
        <p:nvSpPr>
          <p:cNvPr id="103" name="Google Shape;103;g353a1dcdf5f_0_1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4000" b="1">
                <a:solidFill>
                  <a:srgbClr val="E38526"/>
                </a:solidFill>
              </a:rPr>
              <a:t>Without your collective stewardship of this project and this work, this initiative would have been as successful as it was. </a:t>
            </a:r>
            <a:endParaRPr sz="4000" b="1">
              <a:solidFill>
                <a:srgbClr val="E38526"/>
              </a:solidFill>
            </a:endParaRPr>
          </a:p>
          <a:p>
            <a:pPr marL="0" lvl="0" indent="0" algn="ctr" rtl="0">
              <a:spcBef>
                <a:spcPts val="1000"/>
              </a:spcBef>
              <a:spcAft>
                <a:spcPts val="0"/>
              </a:spcAft>
              <a:buNone/>
            </a:pPr>
            <a:endParaRPr sz="4000" b="1">
              <a:solidFill>
                <a:srgbClr val="E38526"/>
              </a:solidFill>
            </a:endParaRPr>
          </a:p>
          <a:p>
            <a:pPr marL="0" lvl="0" indent="0" algn="ctr" rtl="0">
              <a:spcBef>
                <a:spcPts val="1000"/>
              </a:spcBef>
              <a:spcAft>
                <a:spcPts val="0"/>
              </a:spcAft>
              <a:buNone/>
            </a:pPr>
            <a:r>
              <a:rPr lang="en-US" sz="4000" b="1">
                <a:solidFill>
                  <a:srgbClr val="E38526"/>
                </a:solidFill>
              </a:rPr>
              <a:t>You are all champions!</a:t>
            </a:r>
            <a:endParaRPr sz="4000" b="1">
              <a:solidFill>
                <a:srgbClr val="E38526"/>
              </a:solidFill>
            </a:endParaRPr>
          </a:p>
          <a:p>
            <a:pPr marL="0" lvl="0" indent="0" algn="l" rtl="0">
              <a:spcBef>
                <a:spcPts val="100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3476cddf8af_0_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700" b="1"/>
              <a:t>Collective Curation: The New Skills Story</a:t>
            </a:r>
            <a:endParaRPr sz="3700" b="1"/>
          </a:p>
        </p:txBody>
      </p:sp>
      <p:sp>
        <p:nvSpPr>
          <p:cNvPr id="247" name="Google Shape;247;g3476cddf8af_0_75"/>
          <p:cNvSpPr txBox="1">
            <a:spLocks noGrp="1"/>
          </p:cNvSpPr>
          <p:nvPr>
            <p:ph type="body" idx="1"/>
          </p:nvPr>
        </p:nvSpPr>
        <p:spPr>
          <a:xfrm>
            <a:off x="4888200" y="1522400"/>
            <a:ext cx="6465600" cy="4351200"/>
          </a:xfrm>
          <a:prstGeom prst="rect">
            <a:avLst/>
          </a:prstGeom>
          <a:noFill/>
          <a:ln>
            <a:noFill/>
          </a:ln>
        </p:spPr>
        <p:txBody>
          <a:bodyPr spcFirstLastPara="1" wrap="square" lIns="91425" tIns="45700" rIns="91425" bIns="45700" anchor="t" anchorCtr="0">
            <a:normAutofit/>
          </a:bodyPr>
          <a:lstStyle/>
          <a:p>
            <a:pPr marL="457200" lvl="0" indent="-323850" algn="l" rtl="0">
              <a:lnSpc>
                <a:spcPct val="90000"/>
              </a:lnSpc>
              <a:spcBef>
                <a:spcPts val="1000"/>
              </a:spcBef>
              <a:spcAft>
                <a:spcPts val="0"/>
              </a:spcAft>
              <a:buSzPts val="1500"/>
              <a:buChar char="❏"/>
            </a:pPr>
            <a:r>
              <a:rPr lang="en-US" sz="2500"/>
              <a:t>Previous convenings have captured wins and breakthroughs as a moment-in-time</a:t>
            </a:r>
            <a:br>
              <a:rPr lang="en-US" sz="2500"/>
            </a:br>
            <a:endParaRPr sz="2500"/>
          </a:p>
          <a:p>
            <a:pPr marL="457200" lvl="0" indent="-323850" algn="l" rtl="0">
              <a:lnSpc>
                <a:spcPct val="90000"/>
              </a:lnSpc>
              <a:spcBef>
                <a:spcPts val="0"/>
              </a:spcBef>
              <a:spcAft>
                <a:spcPts val="0"/>
              </a:spcAft>
              <a:buSzPts val="1500"/>
              <a:buChar char="❏"/>
            </a:pPr>
            <a:r>
              <a:rPr lang="en-US" sz="2500"/>
              <a:t>Today, we will step back and with a more holistic view, celebrate the incredible breadth and depth of work you have accomplished over the last 5 years </a:t>
            </a:r>
            <a:endParaRPr sz="2500"/>
          </a:p>
          <a:p>
            <a:pPr marL="0" lvl="0" indent="0" algn="l" rtl="0">
              <a:lnSpc>
                <a:spcPct val="90000"/>
              </a:lnSpc>
              <a:spcBef>
                <a:spcPts val="0"/>
              </a:spcBef>
              <a:spcAft>
                <a:spcPts val="0"/>
              </a:spcAft>
              <a:buNone/>
            </a:pPr>
            <a:endParaRPr sz="2500"/>
          </a:p>
          <a:p>
            <a:pPr marL="457200" lvl="0" indent="-323850" algn="l" rtl="0">
              <a:lnSpc>
                <a:spcPct val="90000"/>
              </a:lnSpc>
              <a:spcBef>
                <a:spcPts val="0"/>
              </a:spcBef>
              <a:spcAft>
                <a:spcPts val="0"/>
              </a:spcAft>
              <a:buSzPts val="1500"/>
              <a:buChar char="❏"/>
            </a:pPr>
            <a:r>
              <a:rPr lang="en-US" sz="2500"/>
              <a:t>To do so, each site will be the curator of their own story and when combined, we will tell the full story of NSrn, </a:t>
            </a:r>
            <a:r>
              <a:rPr lang="en-US" sz="2500" b="1"/>
              <a:t>from vision to impact</a:t>
            </a:r>
            <a:endParaRPr sz="2500" b="1"/>
          </a:p>
        </p:txBody>
      </p:sp>
      <p:pic>
        <p:nvPicPr>
          <p:cNvPr id="248" name="Google Shape;248;g3476cddf8af_0_75" title="museum.png"/>
          <p:cNvPicPr preferRelativeResize="0"/>
          <p:nvPr/>
        </p:nvPicPr>
        <p:blipFill rotWithShape="1">
          <a:blip r:embed="rId3">
            <a:alphaModFix/>
          </a:blip>
          <a:srcRect/>
          <a:stretch/>
        </p:blipFill>
        <p:spPr>
          <a:xfrm>
            <a:off x="1192075" y="1522398"/>
            <a:ext cx="3238551" cy="465442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53"/>
        <p:cNvGrpSpPr/>
        <p:nvPr/>
      </p:nvGrpSpPr>
      <p:grpSpPr>
        <a:xfrm>
          <a:off x="0" y="0"/>
          <a:ext cx="0" cy="0"/>
          <a:chOff x="0" y="0"/>
          <a:chExt cx="0" cy="0"/>
        </a:xfrm>
      </p:grpSpPr>
      <p:sp>
        <p:nvSpPr>
          <p:cNvPr id="254" name="Google Shape;254;g352efb6e896_0_0"/>
          <p:cNvSpPr txBox="1">
            <a:spLocks noGrp="1"/>
          </p:cNvSpPr>
          <p:nvPr>
            <p:ph type="title"/>
          </p:nvPr>
        </p:nvSpPr>
        <p:spPr>
          <a:xfrm>
            <a:off x="1222750" y="2640775"/>
            <a:ext cx="45990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1620"/>
              <a:buNone/>
            </a:pPr>
            <a:r>
              <a:rPr lang="en-US" sz="3300" b="1">
                <a:solidFill>
                  <a:schemeClr val="lt1"/>
                </a:solidFill>
              </a:rPr>
              <a:t>Gallery Walk #1: </a:t>
            </a:r>
            <a:endParaRPr sz="3300" b="1">
              <a:solidFill>
                <a:schemeClr val="lt1"/>
              </a:solidFill>
            </a:endParaRPr>
          </a:p>
          <a:p>
            <a:pPr marL="0" lvl="0" indent="0" algn="r" rtl="0">
              <a:lnSpc>
                <a:spcPct val="90000"/>
              </a:lnSpc>
              <a:spcBef>
                <a:spcPts val="0"/>
              </a:spcBef>
              <a:spcAft>
                <a:spcPts val="0"/>
              </a:spcAft>
              <a:buSzPts val="1620"/>
              <a:buNone/>
            </a:pPr>
            <a:r>
              <a:rPr lang="en-US" sz="3300" b="1">
                <a:solidFill>
                  <a:schemeClr val="lt1"/>
                </a:solidFill>
              </a:rPr>
              <a:t>Explore the Start of Our NSrn Exhibit</a:t>
            </a:r>
            <a:endParaRPr sz="3300" b="1">
              <a:solidFill>
                <a:schemeClr val="lt1"/>
              </a:solidFill>
            </a:endParaRPr>
          </a:p>
        </p:txBody>
      </p:sp>
      <p:pic>
        <p:nvPicPr>
          <p:cNvPr id="255" name="Google Shape;255;g352efb6e896_0_0" title="initial gallery walk.png"/>
          <p:cNvPicPr preferRelativeResize="0"/>
          <p:nvPr/>
        </p:nvPicPr>
        <p:blipFill rotWithShape="1">
          <a:blip r:embed="rId3">
            <a:alphaModFix/>
          </a:blip>
          <a:srcRect/>
          <a:stretch/>
        </p:blipFill>
        <p:spPr>
          <a:xfrm>
            <a:off x="6618225" y="1704700"/>
            <a:ext cx="3732001" cy="3197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476cddf8af_0_96"/>
          <p:cNvSpPr txBox="1">
            <a:spLocks noGrp="1"/>
          </p:cNvSpPr>
          <p:nvPr>
            <p:ph type="title"/>
          </p:nvPr>
        </p:nvSpPr>
        <p:spPr>
          <a:xfrm>
            <a:off x="685800" y="365125"/>
            <a:ext cx="102261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800"/>
              <a:buNone/>
            </a:pPr>
            <a:r>
              <a:rPr lang="en-US" sz="3800" b="1"/>
              <a:t>Telling Your Site’s NSrn Story: Building Milestone Markers</a:t>
            </a:r>
            <a:endParaRPr sz="3300" b="1"/>
          </a:p>
        </p:txBody>
      </p:sp>
      <p:sp>
        <p:nvSpPr>
          <p:cNvPr id="262" name="Google Shape;262;g3476cddf8af_0_96"/>
          <p:cNvSpPr txBox="1">
            <a:spLocks noGrp="1"/>
          </p:cNvSpPr>
          <p:nvPr>
            <p:ph type="body" idx="1"/>
          </p:nvPr>
        </p:nvSpPr>
        <p:spPr>
          <a:xfrm>
            <a:off x="4328025" y="1891100"/>
            <a:ext cx="6765000" cy="47244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5000"/>
              </a:lnSpc>
              <a:spcBef>
                <a:spcPts val="0"/>
              </a:spcBef>
              <a:spcAft>
                <a:spcPts val="0"/>
              </a:spcAft>
              <a:buNone/>
            </a:pPr>
            <a:r>
              <a:rPr lang="en-US" sz="1959"/>
              <a:t>With your site team, brainstorm and document your major milestones on a marker card.  Each milestone marker care has an icon to help identify the type of milestone:</a:t>
            </a:r>
            <a:endParaRPr sz="1959"/>
          </a:p>
          <a:p>
            <a:pPr marL="0" lvl="0" indent="0" algn="l" rtl="0">
              <a:lnSpc>
                <a:spcPct val="95000"/>
              </a:lnSpc>
              <a:spcBef>
                <a:spcPts val="0"/>
              </a:spcBef>
              <a:spcAft>
                <a:spcPts val="0"/>
              </a:spcAft>
              <a:buNone/>
            </a:pPr>
            <a:endParaRPr sz="2500"/>
          </a:p>
          <a:p>
            <a:pPr marL="0" lvl="0" indent="0" algn="l" rtl="0">
              <a:lnSpc>
                <a:spcPct val="95000"/>
              </a:lnSpc>
              <a:spcBef>
                <a:spcPts val="0"/>
              </a:spcBef>
              <a:spcAft>
                <a:spcPts val="0"/>
              </a:spcAft>
              <a:buNone/>
            </a:pPr>
            <a:endParaRPr sz="2500"/>
          </a:p>
          <a:p>
            <a:pPr marL="914400" lvl="0" indent="457200" algn="l" rtl="0">
              <a:lnSpc>
                <a:spcPct val="95000"/>
              </a:lnSpc>
              <a:spcBef>
                <a:spcPts val="0"/>
              </a:spcBef>
              <a:spcAft>
                <a:spcPts val="0"/>
              </a:spcAft>
              <a:buNone/>
            </a:pPr>
            <a:r>
              <a:rPr lang="en-US" sz="2500"/>
              <a:t>Enactment of a system or policy change</a:t>
            </a:r>
            <a:endParaRPr sz="2500"/>
          </a:p>
          <a:p>
            <a:pPr marL="0" lvl="0" indent="0" algn="l" rtl="0">
              <a:lnSpc>
                <a:spcPct val="95000"/>
              </a:lnSpc>
              <a:spcBef>
                <a:spcPts val="0"/>
              </a:spcBef>
              <a:spcAft>
                <a:spcPts val="0"/>
              </a:spcAft>
              <a:buNone/>
            </a:pPr>
            <a:endParaRPr sz="2500"/>
          </a:p>
          <a:p>
            <a:pPr marL="457200" lvl="0" indent="457200" algn="l" rtl="0">
              <a:lnSpc>
                <a:spcPct val="95000"/>
              </a:lnSpc>
              <a:spcBef>
                <a:spcPts val="0"/>
              </a:spcBef>
              <a:spcAft>
                <a:spcPts val="0"/>
              </a:spcAft>
              <a:buNone/>
            </a:pPr>
            <a:endParaRPr sz="2500"/>
          </a:p>
          <a:p>
            <a:pPr marL="1371600" lvl="0" indent="0" algn="l" rtl="0">
              <a:lnSpc>
                <a:spcPct val="95000"/>
              </a:lnSpc>
              <a:spcBef>
                <a:spcPts val="0"/>
              </a:spcBef>
              <a:spcAft>
                <a:spcPts val="0"/>
              </a:spcAft>
              <a:buNone/>
            </a:pPr>
            <a:r>
              <a:rPr lang="en-US" sz="2500"/>
              <a:t>Implementation of new or enhanced programming</a:t>
            </a:r>
            <a:endParaRPr sz="2500"/>
          </a:p>
          <a:p>
            <a:pPr marL="0" lvl="0" indent="0" algn="l" rtl="0">
              <a:lnSpc>
                <a:spcPct val="95000"/>
              </a:lnSpc>
              <a:spcBef>
                <a:spcPts val="0"/>
              </a:spcBef>
              <a:spcAft>
                <a:spcPts val="0"/>
              </a:spcAft>
              <a:buNone/>
            </a:pPr>
            <a:endParaRPr sz="2500"/>
          </a:p>
          <a:p>
            <a:pPr marL="0" lvl="0" indent="0" algn="l" rtl="0">
              <a:lnSpc>
                <a:spcPct val="95000"/>
              </a:lnSpc>
              <a:spcBef>
                <a:spcPts val="0"/>
              </a:spcBef>
              <a:spcAft>
                <a:spcPts val="0"/>
              </a:spcAft>
              <a:buNone/>
            </a:pPr>
            <a:endParaRPr sz="2500"/>
          </a:p>
          <a:p>
            <a:pPr marL="914400" lvl="0" indent="457200" algn="l" rtl="0">
              <a:lnSpc>
                <a:spcPct val="95000"/>
              </a:lnSpc>
              <a:spcBef>
                <a:spcPts val="0"/>
              </a:spcBef>
              <a:spcAft>
                <a:spcPts val="0"/>
              </a:spcAft>
              <a:buNone/>
            </a:pPr>
            <a:r>
              <a:rPr lang="en-US" sz="2500"/>
              <a:t>Execution of an event</a:t>
            </a:r>
            <a:endParaRPr sz="2500"/>
          </a:p>
          <a:p>
            <a:pPr marL="457200" lvl="0" indent="457200" algn="l" rtl="0">
              <a:lnSpc>
                <a:spcPct val="95000"/>
              </a:lnSpc>
              <a:spcBef>
                <a:spcPts val="0"/>
              </a:spcBef>
              <a:spcAft>
                <a:spcPts val="0"/>
              </a:spcAft>
              <a:buNone/>
            </a:pPr>
            <a:endParaRPr sz="2500"/>
          </a:p>
          <a:p>
            <a:pPr marL="457200" lvl="0" indent="457200" algn="l" rtl="0">
              <a:lnSpc>
                <a:spcPct val="95000"/>
              </a:lnSpc>
              <a:spcBef>
                <a:spcPts val="0"/>
              </a:spcBef>
              <a:spcAft>
                <a:spcPts val="0"/>
              </a:spcAft>
              <a:buNone/>
            </a:pPr>
            <a:endParaRPr sz="2500"/>
          </a:p>
          <a:p>
            <a:pPr marL="914400" lvl="0" indent="457200" algn="l" rtl="0">
              <a:lnSpc>
                <a:spcPct val="95000"/>
              </a:lnSpc>
              <a:spcBef>
                <a:spcPts val="0"/>
              </a:spcBef>
              <a:spcAft>
                <a:spcPts val="0"/>
              </a:spcAft>
              <a:buNone/>
            </a:pPr>
            <a:r>
              <a:rPr lang="en-US" sz="2500"/>
              <a:t>Establishment of a new partnership</a:t>
            </a:r>
            <a:endParaRPr sz="2500"/>
          </a:p>
          <a:p>
            <a:pPr marL="457200" lvl="0" indent="457200" algn="l" rtl="0">
              <a:lnSpc>
                <a:spcPct val="95000"/>
              </a:lnSpc>
              <a:spcBef>
                <a:spcPts val="0"/>
              </a:spcBef>
              <a:spcAft>
                <a:spcPts val="0"/>
              </a:spcAft>
              <a:buNone/>
            </a:pPr>
            <a:endParaRPr sz="2500"/>
          </a:p>
          <a:p>
            <a:pPr marL="457200" lvl="0" indent="457200" algn="l" rtl="0">
              <a:lnSpc>
                <a:spcPct val="95000"/>
              </a:lnSpc>
              <a:spcBef>
                <a:spcPts val="0"/>
              </a:spcBef>
              <a:spcAft>
                <a:spcPts val="0"/>
              </a:spcAft>
              <a:buNone/>
            </a:pPr>
            <a:r>
              <a:rPr lang="en-US" sz="2500"/>
              <a:t>	</a:t>
            </a:r>
            <a:endParaRPr sz="2500"/>
          </a:p>
          <a:p>
            <a:pPr marL="914400" lvl="0" indent="457200" algn="l" rtl="0">
              <a:lnSpc>
                <a:spcPct val="95000"/>
              </a:lnSpc>
              <a:spcBef>
                <a:spcPts val="0"/>
              </a:spcBef>
              <a:spcAft>
                <a:spcPts val="0"/>
              </a:spcAft>
              <a:buNone/>
            </a:pPr>
            <a:r>
              <a:rPr lang="en-US" sz="2500"/>
              <a:t>Other breakthroughs</a:t>
            </a:r>
            <a:endParaRPr sz="2500"/>
          </a:p>
        </p:txBody>
      </p:sp>
      <p:sp>
        <p:nvSpPr>
          <p:cNvPr id="263" name="Google Shape;263;g3476cddf8af_0_96"/>
          <p:cNvSpPr/>
          <p:nvPr/>
        </p:nvSpPr>
        <p:spPr>
          <a:xfrm>
            <a:off x="685800" y="1964200"/>
            <a:ext cx="2609700" cy="2094000"/>
          </a:xfrm>
          <a:prstGeom prst="wedgeRectCallout">
            <a:avLst>
              <a:gd name="adj1" fmla="val 76174"/>
              <a:gd name="adj2" fmla="val -43633"/>
            </a:avLst>
          </a:pr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500" b="0" i="0" u="none" strike="noStrike" cap="none">
                <a:solidFill>
                  <a:schemeClr val="accent1"/>
                </a:solidFill>
                <a:latin typeface="Lato"/>
                <a:ea typeface="Lato"/>
                <a:cs typeface="Lato"/>
                <a:sym typeface="Lato"/>
              </a:rPr>
              <a:t>We recommend dating each milestone card to easily populate the timeline in the ne</a:t>
            </a:r>
            <a:r>
              <a:rPr lang="en-US" sz="1500">
                <a:solidFill>
                  <a:schemeClr val="accent1"/>
                </a:solidFill>
                <a:latin typeface="Lato"/>
                <a:ea typeface="Lato"/>
                <a:cs typeface="Lato"/>
                <a:sym typeface="Lato"/>
              </a:rPr>
              <a:t>xt step</a:t>
            </a:r>
            <a:r>
              <a:rPr lang="en-US" sz="1500" b="0" i="0" u="none" strike="noStrike" cap="none">
                <a:solidFill>
                  <a:schemeClr val="accent1"/>
                </a:solidFill>
                <a:latin typeface="Lato"/>
                <a:ea typeface="Lato"/>
                <a:cs typeface="Lato"/>
                <a:sym typeface="Lato"/>
              </a:rPr>
              <a:t>! </a:t>
            </a:r>
            <a:endParaRPr sz="1500" b="0" i="0" u="none" strike="noStrike" cap="none">
              <a:solidFill>
                <a:schemeClr val="accen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200"/>
              <a:buFont typeface="Arial"/>
              <a:buNone/>
            </a:pPr>
            <a:endParaRPr sz="1500">
              <a:solidFill>
                <a:schemeClr val="accen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200"/>
              <a:buFont typeface="Arial"/>
              <a:buNone/>
            </a:pPr>
            <a:r>
              <a:rPr lang="en-US" sz="1500" b="0" i="0" u="none" strike="noStrike" cap="none">
                <a:solidFill>
                  <a:schemeClr val="accent1"/>
                </a:solidFill>
                <a:latin typeface="Lato"/>
                <a:ea typeface="Lato"/>
                <a:cs typeface="Lato"/>
                <a:sym typeface="Lato"/>
              </a:rPr>
              <a:t>And don</a:t>
            </a:r>
            <a:r>
              <a:rPr lang="en-US" sz="1500">
                <a:solidFill>
                  <a:schemeClr val="accent1"/>
                </a:solidFill>
                <a:latin typeface="Lato"/>
                <a:ea typeface="Lato"/>
                <a:cs typeface="Lato"/>
                <a:sym typeface="Lato"/>
              </a:rPr>
              <a:t>’t forget to use the resources provided with the QR code to help build your markers!</a:t>
            </a:r>
            <a:endParaRPr sz="1500" b="0" i="0" u="none" strike="noStrike" cap="none">
              <a:solidFill>
                <a:schemeClr val="accent1"/>
              </a:solidFill>
              <a:latin typeface="Lato"/>
              <a:ea typeface="Lato"/>
              <a:cs typeface="Lato"/>
              <a:sym typeface="Lato"/>
            </a:endParaRPr>
          </a:p>
        </p:txBody>
      </p:sp>
      <p:pic>
        <p:nvPicPr>
          <p:cNvPr id="264" name="Google Shape;264;g3476cddf8af_0_96" title="adobe-express-qr-code.png"/>
          <p:cNvPicPr preferRelativeResize="0"/>
          <p:nvPr/>
        </p:nvPicPr>
        <p:blipFill>
          <a:blip r:embed="rId3">
            <a:alphaModFix/>
          </a:blip>
          <a:stretch>
            <a:fillRect/>
          </a:stretch>
        </p:blipFill>
        <p:spPr>
          <a:xfrm>
            <a:off x="685799" y="4188175"/>
            <a:ext cx="2553050" cy="2553075"/>
          </a:xfrm>
          <a:prstGeom prst="rect">
            <a:avLst/>
          </a:prstGeom>
          <a:noFill/>
          <a:ln>
            <a:noFill/>
          </a:ln>
        </p:spPr>
      </p:pic>
      <p:pic>
        <p:nvPicPr>
          <p:cNvPr id="265" name="Google Shape;265;g3476cddf8af_0_96" title="26.png"/>
          <p:cNvPicPr preferRelativeResize="0"/>
          <p:nvPr/>
        </p:nvPicPr>
        <p:blipFill>
          <a:blip r:embed="rId4">
            <a:alphaModFix/>
          </a:blip>
          <a:stretch>
            <a:fillRect/>
          </a:stretch>
        </p:blipFill>
        <p:spPr>
          <a:xfrm>
            <a:off x="4779375" y="3591163"/>
            <a:ext cx="765625" cy="765600"/>
          </a:xfrm>
          <a:prstGeom prst="rect">
            <a:avLst/>
          </a:prstGeom>
          <a:noFill/>
          <a:ln>
            <a:noFill/>
          </a:ln>
        </p:spPr>
      </p:pic>
      <p:pic>
        <p:nvPicPr>
          <p:cNvPr id="266" name="Google Shape;266;g3476cddf8af_0_96" title="25.png"/>
          <p:cNvPicPr preferRelativeResize="0"/>
          <p:nvPr/>
        </p:nvPicPr>
        <p:blipFill>
          <a:blip r:embed="rId5">
            <a:alphaModFix/>
          </a:blip>
          <a:stretch>
            <a:fillRect/>
          </a:stretch>
        </p:blipFill>
        <p:spPr>
          <a:xfrm>
            <a:off x="4779375" y="2820038"/>
            <a:ext cx="765625" cy="693225"/>
          </a:xfrm>
          <a:prstGeom prst="rect">
            <a:avLst/>
          </a:prstGeom>
          <a:noFill/>
          <a:ln>
            <a:noFill/>
          </a:ln>
        </p:spPr>
      </p:pic>
      <p:pic>
        <p:nvPicPr>
          <p:cNvPr id="267" name="Google Shape;267;g3476cddf8af_0_96" title="27.png"/>
          <p:cNvPicPr preferRelativeResize="0"/>
          <p:nvPr/>
        </p:nvPicPr>
        <p:blipFill>
          <a:blip r:embed="rId6">
            <a:alphaModFix/>
          </a:blip>
          <a:stretch>
            <a:fillRect/>
          </a:stretch>
        </p:blipFill>
        <p:spPr>
          <a:xfrm>
            <a:off x="4779375" y="5169056"/>
            <a:ext cx="765625" cy="693236"/>
          </a:xfrm>
          <a:prstGeom prst="rect">
            <a:avLst/>
          </a:prstGeom>
          <a:noFill/>
          <a:ln>
            <a:noFill/>
          </a:ln>
        </p:spPr>
      </p:pic>
      <p:pic>
        <p:nvPicPr>
          <p:cNvPr id="268" name="Google Shape;268;g3476cddf8af_0_96" title="28.png"/>
          <p:cNvPicPr preferRelativeResize="0"/>
          <p:nvPr/>
        </p:nvPicPr>
        <p:blipFill>
          <a:blip r:embed="rId7">
            <a:alphaModFix/>
          </a:blip>
          <a:stretch>
            <a:fillRect/>
          </a:stretch>
        </p:blipFill>
        <p:spPr>
          <a:xfrm>
            <a:off x="4779375" y="4434663"/>
            <a:ext cx="765625" cy="693230"/>
          </a:xfrm>
          <a:prstGeom prst="rect">
            <a:avLst/>
          </a:prstGeom>
          <a:noFill/>
          <a:ln>
            <a:noFill/>
          </a:ln>
        </p:spPr>
      </p:pic>
      <p:pic>
        <p:nvPicPr>
          <p:cNvPr id="269" name="Google Shape;269;g3476cddf8af_0_96" title="29.png"/>
          <p:cNvPicPr preferRelativeResize="0"/>
          <p:nvPr/>
        </p:nvPicPr>
        <p:blipFill>
          <a:blip r:embed="rId8">
            <a:alphaModFix/>
          </a:blip>
          <a:stretch>
            <a:fillRect/>
          </a:stretch>
        </p:blipFill>
        <p:spPr>
          <a:xfrm>
            <a:off x="4779375" y="5903449"/>
            <a:ext cx="765625" cy="6932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35023e3ecc4_0_23"/>
          <p:cNvSpPr txBox="1">
            <a:spLocks noGrp="1"/>
          </p:cNvSpPr>
          <p:nvPr>
            <p:ph type="title"/>
          </p:nvPr>
        </p:nvSpPr>
        <p:spPr>
          <a:xfrm>
            <a:off x="685800" y="365125"/>
            <a:ext cx="9033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4400" b="1"/>
              <a:t>Populate the Timeline </a:t>
            </a:r>
            <a:endParaRPr sz="4400" b="1"/>
          </a:p>
        </p:txBody>
      </p:sp>
      <p:pic>
        <p:nvPicPr>
          <p:cNvPr id="276" name="Google Shape;276;g35023e3ecc4_0_23" title="timeline.png"/>
          <p:cNvPicPr preferRelativeResize="0"/>
          <p:nvPr/>
        </p:nvPicPr>
        <p:blipFill rotWithShape="1">
          <a:blip r:embed="rId3">
            <a:alphaModFix/>
          </a:blip>
          <a:srcRect/>
          <a:stretch/>
        </p:blipFill>
        <p:spPr>
          <a:xfrm>
            <a:off x="5537450" y="635225"/>
            <a:ext cx="5499901" cy="5944003"/>
          </a:xfrm>
          <a:prstGeom prst="rect">
            <a:avLst/>
          </a:prstGeom>
          <a:noFill/>
          <a:ln>
            <a:noFill/>
          </a:ln>
        </p:spPr>
      </p:pic>
      <p:sp>
        <p:nvSpPr>
          <p:cNvPr id="277" name="Google Shape;277;g35023e3ecc4_0_23"/>
          <p:cNvSpPr txBox="1">
            <a:spLocks noGrp="1"/>
          </p:cNvSpPr>
          <p:nvPr>
            <p:ph type="body" idx="1"/>
          </p:nvPr>
        </p:nvSpPr>
        <p:spPr>
          <a:xfrm>
            <a:off x="685800" y="1690825"/>
            <a:ext cx="5148300" cy="47244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None/>
            </a:pPr>
            <a:endParaRPr sz="2459"/>
          </a:p>
          <a:p>
            <a:pPr marL="0" lvl="0" indent="0" algn="l" rtl="0">
              <a:lnSpc>
                <a:spcPct val="95000"/>
              </a:lnSpc>
              <a:spcBef>
                <a:spcPts val="0"/>
              </a:spcBef>
              <a:spcAft>
                <a:spcPts val="0"/>
              </a:spcAft>
              <a:buNone/>
            </a:pPr>
            <a:r>
              <a:rPr lang="en-US" sz="2459"/>
              <a:t>Divide milestones across your team and begin adding them to the timeline in the appropriate spot.</a:t>
            </a:r>
            <a:endParaRPr sz="2459"/>
          </a:p>
          <a:p>
            <a:pPr marL="0" lvl="0" indent="0" algn="l" rtl="0">
              <a:lnSpc>
                <a:spcPct val="95000"/>
              </a:lnSpc>
              <a:spcBef>
                <a:spcPts val="0"/>
              </a:spcBef>
              <a:spcAft>
                <a:spcPts val="0"/>
              </a:spcAft>
              <a:buNone/>
            </a:pPr>
            <a:endParaRPr sz="2459"/>
          </a:p>
          <a:p>
            <a:pPr marL="0" lvl="0" indent="0" algn="l" rtl="0">
              <a:lnSpc>
                <a:spcPct val="95000"/>
              </a:lnSpc>
              <a:spcBef>
                <a:spcPts val="0"/>
              </a:spcBef>
              <a:spcAft>
                <a:spcPts val="0"/>
              </a:spcAft>
              <a:buNone/>
            </a:pPr>
            <a:endParaRPr sz="2459"/>
          </a:p>
          <a:p>
            <a:pPr marL="0" lvl="0" indent="0" algn="l" rtl="0">
              <a:lnSpc>
                <a:spcPct val="95000"/>
              </a:lnSpc>
              <a:spcBef>
                <a:spcPts val="0"/>
              </a:spcBef>
              <a:spcAft>
                <a:spcPts val="0"/>
              </a:spcAft>
              <a:buNone/>
            </a:pPr>
            <a:r>
              <a:rPr lang="en-US" sz="2459"/>
              <a:t>Each milestone marker should already have tape adhered. Just remove the protective layer and start sticking! </a:t>
            </a:r>
            <a:endParaRPr sz="2459"/>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3476cddf8af_0_23"/>
          <p:cNvSpPr txBox="1">
            <a:spLocks noGrp="1"/>
          </p:cNvSpPr>
          <p:nvPr>
            <p:ph type="body" idx="1"/>
          </p:nvPr>
        </p:nvSpPr>
        <p:spPr>
          <a:xfrm>
            <a:off x="330225" y="1281900"/>
            <a:ext cx="4479600" cy="1516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US" sz="3180" b="1">
                <a:solidFill>
                  <a:schemeClr val="accent6"/>
                </a:solidFill>
              </a:rPr>
              <a:t>Take a tour of the newly-curated           New Skills exhibit!</a:t>
            </a:r>
            <a:endParaRPr sz="3180"/>
          </a:p>
        </p:txBody>
      </p:sp>
      <p:pic>
        <p:nvPicPr>
          <p:cNvPr id="284" name="Google Shape;284;g3476cddf8af_0_23" title="cafe board.png"/>
          <p:cNvPicPr preferRelativeResize="0"/>
          <p:nvPr/>
        </p:nvPicPr>
        <p:blipFill rotWithShape="1">
          <a:blip r:embed="rId3">
            <a:alphaModFix/>
          </a:blip>
          <a:srcRect/>
          <a:stretch/>
        </p:blipFill>
        <p:spPr>
          <a:xfrm>
            <a:off x="1115850" y="3972003"/>
            <a:ext cx="1701052" cy="1804124"/>
          </a:xfrm>
          <a:prstGeom prst="rect">
            <a:avLst/>
          </a:prstGeom>
          <a:noFill/>
          <a:ln>
            <a:noFill/>
          </a:ln>
        </p:spPr>
      </p:pic>
      <p:pic>
        <p:nvPicPr>
          <p:cNvPr id="285" name="Google Shape;285;g3476cddf8af_0_23" title="Untitled design.png"/>
          <p:cNvPicPr preferRelativeResize="0"/>
          <p:nvPr/>
        </p:nvPicPr>
        <p:blipFill rotWithShape="1">
          <a:blip r:embed="rId4">
            <a:alphaModFix/>
          </a:blip>
          <a:srcRect/>
          <a:stretch/>
        </p:blipFill>
        <p:spPr>
          <a:xfrm>
            <a:off x="4538800" y="605075"/>
            <a:ext cx="7013873" cy="2777401"/>
          </a:xfrm>
          <a:prstGeom prst="rect">
            <a:avLst/>
          </a:prstGeom>
          <a:noFill/>
          <a:ln>
            <a:noFill/>
          </a:ln>
        </p:spPr>
      </p:pic>
      <p:sp>
        <p:nvSpPr>
          <p:cNvPr id="286" name="Google Shape;286;g3476cddf8af_0_23"/>
          <p:cNvSpPr txBox="1"/>
          <p:nvPr/>
        </p:nvSpPr>
        <p:spPr>
          <a:xfrm>
            <a:off x="3100950" y="3972000"/>
            <a:ext cx="8050200" cy="1525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150" i="1">
                <a:solidFill>
                  <a:schemeClr val="accent2"/>
                </a:solidFill>
                <a:latin typeface="Lato"/>
                <a:ea typeface="Lato"/>
                <a:cs typeface="Lato"/>
                <a:sym typeface="Lato"/>
              </a:rPr>
              <a:t>Stop by the museum cafe and as you sip, snack, and explore, consider:</a:t>
            </a:r>
            <a:endParaRPr sz="2050">
              <a:solidFill>
                <a:schemeClr val="accent2"/>
              </a:solidFill>
              <a:latin typeface="Lato"/>
              <a:ea typeface="Lato"/>
              <a:cs typeface="Lato"/>
              <a:sym typeface="Lato"/>
            </a:endParaRPr>
          </a:p>
          <a:p>
            <a:pPr marL="457200" lvl="0" indent="-298450" algn="l" rtl="0">
              <a:lnSpc>
                <a:spcPct val="90000"/>
              </a:lnSpc>
              <a:spcBef>
                <a:spcPts val="1000"/>
              </a:spcBef>
              <a:spcAft>
                <a:spcPts val="0"/>
              </a:spcAft>
              <a:buClr>
                <a:schemeClr val="dk1"/>
              </a:buClr>
              <a:buSzPts val="1100"/>
              <a:buChar char="❏"/>
            </a:pPr>
            <a:r>
              <a:rPr lang="en-US" sz="1650">
                <a:solidFill>
                  <a:schemeClr val="dk2"/>
                </a:solidFill>
                <a:latin typeface="Lato"/>
                <a:ea typeface="Lato"/>
                <a:cs typeface="Lato"/>
                <a:sym typeface="Lato"/>
              </a:rPr>
              <a:t>What are you personally most proud of?</a:t>
            </a:r>
            <a:endParaRPr sz="1650">
              <a:solidFill>
                <a:schemeClr val="dk2"/>
              </a:solidFill>
              <a:latin typeface="Lato"/>
              <a:ea typeface="Lato"/>
              <a:cs typeface="Lato"/>
              <a:sym typeface="Lato"/>
            </a:endParaRPr>
          </a:p>
          <a:p>
            <a:pPr marL="457200" lvl="0" indent="-298450" algn="l" rtl="0">
              <a:lnSpc>
                <a:spcPct val="90000"/>
              </a:lnSpc>
              <a:spcBef>
                <a:spcPts val="0"/>
              </a:spcBef>
              <a:spcAft>
                <a:spcPts val="0"/>
              </a:spcAft>
              <a:buClr>
                <a:schemeClr val="dk1"/>
              </a:buClr>
              <a:buSzPts val="1100"/>
              <a:buChar char="❏"/>
            </a:pPr>
            <a:r>
              <a:rPr lang="en-US" sz="1650">
                <a:solidFill>
                  <a:schemeClr val="dk2"/>
                </a:solidFill>
                <a:latin typeface="Lato"/>
                <a:ea typeface="Lato"/>
                <a:cs typeface="Lato"/>
                <a:sym typeface="Lato"/>
              </a:rPr>
              <a:t>Reflecting on the goals your team set when you started, how far have you come?</a:t>
            </a:r>
            <a:endParaRPr sz="1650">
              <a:solidFill>
                <a:schemeClr val="dk2"/>
              </a:solidFill>
              <a:latin typeface="Lato"/>
              <a:ea typeface="Lato"/>
              <a:cs typeface="Lato"/>
              <a:sym typeface="Lato"/>
            </a:endParaRPr>
          </a:p>
          <a:p>
            <a:pPr marL="457200" lvl="0" indent="-298450" algn="l" rtl="0">
              <a:lnSpc>
                <a:spcPct val="90000"/>
              </a:lnSpc>
              <a:spcBef>
                <a:spcPts val="0"/>
              </a:spcBef>
              <a:spcAft>
                <a:spcPts val="0"/>
              </a:spcAft>
              <a:buClr>
                <a:schemeClr val="dk1"/>
              </a:buClr>
              <a:buSzPts val="1100"/>
              <a:buChar char="❏"/>
            </a:pPr>
            <a:r>
              <a:rPr lang="en-US" sz="1650">
                <a:solidFill>
                  <a:schemeClr val="dk2"/>
                </a:solidFill>
                <a:latin typeface="Lato"/>
                <a:ea typeface="Lato"/>
                <a:cs typeface="Lato"/>
                <a:sym typeface="Lato"/>
              </a:rPr>
              <a:t>Seeing other site milestones, is anything missing from your site’s story?</a:t>
            </a:r>
            <a:endParaRPr sz="1650">
              <a:solidFill>
                <a:schemeClr val="dk2"/>
              </a:solidFill>
              <a:latin typeface="Lato"/>
              <a:ea typeface="Lato"/>
              <a:cs typeface="Lato"/>
              <a:sym typeface="Lato"/>
            </a:endParaRPr>
          </a:p>
          <a:p>
            <a:pPr marL="457200" lvl="0" indent="-298450" algn="l" rtl="0">
              <a:lnSpc>
                <a:spcPct val="90000"/>
              </a:lnSpc>
              <a:spcBef>
                <a:spcPts val="0"/>
              </a:spcBef>
              <a:spcAft>
                <a:spcPts val="0"/>
              </a:spcAft>
              <a:buClr>
                <a:schemeClr val="dk1"/>
              </a:buClr>
              <a:buSzPts val="1100"/>
              <a:buChar char="❏"/>
            </a:pPr>
            <a:r>
              <a:rPr lang="en-US" sz="1650">
                <a:solidFill>
                  <a:schemeClr val="dk2"/>
                </a:solidFill>
                <a:latin typeface="Lato"/>
                <a:ea typeface="Lato"/>
                <a:cs typeface="Lato"/>
                <a:sym typeface="Lato"/>
              </a:rPr>
              <a:t>What congratulations or celebrations would you want to offer other site teams?</a:t>
            </a:r>
            <a:endParaRPr sz="9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1"/>
        <p:cNvGrpSpPr/>
        <p:nvPr/>
      </p:nvGrpSpPr>
      <p:grpSpPr>
        <a:xfrm>
          <a:off x="0" y="0"/>
          <a:ext cx="0" cy="0"/>
          <a:chOff x="0" y="0"/>
          <a:chExt cx="0" cy="0"/>
        </a:xfrm>
      </p:grpSpPr>
      <p:sp>
        <p:nvSpPr>
          <p:cNvPr id="292" name="Google Shape;292;g3476cddf8af_0_18"/>
          <p:cNvSpPr txBox="1">
            <a:spLocks noGrp="1"/>
          </p:cNvSpPr>
          <p:nvPr>
            <p:ph type="title"/>
          </p:nvPr>
        </p:nvSpPr>
        <p:spPr>
          <a:xfrm>
            <a:off x="838200" y="424280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b="1">
                <a:solidFill>
                  <a:schemeClr val="lt1"/>
                </a:solidFill>
              </a:rPr>
              <a:t>NSrn History Museum, Part II: From Network to Next Steps</a:t>
            </a:r>
            <a:endParaRPr b="1">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g34138d4cf9f_0_6" title="Boston.png"/>
          <p:cNvPicPr preferRelativeResize="0"/>
          <p:nvPr/>
        </p:nvPicPr>
        <p:blipFill rotWithShape="1">
          <a:blip r:embed="rId3">
            <a:alphaModFix/>
          </a:blip>
          <a:srcRect t="40376" b="38813"/>
          <a:stretch/>
        </p:blipFill>
        <p:spPr>
          <a:xfrm>
            <a:off x="1742941" y="552213"/>
            <a:ext cx="3404822" cy="1259628"/>
          </a:xfrm>
          <a:prstGeom prst="rect">
            <a:avLst/>
          </a:prstGeom>
          <a:noFill/>
          <a:ln>
            <a:noFill/>
          </a:ln>
        </p:spPr>
      </p:pic>
      <p:pic>
        <p:nvPicPr>
          <p:cNvPr id="299" name="Google Shape;299;g34138d4cf9f_0_6" title="Columbus.png"/>
          <p:cNvPicPr preferRelativeResize="0"/>
          <p:nvPr/>
        </p:nvPicPr>
        <p:blipFill rotWithShape="1">
          <a:blip r:embed="rId4">
            <a:alphaModFix/>
          </a:blip>
          <a:srcRect t="34024" b="47483"/>
          <a:stretch/>
        </p:blipFill>
        <p:spPr>
          <a:xfrm>
            <a:off x="7715427" y="2267773"/>
            <a:ext cx="3283399" cy="1079398"/>
          </a:xfrm>
          <a:prstGeom prst="rect">
            <a:avLst/>
          </a:prstGeom>
          <a:noFill/>
          <a:ln>
            <a:noFill/>
          </a:ln>
        </p:spPr>
      </p:pic>
      <p:pic>
        <p:nvPicPr>
          <p:cNvPr id="300" name="Google Shape;300;g34138d4cf9f_0_6" title="Dallas.png"/>
          <p:cNvPicPr preferRelativeResize="0"/>
          <p:nvPr/>
        </p:nvPicPr>
        <p:blipFill rotWithShape="1">
          <a:blip r:embed="rId5">
            <a:alphaModFix/>
          </a:blip>
          <a:srcRect t="37706" b="43801"/>
          <a:stretch/>
        </p:blipFill>
        <p:spPr>
          <a:xfrm>
            <a:off x="1975827" y="5267403"/>
            <a:ext cx="3283399" cy="1079398"/>
          </a:xfrm>
          <a:prstGeom prst="rect">
            <a:avLst/>
          </a:prstGeom>
          <a:noFill/>
          <a:ln>
            <a:noFill/>
          </a:ln>
        </p:spPr>
      </p:pic>
      <p:pic>
        <p:nvPicPr>
          <p:cNvPr id="301" name="Google Shape;301;g34138d4cf9f_0_6" title="Denver.png"/>
          <p:cNvPicPr preferRelativeResize="0"/>
          <p:nvPr/>
        </p:nvPicPr>
        <p:blipFill rotWithShape="1">
          <a:blip r:embed="rId6">
            <a:alphaModFix/>
          </a:blip>
          <a:srcRect t="44757" b="34430"/>
          <a:stretch/>
        </p:blipFill>
        <p:spPr>
          <a:xfrm>
            <a:off x="7715425" y="3607762"/>
            <a:ext cx="3404854" cy="1259628"/>
          </a:xfrm>
          <a:prstGeom prst="rect">
            <a:avLst/>
          </a:prstGeom>
          <a:noFill/>
          <a:ln>
            <a:noFill/>
          </a:ln>
        </p:spPr>
      </p:pic>
      <p:pic>
        <p:nvPicPr>
          <p:cNvPr id="302" name="Google Shape;302;g34138d4cf9f_0_6" title="Nashville.png"/>
          <p:cNvPicPr preferRelativeResize="0"/>
          <p:nvPr/>
        </p:nvPicPr>
        <p:blipFill rotWithShape="1">
          <a:blip r:embed="rId7">
            <a:alphaModFix/>
          </a:blip>
          <a:srcRect t="39273" b="42359"/>
          <a:stretch/>
        </p:blipFill>
        <p:spPr>
          <a:xfrm>
            <a:off x="5654450" y="4867400"/>
            <a:ext cx="3857599" cy="1259612"/>
          </a:xfrm>
          <a:prstGeom prst="rect">
            <a:avLst/>
          </a:prstGeom>
          <a:noFill/>
          <a:ln>
            <a:noFill/>
          </a:ln>
        </p:spPr>
      </p:pic>
      <p:pic>
        <p:nvPicPr>
          <p:cNvPr id="303" name="Google Shape;303;g34138d4cf9f_0_6" title="Indianapolis.png"/>
          <p:cNvPicPr preferRelativeResize="0"/>
          <p:nvPr/>
        </p:nvPicPr>
        <p:blipFill rotWithShape="1">
          <a:blip r:embed="rId8">
            <a:alphaModFix/>
          </a:blip>
          <a:srcRect t="46045" b="38214"/>
          <a:stretch/>
        </p:blipFill>
        <p:spPr>
          <a:xfrm>
            <a:off x="5654450" y="895925"/>
            <a:ext cx="4240351" cy="1186499"/>
          </a:xfrm>
          <a:prstGeom prst="rect">
            <a:avLst/>
          </a:prstGeom>
          <a:noFill/>
          <a:ln>
            <a:noFill/>
          </a:ln>
        </p:spPr>
      </p:pic>
      <p:pic>
        <p:nvPicPr>
          <p:cNvPr id="304" name="Google Shape;304;g34138d4cf9f_0_6" title="Indianapolis.png"/>
          <p:cNvPicPr preferRelativeResize="0"/>
          <p:nvPr/>
        </p:nvPicPr>
        <p:blipFill rotWithShape="1">
          <a:blip r:embed="rId9">
            <a:alphaModFix/>
          </a:blip>
          <a:srcRect/>
          <a:stretch/>
        </p:blipFill>
        <p:spPr>
          <a:xfrm rot="5400000">
            <a:off x="1637225" y="334250"/>
            <a:ext cx="3799575" cy="67547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g34138d4cf9f_0_19" title="titl2.png"/>
          <p:cNvPicPr preferRelativeResize="0"/>
          <p:nvPr/>
        </p:nvPicPr>
        <p:blipFill rotWithShape="1">
          <a:blip r:embed="rId3">
            <a:alphaModFix/>
          </a:blip>
          <a:srcRect/>
          <a:stretch/>
        </p:blipFill>
        <p:spPr>
          <a:xfrm>
            <a:off x="484150" y="2153207"/>
            <a:ext cx="3465099" cy="3458119"/>
          </a:xfrm>
          <a:prstGeom prst="rect">
            <a:avLst/>
          </a:prstGeom>
          <a:noFill/>
          <a:ln>
            <a:noFill/>
          </a:ln>
        </p:spPr>
      </p:pic>
      <p:pic>
        <p:nvPicPr>
          <p:cNvPr id="311" name="Google Shape;311;g34138d4cf9f_0_19" title="1.png"/>
          <p:cNvPicPr preferRelativeResize="0"/>
          <p:nvPr/>
        </p:nvPicPr>
        <p:blipFill rotWithShape="1">
          <a:blip r:embed="rId4">
            <a:alphaModFix/>
          </a:blip>
          <a:srcRect/>
          <a:stretch/>
        </p:blipFill>
        <p:spPr>
          <a:xfrm>
            <a:off x="2607750" y="358450"/>
            <a:ext cx="3465108" cy="1040549"/>
          </a:xfrm>
          <a:prstGeom prst="rect">
            <a:avLst/>
          </a:prstGeom>
          <a:noFill/>
          <a:ln>
            <a:noFill/>
          </a:ln>
        </p:spPr>
      </p:pic>
      <p:sp>
        <p:nvSpPr>
          <p:cNvPr id="312" name="Google Shape;312;g34138d4cf9f_0_19"/>
          <p:cNvSpPr txBox="1"/>
          <p:nvPr/>
        </p:nvSpPr>
        <p:spPr>
          <a:xfrm>
            <a:off x="6093275" y="506125"/>
            <a:ext cx="3261900" cy="59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1" i="0" u="none" strike="noStrike" cap="none">
                <a:solidFill>
                  <a:schemeClr val="accent1"/>
                </a:solidFill>
                <a:latin typeface="Lato"/>
                <a:ea typeface="Lato"/>
                <a:cs typeface="Lato"/>
                <a:sym typeface="Lato"/>
              </a:rPr>
              <a:t>: WRAPPED</a:t>
            </a:r>
            <a:endParaRPr sz="4100" b="1" i="0" u="none" strike="noStrike" cap="none">
              <a:solidFill>
                <a:schemeClr val="accent1"/>
              </a:solidFill>
              <a:latin typeface="Lato"/>
              <a:ea typeface="Lato"/>
              <a:cs typeface="Lato"/>
              <a:sym typeface="Lato"/>
            </a:endParaRPr>
          </a:p>
        </p:txBody>
      </p:sp>
      <p:pic>
        <p:nvPicPr>
          <p:cNvPr id="313" name="Google Shape;313;g34138d4cf9f_0_19" title="arrow.png"/>
          <p:cNvPicPr preferRelativeResize="0"/>
          <p:nvPr/>
        </p:nvPicPr>
        <p:blipFill rotWithShape="1">
          <a:blip r:embed="rId5">
            <a:alphaModFix/>
          </a:blip>
          <a:srcRect/>
          <a:stretch/>
        </p:blipFill>
        <p:spPr>
          <a:xfrm rot="-3516698">
            <a:off x="7132018" y="4410385"/>
            <a:ext cx="1962212" cy="1444510"/>
          </a:xfrm>
          <a:prstGeom prst="rect">
            <a:avLst/>
          </a:prstGeom>
          <a:noFill/>
          <a:ln>
            <a:noFill/>
          </a:ln>
        </p:spPr>
      </p:pic>
      <p:pic>
        <p:nvPicPr>
          <p:cNvPr id="314" name="Google Shape;314;g34138d4cf9f_0_19" title="arrow2.png"/>
          <p:cNvPicPr preferRelativeResize="0"/>
          <p:nvPr/>
        </p:nvPicPr>
        <p:blipFill rotWithShape="1">
          <a:blip r:embed="rId6">
            <a:alphaModFix/>
          </a:blip>
          <a:srcRect/>
          <a:stretch/>
        </p:blipFill>
        <p:spPr>
          <a:xfrm rot="-7666626">
            <a:off x="3658788" y="2497089"/>
            <a:ext cx="387375" cy="1250948"/>
          </a:xfrm>
          <a:prstGeom prst="rect">
            <a:avLst/>
          </a:prstGeom>
          <a:noFill/>
          <a:ln>
            <a:noFill/>
          </a:ln>
        </p:spPr>
      </p:pic>
      <p:pic>
        <p:nvPicPr>
          <p:cNvPr id="315" name="Google Shape;315;g34138d4cf9f_0_19" title="dsfs.png"/>
          <p:cNvPicPr preferRelativeResize="0"/>
          <p:nvPr/>
        </p:nvPicPr>
        <p:blipFill rotWithShape="1">
          <a:blip r:embed="rId7">
            <a:alphaModFix/>
          </a:blip>
          <a:srcRect/>
          <a:stretch/>
        </p:blipFill>
        <p:spPr>
          <a:xfrm>
            <a:off x="7361150" y="2340974"/>
            <a:ext cx="4048074" cy="1936750"/>
          </a:xfrm>
          <a:prstGeom prst="rect">
            <a:avLst/>
          </a:prstGeom>
          <a:noFill/>
          <a:ln>
            <a:noFill/>
          </a:ln>
        </p:spPr>
      </p:pic>
      <p:pic>
        <p:nvPicPr>
          <p:cNvPr id="316" name="Google Shape;316;g34138d4cf9f_0_19" title="stack.png"/>
          <p:cNvPicPr preferRelativeResize="0"/>
          <p:nvPr/>
        </p:nvPicPr>
        <p:blipFill rotWithShape="1">
          <a:blip r:embed="rId8">
            <a:alphaModFix/>
          </a:blip>
          <a:srcRect/>
          <a:stretch/>
        </p:blipFill>
        <p:spPr>
          <a:xfrm>
            <a:off x="4730475" y="1896725"/>
            <a:ext cx="2255099" cy="41663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321"/>
        <p:cNvGrpSpPr/>
        <p:nvPr/>
      </p:nvGrpSpPr>
      <p:grpSpPr>
        <a:xfrm>
          <a:off x="0" y="0"/>
          <a:ext cx="0" cy="0"/>
          <a:chOff x="0" y="0"/>
          <a:chExt cx="0" cy="0"/>
        </a:xfrm>
      </p:grpSpPr>
      <p:sp>
        <p:nvSpPr>
          <p:cNvPr id="322" name="Google Shape;322;g34138d4cf9f_0_37"/>
          <p:cNvSpPr txBox="1">
            <a:spLocks noGrp="1"/>
          </p:cNvSpPr>
          <p:nvPr>
            <p:ph type="title"/>
          </p:nvPr>
        </p:nvSpPr>
        <p:spPr>
          <a:xfrm>
            <a:off x="838200" y="308250"/>
            <a:ext cx="10515600" cy="931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b="1"/>
              <a:t>The Power of the Network: Cross-Site Discussions </a:t>
            </a:r>
            <a:endParaRPr i="1"/>
          </a:p>
        </p:txBody>
      </p:sp>
      <p:sp>
        <p:nvSpPr>
          <p:cNvPr id="323" name="Google Shape;323;g34138d4cf9f_0_37"/>
          <p:cNvSpPr/>
          <p:nvPr/>
        </p:nvSpPr>
        <p:spPr>
          <a:xfrm>
            <a:off x="4816500" y="1694600"/>
            <a:ext cx="2559000" cy="1899300"/>
          </a:xfrm>
          <a:prstGeom prst="roundRect">
            <a:avLst>
              <a:gd name="adj" fmla="val 1666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LaVonia Montoute</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Lauren Jones</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Richard Owens</a:t>
            </a:r>
            <a:endParaRPr sz="1700" b="0" i="0" u="none" strike="sng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Jennifer Barry</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Amy Aldridge</a:t>
            </a:r>
            <a:endParaRPr sz="1700" b="0" i="0" u="none" strike="noStrike" cap="none">
              <a:solidFill>
                <a:schemeClr val="dk2"/>
              </a:solidFill>
              <a:latin typeface="Lato"/>
              <a:ea typeface="Lato"/>
              <a:cs typeface="Lato"/>
              <a:sym typeface="Lato"/>
            </a:endParaRPr>
          </a:p>
        </p:txBody>
      </p:sp>
      <p:sp>
        <p:nvSpPr>
          <p:cNvPr id="324" name="Google Shape;324;g34138d4cf9f_0_37"/>
          <p:cNvSpPr/>
          <p:nvPr/>
        </p:nvSpPr>
        <p:spPr>
          <a:xfrm>
            <a:off x="4816500" y="4265525"/>
            <a:ext cx="2559000" cy="1899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Adrienne Martinez</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Marie Mackintosh</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Calista Smith</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Matt Nelson</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Kim Silverman</a:t>
            </a:r>
            <a:endParaRPr sz="1700" b="0" i="0" u="none" strike="noStrike" cap="none">
              <a:solidFill>
                <a:schemeClr val="dk2"/>
              </a:solidFill>
              <a:latin typeface="Lato"/>
              <a:ea typeface="Lato"/>
              <a:cs typeface="Lato"/>
              <a:sym typeface="Lato"/>
            </a:endParaRPr>
          </a:p>
        </p:txBody>
      </p:sp>
      <p:sp>
        <p:nvSpPr>
          <p:cNvPr id="325" name="Google Shape;325;g34138d4cf9f_0_37"/>
          <p:cNvSpPr/>
          <p:nvPr/>
        </p:nvSpPr>
        <p:spPr>
          <a:xfrm>
            <a:off x="7846300" y="1694600"/>
            <a:ext cx="2559000" cy="1899300"/>
          </a:xfrm>
          <a:prstGeom prst="roundRect">
            <a:avLst>
              <a:gd name="adj" fmla="val 16667"/>
            </a:avLst>
          </a:pr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Marsha Inniss Mitchell</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Vicky Esparza</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Samantha Haviland</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Matt Rust</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Chelsea Meldrum</a:t>
            </a:r>
            <a:endParaRPr sz="1700" b="0" i="0" u="none" strike="noStrike" cap="none">
              <a:solidFill>
                <a:schemeClr val="dk2"/>
              </a:solidFill>
              <a:latin typeface="Lato"/>
              <a:ea typeface="Lato"/>
              <a:cs typeface="Lato"/>
              <a:sym typeface="Lato"/>
            </a:endParaRPr>
          </a:p>
        </p:txBody>
      </p:sp>
      <p:sp>
        <p:nvSpPr>
          <p:cNvPr id="326" name="Google Shape;326;g34138d4cf9f_0_37"/>
          <p:cNvSpPr/>
          <p:nvPr/>
        </p:nvSpPr>
        <p:spPr>
          <a:xfrm>
            <a:off x="1786700" y="1694600"/>
            <a:ext cx="2559000" cy="1899300"/>
          </a:xfrm>
          <a:prstGeom prst="roundRect">
            <a:avLst>
              <a:gd name="adj" fmla="val 16667"/>
            </a:avLst>
          </a:pr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Marinell Rousmaniere</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Opal Brant</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Milan Sevak </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Michelle Camacho Liu</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Betsy Davis</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Mitchell Marquez</a:t>
            </a:r>
            <a:endParaRPr sz="1700" b="0" i="0" u="none" strike="noStrike" cap="none">
              <a:solidFill>
                <a:schemeClr val="dk2"/>
              </a:solidFill>
              <a:latin typeface="Lato"/>
              <a:ea typeface="Lato"/>
              <a:cs typeface="Lato"/>
              <a:sym typeface="Lato"/>
            </a:endParaRPr>
          </a:p>
        </p:txBody>
      </p:sp>
      <p:sp>
        <p:nvSpPr>
          <p:cNvPr id="327" name="Google Shape;327;g34138d4cf9f_0_37"/>
          <p:cNvSpPr/>
          <p:nvPr/>
        </p:nvSpPr>
        <p:spPr>
          <a:xfrm>
            <a:off x="1786700" y="4317850"/>
            <a:ext cx="2559000" cy="1899300"/>
          </a:xfrm>
          <a:prstGeom prst="roundRect">
            <a:avLst>
              <a:gd name="adj" fmla="val 16667"/>
            </a:avLst>
          </a:prstGeom>
          <a:solidFill>
            <a:schemeClr val="l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Gail Stubbs</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Randy Smith</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Rana Tarkenton</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Nate Klinck</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Daryl Curry</a:t>
            </a:r>
            <a:endParaRPr sz="1700" b="0" i="0" u="none" strike="noStrike" cap="none">
              <a:solidFill>
                <a:schemeClr val="dk2"/>
              </a:solidFill>
              <a:latin typeface="Lato"/>
              <a:ea typeface="Lato"/>
              <a:cs typeface="Lato"/>
              <a:sym typeface="Lato"/>
            </a:endParaRPr>
          </a:p>
        </p:txBody>
      </p:sp>
      <p:sp>
        <p:nvSpPr>
          <p:cNvPr id="328" name="Google Shape;328;g34138d4cf9f_0_37"/>
          <p:cNvSpPr txBox="1"/>
          <p:nvPr/>
        </p:nvSpPr>
        <p:spPr>
          <a:xfrm>
            <a:off x="2546450" y="1171500"/>
            <a:ext cx="1039500" cy="454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Group 1</a:t>
            </a:r>
            <a:endParaRPr sz="1800" b="1" i="0" u="none" strike="noStrike" cap="none">
              <a:solidFill>
                <a:schemeClr val="accent1"/>
              </a:solidFill>
              <a:latin typeface="Lato"/>
              <a:ea typeface="Lato"/>
              <a:cs typeface="Lato"/>
              <a:sym typeface="Lato"/>
            </a:endParaRPr>
          </a:p>
        </p:txBody>
      </p:sp>
      <p:sp>
        <p:nvSpPr>
          <p:cNvPr id="329" name="Google Shape;329;g34138d4cf9f_0_37"/>
          <p:cNvSpPr txBox="1"/>
          <p:nvPr/>
        </p:nvSpPr>
        <p:spPr>
          <a:xfrm>
            <a:off x="5576250" y="1171500"/>
            <a:ext cx="1039500" cy="454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Group 2</a:t>
            </a:r>
            <a:endParaRPr sz="1800" b="1" i="0" u="none" strike="noStrike" cap="none">
              <a:solidFill>
                <a:schemeClr val="accent1"/>
              </a:solidFill>
              <a:latin typeface="Lato"/>
              <a:ea typeface="Lato"/>
              <a:cs typeface="Lato"/>
              <a:sym typeface="Lato"/>
            </a:endParaRPr>
          </a:p>
        </p:txBody>
      </p:sp>
      <p:sp>
        <p:nvSpPr>
          <p:cNvPr id="330" name="Google Shape;330;g34138d4cf9f_0_37"/>
          <p:cNvSpPr txBox="1"/>
          <p:nvPr/>
        </p:nvSpPr>
        <p:spPr>
          <a:xfrm>
            <a:off x="8606050" y="1171500"/>
            <a:ext cx="1039500" cy="454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Group 3</a:t>
            </a:r>
            <a:endParaRPr sz="1800" b="1" i="0" u="none" strike="noStrike" cap="none">
              <a:solidFill>
                <a:schemeClr val="accent1"/>
              </a:solidFill>
              <a:latin typeface="Lato"/>
              <a:ea typeface="Lato"/>
              <a:cs typeface="Lato"/>
              <a:sym typeface="Lato"/>
            </a:endParaRPr>
          </a:p>
        </p:txBody>
      </p:sp>
      <p:sp>
        <p:nvSpPr>
          <p:cNvPr id="331" name="Google Shape;331;g34138d4cf9f_0_37"/>
          <p:cNvSpPr txBox="1"/>
          <p:nvPr/>
        </p:nvSpPr>
        <p:spPr>
          <a:xfrm>
            <a:off x="2546450" y="3794738"/>
            <a:ext cx="1039500" cy="454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Group 4</a:t>
            </a:r>
            <a:endParaRPr sz="1800" b="1" i="0" u="none" strike="noStrike" cap="none">
              <a:solidFill>
                <a:schemeClr val="accent1"/>
              </a:solidFill>
              <a:latin typeface="Lato"/>
              <a:ea typeface="Lato"/>
              <a:cs typeface="Lato"/>
              <a:sym typeface="Lato"/>
            </a:endParaRPr>
          </a:p>
        </p:txBody>
      </p:sp>
      <p:sp>
        <p:nvSpPr>
          <p:cNvPr id="332" name="Google Shape;332;g34138d4cf9f_0_37"/>
          <p:cNvSpPr txBox="1"/>
          <p:nvPr/>
        </p:nvSpPr>
        <p:spPr>
          <a:xfrm>
            <a:off x="5576250" y="3768575"/>
            <a:ext cx="1039500" cy="454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Group 5</a:t>
            </a:r>
            <a:endParaRPr sz="1800" b="1" i="0" u="none" strike="noStrike" cap="none">
              <a:solidFill>
                <a:schemeClr val="accent1"/>
              </a:solidFill>
              <a:latin typeface="Lato"/>
              <a:ea typeface="Lato"/>
              <a:cs typeface="Lato"/>
              <a:sym typeface="Lato"/>
            </a:endParaRPr>
          </a:p>
        </p:txBody>
      </p:sp>
      <p:pic>
        <p:nvPicPr>
          <p:cNvPr id="333" name="Google Shape;333;g34138d4cf9f_0_37" title="discussion.png"/>
          <p:cNvPicPr preferRelativeResize="0"/>
          <p:nvPr/>
        </p:nvPicPr>
        <p:blipFill rotWithShape="1">
          <a:blip r:embed="rId3">
            <a:alphaModFix/>
          </a:blip>
          <a:srcRect/>
          <a:stretch/>
        </p:blipFill>
        <p:spPr>
          <a:xfrm>
            <a:off x="7707900" y="3872050"/>
            <a:ext cx="3645911" cy="22199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34955148065_0_3"/>
          <p:cNvSpPr txBox="1">
            <a:spLocks noGrp="1"/>
          </p:cNvSpPr>
          <p:nvPr>
            <p:ph type="title"/>
          </p:nvPr>
        </p:nvSpPr>
        <p:spPr>
          <a:xfrm>
            <a:off x="838200" y="308250"/>
            <a:ext cx="10515600" cy="931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b="1"/>
              <a:t>The Power of the Network: Cross-Site Discussions </a:t>
            </a:r>
            <a:endParaRPr i="1"/>
          </a:p>
        </p:txBody>
      </p:sp>
      <p:sp>
        <p:nvSpPr>
          <p:cNvPr id="340" name="Google Shape;340;g34955148065_0_3"/>
          <p:cNvSpPr/>
          <p:nvPr/>
        </p:nvSpPr>
        <p:spPr>
          <a:xfrm>
            <a:off x="4816500" y="1694600"/>
            <a:ext cx="2559000" cy="1899300"/>
          </a:xfrm>
          <a:prstGeom prst="roundRect">
            <a:avLst>
              <a:gd name="adj" fmla="val 1666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LaVonia Montoute</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Opal Brant</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Rana Tarkenton</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Daryl Curry</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Marie Mackintosh</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Betsy Davis</a:t>
            </a:r>
            <a:endParaRPr sz="1700" b="0" i="0" u="none" strike="noStrike" cap="none">
              <a:solidFill>
                <a:schemeClr val="dk2"/>
              </a:solidFill>
              <a:latin typeface="Lato"/>
              <a:ea typeface="Lato"/>
              <a:cs typeface="Lato"/>
              <a:sym typeface="Lato"/>
            </a:endParaRPr>
          </a:p>
        </p:txBody>
      </p:sp>
      <p:sp>
        <p:nvSpPr>
          <p:cNvPr id="341" name="Google Shape;341;g34955148065_0_3"/>
          <p:cNvSpPr/>
          <p:nvPr/>
        </p:nvSpPr>
        <p:spPr>
          <a:xfrm>
            <a:off x="4816500" y="4284350"/>
            <a:ext cx="2559000" cy="1899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Marsha Inniss Mitchell</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Samantha Haviland</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Jennifer Berry</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Matt Nelson</a:t>
            </a:r>
            <a:endParaRPr sz="1700" b="0" i="0" u="none" strike="noStrike" cap="none">
              <a:solidFill>
                <a:schemeClr val="dk2"/>
              </a:solidFill>
              <a:latin typeface="Lato"/>
              <a:ea typeface="Lato"/>
              <a:cs typeface="Lato"/>
              <a:sym typeface="Lato"/>
            </a:endParaRPr>
          </a:p>
        </p:txBody>
      </p:sp>
      <p:sp>
        <p:nvSpPr>
          <p:cNvPr id="342" name="Google Shape;342;g34955148065_0_3"/>
          <p:cNvSpPr/>
          <p:nvPr/>
        </p:nvSpPr>
        <p:spPr>
          <a:xfrm>
            <a:off x="7846300" y="1694600"/>
            <a:ext cx="2559000" cy="1899300"/>
          </a:xfrm>
          <a:prstGeom prst="roundRect">
            <a:avLst>
              <a:gd name="adj" fmla="val 16667"/>
            </a:avLst>
          </a:pr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Gail Stubbs</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Lauren Jones</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Vicky Esparza</a:t>
            </a:r>
            <a:endParaRPr sz="1700" b="0" i="0" u="none" strike="sng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Amy Aldridge</a:t>
            </a:r>
            <a:endParaRPr sz="1700" b="0" i="0" u="none" strike="noStrike" cap="none">
              <a:solidFill>
                <a:schemeClr val="dk2"/>
              </a:solidFill>
              <a:latin typeface="Lato"/>
              <a:ea typeface="Lato"/>
              <a:cs typeface="Lato"/>
              <a:sym typeface="Lato"/>
            </a:endParaRPr>
          </a:p>
        </p:txBody>
      </p:sp>
      <p:sp>
        <p:nvSpPr>
          <p:cNvPr id="343" name="Google Shape;343;g34955148065_0_3"/>
          <p:cNvSpPr/>
          <p:nvPr/>
        </p:nvSpPr>
        <p:spPr>
          <a:xfrm>
            <a:off x="1786700" y="1694600"/>
            <a:ext cx="2559000" cy="1899300"/>
          </a:xfrm>
          <a:prstGeom prst="roundRect">
            <a:avLst>
              <a:gd name="adj" fmla="val 16667"/>
            </a:avLst>
          </a:pr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50"/>
              <a:buFont typeface="Arial"/>
              <a:buNone/>
            </a:pPr>
            <a:r>
              <a:rPr lang="en-US" sz="1650" b="0" i="0" u="none" strike="noStrike" cap="none">
                <a:solidFill>
                  <a:schemeClr val="dk2"/>
                </a:solidFill>
                <a:latin typeface="Lato"/>
                <a:ea typeface="Lato"/>
                <a:cs typeface="Lato"/>
                <a:sym typeface="Lato"/>
              </a:rPr>
              <a:t>Marinell Rousmaniere</a:t>
            </a:r>
            <a:endParaRPr sz="165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650"/>
              <a:buFont typeface="Arial"/>
              <a:buNone/>
            </a:pPr>
            <a:r>
              <a:rPr lang="en-US" sz="1650" b="0" i="0" u="none" strike="noStrike" cap="none">
                <a:solidFill>
                  <a:schemeClr val="dk2"/>
                </a:solidFill>
                <a:latin typeface="Lato"/>
                <a:ea typeface="Lato"/>
                <a:cs typeface="Lato"/>
                <a:sym typeface="Lato"/>
              </a:rPr>
              <a:t>Calista Smith</a:t>
            </a:r>
            <a:endParaRPr sz="165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650"/>
              <a:buFont typeface="Arial"/>
              <a:buNone/>
            </a:pPr>
            <a:r>
              <a:rPr lang="en-US" sz="1650" b="0" i="0" u="none" strike="noStrike" cap="none">
                <a:solidFill>
                  <a:schemeClr val="dk2"/>
                </a:solidFill>
                <a:latin typeface="Lato"/>
                <a:ea typeface="Lato"/>
                <a:cs typeface="Lato"/>
                <a:sym typeface="Lato"/>
              </a:rPr>
              <a:t>Richard Owens</a:t>
            </a:r>
            <a:endParaRPr sz="165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650"/>
              <a:buFont typeface="Arial"/>
              <a:buNone/>
            </a:pPr>
            <a:r>
              <a:rPr lang="en-US" sz="1650" b="0" i="0" u="none" strike="noStrike" cap="none">
                <a:solidFill>
                  <a:schemeClr val="dk2"/>
                </a:solidFill>
                <a:latin typeface="Lato"/>
                <a:ea typeface="Lato"/>
                <a:cs typeface="Lato"/>
                <a:sym typeface="Lato"/>
              </a:rPr>
              <a:t>Michelle Camacho Liu</a:t>
            </a:r>
            <a:endParaRPr sz="165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650"/>
              <a:buFont typeface="Arial"/>
              <a:buNone/>
            </a:pPr>
            <a:r>
              <a:rPr lang="en-US" sz="1650" b="0" i="0" u="none" strike="noStrike" cap="none">
                <a:solidFill>
                  <a:schemeClr val="dk2"/>
                </a:solidFill>
                <a:latin typeface="Lato"/>
                <a:ea typeface="Lato"/>
                <a:cs typeface="Lato"/>
                <a:sym typeface="Lato"/>
              </a:rPr>
              <a:t>Mitchell Marquez</a:t>
            </a:r>
            <a:endParaRPr sz="165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650"/>
              <a:buFont typeface="Arial"/>
              <a:buNone/>
            </a:pPr>
            <a:r>
              <a:rPr lang="en-US" sz="1650" b="0" i="0" u="none" strike="noStrike" cap="none">
                <a:solidFill>
                  <a:schemeClr val="dk2"/>
                </a:solidFill>
                <a:latin typeface="Lato"/>
                <a:ea typeface="Lato"/>
                <a:cs typeface="Lato"/>
                <a:sym typeface="Lato"/>
              </a:rPr>
              <a:t>Chelsea Meldrum</a:t>
            </a:r>
            <a:endParaRPr sz="165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650"/>
              <a:buFont typeface="Arial"/>
              <a:buNone/>
            </a:pPr>
            <a:r>
              <a:rPr lang="en-US" sz="1650" b="0" i="0" u="none" strike="noStrike" cap="none">
                <a:solidFill>
                  <a:schemeClr val="dk2"/>
                </a:solidFill>
                <a:latin typeface="Lato"/>
                <a:ea typeface="Lato"/>
                <a:cs typeface="Lato"/>
                <a:sym typeface="Lato"/>
              </a:rPr>
              <a:t>Nate Klinck</a:t>
            </a:r>
            <a:endParaRPr sz="1650" b="0" i="0" u="none" strike="noStrike" cap="none">
              <a:solidFill>
                <a:schemeClr val="dk2"/>
              </a:solidFill>
              <a:latin typeface="Lato"/>
              <a:ea typeface="Lato"/>
              <a:cs typeface="Lato"/>
              <a:sym typeface="Lato"/>
            </a:endParaRPr>
          </a:p>
        </p:txBody>
      </p:sp>
      <p:sp>
        <p:nvSpPr>
          <p:cNvPr id="344" name="Google Shape;344;g34955148065_0_3"/>
          <p:cNvSpPr/>
          <p:nvPr/>
        </p:nvSpPr>
        <p:spPr>
          <a:xfrm>
            <a:off x="1786700" y="4336675"/>
            <a:ext cx="2559000" cy="1899300"/>
          </a:xfrm>
          <a:prstGeom prst="roundRect">
            <a:avLst>
              <a:gd name="adj" fmla="val 16667"/>
            </a:avLst>
          </a:prstGeom>
          <a:solidFill>
            <a:schemeClr val="l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Randy Smith</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Milan Sevak</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Kim Silverman</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Matt Rust</a:t>
            </a:r>
            <a:endParaRPr sz="1700" b="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ato"/>
                <a:ea typeface="Lato"/>
                <a:cs typeface="Lato"/>
                <a:sym typeface="Lato"/>
              </a:rPr>
              <a:t>Adrienne Martinez</a:t>
            </a:r>
            <a:endParaRPr sz="1700" b="0" i="0" u="none" strike="noStrike" cap="none">
              <a:solidFill>
                <a:schemeClr val="dk2"/>
              </a:solidFill>
              <a:latin typeface="Lato"/>
              <a:ea typeface="Lato"/>
              <a:cs typeface="Lato"/>
              <a:sym typeface="Lato"/>
            </a:endParaRPr>
          </a:p>
        </p:txBody>
      </p:sp>
      <p:sp>
        <p:nvSpPr>
          <p:cNvPr id="345" name="Google Shape;345;g34955148065_0_3"/>
          <p:cNvSpPr txBox="1"/>
          <p:nvPr/>
        </p:nvSpPr>
        <p:spPr>
          <a:xfrm>
            <a:off x="2546450" y="1171500"/>
            <a:ext cx="1039500" cy="454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Group 1</a:t>
            </a:r>
            <a:endParaRPr sz="1800" b="1" i="0" u="none" strike="noStrike" cap="none">
              <a:solidFill>
                <a:schemeClr val="accent1"/>
              </a:solidFill>
              <a:latin typeface="Lato"/>
              <a:ea typeface="Lato"/>
              <a:cs typeface="Lato"/>
              <a:sym typeface="Lato"/>
            </a:endParaRPr>
          </a:p>
        </p:txBody>
      </p:sp>
      <p:sp>
        <p:nvSpPr>
          <p:cNvPr id="346" name="Google Shape;346;g34955148065_0_3"/>
          <p:cNvSpPr txBox="1"/>
          <p:nvPr/>
        </p:nvSpPr>
        <p:spPr>
          <a:xfrm>
            <a:off x="5576250" y="1171500"/>
            <a:ext cx="1039500" cy="454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Group 2</a:t>
            </a:r>
            <a:endParaRPr sz="1800" b="1" i="0" u="none" strike="noStrike" cap="none">
              <a:solidFill>
                <a:schemeClr val="accent1"/>
              </a:solidFill>
              <a:latin typeface="Lato"/>
              <a:ea typeface="Lato"/>
              <a:cs typeface="Lato"/>
              <a:sym typeface="Lato"/>
            </a:endParaRPr>
          </a:p>
        </p:txBody>
      </p:sp>
      <p:sp>
        <p:nvSpPr>
          <p:cNvPr id="347" name="Google Shape;347;g34955148065_0_3"/>
          <p:cNvSpPr txBox="1"/>
          <p:nvPr/>
        </p:nvSpPr>
        <p:spPr>
          <a:xfrm>
            <a:off x="8606050" y="1171500"/>
            <a:ext cx="1039500" cy="454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Group 3</a:t>
            </a:r>
            <a:endParaRPr sz="1800" b="1" i="0" u="none" strike="noStrike" cap="none">
              <a:solidFill>
                <a:schemeClr val="accent1"/>
              </a:solidFill>
              <a:latin typeface="Lato"/>
              <a:ea typeface="Lato"/>
              <a:cs typeface="Lato"/>
              <a:sym typeface="Lato"/>
            </a:endParaRPr>
          </a:p>
        </p:txBody>
      </p:sp>
      <p:sp>
        <p:nvSpPr>
          <p:cNvPr id="348" name="Google Shape;348;g34955148065_0_3"/>
          <p:cNvSpPr txBox="1"/>
          <p:nvPr/>
        </p:nvSpPr>
        <p:spPr>
          <a:xfrm>
            <a:off x="2546450" y="3813563"/>
            <a:ext cx="1039500" cy="454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Group 4</a:t>
            </a:r>
            <a:endParaRPr sz="1800" b="1" i="0" u="none" strike="noStrike" cap="none">
              <a:solidFill>
                <a:schemeClr val="accent1"/>
              </a:solidFill>
              <a:latin typeface="Lato"/>
              <a:ea typeface="Lato"/>
              <a:cs typeface="Lato"/>
              <a:sym typeface="Lato"/>
            </a:endParaRPr>
          </a:p>
        </p:txBody>
      </p:sp>
      <p:sp>
        <p:nvSpPr>
          <p:cNvPr id="349" name="Google Shape;349;g34955148065_0_3"/>
          <p:cNvSpPr txBox="1"/>
          <p:nvPr/>
        </p:nvSpPr>
        <p:spPr>
          <a:xfrm>
            <a:off x="5576250" y="3787400"/>
            <a:ext cx="1039500" cy="454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Group 5</a:t>
            </a:r>
            <a:endParaRPr sz="1800" b="1" i="0" u="none" strike="noStrike" cap="none">
              <a:solidFill>
                <a:schemeClr val="accent1"/>
              </a:solidFill>
              <a:latin typeface="Lato"/>
              <a:ea typeface="Lato"/>
              <a:cs typeface="Lato"/>
              <a:sym typeface="Lato"/>
            </a:endParaRPr>
          </a:p>
        </p:txBody>
      </p:sp>
      <p:pic>
        <p:nvPicPr>
          <p:cNvPr id="350" name="Google Shape;350;g34955148065_0_3" title="discussion.png"/>
          <p:cNvPicPr preferRelativeResize="0"/>
          <p:nvPr/>
        </p:nvPicPr>
        <p:blipFill rotWithShape="1">
          <a:blip r:embed="rId3">
            <a:alphaModFix/>
          </a:blip>
          <a:srcRect/>
          <a:stretch/>
        </p:blipFill>
        <p:spPr>
          <a:xfrm>
            <a:off x="7576175" y="3963700"/>
            <a:ext cx="3645911" cy="2219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54e2774346_1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Secondary Pathways Champions</a:t>
            </a:r>
            <a:endParaRPr/>
          </a:p>
        </p:txBody>
      </p:sp>
      <p:sp>
        <p:nvSpPr>
          <p:cNvPr id="110" name="Google Shape;110;g354e2774346_1_0"/>
          <p:cNvSpPr txBox="1">
            <a:spLocks noGrp="1"/>
          </p:cNvSpPr>
          <p:nvPr>
            <p:ph type="body" idx="1"/>
          </p:nvPr>
        </p:nvSpPr>
        <p:spPr>
          <a:xfrm>
            <a:off x="838200" y="182562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Boston</a:t>
            </a:r>
            <a:endParaRPr b="1" u="sng"/>
          </a:p>
          <a:p>
            <a:pPr marL="0" lvl="0" indent="0" algn="l" rtl="0">
              <a:spcBef>
                <a:spcPts val="1000"/>
              </a:spcBef>
              <a:spcAft>
                <a:spcPts val="0"/>
              </a:spcAft>
              <a:buNone/>
            </a:pPr>
            <a:r>
              <a:rPr lang="en-US"/>
              <a:t>Marsha Inniss Mitchell</a:t>
            </a:r>
            <a:endParaRPr/>
          </a:p>
        </p:txBody>
      </p:sp>
      <p:sp>
        <p:nvSpPr>
          <p:cNvPr id="111" name="Google Shape;111;g354e2774346_1_0"/>
          <p:cNvSpPr txBox="1">
            <a:spLocks noGrp="1"/>
          </p:cNvSpPr>
          <p:nvPr>
            <p:ph type="body" idx="1"/>
          </p:nvPr>
        </p:nvSpPr>
        <p:spPr>
          <a:xfrm>
            <a:off x="6429275" y="182562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Denver</a:t>
            </a:r>
            <a:endParaRPr b="1" u="sng"/>
          </a:p>
          <a:p>
            <a:pPr marL="0" lvl="0" indent="0" algn="l" rtl="0">
              <a:spcBef>
                <a:spcPts val="1000"/>
              </a:spcBef>
              <a:spcAft>
                <a:spcPts val="0"/>
              </a:spcAft>
              <a:buNone/>
            </a:pPr>
            <a:r>
              <a:rPr lang="en-US"/>
              <a:t>Samantha Haviland</a:t>
            </a:r>
            <a:endParaRPr/>
          </a:p>
        </p:txBody>
      </p:sp>
      <p:sp>
        <p:nvSpPr>
          <p:cNvPr id="112" name="Google Shape;112;g354e2774346_1_0"/>
          <p:cNvSpPr txBox="1">
            <a:spLocks noGrp="1"/>
          </p:cNvSpPr>
          <p:nvPr>
            <p:ph type="body" idx="1"/>
          </p:nvPr>
        </p:nvSpPr>
        <p:spPr>
          <a:xfrm>
            <a:off x="838200" y="359662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Indianapolis</a:t>
            </a:r>
            <a:endParaRPr b="1" u="sng"/>
          </a:p>
          <a:p>
            <a:pPr marL="0" lvl="0" indent="0" algn="l" rtl="0">
              <a:spcBef>
                <a:spcPts val="1000"/>
              </a:spcBef>
              <a:spcAft>
                <a:spcPts val="0"/>
              </a:spcAft>
              <a:buNone/>
            </a:pPr>
            <a:r>
              <a:rPr lang="en-US"/>
              <a:t>Jenny Berry</a:t>
            </a:r>
            <a:endParaRPr/>
          </a:p>
        </p:txBody>
      </p:sp>
      <p:sp>
        <p:nvSpPr>
          <p:cNvPr id="113" name="Google Shape;113;g354e2774346_1_0"/>
          <p:cNvSpPr txBox="1">
            <a:spLocks noGrp="1"/>
          </p:cNvSpPr>
          <p:nvPr>
            <p:ph type="body" idx="1"/>
          </p:nvPr>
        </p:nvSpPr>
        <p:spPr>
          <a:xfrm>
            <a:off x="6429275" y="346182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Nashville</a:t>
            </a:r>
            <a:endParaRPr b="1" u="sng"/>
          </a:p>
          <a:p>
            <a:pPr marL="0" lvl="0" indent="0" algn="l" rtl="0">
              <a:spcBef>
                <a:spcPts val="1000"/>
              </a:spcBef>
              <a:spcAft>
                <a:spcPts val="0"/>
              </a:spcAft>
              <a:buNone/>
            </a:pPr>
            <a:r>
              <a:rPr lang="en-US"/>
              <a:t>Matt Nelson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34138d4cf9f_0_12"/>
          <p:cNvSpPr txBox="1">
            <a:spLocks noGrp="1"/>
          </p:cNvSpPr>
          <p:nvPr>
            <p:ph type="title"/>
          </p:nvPr>
        </p:nvSpPr>
        <p:spPr>
          <a:xfrm>
            <a:off x="582825" y="5657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4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The Power of the Network: Cross-Site Discussions </a:t>
            </a:r>
            <a:endParaRPr sz="3600" b="1"/>
          </a:p>
        </p:txBody>
      </p:sp>
      <p:sp>
        <p:nvSpPr>
          <p:cNvPr id="357" name="Google Shape;357;g34138d4cf9f_0_12"/>
          <p:cNvSpPr txBox="1">
            <a:spLocks noGrp="1"/>
          </p:cNvSpPr>
          <p:nvPr>
            <p:ph type="body" idx="1"/>
          </p:nvPr>
        </p:nvSpPr>
        <p:spPr>
          <a:xfrm>
            <a:off x="582825" y="2041875"/>
            <a:ext cx="10228800" cy="44610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1000"/>
              </a:spcBef>
              <a:spcAft>
                <a:spcPts val="0"/>
              </a:spcAft>
              <a:buSzPts val="2000"/>
              <a:buChar char="❏"/>
            </a:pPr>
            <a:r>
              <a:rPr lang="en-US" sz="2000"/>
              <a:t>Where did your site team benefit from cross-site collaboration? </a:t>
            </a:r>
            <a:br>
              <a:rPr lang="en-US" sz="2000"/>
            </a:br>
            <a:r>
              <a:rPr lang="en-US" sz="1800" i="1">
                <a:solidFill>
                  <a:schemeClr val="accent2"/>
                </a:solidFill>
              </a:rPr>
              <a:t>How did this impact or influence your work or approach to implementation? </a:t>
            </a:r>
            <a:endParaRPr sz="1800" i="1">
              <a:solidFill>
                <a:schemeClr val="accent2"/>
              </a:solidFill>
            </a:endParaRPr>
          </a:p>
          <a:p>
            <a:pPr marL="0" lvl="0" indent="0" algn="l" rtl="0">
              <a:lnSpc>
                <a:spcPct val="100000"/>
              </a:lnSpc>
              <a:spcBef>
                <a:spcPts val="1000"/>
              </a:spcBef>
              <a:spcAft>
                <a:spcPts val="0"/>
              </a:spcAft>
              <a:buNone/>
            </a:pPr>
            <a:endParaRPr sz="2000">
              <a:solidFill>
                <a:schemeClr val="accent2"/>
              </a:solidFill>
            </a:endParaRPr>
          </a:p>
          <a:p>
            <a:pPr marL="457200" lvl="0" indent="-355600" algn="l" rtl="0">
              <a:lnSpc>
                <a:spcPct val="100000"/>
              </a:lnSpc>
              <a:spcBef>
                <a:spcPts val="1000"/>
              </a:spcBef>
              <a:spcAft>
                <a:spcPts val="0"/>
              </a:spcAft>
              <a:buSzPts val="2000"/>
              <a:buChar char="❏"/>
            </a:pPr>
            <a:r>
              <a:rPr lang="en-US" sz="2000"/>
              <a:t>Where did your site team benefit from learning sessions at convenings? </a:t>
            </a:r>
            <a:br>
              <a:rPr lang="en-US" sz="2000"/>
            </a:br>
            <a:r>
              <a:rPr lang="en-US" sz="1800" i="1">
                <a:solidFill>
                  <a:schemeClr val="accent2"/>
                </a:solidFill>
              </a:rPr>
              <a:t>How did this impact or influence your work or approach to implementation?</a:t>
            </a:r>
            <a:endParaRPr sz="1800" i="1">
              <a:solidFill>
                <a:schemeClr val="accent2"/>
              </a:solidFill>
            </a:endParaRPr>
          </a:p>
          <a:p>
            <a:pPr marL="457200" lvl="0" indent="0" algn="l" rtl="0">
              <a:lnSpc>
                <a:spcPct val="100000"/>
              </a:lnSpc>
              <a:spcBef>
                <a:spcPts val="1000"/>
              </a:spcBef>
              <a:spcAft>
                <a:spcPts val="0"/>
              </a:spcAft>
              <a:buNone/>
            </a:pPr>
            <a:endParaRPr sz="1800" i="1">
              <a:solidFill>
                <a:schemeClr val="accent2"/>
              </a:solidFill>
            </a:endParaRPr>
          </a:p>
          <a:p>
            <a:pPr marL="457200" lvl="0" indent="-355600" algn="l" rtl="0">
              <a:lnSpc>
                <a:spcPct val="100000"/>
              </a:lnSpc>
              <a:spcBef>
                <a:spcPts val="1000"/>
              </a:spcBef>
              <a:spcAft>
                <a:spcPts val="0"/>
              </a:spcAft>
              <a:buSzPts val="2000"/>
              <a:buChar char="❏"/>
            </a:pPr>
            <a:r>
              <a:rPr lang="en-US" sz="2000"/>
              <a:t>Where could your site team have benefitted from more support from the network?</a:t>
            </a:r>
            <a:endParaRPr sz="2000"/>
          </a:p>
          <a:p>
            <a:pPr marL="457200" lvl="0" indent="0" algn="l" rtl="0">
              <a:lnSpc>
                <a:spcPct val="100000"/>
              </a:lnSpc>
              <a:spcBef>
                <a:spcPts val="1000"/>
              </a:spcBef>
              <a:spcAft>
                <a:spcPts val="0"/>
              </a:spcAft>
              <a:buNone/>
            </a:pPr>
            <a:endParaRPr sz="2000"/>
          </a:p>
          <a:p>
            <a:pPr marL="457200" lvl="0" indent="-355600" algn="l" rtl="0">
              <a:lnSpc>
                <a:spcPct val="100000"/>
              </a:lnSpc>
              <a:spcBef>
                <a:spcPts val="1000"/>
              </a:spcBef>
              <a:spcAft>
                <a:spcPts val="0"/>
              </a:spcAft>
              <a:buSzPts val="2000"/>
              <a:buChar char="❏"/>
            </a:pPr>
            <a:r>
              <a:rPr lang="en-US" sz="2000"/>
              <a:t>Where will your team leverage what your team has learned in the next phase of work?</a:t>
            </a:r>
            <a:endParaRPr sz="2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34138d4cf9f_0_25"/>
          <p:cNvSpPr txBox="1">
            <a:spLocks noGrp="1"/>
          </p:cNvSpPr>
          <p:nvPr>
            <p:ph type="title"/>
          </p:nvPr>
        </p:nvSpPr>
        <p:spPr>
          <a:xfrm>
            <a:off x="838200" y="607875"/>
            <a:ext cx="10515600" cy="102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400" b="1"/>
              <a:t>Site Debriefs &amp; Share Outs</a:t>
            </a:r>
            <a:endParaRPr sz="3400" b="1"/>
          </a:p>
        </p:txBody>
      </p:sp>
      <p:sp>
        <p:nvSpPr>
          <p:cNvPr id="364" name="Google Shape;364;g34138d4cf9f_0_25"/>
          <p:cNvSpPr txBox="1">
            <a:spLocks noGrp="1"/>
          </p:cNvSpPr>
          <p:nvPr>
            <p:ph type="body" idx="1"/>
          </p:nvPr>
        </p:nvSpPr>
        <p:spPr>
          <a:xfrm>
            <a:off x="838200" y="2503325"/>
            <a:ext cx="9158400" cy="3516300"/>
          </a:xfrm>
          <a:prstGeom prst="rect">
            <a:avLst/>
          </a:prstGeom>
          <a:noFill/>
          <a:ln>
            <a:noFill/>
          </a:ln>
        </p:spPr>
        <p:txBody>
          <a:bodyPr spcFirstLastPara="1" wrap="square" lIns="91425" tIns="45700" rIns="91425" bIns="45700" anchor="t" anchorCtr="0">
            <a:normAutofit fontScale="85000" lnSpcReduction="20000"/>
          </a:bodyPr>
          <a:lstStyle/>
          <a:p>
            <a:pPr marL="457200" lvl="0" indent="-304958" algn="l" rtl="0">
              <a:lnSpc>
                <a:spcPct val="115000"/>
              </a:lnSpc>
              <a:spcBef>
                <a:spcPts val="1000"/>
              </a:spcBef>
              <a:spcAft>
                <a:spcPts val="0"/>
              </a:spcAft>
              <a:buSzPct val="61904"/>
              <a:buFont typeface="Lato"/>
              <a:buChar char="❏"/>
            </a:pPr>
            <a:r>
              <a:rPr lang="en-US" sz="2100"/>
              <a:t>Did the museum tour or discussions remind you of other milestones you’d like to add to the timeline? (If so, please feel free to add)</a:t>
            </a:r>
            <a:br>
              <a:rPr lang="en-US" sz="2100"/>
            </a:br>
            <a:endParaRPr sz="2100"/>
          </a:p>
          <a:p>
            <a:pPr marL="457200" lvl="0" indent="-304958" algn="l" rtl="0">
              <a:lnSpc>
                <a:spcPct val="115000"/>
              </a:lnSpc>
              <a:spcBef>
                <a:spcPts val="0"/>
              </a:spcBef>
              <a:spcAft>
                <a:spcPts val="0"/>
              </a:spcAft>
              <a:buSzPct val="61904"/>
              <a:buFont typeface="Lato"/>
              <a:buChar char="❏"/>
            </a:pPr>
            <a:r>
              <a:rPr lang="en-US" sz="2100"/>
              <a:t>Are there milestones from other sites that you are just learning about for the first time and perhaps wish you knew sooner?</a:t>
            </a:r>
            <a:br>
              <a:rPr lang="en-US" sz="2100"/>
            </a:br>
            <a:endParaRPr sz="2100"/>
          </a:p>
          <a:p>
            <a:pPr marL="457200" lvl="0" indent="-304958" algn="l" rtl="0">
              <a:lnSpc>
                <a:spcPct val="115000"/>
              </a:lnSpc>
              <a:spcBef>
                <a:spcPts val="0"/>
              </a:spcBef>
              <a:spcAft>
                <a:spcPts val="0"/>
              </a:spcAft>
              <a:buSzPct val="61904"/>
              <a:buFont typeface="Lato"/>
              <a:buChar char="❏"/>
            </a:pPr>
            <a:r>
              <a:rPr lang="en-US" sz="2100"/>
              <a:t>Which milestones from other sites, or the network, helped inform work for your own site whether through replication or helping you troubleshoot challenges?</a:t>
            </a:r>
            <a:br>
              <a:rPr lang="en-US" sz="2100"/>
            </a:br>
            <a:endParaRPr sz="2100"/>
          </a:p>
          <a:p>
            <a:pPr marL="457200" lvl="0" indent="-304958" algn="l" rtl="0">
              <a:lnSpc>
                <a:spcPct val="115000"/>
              </a:lnSpc>
              <a:spcBef>
                <a:spcPts val="0"/>
              </a:spcBef>
              <a:spcAft>
                <a:spcPts val="0"/>
              </a:spcAft>
              <a:buSzPct val="61904"/>
              <a:buFont typeface="Lato"/>
              <a:buChar char="❏"/>
            </a:pPr>
            <a:r>
              <a:rPr lang="en-US" sz="2100"/>
              <a:t>What makes you most proud of your site’s work?</a:t>
            </a:r>
            <a:br>
              <a:rPr lang="en-US" sz="2100"/>
            </a:br>
            <a:endParaRPr sz="2100"/>
          </a:p>
          <a:p>
            <a:pPr marL="457200" lvl="0" indent="-304958" algn="l" rtl="0">
              <a:lnSpc>
                <a:spcPct val="115000"/>
              </a:lnSpc>
              <a:spcBef>
                <a:spcPts val="0"/>
              </a:spcBef>
              <a:spcAft>
                <a:spcPts val="0"/>
              </a:spcAft>
              <a:buSzPct val="61904"/>
              <a:buFont typeface="Lato"/>
              <a:buChar char="❏"/>
            </a:pPr>
            <a:r>
              <a:rPr lang="en-US" sz="2100"/>
              <a:t>What makes you most proud about participating in the network?</a:t>
            </a:r>
            <a:endParaRPr sz="2100"/>
          </a:p>
        </p:txBody>
      </p:sp>
      <p:sp>
        <p:nvSpPr>
          <p:cNvPr id="365" name="Google Shape;365;g34138d4cf9f_0_25"/>
          <p:cNvSpPr txBox="1"/>
          <p:nvPr/>
        </p:nvSpPr>
        <p:spPr>
          <a:xfrm>
            <a:off x="838200" y="1506425"/>
            <a:ext cx="10515600" cy="825900"/>
          </a:xfrm>
          <a:prstGeom prst="rect">
            <a:avLst/>
          </a:prstGeom>
          <a:noFill/>
          <a:ln>
            <a:noFill/>
          </a:ln>
        </p:spPr>
        <p:txBody>
          <a:bodyPr spcFirstLastPara="1" wrap="square" lIns="91425" tIns="91425" rIns="91425" bIns="91425" anchor="t" anchorCtr="0">
            <a:normAutofit/>
          </a:bodyPr>
          <a:lstStyle/>
          <a:p>
            <a:pPr marL="0" marR="0" lvl="0" indent="0" algn="l" rtl="0">
              <a:lnSpc>
                <a:spcPct val="80000"/>
              </a:lnSpc>
              <a:spcBef>
                <a:spcPts val="0"/>
              </a:spcBef>
              <a:spcAft>
                <a:spcPts val="0"/>
              </a:spcAft>
              <a:buClr>
                <a:srgbClr val="000000"/>
              </a:buClr>
              <a:buSzPts val="1018"/>
              <a:buFont typeface="Arial"/>
              <a:buNone/>
            </a:pPr>
            <a:r>
              <a:rPr lang="en-US" sz="2390" b="0" i="1" u="none" strike="noStrike" cap="none">
                <a:solidFill>
                  <a:schemeClr val="accent2"/>
                </a:solidFill>
                <a:latin typeface="Lato"/>
                <a:ea typeface="Lato"/>
                <a:cs typeface="Lato"/>
                <a:sym typeface="Lato"/>
              </a:rPr>
              <a:t>Please return to your site team groups to debrief your </a:t>
            </a:r>
            <a:endParaRPr sz="2390" b="0" i="1" u="none" strike="noStrike" cap="none">
              <a:solidFill>
                <a:schemeClr val="accent2"/>
              </a:solidFill>
              <a:latin typeface="Lato"/>
              <a:ea typeface="Lato"/>
              <a:cs typeface="Lato"/>
              <a:sym typeface="Lato"/>
            </a:endParaRPr>
          </a:p>
          <a:p>
            <a:pPr marL="0" marR="0" lvl="0" indent="0" algn="l" rtl="0">
              <a:lnSpc>
                <a:spcPct val="80000"/>
              </a:lnSpc>
              <a:spcBef>
                <a:spcPts val="0"/>
              </a:spcBef>
              <a:spcAft>
                <a:spcPts val="0"/>
              </a:spcAft>
              <a:buClr>
                <a:srgbClr val="000000"/>
              </a:buClr>
              <a:buSzPts val="1018"/>
              <a:buFont typeface="Arial"/>
              <a:buNone/>
            </a:pPr>
            <a:r>
              <a:rPr lang="en-US" sz="2390" b="0" i="1" u="none" strike="noStrike" cap="none">
                <a:solidFill>
                  <a:schemeClr val="accent2"/>
                </a:solidFill>
                <a:latin typeface="Lato"/>
                <a:ea typeface="Lato"/>
                <a:cs typeface="Lato"/>
                <a:sym typeface="Lato"/>
              </a:rPr>
              <a:t>discussions with the following questions: </a:t>
            </a:r>
            <a:endParaRPr sz="2390" b="0" i="1" u="none" strike="noStrike" cap="none">
              <a:solidFill>
                <a:schemeClr val="accent2"/>
              </a:solidFill>
              <a:latin typeface="Lato"/>
              <a:ea typeface="Lato"/>
              <a:cs typeface="Lato"/>
              <a:sym typeface="Lato"/>
            </a:endParaRPr>
          </a:p>
        </p:txBody>
      </p:sp>
      <p:pic>
        <p:nvPicPr>
          <p:cNvPr id="366" name="Google Shape;366;g34138d4cf9f_0_25" title="bubbles.png"/>
          <p:cNvPicPr preferRelativeResize="0"/>
          <p:nvPr/>
        </p:nvPicPr>
        <p:blipFill rotWithShape="1">
          <a:blip r:embed="rId3">
            <a:alphaModFix/>
          </a:blip>
          <a:srcRect/>
          <a:stretch/>
        </p:blipFill>
        <p:spPr>
          <a:xfrm>
            <a:off x="8278901" y="455475"/>
            <a:ext cx="2874300" cy="21246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34c07d0675d_1_174"/>
          <p:cNvSpPr txBox="1">
            <a:spLocks noGrp="1"/>
          </p:cNvSpPr>
          <p:nvPr>
            <p:ph type="title"/>
          </p:nvPr>
        </p:nvSpPr>
        <p:spPr>
          <a:xfrm>
            <a:off x="3454400" y="414338"/>
            <a:ext cx="74421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4400"/>
              <a:t>Lunch &amp; New Skills Trivia</a:t>
            </a:r>
            <a:endParaRPr sz="4400"/>
          </a:p>
        </p:txBody>
      </p:sp>
      <p:sp>
        <p:nvSpPr>
          <p:cNvPr id="373" name="Google Shape;373;g34c07d0675d_1_174"/>
          <p:cNvSpPr txBox="1">
            <a:spLocks noGrp="1"/>
          </p:cNvSpPr>
          <p:nvPr>
            <p:ph type="body" idx="1"/>
          </p:nvPr>
        </p:nvSpPr>
        <p:spPr>
          <a:xfrm>
            <a:off x="3454400" y="3294063"/>
            <a:ext cx="74421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12:00 - 1:00 pm</a:t>
            </a:r>
            <a:endParaRPr/>
          </a:p>
          <a:p>
            <a:pPr marL="0" lvl="0" indent="0" algn="l" rtl="0">
              <a:spcBef>
                <a:spcPts val="1000"/>
              </a:spcBef>
              <a:spcAft>
                <a:spcPts val="0"/>
              </a:spcAft>
              <a:buNone/>
            </a:pPr>
            <a:r>
              <a:rPr lang="en-US"/>
              <a:t>Hub 2, Mezzanine Level</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353a1dcdf5f_0_12"/>
          <p:cNvSpPr txBox="1">
            <a:spLocks noGrp="1"/>
          </p:cNvSpPr>
          <p:nvPr>
            <p:ph type="body" idx="1"/>
          </p:nvPr>
        </p:nvSpPr>
        <p:spPr>
          <a:xfrm>
            <a:off x="838200" y="465050"/>
            <a:ext cx="10515600" cy="6244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dirty="0">
                <a:solidFill>
                  <a:srgbClr val="E38526"/>
                </a:solidFill>
              </a:rPr>
              <a:t>1. The </a:t>
            </a:r>
            <a:r>
              <a:rPr lang="en-US" sz="2400" i="1" dirty="0">
                <a:solidFill>
                  <a:srgbClr val="E38526"/>
                </a:solidFill>
              </a:rPr>
              <a:t>New Skills ready network</a:t>
            </a:r>
            <a:r>
              <a:rPr lang="en-US" sz="2400" dirty="0">
                <a:solidFill>
                  <a:srgbClr val="E38526"/>
                </a:solidFill>
              </a:rPr>
              <a:t> is part of a larger JPMC sponsored portfolio that was originally called GCRI. What does GCRI stand for?</a:t>
            </a:r>
            <a:endParaRPr sz="2400" dirty="0">
              <a:solidFill>
                <a:srgbClr val="E38526"/>
              </a:solidFill>
            </a:endParaRPr>
          </a:p>
          <a:p>
            <a:pPr marL="0" lvl="0" indent="0" algn="l" rtl="0">
              <a:spcBef>
                <a:spcPts val="1000"/>
              </a:spcBef>
              <a:spcAft>
                <a:spcPts val="0"/>
              </a:spcAft>
              <a:buNone/>
            </a:pPr>
            <a:endParaRPr sz="2400" dirty="0">
              <a:solidFill>
                <a:srgbClr val="E38526"/>
              </a:solidFill>
            </a:endParaRPr>
          </a:p>
          <a:p>
            <a:pPr marL="0" lvl="0" indent="0" algn="l" rtl="0">
              <a:spcBef>
                <a:spcPts val="1000"/>
              </a:spcBef>
              <a:spcAft>
                <a:spcPts val="0"/>
              </a:spcAft>
              <a:buNone/>
            </a:pPr>
            <a:r>
              <a:rPr lang="en-US" sz="2400" dirty="0">
                <a:solidFill>
                  <a:srgbClr val="E38526"/>
                </a:solidFill>
              </a:rPr>
              <a:t>2. Prior to </a:t>
            </a:r>
            <a:r>
              <a:rPr lang="en-US" sz="2400" i="1" dirty="0">
                <a:solidFill>
                  <a:srgbClr val="E38526"/>
                </a:solidFill>
              </a:rPr>
              <a:t>New Skills ready network</a:t>
            </a:r>
            <a:r>
              <a:rPr lang="en-US" sz="2400" dirty="0">
                <a:solidFill>
                  <a:srgbClr val="E38526"/>
                </a:solidFill>
              </a:rPr>
              <a:t>, we had </a:t>
            </a:r>
            <a:r>
              <a:rPr lang="en-US" sz="2400" i="1" dirty="0">
                <a:solidFill>
                  <a:srgbClr val="E38526"/>
                </a:solidFill>
              </a:rPr>
              <a:t>New Skills for Youth</a:t>
            </a:r>
            <a:r>
              <a:rPr lang="en-US" sz="2400" dirty="0">
                <a:solidFill>
                  <a:srgbClr val="E38526"/>
                </a:solidFill>
              </a:rPr>
              <a:t>. How many states participated in New Skills for Youth?</a:t>
            </a:r>
            <a:endParaRPr sz="2400" dirty="0">
              <a:solidFill>
                <a:srgbClr val="E38526"/>
              </a:solidFill>
            </a:endParaRPr>
          </a:p>
          <a:p>
            <a:pPr marL="0" lvl="0" indent="0" algn="l" rtl="0">
              <a:spcBef>
                <a:spcPts val="1000"/>
              </a:spcBef>
              <a:spcAft>
                <a:spcPts val="0"/>
              </a:spcAft>
              <a:buNone/>
            </a:pPr>
            <a:endParaRPr sz="2400" dirty="0">
              <a:solidFill>
                <a:srgbClr val="E38526"/>
              </a:solidFill>
            </a:endParaRPr>
          </a:p>
          <a:p>
            <a:pPr marL="0" lvl="0" indent="0" algn="l" rtl="0">
              <a:spcBef>
                <a:spcPts val="1000"/>
              </a:spcBef>
              <a:spcAft>
                <a:spcPts val="0"/>
              </a:spcAft>
              <a:buNone/>
            </a:pPr>
            <a:r>
              <a:rPr lang="en-US" sz="2400" dirty="0">
                <a:solidFill>
                  <a:srgbClr val="E38526"/>
                </a:solidFill>
              </a:rPr>
              <a:t>3. How many total people have participated in a New Skills convening?</a:t>
            </a:r>
            <a:endParaRPr sz="2400" dirty="0">
              <a:solidFill>
                <a:srgbClr val="E38526"/>
              </a:solidFill>
            </a:endParaRPr>
          </a:p>
          <a:p>
            <a:pPr marL="0" lvl="0" indent="0" algn="l" rtl="0">
              <a:spcBef>
                <a:spcPts val="1000"/>
              </a:spcBef>
              <a:spcAft>
                <a:spcPts val="0"/>
              </a:spcAft>
              <a:buNone/>
            </a:pPr>
            <a:endParaRPr sz="2400" dirty="0">
              <a:solidFill>
                <a:srgbClr val="E38526"/>
              </a:solidFill>
            </a:endParaRPr>
          </a:p>
          <a:p>
            <a:pPr marL="0" lvl="0" indent="0" algn="l" rtl="0">
              <a:spcBef>
                <a:spcPts val="1000"/>
              </a:spcBef>
              <a:spcAft>
                <a:spcPts val="0"/>
              </a:spcAft>
              <a:buNone/>
            </a:pPr>
            <a:r>
              <a:rPr lang="en-US" sz="2400" dirty="0">
                <a:solidFill>
                  <a:srgbClr val="E38526"/>
                </a:solidFill>
              </a:rPr>
              <a:t>4. The first New Skills convening was in Cincinnati, OH. Due to a tornado warning, we scrapped our evening activity and had pizza and trivia instead. What was the original evening activity?</a:t>
            </a:r>
            <a:endParaRPr sz="2400" dirty="0">
              <a:solidFill>
                <a:srgbClr val="E38526"/>
              </a:solidFill>
            </a:endParaRPr>
          </a:p>
          <a:p>
            <a:pPr marL="0" lvl="0" indent="0" algn="l" rtl="0">
              <a:spcBef>
                <a:spcPts val="1000"/>
              </a:spcBef>
              <a:spcAft>
                <a:spcPts val="0"/>
              </a:spcAft>
              <a:buNone/>
            </a:pPr>
            <a:endParaRPr sz="2400" dirty="0">
              <a:solidFill>
                <a:srgbClr val="E38526"/>
              </a:solidFill>
            </a:endParaRPr>
          </a:p>
          <a:p>
            <a:pPr marL="0" lvl="0" indent="0" algn="l" rtl="0">
              <a:spcBef>
                <a:spcPts val="1000"/>
              </a:spcBef>
              <a:spcAft>
                <a:spcPts val="0"/>
              </a:spcAft>
              <a:buNone/>
            </a:pPr>
            <a:r>
              <a:rPr lang="en-US" sz="2400" dirty="0">
                <a:solidFill>
                  <a:srgbClr val="E38526"/>
                </a:solidFill>
              </a:rPr>
              <a:t>5.  Which New Skills site is the largest geographically by square miles?</a:t>
            </a:r>
            <a:endParaRPr sz="2400" dirty="0">
              <a:solidFill>
                <a:srgbClr val="E3852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54e2774346_1_128"/>
          <p:cNvSpPr txBox="1">
            <a:spLocks noGrp="1"/>
          </p:cNvSpPr>
          <p:nvPr>
            <p:ph type="body" idx="1"/>
          </p:nvPr>
        </p:nvSpPr>
        <p:spPr>
          <a:xfrm>
            <a:off x="838200" y="465050"/>
            <a:ext cx="10515600" cy="6244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700">
                <a:solidFill>
                  <a:srgbClr val="E38526"/>
                </a:solidFill>
              </a:rPr>
              <a:t>6. Which postsecondary partner has the most full-time learners on their main campus?</a:t>
            </a:r>
            <a:endParaRPr sz="2700">
              <a:solidFill>
                <a:srgbClr val="E38526"/>
              </a:solidFill>
            </a:endParaRPr>
          </a:p>
          <a:p>
            <a:pPr marL="0" lvl="0" indent="0" algn="l" rtl="0">
              <a:spcBef>
                <a:spcPts val="1000"/>
              </a:spcBef>
              <a:spcAft>
                <a:spcPts val="0"/>
              </a:spcAft>
              <a:buNone/>
            </a:pPr>
            <a:endParaRPr sz="2700">
              <a:solidFill>
                <a:srgbClr val="E38526"/>
              </a:solidFill>
            </a:endParaRPr>
          </a:p>
          <a:p>
            <a:pPr marL="0" lvl="0" indent="0" algn="l" rtl="0">
              <a:spcBef>
                <a:spcPts val="1000"/>
              </a:spcBef>
              <a:spcAft>
                <a:spcPts val="0"/>
              </a:spcAft>
              <a:buNone/>
            </a:pPr>
            <a:r>
              <a:rPr lang="en-US" sz="2700">
                <a:solidFill>
                  <a:srgbClr val="E38526"/>
                </a:solidFill>
              </a:rPr>
              <a:t>7. Which of the six school district has the highest K-12 student enrollment?</a:t>
            </a:r>
            <a:endParaRPr sz="2700">
              <a:solidFill>
                <a:srgbClr val="E38526"/>
              </a:solidFill>
            </a:endParaRPr>
          </a:p>
          <a:p>
            <a:pPr marL="0" lvl="0" indent="0" algn="l" rtl="0">
              <a:spcBef>
                <a:spcPts val="1000"/>
              </a:spcBef>
              <a:spcAft>
                <a:spcPts val="0"/>
              </a:spcAft>
              <a:buNone/>
            </a:pPr>
            <a:endParaRPr sz="2700">
              <a:solidFill>
                <a:srgbClr val="E38526"/>
              </a:solidFill>
            </a:endParaRPr>
          </a:p>
          <a:p>
            <a:pPr marL="0" lvl="0" indent="0" algn="l" rtl="0">
              <a:spcBef>
                <a:spcPts val="1000"/>
              </a:spcBef>
              <a:spcAft>
                <a:spcPts val="0"/>
              </a:spcAft>
              <a:buNone/>
            </a:pPr>
            <a:r>
              <a:rPr lang="en-US" sz="2700">
                <a:solidFill>
                  <a:srgbClr val="E38526"/>
                </a:solidFill>
              </a:rPr>
              <a:t>8. Which of the six sites has the tallest building?</a:t>
            </a:r>
            <a:endParaRPr sz="2700">
              <a:solidFill>
                <a:srgbClr val="E38526"/>
              </a:solidFill>
            </a:endParaRPr>
          </a:p>
          <a:p>
            <a:pPr marL="0" lvl="0" indent="0" algn="l" rtl="0">
              <a:spcBef>
                <a:spcPts val="1000"/>
              </a:spcBef>
              <a:spcAft>
                <a:spcPts val="0"/>
              </a:spcAft>
              <a:buNone/>
            </a:pPr>
            <a:endParaRPr sz="2700">
              <a:solidFill>
                <a:srgbClr val="E38526"/>
              </a:solidFill>
            </a:endParaRPr>
          </a:p>
          <a:p>
            <a:pPr marL="0" lvl="0" indent="0" algn="l" rtl="0">
              <a:spcBef>
                <a:spcPts val="1000"/>
              </a:spcBef>
              <a:spcAft>
                <a:spcPts val="0"/>
              </a:spcAft>
              <a:buNone/>
            </a:pPr>
            <a:r>
              <a:rPr lang="en-US" sz="2700">
                <a:solidFill>
                  <a:srgbClr val="E38526"/>
                </a:solidFill>
              </a:rPr>
              <a:t>9. Which of the six sites is known as the Arch City?</a:t>
            </a:r>
            <a:endParaRPr sz="2700">
              <a:solidFill>
                <a:srgbClr val="E38526"/>
              </a:solidFill>
            </a:endParaRPr>
          </a:p>
          <a:p>
            <a:pPr marL="0" lvl="0" indent="0" algn="l" rtl="0">
              <a:spcBef>
                <a:spcPts val="1000"/>
              </a:spcBef>
              <a:spcAft>
                <a:spcPts val="0"/>
              </a:spcAft>
              <a:buNone/>
            </a:pPr>
            <a:endParaRPr sz="2700">
              <a:solidFill>
                <a:srgbClr val="E38526"/>
              </a:solidFill>
            </a:endParaRPr>
          </a:p>
          <a:p>
            <a:pPr marL="0" lvl="0" indent="0" algn="l" rtl="0">
              <a:spcBef>
                <a:spcPts val="1000"/>
              </a:spcBef>
              <a:spcAft>
                <a:spcPts val="0"/>
              </a:spcAft>
              <a:buNone/>
            </a:pPr>
            <a:r>
              <a:rPr lang="en-US" sz="2700">
                <a:solidFill>
                  <a:srgbClr val="E38526"/>
                </a:solidFill>
              </a:rPr>
              <a:t>10. Which site is not the most populous in their state?</a:t>
            </a:r>
            <a:endParaRPr sz="2700">
              <a:solidFill>
                <a:srgbClr val="E3852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54e2774346_1_144"/>
          <p:cNvSpPr txBox="1">
            <a:spLocks noGrp="1"/>
          </p:cNvSpPr>
          <p:nvPr>
            <p:ph type="body" idx="1"/>
          </p:nvPr>
        </p:nvSpPr>
        <p:spPr>
          <a:xfrm>
            <a:off x="838200" y="465050"/>
            <a:ext cx="10515600" cy="6244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solidFill>
                  <a:srgbClr val="E38526"/>
                </a:solidFill>
              </a:rPr>
              <a:t>11. Which site is named for a Revolutionary War hero?</a:t>
            </a:r>
            <a:endParaRPr dirty="0">
              <a:solidFill>
                <a:srgbClr val="E38526"/>
              </a:solidFill>
            </a:endParaRPr>
          </a:p>
          <a:p>
            <a:pPr marL="0" lvl="0" indent="0" algn="l" rtl="0">
              <a:spcBef>
                <a:spcPts val="1000"/>
              </a:spcBef>
              <a:spcAft>
                <a:spcPts val="0"/>
              </a:spcAft>
              <a:buNone/>
            </a:pPr>
            <a:endParaRPr dirty="0">
              <a:solidFill>
                <a:srgbClr val="E38526"/>
              </a:solidFill>
            </a:endParaRPr>
          </a:p>
          <a:p>
            <a:pPr marL="0" lvl="0" indent="0" algn="l" rtl="0">
              <a:spcBef>
                <a:spcPts val="1000"/>
              </a:spcBef>
              <a:spcAft>
                <a:spcPts val="0"/>
              </a:spcAft>
              <a:buNone/>
            </a:pPr>
            <a:r>
              <a:rPr lang="en-US" dirty="0">
                <a:solidFill>
                  <a:srgbClr val="E38526"/>
                </a:solidFill>
              </a:rPr>
              <a:t>12. Among the sites, which is known for brewing the most beer?</a:t>
            </a:r>
            <a:endParaRPr dirty="0">
              <a:solidFill>
                <a:srgbClr val="E38526"/>
              </a:solidFill>
            </a:endParaRPr>
          </a:p>
          <a:p>
            <a:pPr marL="0" lvl="0" indent="0" algn="l" rtl="0">
              <a:spcBef>
                <a:spcPts val="1000"/>
              </a:spcBef>
              <a:spcAft>
                <a:spcPts val="0"/>
              </a:spcAft>
              <a:buNone/>
            </a:pPr>
            <a:endParaRPr dirty="0">
              <a:solidFill>
                <a:srgbClr val="E38526"/>
              </a:solidFill>
            </a:endParaRPr>
          </a:p>
          <a:p>
            <a:pPr marL="0" lvl="0" indent="0" algn="l" rtl="0">
              <a:spcBef>
                <a:spcPts val="1000"/>
              </a:spcBef>
              <a:spcAft>
                <a:spcPts val="0"/>
              </a:spcAft>
              <a:buNone/>
            </a:pPr>
            <a:r>
              <a:rPr lang="en-US" dirty="0">
                <a:solidFill>
                  <a:srgbClr val="E38526"/>
                </a:solidFill>
              </a:rPr>
              <a:t>13. According to food historians, what three ingredients MUST be included to make a Denver Omelet?</a:t>
            </a:r>
            <a:endParaRPr dirty="0">
              <a:solidFill>
                <a:srgbClr val="E38526"/>
              </a:solidFill>
            </a:endParaRPr>
          </a:p>
          <a:p>
            <a:pPr marL="0" lvl="0" indent="0" algn="l" rtl="0">
              <a:spcBef>
                <a:spcPts val="1000"/>
              </a:spcBef>
              <a:spcAft>
                <a:spcPts val="0"/>
              </a:spcAft>
              <a:buNone/>
            </a:pPr>
            <a:endParaRPr dirty="0">
              <a:solidFill>
                <a:srgbClr val="E38526"/>
              </a:solidFill>
            </a:endParaRPr>
          </a:p>
          <a:p>
            <a:pPr marL="0" lvl="0" indent="0" algn="l" rtl="0">
              <a:spcBef>
                <a:spcPts val="1000"/>
              </a:spcBef>
              <a:spcAft>
                <a:spcPts val="0"/>
              </a:spcAft>
              <a:buNone/>
            </a:pPr>
            <a:r>
              <a:rPr lang="en-US" dirty="0">
                <a:solidFill>
                  <a:srgbClr val="E38526"/>
                </a:solidFill>
              </a:rPr>
              <a:t>14. The Bull &amp; Finch Pub in Boston was the inspiration for what famous pop culture bar?</a:t>
            </a:r>
            <a:endParaRPr dirty="0">
              <a:solidFill>
                <a:srgbClr val="E38526"/>
              </a:solidFill>
            </a:endParaRPr>
          </a:p>
          <a:p>
            <a:pPr marL="0" lvl="0" indent="0" algn="l" rtl="0">
              <a:spcBef>
                <a:spcPts val="1000"/>
              </a:spcBef>
              <a:spcAft>
                <a:spcPts val="0"/>
              </a:spcAft>
              <a:buNone/>
            </a:pPr>
            <a:endParaRPr sz="2400" dirty="0">
              <a:solidFill>
                <a:srgbClr val="E38526"/>
              </a:solidFill>
            </a:endParaRPr>
          </a:p>
          <a:p>
            <a:pPr marL="0" lvl="0" indent="0" algn="l" rtl="0">
              <a:spcBef>
                <a:spcPts val="1000"/>
              </a:spcBef>
              <a:spcAft>
                <a:spcPts val="0"/>
              </a:spcAft>
              <a:buNone/>
            </a:pPr>
            <a:r>
              <a:rPr lang="en-US" dirty="0">
                <a:solidFill>
                  <a:srgbClr val="E38526"/>
                </a:solidFill>
              </a:rPr>
              <a:t>15. Which site is the home to the largest sporting facility in the world?</a:t>
            </a:r>
            <a:endParaRPr dirty="0">
              <a:solidFill>
                <a:srgbClr val="E3852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354e2774346_1_133"/>
          <p:cNvSpPr txBox="1">
            <a:spLocks noGrp="1"/>
          </p:cNvSpPr>
          <p:nvPr>
            <p:ph type="body" idx="1"/>
          </p:nvPr>
        </p:nvSpPr>
        <p:spPr>
          <a:xfrm>
            <a:off x="838200" y="465050"/>
            <a:ext cx="10515600" cy="6244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dirty="0">
                <a:solidFill>
                  <a:srgbClr val="E38526"/>
                </a:solidFill>
              </a:rPr>
              <a:t>16. What metric, named after an Atlanta-founded restaurant chain, is unofficially used by FEMA to determine the severity of a storm and the requirements of a disaster response?</a:t>
            </a:r>
            <a:endParaRPr sz="2000" dirty="0">
              <a:solidFill>
                <a:srgbClr val="E38526"/>
              </a:solidFill>
            </a:endParaRPr>
          </a:p>
          <a:p>
            <a:pPr marL="0" lvl="0" indent="0" algn="l" rtl="0">
              <a:spcBef>
                <a:spcPts val="1000"/>
              </a:spcBef>
              <a:spcAft>
                <a:spcPts val="0"/>
              </a:spcAft>
              <a:buNone/>
            </a:pPr>
            <a:endParaRPr sz="2000" dirty="0">
              <a:solidFill>
                <a:srgbClr val="E38526"/>
              </a:solidFill>
            </a:endParaRPr>
          </a:p>
          <a:p>
            <a:pPr marL="0" lvl="0" indent="0" algn="l" rtl="0">
              <a:spcBef>
                <a:spcPts val="1000"/>
              </a:spcBef>
              <a:spcAft>
                <a:spcPts val="0"/>
              </a:spcAft>
              <a:buNone/>
            </a:pPr>
            <a:r>
              <a:rPr lang="en-US" sz="2000" dirty="0">
                <a:solidFill>
                  <a:srgbClr val="E38526"/>
                </a:solidFill>
              </a:rPr>
              <a:t>17. “Peachtree” is the word that mistakenly is often touted as the word most used on Atlanta Streets, but is actually 3rd. What tree name is actually used most commonly to name streets?</a:t>
            </a:r>
            <a:endParaRPr sz="2000" dirty="0">
              <a:solidFill>
                <a:srgbClr val="E38526"/>
              </a:solidFill>
            </a:endParaRPr>
          </a:p>
          <a:p>
            <a:pPr marL="0" lvl="0" indent="0" algn="l" rtl="0">
              <a:spcBef>
                <a:spcPts val="1000"/>
              </a:spcBef>
              <a:spcAft>
                <a:spcPts val="0"/>
              </a:spcAft>
              <a:buNone/>
            </a:pPr>
            <a:endParaRPr sz="2000" dirty="0">
              <a:solidFill>
                <a:srgbClr val="E38526"/>
              </a:solidFill>
            </a:endParaRPr>
          </a:p>
          <a:p>
            <a:pPr marL="0" lvl="0" indent="0" algn="l" rtl="0">
              <a:spcBef>
                <a:spcPts val="1000"/>
              </a:spcBef>
              <a:spcAft>
                <a:spcPts val="0"/>
              </a:spcAft>
              <a:buNone/>
            </a:pPr>
            <a:r>
              <a:rPr lang="en-US" sz="2000" dirty="0">
                <a:solidFill>
                  <a:srgbClr val="E38526"/>
                </a:solidFill>
              </a:rPr>
              <a:t>18. The Atlanta airport is the most traveled airport in the world. What is the full name of the Atlanta airport?</a:t>
            </a:r>
            <a:endParaRPr sz="2000" dirty="0">
              <a:solidFill>
                <a:srgbClr val="E38526"/>
              </a:solidFill>
            </a:endParaRPr>
          </a:p>
          <a:p>
            <a:pPr marL="0" lvl="0" indent="0" algn="l" rtl="0">
              <a:spcBef>
                <a:spcPts val="1000"/>
              </a:spcBef>
              <a:spcAft>
                <a:spcPts val="0"/>
              </a:spcAft>
              <a:buNone/>
            </a:pPr>
            <a:endParaRPr sz="2000" dirty="0">
              <a:solidFill>
                <a:srgbClr val="E38526"/>
              </a:solidFill>
            </a:endParaRPr>
          </a:p>
          <a:p>
            <a:pPr marL="0" lvl="0" indent="0" algn="l" rtl="0">
              <a:spcBef>
                <a:spcPts val="1000"/>
              </a:spcBef>
              <a:spcAft>
                <a:spcPts val="0"/>
              </a:spcAft>
              <a:buNone/>
            </a:pPr>
            <a:r>
              <a:rPr lang="en-US" sz="2000" dirty="0">
                <a:solidFill>
                  <a:srgbClr val="E38526"/>
                </a:solidFill>
              </a:rPr>
              <a:t>19. Atlanta has a record among all major US Cities with 47.9% coverage. What type of coverage is the record referring to?</a:t>
            </a:r>
            <a:endParaRPr sz="2000" dirty="0">
              <a:solidFill>
                <a:srgbClr val="E38526"/>
              </a:solidFill>
            </a:endParaRPr>
          </a:p>
          <a:p>
            <a:pPr marL="0" lvl="0" indent="0" algn="l" rtl="0">
              <a:spcBef>
                <a:spcPts val="1000"/>
              </a:spcBef>
              <a:spcAft>
                <a:spcPts val="0"/>
              </a:spcAft>
              <a:buNone/>
            </a:pPr>
            <a:endParaRPr sz="2000" dirty="0">
              <a:solidFill>
                <a:srgbClr val="E38526"/>
              </a:solidFill>
            </a:endParaRPr>
          </a:p>
          <a:p>
            <a:pPr marL="0" lvl="0" indent="0" algn="l" rtl="0">
              <a:spcBef>
                <a:spcPts val="1000"/>
              </a:spcBef>
              <a:spcAft>
                <a:spcPts val="0"/>
              </a:spcAft>
              <a:buNone/>
            </a:pPr>
            <a:r>
              <a:rPr lang="en-US" sz="2000" dirty="0">
                <a:solidFill>
                  <a:srgbClr val="E38526"/>
                </a:solidFill>
              </a:rPr>
              <a:t>20. The wealthiest Atlantans are Dan, Bubba, and Cathy White. What business does the White family own?</a:t>
            </a:r>
            <a:endParaRPr sz="2000" dirty="0">
              <a:solidFill>
                <a:srgbClr val="E3852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5023e3ecc4_0_17"/>
          <p:cNvSpPr txBox="1">
            <a:spLocks noGrp="1"/>
          </p:cNvSpPr>
          <p:nvPr>
            <p:ph type="title"/>
          </p:nvPr>
        </p:nvSpPr>
        <p:spPr>
          <a:xfrm>
            <a:off x="725621" y="654583"/>
            <a:ext cx="10458300" cy="90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200"/>
              <a:buFont typeface="Lato"/>
              <a:buNone/>
            </a:pPr>
            <a:r>
              <a:rPr lang="en-US" sz="4400"/>
              <a:t>Afternoon Agenda</a:t>
            </a:r>
            <a:endParaRPr sz="4400"/>
          </a:p>
        </p:txBody>
      </p:sp>
      <p:graphicFrame>
        <p:nvGraphicFramePr>
          <p:cNvPr id="404" name="Google Shape;404;g35023e3ecc4_0_17"/>
          <p:cNvGraphicFramePr/>
          <p:nvPr/>
        </p:nvGraphicFramePr>
        <p:xfrm>
          <a:off x="725625" y="1956175"/>
          <a:ext cx="10199800" cy="2621160"/>
        </p:xfrm>
        <a:graphic>
          <a:graphicData uri="http://schemas.openxmlformats.org/drawingml/2006/table">
            <a:tbl>
              <a:tblPr>
                <a:noFill/>
                <a:tableStyleId>{5B168832-A078-42BB-B744-0C5CCEF4989C}</a:tableStyleId>
              </a:tblPr>
              <a:tblGrid>
                <a:gridCol w="2982000">
                  <a:extLst>
                    <a:ext uri="{9D8B030D-6E8A-4147-A177-3AD203B41FA5}">
                      <a16:colId xmlns:a16="http://schemas.microsoft.com/office/drawing/2014/main" val="20000"/>
                    </a:ext>
                  </a:extLst>
                </a:gridCol>
                <a:gridCol w="72178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12 - 1 pm</a:t>
                      </a:r>
                      <a:endParaRPr sz="2200" b="1">
                        <a:solidFill>
                          <a:schemeClr val="accent2"/>
                        </a:solidFill>
                        <a:latin typeface="Lato"/>
                        <a:ea typeface="Lato"/>
                        <a:cs typeface="Lato"/>
                        <a:sym typeface="Lato"/>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chemeClr val="accent2"/>
                          </a:solidFill>
                          <a:latin typeface="Lato"/>
                          <a:ea typeface="Lato"/>
                          <a:cs typeface="Lato"/>
                          <a:sym typeface="Lato"/>
                        </a:rPr>
                        <a:t>Lunch</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1 - 1:30 pm</a:t>
                      </a:r>
                      <a:endParaRPr sz="2200" b="1">
                        <a:solidFill>
                          <a:schemeClr val="accent2"/>
                        </a:solidFill>
                        <a:latin typeface="Lato"/>
                        <a:ea typeface="Lato"/>
                        <a:cs typeface="Lato"/>
                        <a:sym typeface="Lato"/>
                      </a:endParaRPr>
                    </a:p>
                    <a:p>
                      <a:pPr marL="0" lvl="0" indent="0" algn="l" rtl="0">
                        <a:spcBef>
                          <a:spcPts val="0"/>
                        </a:spcBef>
                        <a:spcAft>
                          <a:spcPts val="0"/>
                        </a:spcAft>
                        <a:buNone/>
                      </a:pPr>
                      <a:endParaRPr sz="2200" b="1">
                        <a:solidFill>
                          <a:schemeClr val="accent2"/>
                        </a:solidFill>
                        <a:latin typeface="Lato"/>
                        <a:ea typeface="Lato"/>
                        <a:cs typeface="Lato"/>
                        <a:sym typeface="Lato"/>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2200"/>
                        <a:buFont typeface="Arial"/>
                        <a:buNone/>
                      </a:pPr>
                      <a:r>
                        <a:rPr lang="en-US" sz="2200">
                          <a:solidFill>
                            <a:schemeClr val="accent2"/>
                          </a:solidFill>
                          <a:latin typeface="Lato"/>
                          <a:ea typeface="Lato"/>
                          <a:cs typeface="Lato"/>
                          <a:sym typeface="Lato"/>
                        </a:rPr>
                        <a:t>Personal Reflections: The Impact of NSrn on My Approach to Pathways, Partnership, and Leadership  </a:t>
                      </a:r>
                      <a:endParaRPr sz="2200">
                        <a:solidFill>
                          <a:schemeClr val="accent2"/>
                        </a:solidFill>
                        <a:latin typeface="Lato"/>
                        <a:ea typeface="Lato"/>
                        <a:cs typeface="Lato"/>
                        <a:sym typeface="Lato"/>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1:30 - 2:15 pm</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chemeClr val="accent2"/>
                          </a:solidFill>
                          <a:latin typeface="Lato"/>
                          <a:ea typeface="Lato"/>
                          <a:cs typeface="Lato"/>
                          <a:sym typeface="Lato"/>
                        </a:rPr>
                        <a:t>Leading with Purpose</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2200" b="1">
                          <a:solidFill>
                            <a:schemeClr val="accent2"/>
                          </a:solidFill>
                          <a:latin typeface="Lato"/>
                          <a:ea typeface="Lato"/>
                          <a:cs typeface="Lato"/>
                          <a:sym typeface="Lato"/>
                        </a:rPr>
                        <a:t>2:15 - 2:30 pm</a:t>
                      </a:r>
                      <a:endParaRPr sz="2200" b="1">
                        <a:solidFill>
                          <a:schemeClr val="accent2"/>
                        </a:solidFill>
                        <a:latin typeface="Lato"/>
                        <a:ea typeface="Lato"/>
                        <a:cs typeface="Lato"/>
                        <a:sym typeface="Lato"/>
                      </a:endParaRPr>
                    </a:p>
                    <a:p>
                      <a:pPr marL="0" lvl="0" indent="0" algn="l" rtl="0">
                        <a:spcBef>
                          <a:spcPts val="0"/>
                        </a:spcBef>
                        <a:spcAft>
                          <a:spcPts val="0"/>
                        </a:spcAft>
                        <a:buNone/>
                      </a:pP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2200"/>
                        <a:buFont typeface="Arial"/>
                        <a:buNone/>
                      </a:pPr>
                      <a:r>
                        <a:rPr lang="en-US" sz="2200">
                          <a:solidFill>
                            <a:schemeClr val="accent2"/>
                          </a:solidFill>
                          <a:latin typeface="Lato"/>
                          <a:ea typeface="Lato"/>
                          <a:cs typeface="Lato"/>
                          <a:sym typeface="Lato"/>
                        </a:rPr>
                        <a:t>Looking Back, Moving Forward: Reflections from JPMC</a:t>
                      </a:r>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34c07d0675d_1_180"/>
          <p:cNvSpPr txBox="1">
            <a:spLocks noGrp="1"/>
          </p:cNvSpPr>
          <p:nvPr>
            <p:ph type="title"/>
          </p:nvPr>
        </p:nvSpPr>
        <p:spPr>
          <a:xfrm>
            <a:off x="3427600" y="801075"/>
            <a:ext cx="81006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3800"/>
              <a:t>Personal Reflections: The Impact of NSrn on My Approach to Pathways, Partnership, and Leadership</a:t>
            </a:r>
            <a:endParaRPr sz="3800"/>
          </a:p>
        </p:txBody>
      </p:sp>
      <p:sp>
        <p:nvSpPr>
          <p:cNvPr id="411" name="Google Shape;411;g34c07d0675d_1_180"/>
          <p:cNvSpPr txBox="1">
            <a:spLocks noGrp="1"/>
          </p:cNvSpPr>
          <p:nvPr>
            <p:ph type="body" idx="1"/>
          </p:nvPr>
        </p:nvSpPr>
        <p:spPr>
          <a:xfrm>
            <a:off x="3503800" y="3746997"/>
            <a:ext cx="7442100" cy="1089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800"/>
              <a:t>1:00 - 1:30pm</a:t>
            </a:r>
            <a:endParaRPr sz="2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34c07d0675d_1_245"/>
          <p:cNvSpPr txBox="1">
            <a:spLocks noGrp="1"/>
          </p:cNvSpPr>
          <p:nvPr>
            <p:ph type="title"/>
          </p:nvPr>
        </p:nvSpPr>
        <p:spPr>
          <a:xfrm>
            <a:off x="838200" y="5657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Personal Reflections: The Impact of NSrn on My Approach to Pathways, Partnership, and Leadership</a:t>
            </a:r>
            <a:endParaRPr/>
          </a:p>
        </p:txBody>
      </p:sp>
      <p:sp>
        <p:nvSpPr>
          <p:cNvPr id="418" name="Google Shape;418;g34c07d0675d_1_245"/>
          <p:cNvSpPr txBox="1"/>
          <p:nvPr/>
        </p:nvSpPr>
        <p:spPr>
          <a:xfrm>
            <a:off x="4697975" y="2964900"/>
            <a:ext cx="6452700" cy="13854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4000"/>
              <a:buFont typeface="Arial"/>
              <a:buNone/>
            </a:pPr>
            <a:r>
              <a:rPr lang="en-US" sz="4000">
                <a:solidFill>
                  <a:srgbClr val="004077"/>
                </a:solidFill>
                <a:latin typeface="Lato"/>
                <a:ea typeface="Lato"/>
                <a:cs typeface="Lato"/>
                <a:sym typeface="Lato"/>
              </a:rPr>
              <a:t>Alissa Peltzman</a:t>
            </a:r>
            <a:endParaRPr sz="4000" i="0" u="none" strike="noStrike" cap="none">
              <a:solidFill>
                <a:srgbClr val="004077"/>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2200">
                <a:solidFill>
                  <a:srgbClr val="484F58"/>
                </a:solidFill>
                <a:latin typeface="Lato"/>
                <a:ea typeface="Lato"/>
                <a:cs typeface="Lato"/>
                <a:sym typeface="Lato"/>
              </a:rPr>
              <a:t>New Skills Site Coach</a:t>
            </a:r>
            <a:endParaRPr sz="2200">
              <a:solidFill>
                <a:srgbClr val="484F58"/>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2200">
                <a:solidFill>
                  <a:srgbClr val="484F58"/>
                </a:solidFill>
                <a:latin typeface="Lato"/>
                <a:ea typeface="Lato"/>
                <a:cs typeface="Lato"/>
                <a:sym typeface="Lato"/>
              </a:rPr>
              <a:t>Education Strategy Group</a:t>
            </a:r>
            <a:endParaRPr sz="2200">
              <a:solidFill>
                <a:srgbClr val="484F58"/>
              </a:solidFill>
              <a:latin typeface="Lato"/>
              <a:ea typeface="Lato"/>
              <a:cs typeface="Lato"/>
              <a:sym typeface="Lato"/>
            </a:endParaRPr>
          </a:p>
        </p:txBody>
      </p:sp>
      <p:pic>
        <p:nvPicPr>
          <p:cNvPr id="419" name="Google Shape;419;g34c07d0675d_1_245" title="Screenshot 2025-04-15 at 10.02.28 AM.png"/>
          <p:cNvPicPr preferRelativeResize="0"/>
          <p:nvPr/>
        </p:nvPicPr>
        <p:blipFill rotWithShape="1">
          <a:blip r:embed="rId3">
            <a:alphaModFix/>
          </a:blip>
          <a:srcRect t="2830" b="2830"/>
          <a:stretch/>
        </p:blipFill>
        <p:spPr>
          <a:xfrm>
            <a:off x="2385725" y="2302800"/>
            <a:ext cx="2454600" cy="26163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354e2774346_1_1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Postsecondary Champions</a:t>
            </a:r>
            <a:endParaRPr/>
          </a:p>
        </p:txBody>
      </p:sp>
      <p:sp>
        <p:nvSpPr>
          <p:cNvPr id="120" name="Google Shape;120;g354e2774346_1_17"/>
          <p:cNvSpPr txBox="1">
            <a:spLocks noGrp="1"/>
          </p:cNvSpPr>
          <p:nvPr>
            <p:ph type="body" idx="1"/>
          </p:nvPr>
        </p:nvSpPr>
        <p:spPr>
          <a:xfrm>
            <a:off x="838200" y="182562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Boston</a:t>
            </a:r>
            <a:endParaRPr b="1" u="sng"/>
          </a:p>
          <a:p>
            <a:pPr marL="0" lvl="0" indent="0" algn="l" rtl="0">
              <a:spcBef>
                <a:spcPts val="1000"/>
              </a:spcBef>
              <a:spcAft>
                <a:spcPts val="0"/>
              </a:spcAft>
              <a:buNone/>
            </a:pPr>
            <a:r>
              <a:rPr lang="en-US"/>
              <a:t>Gail Stubbs</a:t>
            </a:r>
            <a:endParaRPr/>
          </a:p>
        </p:txBody>
      </p:sp>
      <p:sp>
        <p:nvSpPr>
          <p:cNvPr id="121" name="Google Shape;121;g354e2774346_1_17"/>
          <p:cNvSpPr txBox="1">
            <a:spLocks noGrp="1"/>
          </p:cNvSpPr>
          <p:nvPr>
            <p:ph type="body" idx="1"/>
          </p:nvPr>
        </p:nvSpPr>
        <p:spPr>
          <a:xfrm>
            <a:off x="6370275" y="182562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Columbus</a:t>
            </a:r>
            <a:endParaRPr b="1" u="sng"/>
          </a:p>
          <a:p>
            <a:pPr marL="0" lvl="0" indent="0" algn="l" rtl="0">
              <a:spcBef>
                <a:spcPts val="1000"/>
              </a:spcBef>
              <a:spcAft>
                <a:spcPts val="0"/>
              </a:spcAft>
              <a:buNone/>
            </a:pPr>
            <a:r>
              <a:rPr lang="en-US"/>
              <a:t>Lauren Jones</a:t>
            </a:r>
            <a:endParaRPr/>
          </a:p>
          <a:p>
            <a:pPr marL="0" lvl="0" indent="0" algn="l" rtl="0">
              <a:spcBef>
                <a:spcPts val="1000"/>
              </a:spcBef>
              <a:spcAft>
                <a:spcPts val="0"/>
              </a:spcAft>
              <a:buNone/>
            </a:pPr>
            <a:r>
              <a:rPr lang="en-US"/>
              <a:t>Randy Smith</a:t>
            </a:r>
            <a:endParaRPr/>
          </a:p>
        </p:txBody>
      </p:sp>
      <p:sp>
        <p:nvSpPr>
          <p:cNvPr id="122" name="Google Shape;122;g354e2774346_1_17"/>
          <p:cNvSpPr txBox="1">
            <a:spLocks noGrp="1"/>
          </p:cNvSpPr>
          <p:nvPr>
            <p:ph type="body" idx="1"/>
          </p:nvPr>
        </p:nvSpPr>
        <p:spPr>
          <a:xfrm>
            <a:off x="838200" y="309527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Dallas</a:t>
            </a:r>
            <a:endParaRPr b="1" u="sng"/>
          </a:p>
          <a:p>
            <a:pPr marL="0" lvl="0" indent="0" algn="l" rtl="0">
              <a:spcBef>
                <a:spcPts val="1000"/>
              </a:spcBef>
              <a:spcAft>
                <a:spcPts val="0"/>
              </a:spcAft>
              <a:buNone/>
            </a:pPr>
            <a:r>
              <a:rPr lang="en-US"/>
              <a:t>Milan Sevak</a:t>
            </a:r>
            <a:endParaRPr/>
          </a:p>
          <a:p>
            <a:pPr marL="0" lvl="0" indent="0" algn="l" rtl="0">
              <a:spcBef>
                <a:spcPts val="1000"/>
              </a:spcBef>
              <a:spcAft>
                <a:spcPts val="0"/>
              </a:spcAft>
              <a:buNone/>
            </a:pPr>
            <a:r>
              <a:rPr lang="en-US"/>
              <a:t>Vicky Esparza</a:t>
            </a:r>
            <a:endParaRPr/>
          </a:p>
        </p:txBody>
      </p:sp>
      <p:sp>
        <p:nvSpPr>
          <p:cNvPr id="123" name="Google Shape;123;g354e2774346_1_17"/>
          <p:cNvSpPr txBox="1">
            <a:spLocks noGrp="1"/>
          </p:cNvSpPr>
          <p:nvPr>
            <p:ph type="body" idx="1"/>
          </p:nvPr>
        </p:nvSpPr>
        <p:spPr>
          <a:xfrm>
            <a:off x="6370275" y="3496100"/>
            <a:ext cx="4137900" cy="12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Denver</a:t>
            </a:r>
            <a:endParaRPr b="1" u="sng"/>
          </a:p>
          <a:p>
            <a:pPr marL="0" lvl="0" indent="0" algn="l" rtl="0">
              <a:spcBef>
                <a:spcPts val="1000"/>
              </a:spcBef>
              <a:spcAft>
                <a:spcPts val="0"/>
              </a:spcAft>
              <a:buNone/>
            </a:pPr>
            <a:r>
              <a:rPr lang="en-US"/>
              <a:t>Adrienne Martinez</a:t>
            </a:r>
            <a:endParaRPr/>
          </a:p>
        </p:txBody>
      </p:sp>
      <p:sp>
        <p:nvSpPr>
          <p:cNvPr id="124" name="Google Shape;124;g354e2774346_1_17"/>
          <p:cNvSpPr txBox="1">
            <a:spLocks noGrp="1"/>
          </p:cNvSpPr>
          <p:nvPr>
            <p:ph type="body" idx="1"/>
          </p:nvPr>
        </p:nvSpPr>
        <p:spPr>
          <a:xfrm>
            <a:off x="838200" y="479547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Indianapolis</a:t>
            </a:r>
            <a:endParaRPr b="1" u="sng"/>
          </a:p>
          <a:p>
            <a:pPr marL="0" lvl="0" indent="0" algn="l" rtl="0">
              <a:spcBef>
                <a:spcPts val="1000"/>
              </a:spcBef>
              <a:spcAft>
                <a:spcPts val="0"/>
              </a:spcAft>
              <a:buNone/>
            </a:pPr>
            <a:r>
              <a:rPr lang="en-US"/>
              <a:t>Matt Rust</a:t>
            </a:r>
            <a:endParaRPr/>
          </a:p>
        </p:txBody>
      </p:sp>
      <p:sp>
        <p:nvSpPr>
          <p:cNvPr id="125" name="Google Shape;125;g354e2774346_1_17"/>
          <p:cNvSpPr txBox="1">
            <a:spLocks noGrp="1"/>
          </p:cNvSpPr>
          <p:nvPr>
            <p:ph type="body" idx="1"/>
          </p:nvPr>
        </p:nvSpPr>
        <p:spPr>
          <a:xfrm>
            <a:off x="6370275" y="479547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Nashville</a:t>
            </a:r>
            <a:endParaRPr b="1" u="sng"/>
          </a:p>
          <a:p>
            <a:pPr marL="0" lvl="0" indent="0" algn="l" rtl="0">
              <a:spcBef>
                <a:spcPts val="1000"/>
              </a:spcBef>
              <a:spcAft>
                <a:spcPts val="0"/>
              </a:spcAft>
              <a:buNone/>
            </a:pPr>
            <a:r>
              <a:rPr lang="en-US"/>
              <a:t>Kim Silverman</a:t>
            </a:r>
            <a:endParaRPr/>
          </a:p>
          <a:p>
            <a:pPr marL="0" lvl="0" indent="0" algn="l" rtl="0">
              <a:spcBef>
                <a:spcPts val="1000"/>
              </a:spcBef>
              <a:spcAft>
                <a:spcPts val="0"/>
              </a:spcAft>
              <a:buNone/>
            </a:pPr>
            <a:r>
              <a:rPr lang="en-US"/>
              <a:t>Amy Aldridge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354bfb7add0_0_22"/>
          <p:cNvSpPr txBox="1">
            <a:spLocks noGrp="1"/>
          </p:cNvSpPr>
          <p:nvPr>
            <p:ph type="title"/>
          </p:nvPr>
        </p:nvSpPr>
        <p:spPr>
          <a:xfrm>
            <a:off x="526950" y="4420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400" b="1" dirty="0"/>
              <a:t>An A-ha, Appreciation or Accolade</a:t>
            </a:r>
            <a:endParaRPr sz="3600" b="1" dirty="0"/>
          </a:p>
        </p:txBody>
      </p:sp>
      <p:sp>
        <p:nvSpPr>
          <p:cNvPr id="426" name="Google Shape;426;g354bfb7add0_0_22"/>
          <p:cNvSpPr txBox="1">
            <a:spLocks noGrp="1"/>
          </p:cNvSpPr>
          <p:nvPr>
            <p:ph type="body" idx="1"/>
          </p:nvPr>
        </p:nvSpPr>
        <p:spPr>
          <a:xfrm>
            <a:off x="526950" y="1429500"/>
            <a:ext cx="7350600" cy="5146398"/>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1000"/>
              </a:spcBef>
              <a:spcAft>
                <a:spcPts val="0"/>
              </a:spcAft>
              <a:buClr>
                <a:schemeClr val="accent1"/>
              </a:buClr>
              <a:buSzPts val="2000"/>
              <a:buChar char="❏"/>
            </a:pPr>
            <a:r>
              <a:rPr lang="en-US" sz="2000" b="1" dirty="0">
                <a:solidFill>
                  <a:schemeClr val="accent1"/>
                </a:solidFill>
              </a:rPr>
              <a:t>Express Gratitude: </a:t>
            </a:r>
            <a:r>
              <a:rPr lang="en-US" sz="2000" i="1" dirty="0">
                <a:solidFill>
                  <a:schemeClr val="accent2"/>
                </a:solidFill>
              </a:rPr>
              <a:t>Take a moment to reflect on someone in our network who has made a meaningful impact on your work. This could be a team member who offered valuable insights, a colleague who provided crucial support, or a leader whose guidance inspired you.</a:t>
            </a:r>
            <a:endParaRPr sz="2000" i="1" dirty="0">
              <a:solidFill>
                <a:schemeClr val="accent2"/>
              </a:solidFill>
            </a:endParaRPr>
          </a:p>
          <a:p>
            <a:pPr marL="457200" lvl="0" indent="-355600" algn="l" rtl="0">
              <a:lnSpc>
                <a:spcPct val="100000"/>
              </a:lnSpc>
              <a:spcBef>
                <a:spcPts val="1000"/>
              </a:spcBef>
              <a:spcAft>
                <a:spcPts val="0"/>
              </a:spcAft>
              <a:buClr>
                <a:schemeClr val="accent1"/>
              </a:buClr>
              <a:buSzPts val="2000"/>
              <a:buChar char="❏"/>
            </a:pPr>
            <a:r>
              <a:rPr lang="en-US" sz="2000" i="1" dirty="0">
                <a:solidFill>
                  <a:schemeClr val="accent2"/>
                </a:solidFill>
              </a:rPr>
              <a:t>Using one of the note cards provided on your table, write a brief, sincere note of appreciation to this person. Consider mentioning:</a:t>
            </a:r>
            <a:endParaRPr sz="2000" i="1" dirty="0">
              <a:solidFill>
                <a:schemeClr val="accent2"/>
              </a:solidFill>
            </a:endParaRPr>
          </a:p>
          <a:p>
            <a:pPr marL="914400" lvl="1" indent="-342900" algn="l" rtl="0">
              <a:lnSpc>
                <a:spcPct val="100000"/>
              </a:lnSpc>
              <a:spcBef>
                <a:spcPts val="500"/>
              </a:spcBef>
              <a:spcAft>
                <a:spcPts val="0"/>
              </a:spcAft>
              <a:buClr>
                <a:schemeClr val="accent1"/>
              </a:buClr>
              <a:buSzPts val="1800"/>
              <a:buChar char="•"/>
            </a:pPr>
            <a:r>
              <a:rPr lang="en-US" sz="2000" i="1" dirty="0">
                <a:solidFill>
                  <a:schemeClr val="accent2"/>
                </a:solidFill>
              </a:rPr>
              <a:t>A specific situation where they helped you</a:t>
            </a:r>
            <a:endParaRPr sz="2000" i="1" dirty="0">
              <a:solidFill>
                <a:schemeClr val="accent2"/>
              </a:solidFill>
            </a:endParaRPr>
          </a:p>
          <a:p>
            <a:pPr marL="914400" lvl="1" indent="-342900" algn="l" rtl="0">
              <a:lnSpc>
                <a:spcPct val="100000"/>
              </a:lnSpc>
              <a:spcBef>
                <a:spcPts val="500"/>
              </a:spcBef>
              <a:spcAft>
                <a:spcPts val="0"/>
              </a:spcAft>
              <a:buClr>
                <a:schemeClr val="accent1"/>
              </a:buClr>
              <a:buSzPts val="1800"/>
              <a:buChar char="•"/>
            </a:pPr>
            <a:r>
              <a:rPr lang="en-US" sz="2000" i="1" dirty="0">
                <a:solidFill>
                  <a:schemeClr val="accent2"/>
                </a:solidFill>
              </a:rPr>
              <a:t>How their contribution affected your work or development</a:t>
            </a:r>
            <a:endParaRPr sz="2000" i="1" dirty="0">
              <a:solidFill>
                <a:schemeClr val="accent2"/>
              </a:solidFill>
            </a:endParaRPr>
          </a:p>
          <a:p>
            <a:pPr marL="914400" lvl="1" indent="-342900" algn="l" rtl="0">
              <a:lnSpc>
                <a:spcPct val="100000"/>
              </a:lnSpc>
              <a:spcBef>
                <a:spcPts val="500"/>
              </a:spcBef>
              <a:spcAft>
                <a:spcPts val="0"/>
              </a:spcAft>
              <a:buClr>
                <a:schemeClr val="accent1"/>
              </a:buClr>
              <a:buSzPts val="1800"/>
              <a:buChar char="•"/>
            </a:pPr>
            <a:r>
              <a:rPr lang="en-US" sz="2000" i="1" dirty="0">
                <a:solidFill>
                  <a:schemeClr val="accent2"/>
                </a:solidFill>
              </a:rPr>
              <a:t>What you value most about their approach or perspective</a:t>
            </a:r>
            <a:endParaRPr sz="2000" i="1" dirty="0">
              <a:solidFill>
                <a:schemeClr val="accent2"/>
              </a:solidFill>
            </a:endParaRPr>
          </a:p>
          <a:p>
            <a:pPr marL="457200" lvl="0" indent="-355600" algn="l" rtl="0">
              <a:lnSpc>
                <a:spcPct val="100000"/>
              </a:lnSpc>
              <a:spcBef>
                <a:spcPts val="1000"/>
              </a:spcBef>
              <a:spcAft>
                <a:spcPts val="0"/>
              </a:spcAft>
              <a:buClr>
                <a:schemeClr val="accent1"/>
              </a:buClr>
              <a:buSzPts val="2000"/>
              <a:buChar char="❏"/>
            </a:pPr>
            <a:r>
              <a:rPr lang="en-US" sz="2000" i="1" dirty="0">
                <a:solidFill>
                  <a:schemeClr val="accent2"/>
                </a:solidFill>
              </a:rPr>
              <a:t>This is an opportunity to strengthen professional relationships and acknowledge ways collaboration fuels our success.</a:t>
            </a:r>
            <a:endParaRPr sz="2000" i="1" dirty="0">
              <a:solidFill>
                <a:schemeClr val="accent2"/>
              </a:solidFill>
            </a:endParaRPr>
          </a:p>
          <a:p>
            <a:pPr marL="457200" lvl="0" indent="0" algn="l" rtl="0">
              <a:lnSpc>
                <a:spcPct val="100000"/>
              </a:lnSpc>
              <a:spcBef>
                <a:spcPts val="1000"/>
              </a:spcBef>
              <a:spcAft>
                <a:spcPts val="0"/>
              </a:spcAft>
              <a:buNone/>
            </a:pPr>
            <a:endParaRPr sz="2000" i="1" dirty="0">
              <a:solidFill>
                <a:schemeClr val="accent2"/>
              </a:solidFill>
            </a:endParaRPr>
          </a:p>
          <a:p>
            <a:pPr marL="457200" lvl="0" indent="0" algn="l" rtl="0">
              <a:lnSpc>
                <a:spcPct val="100000"/>
              </a:lnSpc>
              <a:spcBef>
                <a:spcPts val="1000"/>
              </a:spcBef>
              <a:spcAft>
                <a:spcPts val="0"/>
              </a:spcAft>
              <a:buNone/>
            </a:pPr>
            <a:endParaRPr sz="2000" i="1" dirty="0">
              <a:solidFill>
                <a:schemeClr val="accent2"/>
              </a:solidFill>
            </a:endParaRPr>
          </a:p>
          <a:p>
            <a:pPr marL="0" lvl="0" indent="0" algn="l" rtl="0">
              <a:lnSpc>
                <a:spcPct val="100000"/>
              </a:lnSpc>
              <a:spcBef>
                <a:spcPts val="1000"/>
              </a:spcBef>
              <a:spcAft>
                <a:spcPts val="0"/>
              </a:spcAft>
              <a:buNone/>
            </a:pPr>
            <a:endParaRPr sz="2000" dirty="0">
              <a:solidFill>
                <a:schemeClr val="accent2"/>
              </a:solidFill>
            </a:endParaRPr>
          </a:p>
        </p:txBody>
      </p:sp>
      <p:pic>
        <p:nvPicPr>
          <p:cNvPr id="427" name="Google Shape;427;g354bfb7add0_0_22"/>
          <p:cNvPicPr preferRelativeResize="0"/>
          <p:nvPr/>
        </p:nvPicPr>
        <p:blipFill>
          <a:blip r:embed="rId3">
            <a:alphaModFix/>
          </a:blip>
          <a:stretch>
            <a:fillRect/>
          </a:stretch>
        </p:blipFill>
        <p:spPr>
          <a:xfrm>
            <a:off x="7877550" y="1767775"/>
            <a:ext cx="3784450" cy="37844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354bfb7add0_0_0"/>
          <p:cNvSpPr txBox="1">
            <a:spLocks noGrp="1"/>
          </p:cNvSpPr>
          <p:nvPr>
            <p:ph type="title"/>
          </p:nvPr>
        </p:nvSpPr>
        <p:spPr>
          <a:xfrm>
            <a:off x="582825"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400" b="1"/>
              <a:t>Reflection: Looking Back to Move Forward</a:t>
            </a:r>
            <a:endParaRPr sz="3600" b="1"/>
          </a:p>
        </p:txBody>
      </p:sp>
      <p:sp>
        <p:nvSpPr>
          <p:cNvPr id="434" name="Google Shape;434;g354bfb7add0_0_0"/>
          <p:cNvSpPr txBox="1">
            <a:spLocks noGrp="1"/>
          </p:cNvSpPr>
          <p:nvPr>
            <p:ph type="body" idx="1"/>
          </p:nvPr>
        </p:nvSpPr>
        <p:spPr>
          <a:xfrm>
            <a:off x="582825" y="1198500"/>
            <a:ext cx="10926300" cy="44610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1000"/>
              </a:spcBef>
              <a:spcAft>
                <a:spcPts val="0"/>
              </a:spcAft>
              <a:buClr>
                <a:schemeClr val="accent1"/>
              </a:buClr>
              <a:buSzPts val="2000"/>
              <a:buChar char="❏"/>
            </a:pPr>
            <a:r>
              <a:rPr lang="en-US" sz="1600" b="1" dirty="0">
                <a:solidFill>
                  <a:schemeClr val="accent1"/>
                </a:solidFill>
              </a:rPr>
              <a:t>A Moment That Changed Me: </a:t>
            </a:r>
            <a:r>
              <a:rPr lang="en-US" sz="1600" i="1" dirty="0">
                <a:solidFill>
                  <a:schemeClr val="accent2"/>
                </a:solidFill>
              </a:rPr>
              <a:t>Think back over the past five years. What is one moment, experience, or insight from this work that fundamentally shifted your thinking or approach?</a:t>
            </a:r>
            <a:endParaRPr sz="1600" i="1" dirty="0">
              <a:solidFill>
                <a:schemeClr val="accent2"/>
              </a:solidFill>
            </a:endParaRPr>
          </a:p>
          <a:p>
            <a:pPr marL="457200" lvl="0" indent="0" algn="l" rtl="0">
              <a:lnSpc>
                <a:spcPct val="100000"/>
              </a:lnSpc>
              <a:spcBef>
                <a:spcPts val="1000"/>
              </a:spcBef>
              <a:spcAft>
                <a:spcPts val="0"/>
              </a:spcAft>
              <a:buNone/>
            </a:pPr>
            <a:endParaRPr sz="1600" b="1" dirty="0">
              <a:solidFill>
                <a:schemeClr val="accent1"/>
              </a:solidFill>
            </a:endParaRPr>
          </a:p>
          <a:p>
            <a:pPr marL="457200" lvl="0" indent="-355600" algn="l" rtl="0">
              <a:lnSpc>
                <a:spcPct val="100000"/>
              </a:lnSpc>
              <a:spcBef>
                <a:spcPts val="1000"/>
              </a:spcBef>
              <a:spcAft>
                <a:spcPts val="0"/>
              </a:spcAft>
              <a:buClr>
                <a:schemeClr val="accent1"/>
              </a:buClr>
              <a:buSzPts val="2000"/>
              <a:buChar char="❏"/>
            </a:pPr>
            <a:r>
              <a:rPr lang="en-US" sz="1600" b="1" dirty="0">
                <a:solidFill>
                  <a:schemeClr val="accent1"/>
                </a:solidFill>
              </a:rPr>
              <a:t>Leadership Growth: </a:t>
            </a:r>
            <a:r>
              <a:rPr lang="en-US" sz="1600" i="1" dirty="0">
                <a:solidFill>
                  <a:schemeClr val="accent2"/>
                </a:solidFill>
              </a:rPr>
              <a:t>How have you changed or grown as a leader? What qualities have you developed or deepened?</a:t>
            </a:r>
            <a:endParaRPr sz="1600" i="1" dirty="0">
              <a:solidFill>
                <a:schemeClr val="accent2"/>
              </a:solidFill>
            </a:endParaRPr>
          </a:p>
          <a:p>
            <a:pPr marL="457200" lvl="0" indent="0" algn="l" rtl="0">
              <a:lnSpc>
                <a:spcPct val="100000"/>
              </a:lnSpc>
              <a:spcBef>
                <a:spcPts val="1000"/>
              </a:spcBef>
              <a:spcAft>
                <a:spcPts val="0"/>
              </a:spcAft>
              <a:buNone/>
            </a:pPr>
            <a:endParaRPr sz="1600" b="1" dirty="0">
              <a:solidFill>
                <a:schemeClr val="accent1"/>
              </a:solidFill>
            </a:endParaRPr>
          </a:p>
          <a:p>
            <a:pPr marL="457200" lvl="0" indent="-355600" algn="l" rtl="0">
              <a:lnSpc>
                <a:spcPct val="100000"/>
              </a:lnSpc>
              <a:spcBef>
                <a:spcPts val="1000"/>
              </a:spcBef>
              <a:spcAft>
                <a:spcPts val="0"/>
              </a:spcAft>
              <a:buClr>
                <a:schemeClr val="accent1"/>
              </a:buClr>
              <a:buSzPts val="2000"/>
              <a:buChar char="❏"/>
            </a:pPr>
            <a:r>
              <a:rPr lang="en-US" sz="1600" b="1" dirty="0">
                <a:solidFill>
                  <a:schemeClr val="accent1"/>
                </a:solidFill>
              </a:rPr>
              <a:t>Collaboration and Partnership: </a:t>
            </a:r>
            <a:r>
              <a:rPr lang="en-US" sz="1600" i="1" dirty="0">
                <a:solidFill>
                  <a:schemeClr val="accent2"/>
                </a:solidFill>
              </a:rPr>
              <a:t>Describe a moment when partnership made something possible that you couldn’t have done alone. How has your approach to working with others evolved?</a:t>
            </a:r>
            <a:endParaRPr sz="1600" i="1" dirty="0">
              <a:solidFill>
                <a:schemeClr val="accent2"/>
              </a:solidFill>
            </a:endParaRPr>
          </a:p>
          <a:p>
            <a:pPr marL="457200" lvl="0" indent="0" algn="l" rtl="0">
              <a:lnSpc>
                <a:spcPct val="100000"/>
              </a:lnSpc>
              <a:spcBef>
                <a:spcPts val="1000"/>
              </a:spcBef>
              <a:spcAft>
                <a:spcPts val="0"/>
              </a:spcAft>
              <a:buNone/>
            </a:pPr>
            <a:endParaRPr sz="1600" b="1" dirty="0">
              <a:solidFill>
                <a:schemeClr val="accent1"/>
              </a:solidFill>
            </a:endParaRPr>
          </a:p>
          <a:p>
            <a:pPr marL="457200" lvl="0" indent="-355600" algn="l" rtl="0">
              <a:lnSpc>
                <a:spcPct val="100000"/>
              </a:lnSpc>
              <a:spcBef>
                <a:spcPts val="1000"/>
              </a:spcBef>
              <a:spcAft>
                <a:spcPts val="0"/>
              </a:spcAft>
              <a:buClr>
                <a:schemeClr val="accent1"/>
              </a:buClr>
              <a:buSzPts val="2000"/>
              <a:buChar char="❏"/>
            </a:pPr>
            <a:r>
              <a:rPr lang="en-US" sz="1600" b="1" dirty="0">
                <a:solidFill>
                  <a:schemeClr val="accent1"/>
                </a:solidFill>
              </a:rPr>
              <a:t>One Lesson I’m Taking With Me: </a:t>
            </a:r>
            <a:r>
              <a:rPr lang="en-US" sz="1600" i="1" dirty="0">
                <a:solidFill>
                  <a:schemeClr val="accent2"/>
                </a:solidFill>
              </a:rPr>
              <a:t>What is one key lesson from this experience that you will carry forward into your future work?</a:t>
            </a:r>
            <a:endParaRPr sz="1600" i="1" dirty="0">
              <a:solidFill>
                <a:schemeClr val="accent2"/>
              </a:solidFill>
            </a:endParaRPr>
          </a:p>
          <a:p>
            <a:pPr marL="457200" lvl="0" indent="0" algn="l" rtl="0">
              <a:lnSpc>
                <a:spcPct val="100000"/>
              </a:lnSpc>
              <a:spcBef>
                <a:spcPts val="1000"/>
              </a:spcBef>
              <a:spcAft>
                <a:spcPts val="0"/>
              </a:spcAft>
              <a:buNone/>
            </a:pPr>
            <a:endParaRPr sz="1600" b="1" dirty="0">
              <a:solidFill>
                <a:schemeClr val="accent1"/>
              </a:solidFill>
            </a:endParaRPr>
          </a:p>
          <a:p>
            <a:pPr marL="457200" lvl="0" indent="-355600" algn="l" rtl="0">
              <a:lnSpc>
                <a:spcPct val="100000"/>
              </a:lnSpc>
              <a:spcBef>
                <a:spcPts val="1000"/>
              </a:spcBef>
              <a:spcAft>
                <a:spcPts val="0"/>
              </a:spcAft>
              <a:buClr>
                <a:schemeClr val="accent1"/>
              </a:buClr>
              <a:buSzPts val="2000"/>
              <a:buChar char="❏"/>
            </a:pPr>
            <a:r>
              <a:rPr lang="en-US" sz="1600" b="1" dirty="0">
                <a:solidFill>
                  <a:schemeClr val="accent1"/>
                </a:solidFill>
              </a:rPr>
              <a:t>A Commitment to the Future: </a:t>
            </a:r>
            <a:r>
              <a:rPr lang="en-US" sz="1600" i="1" dirty="0">
                <a:solidFill>
                  <a:schemeClr val="accent2"/>
                </a:solidFill>
              </a:rPr>
              <a:t>What is one way you will lead differently or continue the spirit of this work beyond the grant?</a:t>
            </a:r>
            <a:endParaRPr sz="1600" i="1" dirty="0">
              <a:solidFill>
                <a:schemeClr val="accent2"/>
              </a:solidFill>
            </a:endParaRPr>
          </a:p>
          <a:p>
            <a:pPr marL="0" lvl="0" indent="0" algn="l" rtl="0">
              <a:lnSpc>
                <a:spcPct val="100000"/>
              </a:lnSpc>
              <a:spcBef>
                <a:spcPts val="1000"/>
              </a:spcBef>
              <a:spcAft>
                <a:spcPts val="0"/>
              </a:spcAft>
              <a:buNone/>
            </a:pPr>
            <a:endParaRPr sz="2000" dirty="0">
              <a:solidFill>
                <a:schemeClr val="accent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354bfb7add0_0_30"/>
          <p:cNvSpPr txBox="1">
            <a:spLocks noGrp="1"/>
          </p:cNvSpPr>
          <p:nvPr>
            <p:ph type="title"/>
          </p:nvPr>
        </p:nvSpPr>
        <p:spPr>
          <a:xfrm>
            <a:off x="838200" y="5657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400" b="1"/>
              <a:t>Pair Share</a:t>
            </a:r>
            <a:endParaRPr/>
          </a:p>
        </p:txBody>
      </p:sp>
      <p:sp>
        <p:nvSpPr>
          <p:cNvPr id="441" name="Google Shape;441;g354bfb7add0_0_30"/>
          <p:cNvSpPr txBox="1"/>
          <p:nvPr/>
        </p:nvSpPr>
        <p:spPr>
          <a:xfrm>
            <a:off x="838200" y="1891425"/>
            <a:ext cx="4357800" cy="3247002"/>
          </a:xfrm>
          <a:prstGeom prst="rect">
            <a:avLst/>
          </a:prstGeom>
          <a:noFill/>
          <a:ln>
            <a:noFill/>
          </a:ln>
        </p:spPr>
        <p:txBody>
          <a:bodyPr spcFirstLastPara="1" wrap="square" lIns="91425" tIns="45700" rIns="91425" bIns="45700" anchor="t" anchorCtr="0">
            <a:spAutoFit/>
          </a:bodyPr>
          <a:lstStyle/>
          <a:p>
            <a:pPr marL="457200" lvl="0" indent="-355600" algn="l" rtl="0">
              <a:spcBef>
                <a:spcPts val="1000"/>
              </a:spcBef>
              <a:spcAft>
                <a:spcPts val="0"/>
              </a:spcAft>
              <a:buClr>
                <a:schemeClr val="accent1"/>
              </a:buClr>
              <a:buSzPts val="2000"/>
              <a:buChar char="❏"/>
            </a:pPr>
            <a:r>
              <a:rPr lang="en-US" sz="2000" dirty="0">
                <a:solidFill>
                  <a:srgbClr val="004077"/>
                </a:solidFill>
                <a:latin typeface="Lato"/>
                <a:ea typeface="Lato"/>
                <a:cs typeface="Lato"/>
                <a:sym typeface="Lato"/>
              </a:rPr>
              <a:t>After completing your individual reflection, you will pair with a colleague from another community. </a:t>
            </a:r>
          </a:p>
          <a:p>
            <a:pPr marL="457200" lvl="0" indent="-355600" algn="l" rtl="0">
              <a:spcBef>
                <a:spcPts val="1000"/>
              </a:spcBef>
              <a:spcAft>
                <a:spcPts val="0"/>
              </a:spcAft>
              <a:buClr>
                <a:schemeClr val="accent1"/>
              </a:buClr>
              <a:buSzPts val="2000"/>
              <a:buChar char="❏"/>
            </a:pPr>
            <a:endParaRPr sz="2000" dirty="0">
              <a:solidFill>
                <a:srgbClr val="004077"/>
              </a:solidFill>
              <a:latin typeface="Lato"/>
              <a:ea typeface="Lato"/>
              <a:cs typeface="Lato"/>
              <a:sym typeface="Lato"/>
            </a:endParaRPr>
          </a:p>
          <a:p>
            <a:pPr marL="457200" lvl="0" indent="-355600" algn="l" rtl="0">
              <a:spcBef>
                <a:spcPts val="1000"/>
              </a:spcBef>
              <a:spcAft>
                <a:spcPts val="0"/>
              </a:spcAft>
              <a:buClr>
                <a:schemeClr val="accent1"/>
              </a:buClr>
              <a:buSzPts val="2000"/>
              <a:buChar char="❏"/>
            </a:pPr>
            <a:r>
              <a:rPr lang="en-US" sz="2000" dirty="0">
                <a:solidFill>
                  <a:srgbClr val="004077"/>
                </a:solidFill>
                <a:latin typeface="Lato"/>
                <a:ea typeface="Lato"/>
                <a:cs typeface="Lato"/>
                <a:sym typeface="Lato"/>
              </a:rPr>
              <a:t>Take turns sharing your reflections and discussing any insights or commonalities that emerge from your experiences.</a:t>
            </a:r>
            <a:endParaRPr sz="2000" dirty="0">
              <a:solidFill>
                <a:srgbClr val="484F58"/>
              </a:solidFill>
              <a:latin typeface="Lato"/>
              <a:ea typeface="Lato"/>
              <a:cs typeface="Lato"/>
              <a:sym typeface="Lato"/>
            </a:endParaRPr>
          </a:p>
        </p:txBody>
      </p:sp>
      <p:pic>
        <p:nvPicPr>
          <p:cNvPr id="442" name="Google Shape;442;g354bfb7add0_0_30"/>
          <p:cNvPicPr preferRelativeResize="0"/>
          <p:nvPr/>
        </p:nvPicPr>
        <p:blipFill>
          <a:blip r:embed="rId3">
            <a:alphaModFix/>
          </a:blip>
          <a:stretch>
            <a:fillRect/>
          </a:stretch>
        </p:blipFill>
        <p:spPr>
          <a:xfrm>
            <a:off x="6096000" y="1575452"/>
            <a:ext cx="3896188" cy="370709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34c07d0675d_1_198"/>
          <p:cNvSpPr txBox="1">
            <a:spLocks noGrp="1"/>
          </p:cNvSpPr>
          <p:nvPr>
            <p:ph type="title"/>
          </p:nvPr>
        </p:nvSpPr>
        <p:spPr>
          <a:xfrm>
            <a:off x="3454400" y="414338"/>
            <a:ext cx="74421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4000"/>
              <a:t>Leading with Purpose</a:t>
            </a:r>
            <a:endParaRPr sz="4000"/>
          </a:p>
        </p:txBody>
      </p:sp>
      <p:sp>
        <p:nvSpPr>
          <p:cNvPr id="426" name="Google Shape;426;g34c07d0675d_1_198"/>
          <p:cNvSpPr txBox="1">
            <a:spLocks noGrp="1"/>
          </p:cNvSpPr>
          <p:nvPr>
            <p:ph type="body" idx="1"/>
          </p:nvPr>
        </p:nvSpPr>
        <p:spPr>
          <a:xfrm>
            <a:off x="3454400" y="3294063"/>
            <a:ext cx="74421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800"/>
              <a:t>1:30 - 2:15 pm</a:t>
            </a:r>
            <a:endParaRPr sz="2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4c07d0675d_1_2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Leading with Purpose in a Time of Uncertainty</a:t>
            </a:r>
            <a:endParaRPr/>
          </a:p>
        </p:txBody>
      </p:sp>
      <p:sp>
        <p:nvSpPr>
          <p:cNvPr id="433" name="Google Shape;433;g34c07d0675d_1_222"/>
          <p:cNvSpPr txBox="1"/>
          <p:nvPr/>
        </p:nvSpPr>
        <p:spPr>
          <a:xfrm>
            <a:off x="4697975" y="2736300"/>
            <a:ext cx="6452700" cy="13854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4000"/>
              <a:buFont typeface="Arial"/>
              <a:buNone/>
            </a:pPr>
            <a:r>
              <a:rPr lang="en-US" sz="4000">
                <a:solidFill>
                  <a:srgbClr val="004077"/>
                </a:solidFill>
                <a:latin typeface="Lato"/>
                <a:ea typeface="Lato"/>
                <a:cs typeface="Lato"/>
                <a:sym typeface="Lato"/>
              </a:rPr>
              <a:t>Kathleen Mathers</a:t>
            </a:r>
            <a:endParaRPr sz="4000" i="0" u="none" strike="noStrike" cap="none">
              <a:solidFill>
                <a:srgbClr val="004077"/>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2200">
                <a:solidFill>
                  <a:srgbClr val="484F58"/>
                </a:solidFill>
                <a:latin typeface="Lato"/>
                <a:ea typeface="Lato"/>
                <a:cs typeface="Lato"/>
                <a:sym typeface="Lato"/>
              </a:rPr>
              <a:t>Principal</a:t>
            </a:r>
            <a:endParaRPr sz="2200" i="0" u="none" strike="noStrike" cap="none">
              <a:solidFill>
                <a:srgbClr val="484F58"/>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2200">
                <a:solidFill>
                  <a:srgbClr val="484F58"/>
                </a:solidFill>
                <a:latin typeface="Lato"/>
                <a:ea typeface="Lato"/>
                <a:cs typeface="Lato"/>
                <a:sym typeface="Lato"/>
              </a:rPr>
              <a:t>Education Strategy Group</a:t>
            </a:r>
            <a:endParaRPr sz="2800" i="0" u="none" strike="noStrike" cap="none">
              <a:solidFill>
                <a:srgbClr val="484F58"/>
              </a:solidFill>
              <a:latin typeface="Lato"/>
              <a:ea typeface="Lato"/>
              <a:cs typeface="Lato"/>
              <a:sym typeface="Lato"/>
            </a:endParaRPr>
          </a:p>
        </p:txBody>
      </p:sp>
      <p:pic>
        <p:nvPicPr>
          <p:cNvPr id="434" name="Google Shape;434;g34c07d0675d_1_222" title="Mathers_Kathleen_353-0568.jpg"/>
          <p:cNvPicPr preferRelativeResize="0"/>
          <p:nvPr/>
        </p:nvPicPr>
        <p:blipFill rotWithShape="1">
          <a:blip r:embed="rId3">
            <a:alphaModFix/>
          </a:blip>
          <a:srcRect l="14072" r="15071" b="5598"/>
          <a:stretch/>
        </p:blipFill>
        <p:spPr>
          <a:xfrm>
            <a:off x="1463744" y="1919775"/>
            <a:ext cx="3382800" cy="3219300"/>
          </a:xfrm>
          <a:prstGeom prst="ellipse">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352efb6e896_0_7"/>
          <p:cNvSpPr txBox="1">
            <a:spLocks noGrp="1"/>
          </p:cNvSpPr>
          <p:nvPr>
            <p:ph type="title"/>
          </p:nvPr>
        </p:nvSpPr>
        <p:spPr>
          <a:xfrm>
            <a:off x="838200" y="746125"/>
            <a:ext cx="10515600" cy="102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4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Reflection Questions</a:t>
            </a:r>
            <a:endParaRPr sz="3400" b="1"/>
          </a:p>
        </p:txBody>
      </p:sp>
      <p:sp>
        <p:nvSpPr>
          <p:cNvPr id="441" name="Google Shape;441;g352efb6e896_0_7"/>
          <p:cNvSpPr txBox="1">
            <a:spLocks noGrp="1"/>
          </p:cNvSpPr>
          <p:nvPr>
            <p:ph type="body" idx="1"/>
          </p:nvPr>
        </p:nvSpPr>
        <p:spPr>
          <a:xfrm>
            <a:off x="5357675" y="2595625"/>
            <a:ext cx="5556000" cy="3285600"/>
          </a:xfrm>
          <a:prstGeom prst="rect">
            <a:avLst/>
          </a:prstGeom>
          <a:noFill/>
          <a:ln>
            <a:noFill/>
          </a:ln>
        </p:spPr>
        <p:txBody>
          <a:bodyPr spcFirstLastPara="1" wrap="square" lIns="91425" tIns="45700" rIns="91425" bIns="45700" anchor="t" anchorCtr="0">
            <a:normAutofit fontScale="92500"/>
          </a:bodyPr>
          <a:lstStyle/>
          <a:p>
            <a:pPr marL="457200" lvl="0" indent="-304958" algn="l" rtl="0">
              <a:lnSpc>
                <a:spcPct val="115000"/>
              </a:lnSpc>
              <a:spcBef>
                <a:spcPts val="0"/>
              </a:spcBef>
              <a:spcAft>
                <a:spcPts val="0"/>
              </a:spcAft>
              <a:buSzPct val="61904"/>
              <a:buFont typeface="Lato"/>
              <a:buChar char="❏"/>
            </a:pPr>
            <a:r>
              <a:rPr lang="en-US" sz="2100"/>
              <a:t>What changes have already required them to rethink how they are approaching the work?</a:t>
            </a:r>
            <a:endParaRPr sz="2100"/>
          </a:p>
          <a:p>
            <a:pPr marL="0" lvl="0" indent="0" algn="l" rtl="0">
              <a:lnSpc>
                <a:spcPct val="115000"/>
              </a:lnSpc>
              <a:spcBef>
                <a:spcPts val="0"/>
              </a:spcBef>
              <a:spcAft>
                <a:spcPts val="0"/>
              </a:spcAft>
              <a:buNone/>
            </a:pPr>
            <a:endParaRPr sz="2100"/>
          </a:p>
          <a:p>
            <a:pPr marL="457200" lvl="0" indent="-304958" algn="l" rtl="0">
              <a:lnSpc>
                <a:spcPct val="115000"/>
              </a:lnSpc>
              <a:spcBef>
                <a:spcPts val="0"/>
              </a:spcBef>
              <a:spcAft>
                <a:spcPts val="0"/>
              </a:spcAft>
              <a:buSzPct val="61904"/>
              <a:buFont typeface="Lato"/>
              <a:buChar char="❏"/>
            </a:pPr>
            <a:r>
              <a:rPr lang="en-US" sz="2100"/>
              <a:t>What unknowns or uncertainties have the potential to impact the work?</a:t>
            </a:r>
            <a:endParaRPr sz="2100"/>
          </a:p>
          <a:p>
            <a:pPr marL="0" lvl="0" indent="0" algn="l" rtl="0">
              <a:lnSpc>
                <a:spcPct val="115000"/>
              </a:lnSpc>
              <a:spcBef>
                <a:spcPts val="0"/>
              </a:spcBef>
              <a:spcAft>
                <a:spcPts val="0"/>
              </a:spcAft>
              <a:buNone/>
            </a:pPr>
            <a:endParaRPr sz="2100"/>
          </a:p>
          <a:p>
            <a:pPr marL="457200" lvl="0" indent="-304958" algn="l" rtl="0">
              <a:lnSpc>
                <a:spcPct val="115000"/>
              </a:lnSpc>
              <a:spcBef>
                <a:spcPts val="0"/>
              </a:spcBef>
              <a:spcAft>
                <a:spcPts val="0"/>
              </a:spcAft>
              <a:buSzPct val="61904"/>
              <a:buFont typeface="Lato"/>
              <a:buChar char="❏"/>
            </a:pPr>
            <a:r>
              <a:rPr lang="en-US" sz="2100"/>
              <a:t>What are 1-2 things I need to prioritize to ensure I am able to continue the work to the best of my ability?</a:t>
            </a:r>
            <a:endParaRPr sz="2100"/>
          </a:p>
          <a:p>
            <a:pPr marL="457200" lvl="0" indent="0" algn="l" rtl="0">
              <a:lnSpc>
                <a:spcPct val="115000"/>
              </a:lnSpc>
              <a:spcBef>
                <a:spcPts val="0"/>
              </a:spcBef>
              <a:spcAft>
                <a:spcPts val="0"/>
              </a:spcAft>
              <a:buNone/>
            </a:pPr>
            <a:endParaRPr sz="2100"/>
          </a:p>
        </p:txBody>
      </p:sp>
      <p:sp>
        <p:nvSpPr>
          <p:cNvPr id="442" name="Google Shape;442;g352efb6e896_0_7"/>
          <p:cNvSpPr txBox="1"/>
          <p:nvPr/>
        </p:nvSpPr>
        <p:spPr>
          <a:xfrm>
            <a:off x="838200" y="1544050"/>
            <a:ext cx="10515600" cy="825900"/>
          </a:xfrm>
          <a:prstGeom prst="rect">
            <a:avLst/>
          </a:prstGeom>
          <a:noFill/>
          <a:ln>
            <a:noFill/>
          </a:ln>
        </p:spPr>
        <p:txBody>
          <a:bodyPr spcFirstLastPara="1" wrap="square" lIns="91425" tIns="91425" rIns="91425" bIns="91425" anchor="t" anchorCtr="0">
            <a:normAutofit/>
          </a:bodyPr>
          <a:lstStyle/>
          <a:p>
            <a:pPr marL="0" marR="0" lvl="0" indent="0" algn="l" rtl="0">
              <a:lnSpc>
                <a:spcPct val="80000"/>
              </a:lnSpc>
              <a:spcBef>
                <a:spcPts val="0"/>
              </a:spcBef>
              <a:spcAft>
                <a:spcPts val="0"/>
              </a:spcAft>
              <a:buClr>
                <a:srgbClr val="000000"/>
              </a:buClr>
              <a:buSzPts val="1018"/>
              <a:buFont typeface="Arial"/>
              <a:buNone/>
            </a:pPr>
            <a:r>
              <a:rPr lang="en-US" sz="2390" i="1">
                <a:solidFill>
                  <a:schemeClr val="accent2"/>
                </a:solidFill>
                <a:latin typeface="Lato"/>
                <a:ea typeface="Lato"/>
                <a:cs typeface="Lato"/>
                <a:sym typeface="Lato"/>
              </a:rPr>
              <a:t>Take a few minutes to reflect and write some notes to yourself on the following:</a:t>
            </a:r>
            <a:endParaRPr sz="2390" b="0" i="1" u="none" strike="noStrike" cap="none">
              <a:solidFill>
                <a:schemeClr val="accent2"/>
              </a:solidFill>
              <a:latin typeface="Lato"/>
              <a:ea typeface="Lato"/>
              <a:cs typeface="Lato"/>
              <a:sym typeface="Lato"/>
            </a:endParaRPr>
          </a:p>
        </p:txBody>
      </p:sp>
      <p:pic>
        <p:nvPicPr>
          <p:cNvPr id="443" name="Google Shape;443;g352efb6e896_0_7"/>
          <p:cNvPicPr preferRelativeResize="0"/>
          <p:nvPr/>
        </p:nvPicPr>
        <p:blipFill>
          <a:blip r:embed="rId3">
            <a:alphaModFix/>
          </a:blip>
          <a:stretch>
            <a:fillRect/>
          </a:stretch>
        </p:blipFill>
        <p:spPr>
          <a:xfrm>
            <a:off x="838200" y="2461225"/>
            <a:ext cx="3829050" cy="3314700"/>
          </a:xfrm>
          <a:prstGeom prst="rect">
            <a:avLst/>
          </a:prstGeom>
          <a:noFill/>
          <a:ln>
            <a:noFill/>
          </a:ln>
        </p:spPr>
      </p:pic>
      <p:sp>
        <p:nvSpPr>
          <p:cNvPr id="444" name="Google Shape;444;g352efb6e896_0_7"/>
          <p:cNvSpPr/>
          <p:nvPr/>
        </p:nvSpPr>
        <p:spPr>
          <a:xfrm>
            <a:off x="5460707" y="4599806"/>
            <a:ext cx="388800" cy="376200"/>
          </a:xfrm>
          <a:prstGeom prst="star5">
            <a:avLst>
              <a:gd name="adj" fmla="val 19098"/>
              <a:gd name="hf" fmla="val 105146"/>
              <a:gd name="vf" fmla="val 110557"/>
            </a:avLst>
          </a:prstGeom>
          <a:solidFill>
            <a:srgbClr val="F1C23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34c07d0675d_1_210"/>
          <p:cNvSpPr txBox="1">
            <a:spLocks noGrp="1"/>
          </p:cNvSpPr>
          <p:nvPr>
            <p:ph type="title"/>
          </p:nvPr>
        </p:nvSpPr>
        <p:spPr>
          <a:xfrm>
            <a:off x="3454400" y="566738"/>
            <a:ext cx="74421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4000"/>
              <a:t>Looking Back, Moving Forward: Reflections from JPMC</a:t>
            </a:r>
            <a:endParaRPr sz="4000"/>
          </a:p>
        </p:txBody>
      </p:sp>
      <p:sp>
        <p:nvSpPr>
          <p:cNvPr id="451" name="Google Shape;451;g34c07d0675d_1_210"/>
          <p:cNvSpPr txBox="1">
            <a:spLocks noGrp="1"/>
          </p:cNvSpPr>
          <p:nvPr>
            <p:ph type="body" idx="1"/>
          </p:nvPr>
        </p:nvSpPr>
        <p:spPr>
          <a:xfrm>
            <a:off x="3454400" y="3446463"/>
            <a:ext cx="74421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800"/>
              <a:t>2:15 - 2:30 pm</a:t>
            </a:r>
            <a:endParaRPr sz="2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34c07d0675d_1_21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Looking Back, Moving Forward: Reflections from JPMC</a:t>
            </a:r>
            <a:endParaRPr/>
          </a:p>
        </p:txBody>
      </p:sp>
      <p:sp>
        <p:nvSpPr>
          <p:cNvPr id="458" name="Google Shape;458;g34c07d0675d_1_216"/>
          <p:cNvSpPr txBox="1"/>
          <p:nvPr/>
        </p:nvSpPr>
        <p:spPr>
          <a:xfrm>
            <a:off x="4393175" y="2812500"/>
            <a:ext cx="6807000" cy="13854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4000"/>
              <a:buFont typeface="Arial"/>
              <a:buNone/>
            </a:pPr>
            <a:r>
              <a:rPr lang="en-US" sz="4000">
                <a:solidFill>
                  <a:srgbClr val="004077"/>
                </a:solidFill>
                <a:latin typeface="Lato"/>
                <a:ea typeface="Lato"/>
                <a:cs typeface="Lato"/>
                <a:sym typeface="Lato"/>
              </a:rPr>
              <a:t>David Croom</a:t>
            </a:r>
            <a:endParaRPr sz="4000" i="0" u="none" strike="noStrike" cap="none">
              <a:solidFill>
                <a:srgbClr val="004077"/>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2200">
                <a:solidFill>
                  <a:srgbClr val="484F58"/>
                </a:solidFill>
                <a:latin typeface="Lato"/>
                <a:ea typeface="Lato"/>
                <a:cs typeface="Lato"/>
                <a:sym typeface="Lato"/>
              </a:rPr>
              <a:t>Vice President,  Global Philanthropy (Jobs &amp; Skills)</a:t>
            </a:r>
            <a:endParaRPr sz="2200" i="0" u="none" strike="noStrike" cap="none">
              <a:solidFill>
                <a:srgbClr val="484F58"/>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2200"/>
              <a:buFont typeface="Arial"/>
              <a:buNone/>
            </a:pPr>
            <a:r>
              <a:rPr lang="en-US" sz="2200">
                <a:solidFill>
                  <a:srgbClr val="484F58"/>
                </a:solidFill>
                <a:latin typeface="Lato"/>
                <a:ea typeface="Lato"/>
                <a:cs typeface="Lato"/>
                <a:sym typeface="Lato"/>
              </a:rPr>
              <a:t>J.P. Morgan Chase</a:t>
            </a:r>
            <a:endParaRPr sz="2800" i="0" u="none" strike="noStrike" cap="none">
              <a:solidFill>
                <a:srgbClr val="484F58"/>
              </a:solidFill>
              <a:latin typeface="Lato"/>
              <a:ea typeface="Lato"/>
              <a:cs typeface="Lato"/>
              <a:sym typeface="Lato"/>
            </a:endParaRPr>
          </a:p>
        </p:txBody>
      </p:sp>
      <p:pic>
        <p:nvPicPr>
          <p:cNvPr id="459" name="Google Shape;459;g34c07d0675d_1_216" title="1729267544666.jpeg"/>
          <p:cNvPicPr preferRelativeResize="0"/>
          <p:nvPr/>
        </p:nvPicPr>
        <p:blipFill rotWithShape="1">
          <a:blip r:embed="rId3">
            <a:alphaModFix/>
          </a:blip>
          <a:srcRect l="612" r="622"/>
          <a:stretch/>
        </p:blipFill>
        <p:spPr>
          <a:xfrm>
            <a:off x="1579975" y="1809450"/>
            <a:ext cx="3199200" cy="3239100"/>
          </a:xfrm>
          <a:prstGeom prst="ellipse">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64"/>
        <p:cNvGrpSpPr/>
        <p:nvPr/>
      </p:nvGrpSpPr>
      <p:grpSpPr>
        <a:xfrm>
          <a:off x="0" y="0"/>
          <a:ext cx="0" cy="0"/>
          <a:chOff x="0" y="0"/>
          <a:chExt cx="0" cy="0"/>
        </a:xfrm>
      </p:grpSpPr>
      <p:sp>
        <p:nvSpPr>
          <p:cNvPr id="465" name="Google Shape;465;g35023e3ecc4_0_12"/>
          <p:cNvSpPr txBox="1">
            <a:spLocks noGrp="1"/>
          </p:cNvSpPr>
          <p:nvPr>
            <p:ph type="title"/>
          </p:nvPr>
        </p:nvSpPr>
        <p:spPr>
          <a:xfrm>
            <a:off x="838200" y="2077050"/>
            <a:ext cx="10515600" cy="3961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60000"/>
              <a:buNone/>
            </a:pPr>
            <a:r>
              <a:rPr lang="en-US" b="1" dirty="0">
                <a:solidFill>
                  <a:schemeClr val="lt1"/>
                </a:solidFill>
              </a:rPr>
              <a:t>A heartfelt thank you to all of our partners in </a:t>
            </a:r>
            <a:r>
              <a:rPr lang="en-US" b="1" dirty="0" err="1">
                <a:solidFill>
                  <a:schemeClr val="lt1"/>
                </a:solidFill>
              </a:rPr>
              <a:t>NSrn</a:t>
            </a:r>
            <a:r>
              <a:rPr lang="en-US" b="1" dirty="0">
                <a:solidFill>
                  <a:schemeClr val="lt1"/>
                </a:solidFill>
              </a:rPr>
              <a:t> work! It has been a wonderful 5 years of collaboration, learning, and impact. </a:t>
            </a:r>
            <a:endParaRPr b="1" dirty="0">
              <a:solidFill>
                <a:schemeClr val="lt1"/>
              </a:solidFill>
            </a:endParaRPr>
          </a:p>
          <a:p>
            <a:pPr marL="0" lvl="0" indent="0" algn="ctr" rtl="0">
              <a:lnSpc>
                <a:spcPct val="90000"/>
              </a:lnSpc>
              <a:spcBef>
                <a:spcPts val="0"/>
              </a:spcBef>
              <a:spcAft>
                <a:spcPts val="0"/>
              </a:spcAft>
              <a:buSzPct val="60000"/>
              <a:buNone/>
            </a:pPr>
            <a:endParaRPr b="1" dirty="0">
              <a:solidFill>
                <a:schemeClr val="lt1"/>
              </a:solidFill>
            </a:endParaRPr>
          </a:p>
          <a:p>
            <a:pPr marL="0" lvl="0" indent="0" algn="ctr" rtl="0">
              <a:lnSpc>
                <a:spcPct val="90000"/>
              </a:lnSpc>
              <a:spcBef>
                <a:spcPts val="0"/>
              </a:spcBef>
              <a:spcAft>
                <a:spcPts val="0"/>
              </a:spcAft>
              <a:buSzPct val="60000"/>
              <a:buNone/>
            </a:pPr>
            <a:r>
              <a:rPr lang="en-US" b="1" dirty="0">
                <a:solidFill>
                  <a:schemeClr val="lt1"/>
                </a:solidFill>
              </a:rPr>
              <a:t>We look forward to continued partnership in years to come.</a:t>
            </a:r>
            <a:endParaRPr b="1" dirty="0">
              <a:solidFill>
                <a:schemeClr val="lt1"/>
              </a:solidFill>
            </a:endParaRPr>
          </a:p>
          <a:p>
            <a:pPr marL="0" lvl="0" indent="0" algn="ctr" rtl="0">
              <a:lnSpc>
                <a:spcPct val="90000"/>
              </a:lnSpc>
              <a:spcBef>
                <a:spcPts val="0"/>
              </a:spcBef>
              <a:spcAft>
                <a:spcPts val="0"/>
              </a:spcAft>
              <a:buSzPct val="60000"/>
              <a:buNone/>
            </a:pPr>
            <a:endParaRPr b="1" dirty="0">
              <a:solidFill>
                <a:schemeClr val="lt1"/>
              </a:solidFill>
            </a:endParaRPr>
          </a:p>
          <a:p>
            <a:pPr marL="0" lvl="0" indent="0" algn="ctr" rtl="0">
              <a:lnSpc>
                <a:spcPct val="90000"/>
              </a:lnSpc>
              <a:spcBef>
                <a:spcPts val="0"/>
              </a:spcBef>
              <a:spcAft>
                <a:spcPts val="0"/>
              </a:spcAft>
              <a:buSzPct val="60000"/>
              <a:buNone/>
            </a:pPr>
            <a:endParaRPr b="1" dirty="0">
              <a:solidFill>
                <a:schemeClr val="lt1"/>
              </a:solidFill>
            </a:endParaRPr>
          </a:p>
          <a:p>
            <a:pPr marL="0" lvl="0" indent="0" algn="ctr" rtl="0">
              <a:lnSpc>
                <a:spcPct val="90000"/>
              </a:lnSpc>
              <a:spcBef>
                <a:spcPts val="0"/>
              </a:spcBef>
              <a:spcAft>
                <a:spcPts val="0"/>
              </a:spcAft>
              <a:buSzPct val="60000"/>
              <a:buNone/>
            </a:pPr>
            <a:endParaRPr b="1" dirty="0">
              <a:solidFill>
                <a:schemeClr val="lt1"/>
              </a:solidFill>
            </a:endParaRPr>
          </a:p>
          <a:p>
            <a:pPr marL="0" lvl="0" indent="0" algn="ctr" rtl="0">
              <a:lnSpc>
                <a:spcPct val="90000"/>
              </a:lnSpc>
              <a:spcBef>
                <a:spcPts val="0"/>
              </a:spcBef>
              <a:spcAft>
                <a:spcPts val="0"/>
              </a:spcAft>
              <a:buSzPct val="60000"/>
              <a:buNone/>
            </a:pPr>
            <a:r>
              <a:rPr lang="en-US" b="1" dirty="0">
                <a:solidFill>
                  <a:schemeClr val="lt1"/>
                </a:solidFill>
              </a:rPr>
              <a:t>Please stop by registration on your way out to collect your souvenir photo from your time visiting our </a:t>
            </a:r>
            <a:r>
              <a:rPr lang="en-US" b="1" dirty="0" err="1">
                <a:solidFill>
                  <a:schemeClr val="lt1"/>
                </a:solidFill>
              </a:rPr>
              <a:t>NSrn</a:t>
            </a:r>
            <a:r>
              <a:rPr lang="en-US" b="1" dirty="0">
                <a:solidFill>
                  <a:schemeClr val="lt1"/>
                </a:solidFill>
              </a:rPr>
              <a:t> History Museum!</a:t>
            </a:r>
            <a:endParaRPr b="1" dirty="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354e2774346_1_3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Workforce Champions</a:t>
            </a:r>
            <a:endParaRPr/>
          </a:p>
        </p:txBody>
      </p:sp>
      <p:sp>
        <p:nvSpPr>
          <p:cNvPr id="132" name="Google Shape;132;g354e2774346_1_34"/>
          <p:cNvSpPr txBox="1">
            <a:spLocks noGrp="1"/>
          </p:cNvSpPr>
          <p:nvPr>
            <p:ph type="body" idx="1"/>
          </p:nvPr>
        </p:nvSpPr>
        <p:spPr>
          <a:xfrm>
            <a:off x="838200" y="182562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Boston</a:t>
            </a:r>
            <a:endParaRPr b="1" u="sng"/>
          </a:p>
          <a:p>
            <a:pPr marL="0" lvl="0" indent="0" algn="l" rtl="0">
              <a:spcBef>
                <a:spcPts val="1000"/>
              </a:spcBef>
              <a:spcAft>
                <a:spcPts val="0"/>
              </a:spcAft>
              <a:buNone/>
            </a:pPr>
            <a:r>
              <a:rPr lang="en-US"/>
              <a:t>Jimmy Wyman</a:t>
            </a:r>
            <a:endParaRPr/>
          </a:p>
        </p:txBody>
      </p:sp>
      <p:sp>
        <p:nvSpPr>
          <p:cNvPr id="133" name="Google Shape;133;g354e2774346_1_34"/>
          <p:cNvSpPr txBox="1">
            <a:spLocks noGrp="1"/>
          </p:cNvSpPr>
          <p:nvPr>
            <p:ph type="body" idx="1"/>
          </p:nvPr>
        </p:nvSpPr>
        <p:spPr>
          <a:xfrm>
            <a:off x="6370275" y="182562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Columbus</a:t>
            </a:r>
            <a:endParaRPr b="1" u="sng"/>
          </a:p>
          <a:p>
            <a:pPr marL="0" lvl="0" indent="0" algn="l" rtl="0">
              <a:spcBef>
                <a:spcPts val="1000"/>
              </a:spcBef>
              <a:spcAft>
                <a:spcPts val="0"/>
              </a:spcAft>
              <a:buNone/>
            </a:pPr>
            <a:r>
              <a:rPr lang="en-US"/>
              <a:t>Opal Brant</a:t>
            </a:r>
            <a:endParaRPr/>
          </a:p>
        </p:txBody>
      </p:sp>
      <p:sp>
        <p:nvSpPr>
          <p:cNvPr id="134" name="Google Shape;134;g354e2774346_1_34"/>
          <p:cNvSpPr txBox="1">
            <a:spLocks noGrp="1"/>
          </p:cNvSpPr>
          <p:nvPr>
            <p:ph type="body" idx="1"/>
          </p:nvPr>
        </p:nvSpPr>
        <p:spPr>
          <a:xfrm>
            <a:off x="838200" y="346182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Indianapolis</a:t>
            </a:r>
            <a:endParaRPr b="1" u="sng"/>
          </a:p>
          <a:p>
            <a:pPr marL="0" lvl="0" indent="0" algn="l" rtl="0">
              <a:spcBef>
                <a:spcPts val="1000"/>
              </a:spcBef>
              <a:spcAft>
                <a:spcPts val="0"/>
              </a:spcAft>
              <a:buNone/>
            </a:pPr>
            <a:r>
              <a:rPr lang="en-US"/>
              <a:t>Betsy Davis</a:t>
            </a:r>
            <a:endParaRPr/>
          </a:p>
          <a:p>
            <a:pPr marL="0" lvl="0" indent="0" algn="l" rtl="0">
              <a:spcBef>
                <a:spcPts val="1000"/>
              </a:spcBef>
              <a:spcAft>
                <a:spcPts val="0"/>
              </a:spcAft>
              <a:buNone/>
            </a:pPr>
            <a:r>
              <a:rPr lang="en-US"/>
              <a:t>Chelsea Meldrum</a:t>
            </a:r>
            <a:endParaRPr/>
          </a:p>
        </p:txBody>
      </p:sp>
      <p:sp>
        <p:nvSpPr>
          <p:cNvPr id="135" name="Google Shape;135;g354e2774346_1_34"/>
          <p:cNvSpPr txBox="1">
            <a:spLocks noGrp="1"/>
          </p:cNvSpPr>
          <p:nvPr>
            <p:ph type="body" idx="1"/>
          </p:nvPr>
        </p:nvSpPr>
        <p:spPr>
          <a:xfrm>
            <a:off x="6476500" y="346182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Nashville</a:t>
            </a:r>
            <a:endParaRPr b="1" u="sng"/>
          </a:p>
          <a:p>
            <a:pPr marL="0" lvl="0" indent="0" algn="l" rtl="0">
              <a:spcBef>
                <a:spcPts val="1000"/>
              </a:spcBef>
              <a:spcAft>
                <a:spcPts val="0"/>
              </a:spcAft>
              <a:buNone/>
            </a:pPr>
            <a:r>
              <a:rPr lang="en-US"/>
              <a:t>Megan O’Roark</a:t>
            </a:r>
            <a:endParaRPr/>
          </a:p>
          <a:p>
            <a:pPr marL="0" lvl="0" indent="0" algn="l" rtl="0">
              <a:spcBef>
                <a:spcPts val="1000"/>
              </a:spcBef>
              <a:spcAft>
                <a:spcPts val="0"/>
              </a:spcAft>
              <a:buNone/>
            </a:pPr>
            <a:r>
              <a:rPr lang="en-US"/>
              <a:t>Mitchell Marquez</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354e2774346_1_5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Fearless Leaders</a:t>
            </a:r>
            <a:endParaRPr/>
          </a:p>
        </p:txBody>
      </p:sp>
      <p:sp>
        <p:nvSpPr>
          <p:cNvPr id="142" name="Google Shape;142;g354e2774346_1_51"/>
          <p:cNvSpPr txBox="1">
            <a:spLocks noGrp="1"/>
          </p:cNvSpPr>
          <p:nvPr>
            <p:ph type="body" idx="1"/>
          </p:nvPr>
        </p:nvSpPr>
        <p:spPr>
          <a:xfrm>
            <a:off x="838200" y="153737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Boston</a:t>
            </a:r>
            <a:endParaRPr b="1" u="sng"/>
          </a:p>
          <a:p>
            <a:pPr marL="0" lvl="0" indent="0" algn="l" rtl="0">
              <a:spcBef>
                <a:spcPts val="1000"/>
              </a:spcBef>
              <a:spcAft>
                <a:spcPts val="0"/>
              </a:spcAft>
              <a:buNone/>
            </a:pPr>
            <a:r>
              <a:rPr lang="en-US"/>
              <a:t>Marinell Rousmaniere</a:t>
            </a:r>
            <a:endParaRPr/>
          </a:p>
          <a:p>
            <a:pPr marL="0" lvl="0" indent="0" algn="l" rtl="0">
              <a:spcBef>
                <a:spcPts val="1000"/>
              </a:spcBef>
              <a:spcAft>
                <a:spcPts val="0"/>
              </a:spcAft>
              <a:buNone/>
            </a:pPr>
            <a:r>
              <a:rPr lang="en-US"/>
              <a:t>LaVonia Montoute</a:t>
            </a:r>
            <a:endParaRPr/>
          </a:p>
        </p:txBody>
      </p:sp>
      <p:sp>
        <p:nvSpPr>
          <p:cNvPr id="143" name="Google Shape;143;g354e2774346_1_51"/>
          <p:cNvSpPr txBox="1">
            <a:spLocks noGrp="1"/>
          </p:cNvSpPr>
          <p:nvPr>
            <p:ph type="body" idx="1"/>
          </p:nvPr>
        </p:nvSpPr>
        <p:spPr>
          <a:xfrm>
            <a:off x="6370275" y="1584600"/>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Columbus</a:t>
            </a:r>
            <a:endParaRPr b="1" u="sng"/>
          </a:p>
          <a:p>
            <a:pPr marL="0" lvl="0" indent="0" algn="l" rtl="0">
              <a:spcBef>
                <a:spcPts val="1000"/>
              </a:spcBef>
              <a:spcAft>
                <a:spcPts val="0"/>
              </a:spcAft>
              <a:buNone/>
            </a:pPr>
            <a:r>
              <a:rPr lang="en-US"/>
              <a:t>Calista Smith</a:t>
            </a:r>
            <a:endParaRPr/>
          </a:p>
        </p:txBody>
      </p:sp>
      <p:sp>
        <p:nvSpPr>
          <p:cNvPr id="144" name="Google Shape;144;g354e2774346_1_51"/>
          <p:cNvSpPr txBox="1">
            <a:spLocks noGrp="1"/>
          </p:cNvSpPr>
          <p:nvPr>
            <p:ph type="body" idx="1"/>
          </p:nvPr>
        </p:nvSpPr>
        <p:spPr>
          <a:xfrm>
            <a:off x="838200" y="3330738"/>
            <a:ext cx="4137900" cy="117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Dallas</a:t>
            </a:r>
            <a:endParaRPr b="1" u="sng"/>
          </a:p>
          <a:p>
            <a:pPr marL="0" lvl="0" indent="0" algn="l" rtl="0">
              <a:spcBef>
                <a:spcPts val="1000"/>
              </a:spcBef>
              <a:spcAft>
                <a:spcPts val="0"/>
              </a:spcAft>
              <a:buNone/>
            </a:pPr>
            <a:r>
              <a:rPr lang="en-US"/>
              <a:t>Richard Owens</a:t>
            </a:r>
            <a:endParaRPr/>
          </a:p>
        </p:txBody>
      </p:sp>
      <p:sp>
        <p:nvSpPr>
          <p:cNvPr id="145" name="Google Shape;145;g354e2774346_1_51"/>
          <p:cNvSpPr txBox="1">
            <a:spLocks noGrp="1"/>
          </p:cNvSpPr>
          <p:nvPr>
            <p:ph type="body" idx="1"/>
          </p:nvPr>
        </p:nvSpPr>
        <p:spPr>
          <a:xfrm>
            <a:off x="6441100" y="2865450"/>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Denver</a:t>
            </a:r>
            <a:endParaRPr b="1" u="sng"/>
          </a:p>
          <a:p>
            <a:pPr marL="0" lvl="0" indent="0" algn="l" rtl="0">
              <a:spcBef>
                <a:spcPts val="1000"/>
              </a:spcBef>
              <a:spcAft>
                <a:spcPts val="0"/>
              </a:spcAft>
              <a:buNone/>
            </a:pPr>
            <a:r>
              <a:rPr lang="en-US"/>
              <a:t>Rana Tarkenton</a:t>
            </a:r>
            <a:endParaRPr/>
          </a:p>
          <a:p>
            <a:pPr marL="0" lvl="0" indent="0" algn="l" rtl="0">
              <a:spcBef>
                <a:spcPts val="1000"/>
              </a:spcBef>
              <a:spcAft>
                <a:spcPts val="0"/>
              </a:spcAft>
              <a:buNone/>
            </a:pPr>
            <a:r>
              <a:rPr lang="en-US"/>
              <a:t>Michelle Camacho Liu</a:t>
            </a:r>
            <a:endParaRPr/>
          </a:p>
        </p:txBody>
      </p:sp>
      <p:sp>
        <p:nvSpPr>
          <p:cNvPr id="146" name="Google Shape;146;g354e2774346_1_51"/>
          <p:cNvSpPr txBox="1">
            <a:spLocks noGrp="1"/>
          </p:cNvSpPr>
          <p:nvPr>
            <p:ph type="body" idx="1"/>
          </p:nvPr>
        </p:nvSpPr>
        <p:spPr>
          <a:xfrm>
            <a:off x="838200" y="4446375"/>
            <a:ext cx="4137900" cy="1636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Indianapolis</a:t>
            </a:r>
            <a:endParaRPr b="1" u="sng"/>
          </a:p>
          <a:p>
            <a:pPr marL="0" lvl="0" indent="0" algn="l" rtl="0">
              <a:spcBef>
                <a:spcPts val="1000"/>
              </a:spcBef>
              <a:spcAft>
                <a:spcPts val="0"/>
              </a:spcAft>
              <a:buNone/>
            </a:pPr>
            <a:r>
              <a:rPr lang="en-US"/>
              <a:t>Marie Mackintosh</a:t>
            </a:r>
            <a:endParaRPr/>
          </a:p>
          <a:p>
            <a:pPr marL="0" lvl="0" indent="0" algn="l" rtl="0">
              <a:spcBef>
                <a:spcPts val="1000"/>
              </a:spcBef>
              <a:spcAft>
                <a:spcPts val="0"/>
              </a:spcAft>
              <a:buNone/>
            </a:pPr>
            <a:r>
              <a:rPr lang="en-US"/>
              <a:t>Nate Klinck</a:t>
            </a:r>
            <a:endParaRPr/>
          </a:p>
        </p:txBody>
      </p:sp>
      <p:sp>
        <p:nvSpPr>
          <p:cNvPr id="147" name="Google Shape;147;g354e2774346_1_51"/>
          <p:cNvSpPr txBox="1">
            <a:spLocks noGrp="1"/>
          </p:cNvSpPr>
          <p:nvPr>
            <p:ph type="body" idx="1"/>
          </p:nvPr>
        </p:nvSpPr>
        <p:spPr>
          <a:xfrm>
            <a:off x="6547350" y="4608200"/>
            <a:ext cx="4137900" cy="117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Nashville</a:t>
            </a:r>
            <a:endParaRPr b="1" u="sng"/>
          </a:p>
          <a:p>
            <a:pPr marL="0" lvl="0" indent="0" algn="l" rtl="0">
              <a:spcBef>
                <a:spcPts val="1000"/>
              </a:spcBef>
              <a:spcAft>
                <a:spcPts val="0"/>
              </a:spcAft>
              <a:buNone/>
            </a:pPr>
            <a:r>
              <a:rPr lang="en-US"/>
              <a:t>Daryl Curry</a:t>
            </a:r>
            <a:endParaRPr/>
          </a:p>
        </p:txBody>
      </p:sp>
      <p:sp>
        <p:nvSpPr>
          <p:cNvPr id="148" name="Google Shape;148;g354e2774346_1_51"/>
          <p:cNvSpPr txBox="1">
            <a:spLocks noGrp="1"/>
          </p:cNvSpPr>
          <p:nvPr>
            <p:ph type="body" idx="1"/>
          </p:nvPr>
        </p:nvSpPr>
        <p:spPr>
          <a:xfrm>
            <a:off x="425075" y="5687100"/>
            <a:ext cx="10720200" cy="1170900"/>
          </a:xfrm>
          <a:prstGeom prst="rect">
            <a:avLst/>
          </a:prstGeom>
        </p:spPr>
        <p:txBody>
          <a:bodyPr spcFirstLastPara="1" wrap="square" lIns="91425" tIns="45700" rIns="91425" bIns="45700" anchor="t" anchorCtr="0">
            <a:normAutofit fontScale="92500"/>
          </a:bodyPr>
          <a:lstStyle/>
          <a:p>
            <a:pPr marL="0" lvl="0" indent="0" algn="ctr" rtl="0">
              <a:spcBef>
                <a:spcPts val="1000"/>
              </a:spcBef>
              <a:spcAft>
                <a:spcPts val="0"/>
              </a:spcAft>
              <a:buNone/>
            </a:pPr>
            <a:r>
              <a:rPr lang="en-US" b="1" u="sng"/>
              <a:t>National</a:t>
            </a:r>
            <a:endParaRPr b="1" u="sng"/>
          </a:p>
          <a:p>
            <a:pPr marL="0" lvl="0" indent="457200" algn="ctr" rtl="0">
              <a:spcBef>
                <a:spcPts val="1000"/>
              </a:spcBef>
              <a:spcAft>
                <a:spcPts val="0"/>
              </a:spcAft>
              <a:buNone/>
            </a:pPr>
            <a:r>
              <a:rPr lang="en-US"/>
              <a:t>Kate Kreamer			Kathleen Mathers		Leslie Sale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54e2774346_1_8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Champion Coaches &amp; Liaisons</a:t>
            </a:r>
            <a:endParaRPr/>
          </a:p>
        </p:txBody>
      </p:sp>
      <p:sp>
        <p:nvSpPr>
          <p:cNvPr id="155" name="Google Shape;155;g354e2774346_1_80"/>
          <p:cNvSpPr txBox="1">
            <a:spLocks noGrp="1"/>
          </p:cNvSpPr>
          <p:nvPr>
            <p:ph type="body" idx="1"/>
          </p:nvPr>
        </p:nvSpPr>
        <p:spPr>
          <a:xfrm>
            <a:off x="838200" y="1537375"/>
            <a:ext cx="4137900" cy="2468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ESG Site Coaches</a:t>
            </a:r>
            <a:endParaRPr b="1" u="sng"/>
          </a:p>
          <a:p>
            <a:pPr marL="0" lvl="0" indent="0" algn="l" rtl="0">
              <a:spcBef>
                <a:spcPts val="1000"/>
              </a:spcBef>
              <a:spcAft>
                <a:spcPts val="0"/>
              </a:spcAft>
              <a:buNone/>
            </a:pPr>
            <a:r>
              <a:rPr lang="en-US"/>
              <a:t>Heather Justice</a:t>
            </a:r>
            <a:endParaRPr/>
          </a:p>
          <a:p>
            <a:pPr marL="0" lvl="0" indent="0" algn="l" rtl="0">
              <a:spcBef>
                <a:spcPts val="1000"/>
              </a:spcBef>
              <a:spcAft>
                <a:spcPts val="0"/>
              </a:spcAft>
              <a:buNone/>
            </a:pPr>
            <a:r>
              <a:rPr lang="en-US"/>
              <a:t>Cynthia Liston</a:t>
            </a:r>
            <a:endParaRPr/>
          </a:p>
          <a:p>
            <a:pPr marL="0" lvl="0" indent="0" algn="l" rtl="0">
              <a:spcBef>
                <a:spcPts val="1000"/>
              </a:spcBef>
              <a:spcAft>
                <a:spcPts val="0"/>
              </a:spcAft>
              <a:buNone/>
            </a:pPr>
            <a:r>
              <a:rPr lang="en-US"/>
              <a:t>Alissa Peltzman</a:t>
            </a:r>
            <a:endParaRPr/>
          </a:p>
        </p:txBody>
      </p:sp>
      <p:sp>
        <p:nvSpPr>
          <p:cNvPr id="156" name="Google Shape;156;g354e2774346_1_80"/>
          <p:cNvSpPr txBox="1">
            <a:spLocks noGrp="1"/>
          </p:cNvSpPr>
          <p:nvPr>
            <p:ph type="body" idx="1"/>
          </p:nvPr>
        </p:nvSpPr>
        <p:spPr>
          <a:xfrm>
            <a:off x="6370275" y="1584600"/>
            <a:ext cx="4137900" cy="20676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b="1" u="sng"/>
              <a:t>Advance CTE Liaisons</a:t>
            </a:r>
            <a:endParaRPr b="1" u="sng"/>
          </a:p>
          <a:p>
            <a:pPr marL="0" lvl="0" indent="0" algn="l" rtl="0">
              <a:spcBef>
                <a:spcPts val="1000"/>
              </a:spcBef>
              <a:spcAft>
                <a:spcPts val="0"/>
              </a:spcAft>
              <a:buNone/>
            </a:pPr>
            <a:r>
              <a:rPr lang="en-US"/>
              <a:t>Dan Hinderliter</a:t>
            </a:r>
            <a:endParaRPr/>
          </a:p>
          <a:p>
            <a:pPr marL="0" lvl="0" indent="0" algn="l" rtl="0">
              <a:spcBef>
                <a:spcPts val="1000"/>
              </a:spcBef>
              <a:spcAft>
                <a:spcPts val="0"/>
              </a:spcAft>
              <a:buNone/>
            </a:pPr>
            <a:r>
              <a:rPr lang="en-US"/>
              <a:t>Tunisha Hobson</a:t>
            </a:r>
            <a:endParaRPr/>
          </a:p>
          <a:p>
            <a:pPr marL="0" lvl="0" indent="0" algn="l" rtl="0">
              <a:spcBef>
                <a:spcPts val="1000"/>
              </a:spcBef>
              <a:spcAft>
                <a:spcPts val="0"/>
              </a:spcAft>
              <a:buNone/>
            </a:pPr>
            <a:r>
              <a:rPr lang="en-US"/>
              <a:t>Haley Wing</a:t>
            </a:r>
            <a:endParaRPr/>
          </a:p>
        </p:txBody>
      </p:sp>
      <p:sp>
        <p:nvSpPr>
          <p:cNvPr id="157" name="Google Shape;157;g354e2774346_1_80"/>
          <p:cNvSpPr txBox="1">
            <a:spLocks noGrp="1"/>
          </p:cNvSpPr>
          <p:nvPr>
            <p:ph type="body" idx="1"/>
          </p:nvPr>
        </p:nvSpPr>
        <p:spPr>
          <a:xfrm>
            <a:off x="2914625" y="4499075"/>
            <a:ext cx="4137900" cy="2468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Evaluation Champions</a:t>
            </a:r>
            <a:endParaRPr b="1" u="sng"/>
          </a:p>
          <a:p>
            <a:pPr marL="0" lvl="0" indent="0" algn="l" rtl="0">
              <a:spcBef>
                <a:spcPts val="1000"/>
              </a:spcBef>
              <a:spcAft>
                <a:spcPts val="0"/>
              </a:spcAft>
              <a:buNone/>
            </a:pPr>
            <a:r>
              <a:rPr lang="en-US"/>
              <a:t>Laura Rasmussen Foster</a:t>
            </a:r>
            <a:endParaRPr/>
          </a:p>
          <a:p>
            <a:pPr marL="0" lvl="0" indent="0" algn="l" rtl="0">
              <a:spcBef>
                <a:spcPts val="1000"/>
              </a:spcBef>
              <a:spcAft>
                <a:spcPts val="0"/>
              </a:spcAft>
              <a:buNone/>
            </a:pPr>
            <a:r>
              <a:rPr lang="en-US"/>
              <a:t>Sandra Staklis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354e2774346_1_9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All-Around Rockstars!</a:t>
            </a:r>
            <a:endParaRPr/>
          </a:p>
        </p:txBody>
      </p:sp>
      <p:sp>
        <p:nvSpPr>
          <p:cNvPr id="164" name="Google Shape;164;g354e2774346_1_93"/>
          <p:cNvSpPr txBox="1">
            <a:spLocks noGrp="1"/>
          </p:cNvSpPr>
          <p:nvPr>
            <p:ph type="body" idx="1"/>
          </p:nvPr>
        </p:nvSpPr>
        <p:spPr>
          <a:xfrm>
            <a:off x="838200" y="1537375"/>
            <a:ext cx="4137900" cy="2704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ESG</a:t>
            </a:r>
            <a:endParaRPr b="1" u="sng"/>
          </a:p>
          <a:p>
            <a:pPr marL="0" lvl="0" indent="0" algn="l" rtl="0">
              <a:spcBef>
                <a:spcPts val="1000"/>
              </a:spcBef>
              <a:spcAft>
                <a:spcPts val="0"/>
              </a:spcAft>
              <a:buNone/>
            </a:pPr>
            <a:r>
              <a:rPr lang="en-US"/>
              <a:t>Kristin Baddour</a:t>
            </a:r>
            <a:endParaRPr/>
          </a:p>
          <a:p>
            <a:pPr marL="0" lvl="0" indent="0" algn="l" rtl="0">
              <a:spcBef>
                <a:spcPts val="1000"/>
              </a:spcBef>
              <a:spcAft>
                <a:spcPts val="0"/>
              </a:spcAft>
              <a:buNone/>
            </a:pPr>
            <a:r>
              <a:rPr lang="en-US"/>
              <a:t>Kelly Van Beveren</a:t>
            </a:r>
            <a:endParaRPr/>
          </a:p>
          <a:p>
            <a:pPr marL="0" lvl="0" indent="0" algn="l" rtl="0">
              <a:spcBef>
                <a:spcPts val="1000"/>
              </a:spcBef>
              <a:spcAft>
                <a:spcPts val="0"/>
              </a:spcAft>
              <a:buNone/>
            </a:pPr>
            <a:r>
              <a:rPr lang="en-US"/>
              <a:t>Sara Francis</a:t>
            </a:r>
            <a:endParaRPr/>
          </a:p>
          <a:p>
            <a:pPr marL="0" lvl="0" indent="0" algn="l" rtl="0">
              <a:spcBef>
                <a:spcPts val="1000"/>
              </a:spcBef>
              <a:spcAft>
                <a:spcPts val="0"/>
              </a:spcAft>
              <a:buNone/>
            </a:pPr>
            <a:r>
              <a:rPr lang="en-US"/>
              <a:t>Cindy Deitsch</a:t>
            </a:r>
            <a:endParaRPr/>
          </a:p>
        </p:txBody>
      </p:sp>
      <p:sp>
        <p:nvSpPr>
          <p:cNvPr id="165" name="Google Shape;165;g354e2774346_1_93"/>
          <p:cNvSpPr txBox="1">
            <a:spLocks noGrp="1"/>
          </p:cNvSpPr>
          <p:nvPr>
            <p:ph type="body" idx="1"/>
          </p:nvPr>
        </p:nvSpPr>
        <p:spPr>
          <a:xfrm>
            <a:off x="6370275" y="1584600"/>
            <a:ext cx="4137900" cy="3531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Advance CTE</a:t>
            </a:r>
            <a:endParaRPr b="1" u="sng"/>
          </a:p>
          <a:p>
            <a:pPr marL="0" lvl="0" indent="0" algn="l" rtl="0">
              <a:spcBef>
                <a:spcPts val="1000"/>
              </a:spcBef>
              <a:spcAft>
                <a:spcPts val="0"/>
              </a:spcAft>
              <a:buNone/>
            </a:pPr>
            <a:r>
              <a:rPr lang="en-US"/>
              <a:t>Laura Maldonado</a:t>
            </a:r>
            <a:endParaRPr/>
          </a:p>
          <a:p>
            <a:pPr marL="0" lvl="0" indent="0" algn="l" rtl="0">
              <a:spcBef>
                <a:spcPts val="1000"/>
              </a:spcBef>
              <a:spcAft>
                <a:spcPts val="0"/>
              </a:spcAft>
              <a:buNone/>
            </a:pPr>
            <a:r>
              <a:rPr lang="en-US"/>
              <a:t>Velie Sando</a:t>
            </a:r>
            <a:endParaRPr/>
          </a:p>
          <a:p>
            <a:pPr marL="0" lvl="0" indent="0" algn="l" rtl="0">
              <a:spcBef>
                <a:spcPts val="1000"/>
              </a:spcBef>
              <a:spcAft>
                <a:spcPts val="0"/>
              </a:spcAft>
              <a:buNone/>
            </a:pPr>
            <a:r>
              <a:rPr lang="en-US"/>
              <a:t>Stacy Whitehouse</a:t>
            </a:r>
            <a:endParaRPr/>
          </a:p>
        </p:txBody>
      </p:sp>
      <p:sp>
        <p:nvSpPr>
          <p:cNvPr id="166" name="Google Shape;166;g354e2774346_1_93"/>
          <p:cNvSpPr txBox="1">
            <a:spLocks noGrp="1"/>
          </p:cNvSpPr>
          <p:nvPr>
            <p:ph type="body" idx="1"/>
          </p:nvPr>
        </p:nvSpPr>
        <p:spPr>
          <a:xfrm>
            <a:off x="3630725" y="4242175"/>
            <a:ext cx="4634400" cy="2292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JPMC Champion Partners</a:t>
            </a:r>
            <a:endParaRPr b="1" u="sng"/>
          </a:p>
          <a:p>
            <a:pPr marL="0" lvl="0" indent="0" algn="l" rtl="0">
              <a:spcBef>
                <a:spcPts val="1000"/>
              </a:spcBef>
              <a:spcAft>
                <a:spcPts val="0"/>
              </a:spcAft>
              <a:buNone/>
            </a:pPr>
            <a:r>
              <a:rPr lang="en-US"/>
              <a:t>David Croom</a:t>
            </a:r>
            <a:endParaRPr/>
          </a:p>
          <a:p>
            <a:pPr marL="0" lvl="0" indent="0" algn="l" rtl="0">
              <a:spcBef>
                <a:spcPts val="1000"/>
              </a:spcBef>
              <a:spcAft>
                <a:spcPts val="0"/>
              </a:spcAft>
              <a:buNone/>
            </a:pPr>
            <a:r>
              <a:rPr lang="en-US"/>
              <a:t>Suganthi Simon</a:t>
            </a:r>
            <a:endParaRPr/>
          </a:p>
        </p:txBody>
      </p:sp>
    </p:spTree>
  </p:cSld>
  <p:clrMapOvr>
    <a:masterClrMapping/>
  </p:clrMapOvr>
</p:sld>
</file>

<file path=ppt/theme/theme1.xml><?xml version="1.0" encoding="utf-8"?>
<a:theme xmlns:a="http://schemas.openxmlformats.org/drawingml/2006/main" name="NSRN">
  <a:themeElements>
    <a:clrScheme name="New Skills Ready Network">
      <a:dk1>
        <a:srgbClr val="262626"/>
      </a:dk1>
      <a:lt1>
        <a:srgbClr val="FFFFFF"/>
      </a:lt1>
      <a:dk2>
        <a:srgbClr val="484F58"/>
      </a:dk2>
      <a:lt2>
        <a:srgbClr val="D8D8D8"/>
      </a:lt2>
      <a:accent1>
        <a:srgbClr val="004077"/>
      </a:accent1>
      <a:accent2>
        <a:srgbClr val="009AA6"/>
      </a:accent2>
      <a:accent3>
        <a:srgbClr val="743C97"/>
      </a:accent3>
      <a:accent4>
        <a:srgbClr val="7BB801"/>
      </a:accent4>
      <a:accent5>
        <a:srgbClr val="D90F03"/>
      </a:accent5>
      <a:accent6>
        <a:srgbClr val="F57F29"/>
      </a:accent6>
      <a:hlink>
        <a:srgbClr val="004077"/>
      </a:hlink>
      <a:folHlink>
        <a:srgbClr val="009AA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2576</Words>
  <Application>Microsoft Macintosh PowerPoint</Application>
  <PresentationFormat>Widescreen</PresentationFormat>
  <Paragraphs>434</Paragraphs>
  <Slides>58</Slides>
  <Notes>50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Lato</vt:lpstr>
      <vt:lpstr>Noto Sans Symbols</vt:lpstr>
      <vt:lpstr>Calibri</vt:lpstr>
      <vt:lpstr>Quattrocento Sans</vt:lpstr>
      <vt:lpstr>Courier New</vt:lpstr>
      <vt:lpstr>NSRN</vt:lpstr>
      <vt:lpstr>2025 Spring Convening</vt:lpstr>
      <vt:lpstr>Welcome Reception and Recognition Ceremony</vt:lpstr>
      <vt:lpstr>Thank you for all that you’ve done over the past five years!</vt:lpstr>
      <vt:lpstr>Secondary Pathways Champions</vt:lpstr>
      <vt:lpstr>Postsecondary Champions</vt:lpstr>
      <vt:lpstr>Workforce Champions</vt:lpstr>
      <vt:lpstr>Fearless Leaders</vt:lpstr>
      <vt:lpstr>Champion Coaches &amp; Liaisons</vt:lpstr>
      <vt:lpstr>All-Around Rockstars!</vt:lpstr>
      <vt:lpstr>PowerPoint Presentation</vt:lpstr>
      <vt:lpstr>2025 Spring Convening</vt:lpstr>
      <vt:lpstr>NSrn Group Photo</vt:lpstr>
      <vt:lpstr>Welcome</vt:lpstr>
      <vt:lpstr>Welcome to the final NSrn convening!</vt:lpstr>
      <vt:lpstr>PowerPoint Presentation</vt:lpstr>
      <vt:lpstr>PowerPoint Presentation</vt:lpstr>
      <vt:lpstr>How Many of You Remember This:</vt:lpstr>
      <vt:lpstr>Afternoon Agenda</vt:lpstr>
      <vt:lpstr>PowerPoint Presentation</vt:lpstr>
      <vt:lpstr>PowerPoint Presentation</vt:lpstr>
      <vt:lpstr>PowerPoint Presentation</vt:lpstr>
      <vt:lpstr>PowerPoint Presentation</vt:lpstr>
      <vt:lpstr>PowerPoint Presentation</vt:lpstr>
      <vt:lpstr>PowerPoint Presentation</vt:lpstr>
      <vt:lpstr>Convening Objectives</vt:lpstr>
      <vt:lpstr>Morning Agenda</vt:lpstr>
      <vt:lpstr>NSrn History Museum</vt:lpstr>
      <vt:lpstr>NSrn History Museum</vt:lpstr>
      <vt:lpstr>NSrn History Museum, Part I: From Vision to Impact</vt:lpstr>
      <vt:lpstr>Collective Curation: The New Skills Story</vt:lpstr>
      <vt:lpstr>Gallery Walk #1:  Explore the Start of Our NSrn Exhibit</vt:lpstr>
      <vt:lpstr>Telling Your Site’s NSrn Story: Building Milestone Markers</vt:lpstr>
      <vt:lpstr>Populate the Timeline </vt:lpstr>
      <vt:lpstr>PowerPoint Presentation</vt:lpstr>
      <vt:lpstr>NSrn History Museum, Part II: From Network to Next Steps</vt:lpstr>
      <vt:lpstr>PowerPoint Presentation</vt:lpstr>
      <vt:lpstr>PowerPoint Presentation</vt:lpstr>
      <vt:lpstr>The Power of the Network: Cross-Site Discussions </vt:lpstr>
      <vt:lpstr>The Power of the Network: Cross-Site Discussions </vt:lpstr>
      <vt:lpstr>The Power of the Network: Cross-Site Discussions </vt:lpstr>
      <vt:lpstr>Site Debriefs &amp; Share Outs</vt:lpstr>
      <vt:lpstr>Lunch &amp; New Skills Trivia</vt:lpstr>
      <vt:lpstr>PowerPoint Presentation</vt:lpstr>
      <vt:lpstr>PowerPoint Presentation</vt:lpstr>
      <vt:lpstr>PowerPoint Presentation</vt:lpstr>
      <vt:lpstr>PowerPoint Presentation</vt:lpstr>
      <vt:lpstr>Afternoon Agenda</vt:lpstr>
      <vt:lpstr>Personal Reflections: The Impact of NSrn on My Approach to Pathways, Partnership, and Leadership</vt:lpstr>
      <vt:lpstr>Personal Reflections: The Impact of NSrn on My Approach to Pathways, Partnership, and Leadership</vt:lpstr>
      <vt:lpstr>An A-ha, Appreciation or Accolade</vt:lpstr>
      <vt:lpstr>Reflection: Looking Back to Move Forward</vt:lpstr>
      <vt:lpstr>Pair Share</vt:lpstr>
      <vt:lpstr>Leading with Purpose</vt:lpstr>
      <vt:lpstr>Leading with Purpose in a Time of Uncertainty</vt:lpstr>
      <vt:lpstr>Reflection Questions</vt:lpstr>
      <vt:lpstr>Looking Back, Moving Forward: Reflections from JPMC</vt:lpstr>
      <vt:lpstr>Looking Back, Moving Forward: Reflections from JPMC</vt:lpstr>
      <vt:lpstr>A heartfelt thank you to all of our partners in NSrn work! It has been a wonderful 5 years of collaboration, learning, and impact.   We look forward to continued partnership in years to come.    Please stop by registration on your way out to collect your souvenir photo from your time visiting our NSrn History Museum!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Heather Justice</dc:creator>
  <cp:lastModifiedBy>Leslie Sale</cp:lastModifiedBy>
  <cp:revision>2</cp:revision>
  <dcterms:created xsi:type="dcterms:W3CDTF">2020-11-30T21:54:36Z</dcterms:created>
  <dcterms:modified xsi:type="dcterms:W3CDTF">2025-05-07T16:35:56Z</dcterms:modified>
</cp:coreProperties>
</file>