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70" r:id="rId2"/>
    <p:sldMasterId id="2147483692" r:id="rId3"/>
  </p:sldMasterIdLst>
  <p:notesMasterIdLst>
    <p:notesMasterId r:id="rId21"/>
  </p:notesMasterIdLst>
  <p:sldIdLst>
    <p:sldId id="256" r:id="rId4"/>
    <p:sldId id="328" r:id="rId5"/>
    <p:sldId id="329" r:id="rId6"/>
    <p:sldId id="330" r:id="rId7"/>
    <p:sldId id="333" r:id="rId8"/>
    <p:sldId id="334" r:id="rId9"/>
    <p:sldId id="335" r:id="rId10"/>
    <p:sldId id="336" r:id="rId11"/>
    <p:sldId id="337" r:id="rId12"/>
    <p:sldId id="338" r:id="rId13"/>
    <p:sldId id="339" r:id="rId14"/>
    <p:sldId id="340" r:id="rId15"/>
    <p:sldId id="332" r:id="rId16"/>
    <p:sldId id="331" r:id="rId17"/>
    <p:sldId id="341" r:id="rId18"/>
    <p:sldId id="342" r:id="rId19"/>
    <p:sldId id="343" r:id="rId20"/>
  </p:sldIdLst>
  <p:sldSz cx="12192000" cy="6858000"/>
  <p:notesSz cx="7315200" cy="9601200"/>
  <p:embeddedFontLst>
    <p:embeddedFont>
      <p:font typeface="Montserrat" pitchFamily="2" charset="77"/>
      <p:regular r:id="rId22"/>
      <p:bold r:id="rId23"/>
      <p:italic r:id="rId24"/>
      <p:boldItalic r:id="rId25"/>
    </p:embeddedFont>
    <p:embeddedFont>
      <p:font typeface="Montserrat Medium" pitchFamily="2" charset="77"/>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6" roundtripDataSignature="AMtx7mhMqDbazmhlnw1lLvzxTDk29aTZW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A328"/>
    <a:srgbClr val="EB730A"/>
    <a:srgbClr val="01A5B8"/>
    <a:srgbClr val="E6F5F8"/>
    <a:srgbClr val="54812C"/>
    <a:srgbClr val="C7511A"/>
    <a:srgbClr val="00717E"/>
    <a:srgbClr val="89D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p:restoredTop sz="76304"/>
  </p:normalViewPr>
  <p:slideViewPr>
    <p:cSldViewPr snapToGrid="0">
      <p:cViewPr varScale="1">
        <p:scale>
          <a:sx n="71" d="100"/>
          <a:sy n="71" d="100"/>
        </p:scale>
        <p:origin x="192"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97"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96"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100" Type="http://schemas.openxmlformats.org/officeDocument/2006/relationships/tableStyles" Target="tableStyles.xml"/><Relationship Id="rId8" Type="http://schemas.openxmlformats.org/officeDocument/2006/relationships/slide" Target="slides/slide5.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400" b="1" dirty="0"/>
              <a:t>Link to the CTE Goal-Setting Tool downloadable template on the Advance CTE website: </a:t>
            </a:r>
          </a:p>
          <a:p>
            <a:pPr marL="0" lvl="0" indent="0" algn="l" rtl="0">
              <a:spcBef>
                <a:spcPts val="0"/>
              </a:spcBef>
              <a:spcAft>
                <a:spcPts val="0"/>
              </a:spcAft>
              <a:buNone/>
            </a:pPr>
            <a:endParaRPr lang="en-US" sz="1400" b="1" dirty="0"/>
          </a:p>
          <a:p>
            <a:pPr marL="0" lvl="0" indent="0" algn="l" rtl="0">
              <a:spcBef>
                <a:spcPts val="0"/>
              </a:spcBef>
              <a:spcAft>
                <a:spcPts val="0"/>
              </a:spcAft>
              <a:buNone/>
            </a:pPr>
            <a:r>
              <a:rPr lang="en-US" sz="1400" b="1" dirty="0"/>
              <a:t>Speaker Notes / Instructions:</a:t>
            </a:r>
            <a:br>
              <a:rPr lang="en-US" sz="1400" dirty="0"/>
            </a:br>
            <a:r>
              <a:rPr lang="en-US" sz="1400" dirty="0"/>
              <a:t>Welcome! This quick guide is designed to support both independent users and facilitators as they navigate the updated CTE Goal-Setting Tool. Whether you're using this as a reference guide or leading a training session, these slides offer clear instructions, examples, and interpretation tips. Use the notes below each slide to walk users through the tool or guide yourself during implementation.</a:t>
            </a:r>
            <a:br>
              <a:rPr lang="en-US" dirty="0"/>
            </a:br>
            <a:endParaRPr dirty="0"/>
          </a:p>
        </p:txBody>
      </p:sp>
      <p:sp>
        <p:nvSpPr>
          <p:cNvPr id="603" name="Google Shape;603;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r>
              <a:rPr lang="en-US" dirty="0"/>
              <a:t>This tab remains blank until data is pasted in.</a:t>
            </a:r>
          </a:p>
          <a:p>
            <a:r>
              <a:rPr lang="en-US" dirty="0"/>
              <a:t>Paste copied data (columns A–H) from the </a:t>
            </a:r>
            <a:r>
              <a:rPr lang="en-US" dirty="0" err="1"/>
              <a:t>AllData</a:t>
            </a:r>
            <a:r>
              <a:rPr lang="en-US" dirty="0"/>
              <a:t> tab.</a:t>
            </a:r>
          </a:p>
          <a:p>
            <a:r>
              <a:rPr lang="en-US" dirty="0"/>
              <a:t>This is your working dataset for goal-setting.</a:t>
            </a:r>
            <a:br>
              <a:rPr lang="en-US" dirty="0"/>
            </a:br>
            <a:r>
              <a:rPr lang="en-US" dirty="0"/>
              <a:t>If facilitating, emphasize proper alignment of pasted columns and offer troubleshooting support if errors appear.</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8741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r>
              <a:rPr lang="en-US" dirty="0"/>
              <a:t>Once data is pasted:</a:t>
            </a:r>
          </a:p>
          <a:p>
            <a:r>
              <a:rPr lang="en-US" dirty="0"/>
              <a:t>Users enter </a:t>
            </a:r>
            <a:r>
              <a:rPr lang="en-US" b="1" dirty="0"/>
              <a:t>desired goals</a:t>
            </a:r>
            <a:r>
              <a:rPr lang="en-US" dirty="0"/>
              <a:t> in column H (as percentages).</a:t>
            </a:r>
          </a:p>
          <a:p>
            <a:r>
              <a:rPr lang="en-US" dirty="0"/>
              <a:t>The tool then auto-calculates:</a:t>
            </a:r>
          </a:p>
          <a:p>
            <a:pPr lvl="1"/>
            <a:r>
              <a:rPr lang="en-US" dirty="0"/>
              <a:t>Current representation.</a:t>
            </a:r>
          </a:p>
          <a:p>
            <a:pPr lvl="1"/>
            <a:r>
              <a:rPr lang="en-US" dirty="0"/>
              <a:t>Number and percent needed to meet the goal.</a:t>
            </a:r>
          </a:p>
          <a:p>
            <a:pPr lvl="1"/>
            <a:r>
              <a:rPr lang="en-US" dirty="0"/>
              <a:t>Visual heatmap of performance.</a:t>
            </a:r>
            <a:br>
              <a:rPr lang="en-US" dirty="0"/>
            </a:br>
            <a:r>
              <a:rPr lang="en-US" dirty="0"/>
              <a:t>Facilitator tip: Demonstrate entering one goal and interpreting the output.</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186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r>
              <a:rPr lang="en-US" dirty="0"/>
              <a:t>Guide users in reading the outputs:</a:t>
            </a:r>
          </a:p>
          <a:p>
            <a:r>
              <a:rPr lang="en-US" dirty="0"/>
              <a:t>Column H = your target goal.</a:t>
            </a:r>
          </a:p>
          <a:p>
            <a:r>
              <a:rPr lang="en-US" dirty="0"/>
              <a:t>Column J = # of learners needed to reach the goal.</a:t>
            </a:r>
          </a:p>
          <a:p>
            <a:r>
              <a:rPr lang="en-US" dirty="0"/>
              <a:t>Column K = heatmap color for current representation.</a:t>
            </a:r>
          </a:p>
          <a:p>
            <a:r>
              <a:rPr lang="en-US" dirty="0"/>
              <a:t>Column L = percent difference between current and goal.</a:t>
            </a:r>
            <a:br>
              <a:rPr lang="en-US" dirty="0"/>
            </a:br>
            <a:r>
              <a:rPr lang="en-US" dirty="0"/>
              <a:t>Ask participants to identify one area with a significant gap and discuss potential root causes or solutions.</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8826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r>
              <a:rPr lang="en-US" dirty="0"/>
              <a:t>This is a </a:t>
            </a:r>
            <a:r>
              <a:rPr lang="en-US" b="1" dirty="0"/>
              <a:t>visual summary tab</a:t>
            </a:r>
            <a:r>
              <a:rPr lang="en-US" dirty="0"/>
              <a:t>.</a:t>
            </a:r>
          </a:p>
          <a:p>
            <a:r>
              <a:rPr lang="en-US" dirty="0"/>
              <a:t>Refresh the pivot table after entering new data.</a:t>
            </a:r>
          </a:p>
          <a:p>
            <a:r>
              <a:rPr lang="en-US" dirty="0"/>
              <a:t>Right-click any cell in the table and select "Refresh".</a:t>
            </a:r>
          </a:p>
          <a:p>
            <a:r>
              <a:rPr lang="en-US" dirty="0"/>
              <a:t>Adjust row height (especially Row 4) to clearly view area names.</a:t>
            </a:r>
            <a:br>
              <a:rPr lang="en-US" dirty="0"/>
            </a:br>
            <a:r>
              <a:rPr lang="en-US" dirty="0"/>
              <a:t>Facilitator tip: Walk through a full refresh demonstration and point out common pitfalls.</a:t>
            </a:r>
          </a:p>
          <a:p>
            <a:pPr marL="0" lvl="0" indent="0" algn="l" rtl="0">
              <a:spcBef>
                <a:spcPts val="0"/>
              </a:spcBef>
              <a:spcAft>
                <a:spcPts val="0"/>
              </a:spcAft>
              <a:buNone/>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Montserrat" pitchFamily="2" charset="77"/>
              </a:rPr>
              <a:t>This tab must be </a:t>
            </a:r>
            <a:r>
              <a:rPr lang="en-US" sz="1200" b="1" dirty="0">
                <a:latin typeface="Montserrat" pitchFamily="2" charset="77"/>
              </a:rPr>
              <a:t>REFRESHED</a:t>
            </a:r>
            <a:r>
              <a:rPr lang="en-US" sz="1200" dirty="0">
                <a:latin typeface="Montserrat" pitchFamily="2" charset="77"/>
              </a:rPr>
              <a:t> to update (see slide 13).</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723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r>
              <a:rPr lang="en-US" dirty="0"/>
              <a:t>This portion shows:</a:t>
            </a:r>
          </a:p>
          <a:p>
            <a:r>
              <a:rPr lang="en-US" dirty="0"/>
              <a:t>% goal gap.</a:t>
            </a:r>
          </a:p>
          <a:p>
            <a:r>
              <a:rPr lang="en-US" b="1" dirty="0"/>
              <a:t># of learners needed.</a:t>
            </a:r>
          </a:p>
          <a:p>
            <a:r>
              <a:rPr lang="en-US" dirty="0"/>
              <a:t>Current and goal percentages.</a:t>
            </a:r>
            <a:br>
              <a:rPr lang="en-US" dirty="0"/>
            </a:br>
            <a:r>
              <a:rPr lang="en-US" dirty="0"/>
              <a:t>Color coding helps you quickly assess gaps.</a:t>
            </a:r>
            <a:br>
              <a:rPr lang="en-US" dirty="0"/>
            </a:br>
            <a:r>
              <a:rPr lang="en-US" dirty="0"/>
              <a:t>Prompt users to find areas with the darkest shade — what might that indicate?</a:t>
            </a:r>
          </a:p>
          <a:p>
            <a:pPr marL="0" lvl="0" indent="0" algn="l" rtl="0">
              <a:spcBef>
                <a:spcPts val="0"/>
              </a:spcBef>
              <a:spcAft>
                <a:spcPts val="0"/>
              </a:spcAft>
              <a:buNone/>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Montserrat" pitchFamily="2" charset="77"/>
              </a:rPr>
              <a:t>This tab must be </a:t>
            </a:r>
            <a:r>
              <a:rPr lang="en-US" sz="1200" b="1" dirty="0">
                <a:latin typeface="Montserrat" pitchFamily="2" charset="77"/>
              </a:rPr>
              <a:t>REFRESHED</a:t>
            </a:r>
            <a:r>
              <a:rPr lang="en-US" sz="1200" dirty="0">
                <a:latin typeface="Montserrat" pitchFamily="2" charset="77"/>
              </a:rPr>
              <a:t> to update (see slide 13).</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2721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r>
              <a:rPr lang="en-US" dirty="0"/>
              <a:t>Use this slide to explain how to analyze the heatmap:</a:t>
            </a:r>
          </a:p>
          <a:p>
            <a:r>
              <a:rPr lang="en-US" dirty="0"/>
              <a:t>Darker colors = greater gaps.</a:t>
            </a:r>
          </a:p>
          <a:p>
            <a:r>
              <a:rPr lang="en-US" dirty="0"/>
              <a:t>Both % and raw # matter: A small % gap can still mean many learners.</a:t>
            </a:r>
          </a:p>
          <a:p>
            <a:r>
              <a:rPr lang="en-US" dirty="0"/>
              <a:t>Use this insight to guide equity-focused improvement strategies.</a:t>
            </a:r>
            <a:br>
              <a:rPr lang="en-US" dirty="0"/>
            </a:br>
            <a:r>
              <a:rPr lang="en-US" dirty="0"/>
              <a:t>Facilitator tip: Encourage users to name 1–2 high-priority areas for intervention based on their data.</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2519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r>
              <a:rPr lang="en-US" dirty="0"/>
              <a:t>This tab allows sorting by gap size or number of learners needed.</a:t>
            </a:r>
          </a:p>
          <a:p>
            <a:r>
              <a:rPr lang="en-US" dirty="0"/>
              <a:t>Refresh the pivot table before using.</a:t>
            </a:r>
          </a:p>
          <a:p>
            <a:r>
              <a:rPr lang="en-US" dirty="0"/>
              <a:t>Filters can be adjusted to isolate specific regions or clusters.</a:t>
            </a:r>
          </a:p>
          <a:p>
            <a:r>
              <a:rPr lang="en-US" dirty="0"/>
              <a:t>Right-click shaded cells to sort data in ascending/descending order.</a:t>
            </a:r>
            <a:br>
              <a:rPr lang="en-US" dirty="0"/>
            </a:br>
            <a:r>
              <a:rPr lang="en-US" dirty="0"/>
              <a:t>This is excellent for identifying top priorities or bright spots.</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25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r>
              <a:rPr lang="en-US" dirty="0"/>
              <a:t>Use this tab for strategic planning:</a:t>
            </a:r>
          </a:p>
          <a:p>
            <a:r>
              <a:rPr lang="en-US" dirty="0"/>
              <a:t>Sort by % gap or learner count to identify the most critical gaps.</a:t>
            </a:r>
          </a:p>
          <a:p>
            <a:r>
              <a:rPr lang="en-US" dirty="0"/>
              <a:t>Use this to rank areas by urgency.</a:t>
            </a:r>
            <a:br>
              <a:rPr lang="en-US" dirty="0"/>
            </a:br>
            <a:r>
              <a:rPr lang="en-US" dirty="0"/>
              <a:t>Facilitator tip: Lead a discussion on what intervention strategies might look like for top-priority areas based on this data.</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256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r>
              <a:rPr lang="en-US" dirty="0"/>
              <a:t>This resource serves two main functions:</a:t>
            </a:r>
          </a:p>
          <a:p>
            <a:r>
              <a:rPr lang="en-US" dirty="0"/>
              <a:t>It provides </a:t>
            </a:r>
            <a:r>
              <a:rPr lang="en-US" b="1" dirty="0"/>
              <a:t>step-by-step instructions</a:t>
            </a:r>
            <a:r>
              <a:rPr lang="en-US" dirty="0"/>
              <a:t> for using the tool — ideal for printing or referencing while working through the Excel file.</a:t>
            </a:r>
          </a:p>
          <a:p>
            <a:r>
              <a:rPr lang="en-US" dirty="0"/>
              <a:t>It is also structured to support </a:t>
            </a:r>
            <a:r>
              <a:rPr lang="en-US" b="1" dirty="0"/>
              <a:t>facilitation</a:t>
            </a:r>
            <a:r>
              <a:rPr lang="en-US" dirty="0"/>
              <a:t>, enabling users to train others. For group sessions, walk through each slide while demonstrating live use of the tool in Excel.</a:t>
            </a:r>
            <a:br>
              <a:rPr lang="en-US" dirty="0"/>
            </a:br>
            <a:r>
              <a:rPr lang="en-US" dirty="0"/>
              <a:t>Pro tip: If facilitating a session, toggle between the Excel tool and this slide deck to model key actions in real-time.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801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r>
              <a:rPr lang="en-US" dirty="0"/>
              <a:t>The tool enables analysis of current representation across student subgroups in CTE and supports goal-setting for equity. It's especially useful for Comprehensive Local Needs Assessments (CLNA), program evaluation, and improvement planning. You’ll analyze:</a:t>
            </a:r>
          </a:p>
          <a:p>
            <a:r>
              <a:rPr lang="en-US" dirty="0"/>
              <a:t>Percentage point differences in representation.</a:t>
            </a:r>
          </a:p>
          <a:p>
            <a:r>
              <a:rPr lang="en-US" dirty="0"/>
              <a:t>Numeric goals (how many more learners are needed).</a:t>
            </a:r>
          </a:p>
          <a:p>
            <a:r>
              <a:rPr lang="en-US" dirty="0"/>
              <a:t>Disaggregated performance by subgroup, region, or program</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504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r>
              <a:rPr lang="en-US" dirty="0"/>
              <a:t>Start by reviewing the “Instructions” tab in the Excel tool. It outlines:</a:t>
            </a:r>
          </a:p>
          <a:p>
            <a:r>
              <a:rPr lang="en-US" dirty="0"/>
              <a:t>Definitions for filters (district, region, etc.).</a:t>
            </a:r>
          </a:p>
          <a:p>
            <a:r>
              <a:rPr lang="en-US" dirty="0"/>
              <a:t>Clarifies the indicators used.</a:t>
            </a:r>
          </a:p>
          <a:p>
            <a:endParaRPr lang="en-US" dirty="0"/>
          </a:p>
          <a:p>
            <a:pPr marL="158750" indent="0">
              <a:buNone/>
            </a:pPr>
            <a:r>
              <a:rPr lang="en-US" dirty="0"/>
              <a:t>During training, consider displaying the Instructions tab and walking through its contents live to ground the audience in the tool's structure.</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341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r>
              <a:rPr lang="en-US" dirty="0"/>
              <a:t>This is the </a:t>
            </a:r>
            <a:r>
              <a:rPr lang="en-US" b="1" dirty="0"/>
              <a:t>raw data tab</a:t>
            </a:r>
            <a:r>
              <a:rPr lang="en-US" dirty="0"/>
              <a:t> — columns A–J must be populated first.</a:t>
            </a:r>
            <a:br>
              <a:rPr lang="en-US" dirty="0"/>
            </a:br>
            <a:r>
              <a:rPr lang="en-US" dirty="0"/>
              <a:t>Remind users:</a:t>
            </a:r>
          </a:p>
          <a:p>
            <a:r>
              <a:rPr lang="en-US" dirty="0"/>
              <a:t>This is where they load/export their own data.</a:t>
            </a:r>
          </a:p>
          <a:p>
            <a:r>
              <a:rPr lang="en-US" dirty="0"/>
              <a:t>The tool requires data in a specific format, which is outlined in the Instructions tab.</a:t>
            </a:r>
            <a:br>
              <a:rPr lang="en-US" dirty="0"/>
            </a:br>
            <a:r>
              <a:rPr lang="en-US" dirty="0"/>
              <a:t>In a group setting, model the import process using a dummy data set.</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048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r>
              <a:rPr lang="en-US" dirty="0"/>
              <a:t>Once data is loaded, users can apply filters to explore trends:</a:t>
            </a:r>
          </a:p>
          <a:p>
            <a:r>
              <a:rPr lang="en-US" dirty="0"/>
              <a:t>Use filters in columns A–C.</a:t>
            </a:r>
          </a:p>
          <a:p>
            <a:r>
              <a:rPr lang="en-US" dirty="0"/>
              <a:t>You can look at data by district, region, program, etc.</a:t>
            </a:r>
            <a:br>
              <a:rPr lang="en-US" dirty="0"/>
            </a:br>
            <a:r>
              <a:rPr lang="en-US" dirty="0"/>
              <a:t>Tip: Start with one filter at a time, especially if you're new to the tool.</a:t>
            </a:r>
            <a:br>
              <a:rPr lang="en-US" dirty="0"/>
            </a:br>
            <a:r>
              <a:rPr lang="en-US" dirty="0"/>
              <a:t>Facilitator tip: Pause here to demonstrate a live filtering example in Excel.</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5294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r>
              <a:rPr lang="en-US" dirty="0"/>
              <a:t>Guide users in interpreting filtered views:</a:t>
            </a:r>
          </a:p>
          <a:p>
            <a:r>
              <a:rPr lang="en-US" dirty="0"/>
              <a:t>Filters allow you to explore specific populations or combinations.</a:t>
            </a:r>
          </a:p>
          <a:p>
            <a:r>
              <a:rPr lang="en-US" dirty="0"/>
              <a:t>Look for patterns in access and performance — equity gaps may emerge.</a:t>
            </a:r>
          </a:p>
          <a:p>
            <a:r>
              <a:rPr lang="en-US" dirty="0"/>
              <a:t>Reset filters if the view becomes overwhelming.</a:t>
            </a:r>
            <a:br>
              <a:rPr lang="en-US" dirty="0"/>
            </a:br>
            <a:r>
              <a:rPr lang="en-US" dirty="0"/>
              <a:t>Facilitator tip: Provide participants time to filter their own data and reflect on patterns they see</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7212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endParaRPr lang="en-US" dirty="0"/>
          </a:p>
          <a:p>
            <a:pPr marL="158750" indent="0">
              <a:buNone/>
            </a:pPr>
            <a:r>
              <a:rPr lang="en-US" b="1" dirty="0"/>
              <a:t>🔹 Understanding Geographic and Organizational Levels in the CTE Goal-Setting Tool </a:t>
            </a:r>
            <a:r>
              <a:rPr lang="en-US" dirty="0"/>
              <a:t>To use the tool effectively, it’s important to understand the distinctions between </a:t>
            </a:r>
            <a:r>
              <a:rPr lang="en-US" b="1" dirty="0"/>
              <a:t>District/School/Program</a:t>
            </a:r>
            <a:r>
              <a:rPr lang="en-US" dirty="0"/>
              <a:t>, </a:t>
            </a:r>
            <a:r>
              <a:rPr lang="en-US" b="1" dirty="0"/>
              <a:t>Region</a:t>
            </a:r>
            <a:r>
              <a:rPr lang="en-US" dirty="0"/>
              <a:t>, and </a:t>
            </a:r>
            <a:r>
              <a:rPr lang="en-US" b="1" dirty="0"/>
              <a:t>Area</a:t>
            </a:r>
            <a:r>
              <a:rPr lang="en-US" dirty="0"/>
              <a:t>. Each represents a different level of analysis and strategy setting:</a:t>
            </a:r>
          </a:p>
          <a:p>
            <a:pPr marL="158750" indent="0">
              <a:buNone/>
            </a:pPr>
            <a:r>
              <a:rPr lang="en-US" b="1" dirty="0"/>
              <a:t>1. District / School / Program Level</a:t>
            </a:r>
          </a:p>
          <a:p>
            <a:pPr lvl="1"/>
            <a:r>
              <a:rPr lang="en-US" b="1" dirty="0"/>
              <a:t>What it is</a:t>
            </a:r>
            <a:r>
              <a:rPr lang="en-US" dirty="0"/>
              <a:t>: These are the most localized units of analysis. This level refers to </a:t>
            </a:r>
            <a:r>
              <a:rPr lang="en-US" b="1" dirty="0"/>
              <a:t>individual CTE programs</a:t>
            </a:r>
            <a:r>
              <a:rPr lang="en-US" dirty="0"/>
              <a:t>, </a:t>
            </a:r>
            <a:r>
              <a:rPr lang="en-US" b="1" dirty="0"/>
              <a:t>high schools</a:t>
            </a:r>
            <a:r>
              <a:rPr lang="en-US" dirty="0"/>
              <a:t>, or </a:t>
            </a:r>
            <a:r>
              <a:rPr lang="en-US" b="1" dirty="0"/>
              <a:t>school districts</a:t>
            </a:r>
            <a:r>
              <a:rPr lang="en-US" dirty="0"/>
              <a:t> where CTE is delivered.</a:t>
            </a:r>
          </a:p>
          <a:p>
            <a:pPr lvl="1"/>
            <a:r>
              <a:rPr lang="en-US" b="1" dirty="0"/>
              <a:t>When to use</a:t>
            </a:r>
            <a:r>
              <a:rPr lang="en-US" dirty="0"/>
              <a:t>: Use this level when analyzing </a:t>
            </a:r>
            <a:r>
              <a:rPr lang="en-US" b="1" dirty="0"/>
              <a:t>program-level equity gaps</a:t>
            </a:r>
            <a:r>
              <a:rPr lang="en-US" dirty="0"/>
              <a:t>, setting </a:t>
            </a:r>
            <a:r>
              <a:rPr lang="en-US" b="1" dirty="0"/>
              <a:t>school-specific improvement goals</a:t>
            </a:r>
            <a:r>
              <a:rPr lang="en-US" dirty="0"/>
              <a:t>, or identifying supports needed by individual educators and learners.</a:t>
            </a:r>
          </a:p>
          <a:p>
            <a:pPr lvl="1"/>
            <a:r>
              <a:rPr lang="en-US" b="1" dirty="0"/>
              <a:t>Example</a:t>
            </a:r>
            <a:r>
              <a:rPr lang="en-US" dirty="0"/>
              <a:t>: A high school welding program in Lincoln High School within Lincoln Public Schools.</a:t>
            </a:r>
          </a:p>
          <a:p>
            <a:pPr marL="158750" indent="0">
              <a:buNone/>
            </a:pPr>
            <a:r>
              <a:rPr lang="en-US" b="1" dirty="0"/>
              <a:t>2. Region Level</a:t>
            </a:r>
          </a:p>
          <a:p>
            <a:pPr lvl="1"/>
            <a:r>
              <a:rPr lang="en-US" b="1" dirty="0"/>
              <a:t>What it is</a:t>
            </a:r>
            <a:r>
              <a:rPr lang="en-US" dirty="0"/>
              <a:t>: A </a:t>
            </a:r>
            <a:r>
              <a:rPr lang="en-US" b="1" dirty="0"/>
              <a:t>grouping of districts or schools</a:t>
            </a:r>
            <a:r>
              <a:rPr lang="en-US" dirty="0"/>
              <a:t> often aligned with how CTE is coordinated across a larger geographic area—like a </a:t>
            </a:r>
            <a:r>
              <a:rPr lang="en-US" b="1" dirty="0"/>
              <a:t>regional service center</a:t>
            </a:r>
            <a:r>
              <a:rPr lang="en-US" dirty="0"/>
              <a:t>, </a:t>
            </a:r>
            <a:r>
              <a:rPr lang="en-US" b="1" dirty="0"/>
              <a:t>education service cooperative</a:t>
            </a:r>
            <a:r>
              <a:rPr lang="en-US" dirty="0"/>
              <a:t>, or </a:t>
            </a:r>
            <a:r>
              <a:rPr lang="en-US" b="1" dirty="0"/>
              <a:t>multi-district consortium</a:t>
            </a:r>
            <a:r>
              <a:rPr lang="en-US" dirty="0"/>
              <a:t>. Sometimes, this aligns with </a:t>
            </a:r>
            <a:r>
              <a:rPr lang="en-US" b="1" dirty="0"/>
              <a:t>labor market regions</a:t>
            </a:r>
            <a:r>
              <a:rPr lang="en-US" dirty="0"/>
              <a:t> or </a:t>
            </a:r>
            <a:r>
              <a:rPr lang="en-US" b="1" dirty="0"/>
              <a:t>workforce board boundaries</a:t>
            </a:r>
            <a:r>
              <a:rPr lang="en-US" dirty="0"/>
              <a:t>.</a:t>
            </a:r>
          </a:p>
          <a:p>
            <a:pPr lvl="1"/>
            <a:r>
              <a:rPr lang="en-US" b="1" dirty="0"/>
              <a:t>When to use</a:t>
            </a:r>
            <a:r>
              <a:rPr lang="en-US" dirty="0"/>
              <a:t>: Use this level to identify </a:t>
            </a:r>
            <a:r>
              <a:rPr lang="en-US" b="1" dirty="0"/>
              <a:t>regional trends</a:t>
            </a:r>
            <a:r>
              <a:rPr lang="en-US" dirty="0"/>
              <a:t>, support </a:t>
            </a:r>
            <a:r>
              <a:rPr lang="en-US" b="1" dirty="0"/>
              <a:t>collaborative improvement</a:t>
            </a:r>
            <a:r>
              <a:rPr lang="en-US" dirty="0"/>
              <a:t>, and align strategies with </a:t>
            </a:r>
            <a:r>
              <a:rPr lang="en-US" b="1" dirty="0"/>
              <a:t>regional workforce needs</a:t>
            </a:r>
            <a:r>
              <a:rPr lang="en-US" dirty="0"/>
              <a:t> or </a:t>
            </a:r>
            <a:r>
              <a:rPr lang="en-US" b="1" dirty="0"/>
              <a:t>shared technical assistance</a:t>
            </a:r>
            <a:r>
              <a:rPr lang="en-US" dirty="0"/>
              <a:t> efforts.</a:t>
            </a:r>
          </a:p>
          <a:p>
            <a:pPr lvl="1"/>
            <a:r>
              <a:rPr lang="en-US" b="1" dirty="0"/>
              <a:t>Example</a:t>
            </a:r>
            <a:r>
              <a:rPr lang="en-US" dirty="0"/>
              <a:t>: Region 4 Education Service Center in Texas or a Western Colorado CTE Consortium.</a:t>
            </a:r>
          </a:p>
          <a:p>
            <a:pPr marL="158750" indent="0">
              <a:buNone/>
            </a:pPr>
            <a:r>
              <a:rPr lang="en-US" b="1" dirty="0"/>
              <a:t>3. Area Level</a:t>
            </a:r>
          </a:p>
          <a:p>
            <a:pPr lvl="1"/>
            <a:r>
              <a:rPr lang="en-US" b="1" dirty="0"/>
              <a:t>What it is</a:t>
            </a:r>
            <a:r>
              <a:rPr lang="en-US" dirty="0"/>
              <a:t>: This is a </a:t>
            </a:r>
            <a:r>
              <a:rPr lang="en-US" b="1" dirty="0"/>
              <a:t>custom or flexible designation</a:t>
            </a:r>
            <a:r>
              <a:rPr lang="en-US" dirty="0"/>
              <a:t>, often used to group entities in a way that doesn’t neatly fit into a single district or region. "Area" may reflect </a:t>
            </a:r>
            <a:r>
              <a:rPr lang="en-US" b="1" dirty="0"/>
              <a:t>urban vs. rural groupings</a:t>
            </a:r>
            <a:r>
              <a:rPr lang="en-US" dirty="0"/>
              <a:t>, </a:t>
            </a:r>
            <a:r>
              <a:rPr lang="en-US" b="1" dirty="0"/>
              <a:t>state-defined accountability zones</a:t>
            </a:r>
            <a:r>
              <a:rPr lang="en-US" dirty="0"/>
              <a:t>, or </a:t>
            </a:r>
            <a:r>
              <a:rPr lang="en-US" b="1" dirty="0"/>
              <a:t>pilot implementation areas</a:t>
            </a:r>
            <a:r>
              <a:rPr lang="en-US" dirty="0"/>
              <a:t>.</a:t>
            </a:r>
          </a:p>
          <a:p>
            <a:pPr lvl="1"/>
            <a:r>
              <a:rPr lang="en-US" b="1" dirty="0"/>
              <a:t>When to use</a:t>
            </a:r>
            <a:r>
              <a:rPr lang="en-US" dirty="0"/>
              <a:t>: Use this when the analysis requires </a:t>
            </a:r>
            <a:r>
              <a:rPr lang="en-US" b="1" dirty="0"/>
              <a:t>custom groupings</a:t>
            </a:r>
            <a:r>
              <a:rPr lang="en-US" dirty="0"/>
              <a:t> not already defined by existing regional structures. It allows users to define their own clusters for comparative or exploratory purposes.</a:t>
            </a:r>
          </a:p>
          <a:p>
            <a:pPr lvl="1"/>
            <a:r>
              <a:rPr lang="en-US" b="1" dirty="0"/>
              <a:t>Example</a:t>
            </a:r>
            <a:r>
              <a:rPr lang="en-US" dirty="0"/>
              <a:t>: An “Area” might be all rural CTE programs across three non-contiguous districts, or all schools participating in a new pilot initiative.</a:t>
            </a:r>
          </a:p>
          <a:p>
            <a:pPr lvl="1"/>
            <a:r>
              <a:rPr lang="en-US" b="1" dirty="0"/>
              <a:t>✅ Tip: Choose the Level that Matches Your Improvement Strategy</a:t>
            </a:r>
          </a:p>
          <a:p>
            <a:r>
              <a:rPr lang="en-US" dirty="0"/>
              <a:t>If you're working on </a:t>
            </a:r>
            <a:r>
              <a:rPr lang="en-US" b="1" dirty="0"/>
              <a:t>site-specific changes</a:t>
            </a:r>
            <a:r>
              <a:rPr lang="en-US" dirty="0"/>
              <a:t>, start with District/School/Program.</a:t>
            </a:r>
          </a:p>
          <a:p>
            <a:r>
              <a:rPr lang="en-US" dirty="0"/>
              <a:t>If your strategy requires </a:t>
            </a:r>
            <a:r>
              <a:rPr lang="en-US" b="1" dirty="0"/>
              <a:t>cross-district collaboration or labor market alignment</a:t>
            </a:r>
            <a:r>
              <a:rPr lang="en-US" dirty="0"/>
              <a:t>, use Region.</a:t>
            </a:r>
          </a:p>
          <a:p>
            <a:r>
              <a:rPr lang="en-US" dirty="0"/>
              <a:t>If you're conducting </a:t>
            </a:r>
            <a:r>
              <a:rPr lang="en-US" b="1" dirty="0"/>
              <a:t>experimental analysis or custom comparisons</a:t>
            </a:r>
            <a:r>
              <a:rPr lang="en-US" dirty="0"/>
              <a:t>, Area provides flexibility.</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0758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Speaker Notes / Instructions:</a:t>
            </a:r>
            <a:br>
              <a:rPr lang="en-US" dirty="0"/>
            </a:br>
            <a:r>
              <a:rPr lang="en-US" dirty="0"/>
              <a:t>After filtering:</a:t>
            </a:r>
          </a:p>
          <a:p>
            <a:r>
              <a:rPr lang="en-US" dirty="0"/>
              <a:t>Select columns D–K (not the teal columns) and copy only filtered data rows.</a:t>
            </a:r>
          </a:p>
          <a:p>
            <a:r>
              <a:rPr lang="en-US" dirty="0"/>
              <a:t>Paste them into the next tab: </a:t>
            </a:r>
            <a:r>
              <a:rPr lang="en-US" b="1" dirty="0"/>
              <a:t>Paste Data Here from </a:t>
            </a:r>
            <a:r>
              <a:rPr lang="en-US" b="1" dirty="0" err="1"/>
              <a:t>AllData</a:t>
            </a:r>
            <a:r>
              <a:rPr lang="en-US" b="1" dirty="0"/>
              <a:t> Tab</a:t>
            </a:r>
            <a:r>
              <a:rPr lang="en-US" dirty="0"/>
              <a:t>.</a:t>
            </a:r>
            <a:br>
              <a:rPr lang="en-US" dirty="0"/>
            </a:br>
            <a:r>
              <a:rPr lang="en-US" dirty="0"/>
              <a:t>Pro tip: Always double-check the columns you’re copying to avoid errors.</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218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18"/>
        <p:cNvGrpSpPr/>
        <p:nvPr/>
      </p:nvGrpSpPr>
      <p:grpSpPr>
        <a:xfrm>
          <a:off x="0" y="0"/>
          <a:ext cx="0" cy="0"/>
          <a:chOff x="0" y="0"/>
          <a:chExt cx="0" cy="0"/>
        </a:xfrm>
      </p:grpSpPr>
      <p:sp>
        <p:nvSpPr>
          <p:cNvPr id="19" name="Google Shape;19;p73"/>
          <p:cNvSpPr>
            <a:spLocks noGrp="1"/>
          </p:cNvSpPr>
          <p:nvPr>
            <p:ph type="pic" idx="2"/>
          </p:nvPr>
        </p:nvSpPr>
        <p:spPr>
          <a:xfrm>
            <a:off x="5979818" y="409"/>
            <a:ext cx="6217116" cy="5957280"/>
          </a:xfrm>
          <a:prstGeom prst="rect">
            <a:avLst/>
          </a:prstGeom>
          <a:noFill/>
          <a:ln>
            <a:noFill/>
          </a:ln>
        </p:spPr>
        <p:txBody>
          <a:bodyPr/>
          <a:lstStyle/>
          <a:p>
            <a:endParaRPr lang="en-US"/>
          </a:p>
        </p:txBody>
      </p:sp>
      <p:pic>
        <p:nvPicPr>
          <p:cNvPr id="21" name="Google Shape;21;p73"/>
          <p:cNvPicPr preferRelativeResize="0"/>
          <p:nvPr/>
        </p:nvPicPr>
        <p:blipFill rotWithShape="1">
          <a:blip r:embed="rId2">
            <a:alphaModFix/>
          </a:blip>
          <a:srcRect/>
          <a:stretch/>
        </p:blipFill>
        <p:spPr>
          <a:xfrm>
            <a:off x="0" y="5962650"/>
            <a:ext cx="12192000" cy="895350"/>
          </a:xfrm>
          <a:prstGeom prst="rect">
            <a:avLst/>
          </a:prstGeom>
          <a:noFill/>
          <a:ln>
            <a:noFill/>
          </a:ln>
        </p:spPr>
      </p:pic>
      <p:pic>
        <p:nvPicPr>
          <p:cNvPr id="22" name="Google Shape;22;p73"/>
          <p:cNvPicPr preferRelativeResize="0"/>
          <p:nvPr/>
        </p:nvPicPr>
        <p:blipFill rotWithShape="1">
          <a:blip r:embed="rId3">
            <a:alphaModFix/>
          </a:blip>
          <a:srcRect/>
          <a:stretch/>
        </p:blipFill>
        <p:spPr>
          <a:xfrm>
            <a:off x="9262663" y="6127382"/>
            <a:ext cx="2496553" cy="565886"/>
          </a:xfrm>
          <a:prstGeom prst="rect">
            <a:avLst/>
          </a:prstGeom>
          <a:noFill/>
          <a:ln>
            <a:noFill/>
          </a:ln>
        </p:spPr>
      </p:pic>
      <p:sp>
        <p:nvSpPr>
          <p:cNvPr id="23" name="Google Shape;23;p73"/>
          <p:cNvSpPr txBox="1">
            <a:spLocks noGrp="1"/>
          </p:cNvSpPr>
          <p:nvPr>
            <p:ph type="body" idx="1"/>
          </p:nvPr>
        </p:nvSpPr>
        <p:spPr>
          <a:xfrm>
            <a:off x="651161" y="3935555"/>
            <a:ext cx="544484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accent1"/>
                </a:solidFill>
                <a:latin typeface="Montserrat Medium"/>
                <a:ea typeface="Montserrat Medium"/>
                <a:cs typeface="Montserrat Medium"/>
                <a:sym typeface="Montserrat Medium"/>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73"/>
          <p:cNvSpPr txBox="1">
            <a:spLocks noGrp="1"/>
          </p:cNvSpPr>
          <p:nvPr>
            <p:ph type="title"/>
          </p:nvPr>
        </p:nvSpPr>
        <p:spPr>
          <a:xfrm>
            <a:off x="651160" y="1242865"/>
            <a:ext cx="6422499" cy="2434669"/>
          </a:xfrm>
          <a:prstGeom prst="rect">
            <a:avLst/>
          </a:prstGeom>
          <a:noFill/>
          <a:ln>
            <a:noFill/>
          </a:ln>
        </p:spPr>
        <p:txBody>
          <a:bodyPr spcFirstLastPara="1" wrap="square" lIns="0" tIns="91425" rIns="0" bIns="0" anchor="b" anchorCtr="0">
            <a:normAutofit/>
          </a:bodyPr>
          <a:lstStyle>
            <a:lvl1pPr lvl="0" algn="l">
              <a:lnSpc>
                <a:spcPct val="90000"/>
              </a:lnSpc>
              <a:spcBef>
                <a:spcPts val="0"/>
              </a:spcBef>
              <a:spcAft>
                <a:spcPts val="0"/>
              </a:spcAft>
              <a:buClr>
                <a:schemeClr val="accent1"/>
              </a:buClr>
              <a:buSzPts val="4000"/>
              <a:buFont typeface="Montserrat"/>
              <a:buNone/>
              <a:defRPr sz="4000" b="1" i="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3"/>
          <p:cNvSpPr txBox="1"/>
          <p:nvPr/>
        </p:nvSpPr>
        <p:spPr>
          <a:xfrm>
            <a:off x="146373" y="6287327"/>
            <a:ext cx="179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26" name="Google Shape;26;p73"/>
          <p:cNvSpPr/>
          <p:nvPr/>
        </p:nvSpPr>
        <p:spPr>
          <a:xfrm flipH="1">
            <a:off x="1885126" y="6287327"/>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20" name="Google Shape;20;p73"/>
          <p:cNvSpPr/>
          <p:nvPr/>
        </p:nvSpPr>
        <p:spPr>
          <a:xfrm>
            <a:off x="0" y="-22061"/>
            <a:ext cx="9550411" cy="5979750"/>
          </a:xfrm>
          <a:custGeom>
            <a:avLst/>
            <a:gdLst/>
            <a:ahLst/>
            <a:cxnLst/>
            <a:rect l="l" t="t" r="r" b="b"/>
            <a:pathLst>
              <a:path w="10505453" h="5979750" extrusionOk="0">
                <a:moveTo>
                  <a:pt x="0" y="12357"/>
                </a:moveTo>
                <a:lnTo>
                  <a:pt x="10505453" y="0"/>
                </a:lnTo>
                <a:lnTo>
                  <a:pt x="6581635" y="5962498"/>
                </a:lnTo>
                <a:lnTo>
                  <a:pt x="2823" y="5979750"/>
                </a:lnTo>
                <a:lnTo>
                  <a:pt x="0" y="12357"/>
                </a:lnTo>
                <a:close/>
              </a:path>
            </a:pathLst>
          </a:custGeom>
          <a:solidFill>
            <a:schemeClr val="accen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3"/>
        <p:cNvGrpSpPr/>
        <p:nvPr/>
      </p:nvGrpSpPr>
      <p:grpSpPr>
        <a:xfrm>
          <a:off x="0" y="0"/>
          <a:ext cx="0" cy="0"/>
          <a:chOff x="0" y="0"/>
          <a:chExt cx="0" cy="0"/>
        </a:xfrm>
      </p:grpSpPr>
      <p:pic>
        <p:nvPicPr>
          <p:cNvPr id="194" name="Google Shape;194;p114"/>
          <p:cNvPicPr preferRelativeResize="0"/>
          <p:nvPr/>
        </p:nvPicPr>
        <p:blipFill rotWithShape="1">
          <a:blip r:embed="rId2">
            <a:alphaModFix/>
          </a:blip>
          <a:srcRect/>
          <a:stretch/>
        </p:blipFill>
        <p:spPr>
          <a:xfrm>
            <a:off x="10213848" y="6296938"/>
            <a:ext cx="1748507" cy="396329"/>
          </a:xfrm>
          <a:prstGeom prst="rect">
            <a:avLst/>
          </a:prstGeom>
          <a:noFill/>
          <a:ln>
            <a:noFill/>
          </a:ln>
        </p:spPr>
      </p:pic>
      <p:sp>
        <p:nvSpPr>
          <p:cNvPr id="195" name="Google Shape;195;p114"/>
          <p:cNvSpPr txBox="1">
            <a:spLocks noGrp="1"/>
          </p:cNvSpPr>
          <p:nvPr>
            <p:ph type="body" idx="1"/>
          </p:nvPr>
        </p:nvSpPr>
        <p:spPr>
          <a:xfrm>
            <a:off x="796974" y="1686430"/>
            <a:ext cx="4399604" cy="40724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a:lvl1pPr>
            <a:lvl2pPr marL="914400" lvl="1" indent="-228600" algn="l">
              <a:lnSpc>
                <a:spcPct val="90000"/>
              </a:lnSpc>
              <a:spcBef>
                <a:spcPts val="500"/>
              </a:spcBef>
              <a:spcAft>
                <a:spcPts val="0"/>
              </a:spcAft>
              <a:buSzPts val="20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114"/>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2800"/>
              <a:buFont typeface="Montserrat"/>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solidFill>
          <a:schemeClr val="accent1"/>
        </a:solidFill>
        <a:effectLst/>
      </p:bgPr>
    </p:bg>
    <p:spTree>
      <p:nvGrpSpPr>
        <p:cNvPr id="1" name="Shape 19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8"/>
        <p:cNvGrpSpPr/>
        <p:nvPr/>
      </p:nvGrpSpPr>
      <p:grpSpPr>
        <a:xfrm>
          <a:off x="0" y="0"/>
          <a:ext cx="0" cy="0"/>
          <a:chOff x="0" y="0"/>
          <a:chExt cx="0" cy="0"/>
        </a:xfrm>
      </p:grpSpPr>
      <p:pic>
        <p:nvPicPr>
          <p:cNvPr id="199" name="Google Shape;199;p116"/>
          <p:cNvPicPr preferRelativeResize="0"/>
          <p:nvPr/>
        </p:nvPicPr>
        <p:blipFill rotWithShape="1">
          <a:blip r:embed="rId2">
            <a:alphaModFix/>
          </a:blip>
          <a:srcRect/>
          <a:stretch/>
        </p:blipFill>
        <p:spPr>
          <a:xfrm>
            <a:off x="10213848" y="6296938"/>
            <a:ext cx="1748507" cy="396329"/>
          </a:xfrm>
          <a:prstGeom prst="rect">
            <a:avLst/>
          </a:prstGeom>
          <a:noFill/>
          <a:ln>
            <a:noFill/>
          </a:ln>
        </p:spPr>
      </p:pic>
      <p:sp>
        <p:nvSpPr>
          <p:cNvPr id="200" name="Google Shape;200;p116"/>
          <p:cNvSpPr txBox="1"/>
          <p:nvPr/>
        </p:nvSpPr>
        <p:spPr>
          <a:xfrm>
            <a:off x="146373" y="6361469"/>
            <a:ext cx="179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201" name="Google Shape;201;p116"/>
          <p:cNvSpPr/>
          <p:nvPr/>
        </p:nvSpPr>
        <p:spPr>
          <a:xfrm flipH="1">
            <a:off x="1885126" y="6361469"/>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B9C"/>
              </a:solidFill>
              <a:latin typeface="Montserrat Medium"/>
              <a:ea typeface="Montserrat Medium"/>
              <a:cs typeface="Montserrat Medium"/>
              <a:sym typeface="Montserrat Medium"/>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bg>
      <p:bgPr>
        <a:solidFill>
          <a:srgbClr val="EB730A"/>
        </a:solidFill>
        <a:effectLst/>
      </p:bgPr>
    </p:bg>
    <p:spTree>
      <p:nvGrpSpPr>
        <p:cNvPr id="1" name="Shape 220"/>
        <p:cNvGrpSpPr/>
        <p:nvPr/>
      </p:nvGrpSpPr>
      <p:grpSpPr>
        <a:xfrm>
          <a:off x="0" y="0"/>
          <a:ext cx="0" cy="0"/>
          <a:chOff x="0" y="0"/>
          <a:chExt cx="0" cy="0"/>
        </a:xfrm>
      </p:grpSpPr>
      <p:pic>
        <p:nvPicPr>
          <p:cNvPr id="221" name="Google Shape;221;p87"/>
          <p:cNvPicPr preferRelativeResize="0"/>
          <p:nvPr/>
        </p:nvPicPr>
        <p:blipFill rotWithShape="1">
          <a:blip r:embed="rId2">
            <a:alphaModFix/>
          </a:blip>
          <a:srcRect/>
          <a:stretch/>
        </p:blipFill>
        <p:spPr>
          <a:xfrm>
            <a:off x="0" y="5962650"/>
            <a:ext cx="12192000" cy="895350"/>
          </a:xfrm>
          <a:prstGeom prst="rect">
            <a:avLst/>
          </a:prstGeom>
          <a:noFill/>
          <a:ln>
            <a:noFill/>
          </a:ln>
        </p:spPr>
      </p:pic>
      <p:pic>
        <p:nvPicPr>
          <p:cNvPr id="222" name="Google Shape;222;p87"/>
          <p:cNvPicPr preferRelativeResize="0"/>
          <p:nvPr/>
        </p:nvPicPr>
        <p:blipFill rotWithShape="1">
          <a:blip r:embed="rId3">
            <a:alphaModFix/>
          </a:blip>
          <a:srcRect/>
          <a:stretch/>
        </p:blipFill>
        <p:spPr>
          <a:xfrm>
            <a:off x="9262663" y="6127382"/>
            <a:ext cx="2496553" cy="565886"/>
          </a:xfrm>
          <a:prstGeom prst="rect">
            <a:avLst/>
          </a:prstGeom>
          <a:noFill/>
          <a:ln>
            <a:noFill/>
          </a:ln>
        </p:spPr>
      </p:pic>
      <p:sp>
        <p:nvSpPr>
          <p:cNvPr id="223" name="Google Shape;223;p87"/>
          <p:cNvSpPr txBox="1">
            <a:spLocks noGrp="1"/>
          </p:cNvSpPr>
          <p:nvPr>
            <p:ph type="body" idx="1"/>
          </p:nvPr>
        </p:nvSpPr>
        <p:spPr>
          <a:xfrm>
            <a:off x="4585252" y="3988563"/>
            <a:ext cx="681746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24" name="Google Shape;224;p87"/>
          <p:cNvSpPr txBox="1">
            <a:spLocks noGrp="1"/>
          </p:cNvSpPr>
          <p:nvPr>
            <p:ph type="title"/>
          </p:nvPr>
        </p:nvSpPr>
        <p:spPr>
          <a:xfrm>
            <a:off x="4585252" y="1242865"/>
            <a:ext cx="6817464" cy="2434669"/>
          </a:xfrm>
          <a:prstGeom prst="rect">
            <a:avLst/>
          </a:prstGeom>
          <a:noFill/>
          <a:ln>
            <a:noFill/>
          </a:ln>
        </p:spPr>
        <p:txBody>
          <a:bodyPr spcFirstLastPara="1" wrap="square" lIns="0" tIns="91425" rIns="0" bIns="0" anchor="b" anchorCtr="0">
            <a:normAutofit/>
          </a:bodyPr>
          <a:lstStyle>
            <a:lvl1pPr lvl="0" algn="l">
              <a:lnSpc>
                <a:spcPct val="9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87"/>
          <p:cNvSpPr txBox="1"/>
          <p:nvPr/>
        </p:nvSpPr>
        <p:spPr>
          <a:xfrm>
            <a:off x="146373" y="6287327"/>
            <a:ext cx="179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226" name="Google Shape;226;p87"/>
          <p:cNvSpPr/>
          <p:nvPr/>
        </p:nvSpPr>
        <p:spPr>
          <a:xfrm flipH="1">
            <a:off x="1885126" y="6287327"/>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nvGrpSpPr>
          <p:cNvPr id="227" name="Google Shape;227;p87"/>
          <p:cNvGrpSpPr/>
          <p:nvPr/>
        </p:nvGrpSpPr>
        <p:grpSpPr>
          <a:xfrm rot="-2641990">
            <a:off x="889788" y="1021047"/>
            <a:ext cx="4036956" cy="3725016"/>
            <a:chOff x="777987" y="983881"/>
            <a:chExt cx="4334688" cy="3999742"/>
          </a:xfrm>
        </p:grpSpPr>
        <p:sp>
          <p:nvSpPr>
            <p:cNvPr id="228" name="Google Shape;228;p87"/>
            <p:cNvSpPr/>
            <p:nvPr/>
          </p:nvSpPr>
          <p:spPr>
            <a:xfrm>
              <a:off x="777987" y="983881"/>
              <a:ext cx="2778145" cy="3999742"/>
            </a:xfrm>
            <a:custGeom>
              <a:avLst/>
              <a:gdLst/>
              <a:ahLst/>
              <a:cxnLst/>
              <a:rect l="l" t="t" r="r" b="b"/>
              <a:pathLst>
                <a:path w="2778145" h="3999742" extrusionOk="0">
                  <a:moveTo>
                    <a:pt x="0" y="0"/>
                  </a:moveTo>
                  <a:lnTo>
                    <a:pt x="2108236" y="2009723"/>
                  </a:lnTo>
                  <a:lnTo>
                    <a:pt x="0" y="3999743"/>
                  </a:lnTo>
                  <a:lnTo>
                    <a:pt x="2778145" y="2009723"/>
                  </a:lnTo>
                  <a:lnTo>
                    <a:pt x="0"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229" name="Google Shape;229;p87"/>
            <p:cNvSpPr/>
            <p:nvPr/>
          </p:nvSpPr>
          <p:spPr>
            <a:xfrm>
              <a:off x="1566113" y="1200615"/>
              <a:ext cx="2797842" cy="3566269"/>
            </a:xfrm>
            <a:custGeom>
              <a:avLst/>
              <a:gdLst/>
              <a:ahLst/>
              <a:cxnLst/>
              <a:rect l="l" t="t" r="r" b="b"/>
              <a:pathLst>
                <a:path w="2797842" h="3566269" extrusionOk="0">
                  <a:moveTo>
                    <a:pt x="0" y="0"/>
                  </a:moveTo>
                  <a:lnTo>
                    <a:pt x="2797843" y="1792988"/>
                  </a:lnTo>
                  <a:lnTo>
                    <a:pt x="59105" y="3566270"/>
                  </a:lnTo>
                  <a:lnTo>
                    <a:pt x="2127940" y="1792988"/>
                  </a:lnTo>
                  <a:lnTo>
                    <a:pt x="0"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230" name="Google Shape;230;p87"/>
            <p:cNvSpPr/>
            <p:nvPr/>
          </p:nvSpPr>
          <p:spPr>
            <a:xfrm>
              <a:off x="2846814" y="1693192"/>
              <a:ext cx="2265861" cy="2581113"/>
            </a:xfrm>
            <a:custGeom>
              <a:avLst/>
              <a:gdLst/>
              <a:ahLst/>
              <a:cxnLst/>
              <a:rect l="l" t="t" r="r" b="b"/>
              <a:pathLst>
                <a:path w="2265861" h="2581113" extrusionOk="0">
                  <a:moveTo>
                    <a:pt x="0" y="0"/>
                  </a:moveTo>
                  <a:lnTo>
                    <a:pt x="2265861" y="1300412"/>
                  </a:lnTo>
                  <a:lnTo>
                    <a:pt x="19704" y="2581113"/>
                  </a:lnTo>
                  <a:lnTo>
                    <a:pt x="1714175" y="1300412"/>
                  </a:lnTo>
                  <a:lnTo>
                    <a:pt x="0"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spTree>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2"/>
        <p:cNvGrpSpPr/>
        <p:nvPr/>
      </p:nvGrpSpPr>
      <p:grpSpPr>
        <a:xfrm>
          <a:off x="0" y="0"/>
          <a:ext cx="0" cy="0"/>
          <a:chOff x="0" y="0"/>
          <a:chExt cx="0" cy="0"/>
        </a:xfrm>
      </p:grpSpPr>
      <p:sp>
        <p:nvSpPr>
          <p:cNvPr id="283" name="Google Shape;283;p93"/>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4" name="Google Shape;284;p93"/>
          <p:cNvSpPr txBox="1">
            <a:spLocks noGrp="1"/>
          </p:cNvSpPr>
          <p:nvPr>
            <p:ph type="body" idx="1"/>
          </p:nvPr>
        </p:nvSpPr>
        <p:spPr>
          <a:xfrm>
            <a:off x="838200" y="1524000"/>
            <a:ext cx="10515600" cy="457725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4_Section Header">
  <p:cSld name="4_Section Header">
    <p:spTree>
      <p:nvGrpSpPr>
        <p:cNvPr id="1" name="Shape 313"/>
        <p:cNvGrpSpPr/>
        <p:nvPr/>
      </p:nvGrpSpPr>
      <p:grpSpPr>
        <a:xfrm>
          <a:off x="0" y="0"/>
          <a:ext cx="0" cy="0"/>
          <a:chOff x="0" y="0"/>
          <a:chExt cx="0" cy="0"/>
        </a:xfrm>
      </p:grpSpPr>
      <p:sp>
        <p:nvSpPr>
          <p:cNvPr id="314" name="Google Shape;314;p117"/>
          <p:cNvSpPr>
            <a:spLocks noGrp="1"/>
          </p:cNvSpPr>
          <p:nvPr>
            <p:ph type="pic" idx="2"/>
          </p:nvPr>
        </p:nvSpPr>
        <p:spPr>
          <a:xfrm>
            <a:off x="0" y="0"/>
            <a:ext cx="12192000" cy="6858000"/>
          </a:xfrm>
          <a:prstGeom prst="rect">
            <a:avLst/>
          </a:prstGeom>
          <a:noFill/>
          <a:ln>
            <a:noFill/>
          </a:ln>
        </p:spPr>
      </p:sp>
      <p:sp>
        <p:nvSpPr>
          <p:cNvPr id="315" name="Google Shape;315;p117"/>
          <p:cNvSpPr/>
          <p:nvPr/>
        </p:nvSpPr>
        <p:spPr>
          <a:xfrm>
            <a:off x="6787650" y="0"/>
            <a:ext cx="4606904" cy="6858000"/>
          </a:xfrm>
          <a:prstGeom prst="rect">
            <a:avLst/>
          </a:pr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316" name="Google Shape;316;p117"/>
          <p:cNvSpPr txBox="1">
            <a:spLocks noGrp="1"/>
          </p:cNvSpPr>
          <p:nvPr>
            <p:ph type="body" idx="1"/>
          </p:nvPr>
        </p:nvSpPr>
        <p:spPr>
          <a:xfrm>
            <a:off x="7002503" y="5334736"/>
            <a:ext cx="4143376" cy="5153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7" name="Google Shape;317;p117"/>
          <p:cNvSpPr txBox="1">
            <a:spLocks noGrp="1"/>
          </p:cNvSpPr>
          <p:nvPr>
            <p:ph type="title"/>
          </p:nvPr>
        </p:nvSpPr>
        <p:spPr>
          <a:xfrm>
            <a:off x="7002503" y="2626002"/>
            <a:ext cx="4143375" cy="2434669"/>
          </a:xfrm>
          <a:prstGeom prst="rect">
            <a:avLst/>
          </a:prstGeom>
          <a:noFill/>
          <a:ln>
            <a:noFill/>
          </a:ln>
        </p:spPr>
        <p:txBody>
          <a:bodyPr spcFirstLastPara="1" wrap="square" lIns="0" tIns="91425" rIns="0" bIns="0" anchor="b" anchorCtr="0">
            <a:normAutofit/>
          </a:bodyPr>
          <a:lstStyle>
            <a:lvl1pPr lvl="0" algn="l">
              <a:lnSpc>
                <a:spcPct val="9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18" name="Google Shape;318;p117"/>
          <p:cNvGrpSpPr/>
          <p:nvPr/>
        </p:nvGrpSpPr>
        <p:grpSpPr>
          <a:xfrm>
            <a:off x="6149904" y="1199725"/>
            <a:ext cx="1265468" cy="1167683"/>
            <a:chOff x="6149904" y="1199725"/>
            <a:chExt cx="1265468" cy="1167683"/>
          </a:xfrm>
        </p:grpSpPr>
        <p:sp>
          <p:nvSpPr>
            <p:cNvPr id="319" name="Google Shape;319;p117"/>
            <p:cNvSpPr/>
            <p:nvPr/>
          </p:nvSpPr>
          <p:spPr>
            <a:xfrm>
              <a:off x="6149904" y="1199725"/>
              <a:ext cx="811051" cy="1167683"/>
            </a:xfrm>
            <a:custGeom>
              <a:avLst/>
              <a:gdLst/>
              <a:ahLst/>
              <a:cxnLst/>
              <a:rect l="l" t="t" r="r" b="b"/>
              <a:pathLst>
                <a:path w="811051" h="1167683" extrusionOk="0">
                  <a:moveTo>
                    <a:pt x="0" y="0"/>
                  </a:moveTo>
                  <a:lnTo>
                    <a:pt x="615478" y="586718"/>
                  </a:lnTo>
                  <a:lnTo>
                    <a:pt x="0" y="1167684"/>
                  </a:lnTo>
                  <a:lnTo>
                    <a:pt x="811051" y="586718"/>
                  </a:lnTo>
                  <a:lnTo>
                    <a:pt x="0" y="0"/>
                  </a:lnTo>
                  <a:close/>
                </a:path>
              </a:pathLst>
            </a:custGeom>
            <a:solidFill>
              <a:srgbClr val="F583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320" name="Google Shape;320;p117"/>
            <p:cNvSpPr/>
            <p:nvPr/>
          </p:nvSpPr>
          <p:spPr>
            <a:xfrm>
              <a:off x="6379989" y="1262998"/>
              <a:ext cx="816801" cy="1041135"/>
            </a:xfrm>
            <a:custGeom>
              <a:avLst/>
              <a:gdLst/>
              <a:ahLst/>
              <a:cxnLst/>
              <a:rect l="l" t="t" r="r" b="b"/>
              <a:pathLst>
                <a:path w="816801" h="1041135" extrusionOk="0">
                  <a:moveTo>
                    <a:pt x="0" y="0"/>
                  </a:moveTo>
                  <a:lnTo>
                    <a:pt x="816802" y="523445"/>
                  </a:lnTo>
                  <a:lnTo>
                    <a:pt x="17255" y="1041136"/>
                  </a:lnTo>
                  <a:lnTo>
                    <a:pt x="621230" y="523445"/>
                  </a:lnTo>
                  <a:lnTo>
                    <a:pt x="0" y="0"/>
                  </a:lnTo>
                  <a:close/>
                </a:path>
              </a:pathLst>
            </a:custGeom>
            <a:solidFill>
              <a:srgbClr val="A4C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321" name="Google Shape;321;p117"/>
            <p:cNvSpPr/>
            <p:nvPr/>
          </p:nvSpPr>
          <p:spPr>
            <a:xfrm>
              <a:off x="6753877" y="1406801"/>
              <a:ext cx="661495" cy="753529"/>
            </a:xfrm>
            <a:custGeom>
              <a:avLst/>
              <a:gdLst/>
              <a:ahLst/>
              <a:cxnLst/>
              <a:rect l="l" t="t" r="r" b="b"/>
              <a:pathLst>
                <a:path w="661495" h="753529" extrusionOk="0">
                  <a:moveTo>
                    <a:pt x="0" y="0"/>
                  </a:moveTo>
                  <a:lnTo>
                    <a:pt x="661495" y="379642"/>
                  </a:lnTo>
                  <a:lnTo>
                    <a:pt x="5752" y="753530"/>
                  </a:lnTo>
                  <a:lnTo>
                    <a:pt x="500436" y="379642"/>
                  </a:lnTo>
                  <a:lnTo>
                    <a:pt x="0" y="0"/>
                  </a:lnTo>
                  <a:close/>
                </a:path>
              </a:pathLst>
            </a:custGeom>
            <a:solidFill>
              <a:srgbClr val="00AB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Section Header" type="secHead">
  <p:cSld name="SECTION_HEADER">
    <p:spTree>
      <p:nvGrpSpPr>
        <p:cNvPr id="1" name="Shape 322"/>
        <p:cNvGrpSpPr/>
        <p:nvPr/>
      </p:nvGrpSpPr>
      <p:grpSpPr>
        <a:xfrm>
          <a:off x="0" y="0"/>
          <a:ext cx="0" cy="0"/>
          <a:chOff x="0" y="0"/>
          <a:chExt cx="0" cy="0"/>
        </a:xfrm>
      </p:grpSpPr>
      <p:pic>
        <p:nvPicPr>
          <p:cNvPr id="323" name="Google Shape;323;p118"/>
          <p:cNvPicPr preferRelativeResize="0"/>
          <p:nvPr/>
        </p:nvPicPr>
        <p:blipFill rotWithShape="1">
          <a:blip r:embed="rId2">
            <a:alphaModFix/>
          </a:blip>
          <a:srcRect/>
          <a:stretch/>
        </p:blipFill>
        <p:spPr>
          <a:xfrm>
            <a:off x="0" y="0"/>
            <a:ext cx="12192000" cy="5962650"/>
          </a:xfrm>
          <a:prstGeom prst="rect">
            <a:avLst/>
          </a:prstGeom>
          <a:noFill/>
          <a:ln>
            <a:noFill/>
          </a:ln>
        </p:spPr>
      </p:pic>
      <p:pic>
        <p:nvPicPr>
          <p:cNvPr id="324" name="Google Shape;324;p118"/>
          <p:cNvPicPr preferRelativeResize="0"/>
          <p:nvPr/>
        </p:nvPicPr>
        <p:blipFill rotWithShape="1">
          <a:blip r:embed="rId3">
            <a:alphaModFix/>
          </a:blip>
          <a:srcRect/>
          <a:stretch/>
        </p:blipFill>
        <p:spPr>
          <a:xfrm>
            <a:off x="0" y="5962650"/>
            <a:ext cx="12192000" cy="895350"/>
          </a:xfrm>
          <a:prstGeom prst="rect">
            <a:avLst/>
          </a:prstGeom>
          <a:noFill/>
          <a:ln>
            <a:noFill/>
          </a:ln>
        </p:spPr>
      </p:pic>
      <p:pic>
        <p:nvPicPr>
          <p:cNvPr id="325" name="Google Shape;325;p118"/>
          <p:cNvPicPr preferRelativeResize="0"/>
          <p:nvPr/>
        </p:nvPicPr>
        <p:blipFill rotWithShape="1">
          <a:blip r:embed="rId4">
            <a:alphaModFix/>
          </a:blip>
          <a:srcRect/>
          <a:stretch/>
        </p:blipFill>
        <p:spPr>
          <a:xfrm>
            <a:off x="9262663" y="6127382"/>
            <a:ext cx="2496553" cy="565886"/>
          </a:xfrm>
          <a:prstGeom prst="rect">
            <a:avLst/>
          </a:prstGeom>
          <a:noFill/>
          <a:ln>
            <a:noFill/>
          </a:ln>
        </p:spPr>
      </p:pic>
      <p:sp>
        <p:nvSpPr>
          <p:cNvPr id="326" name="Google Shape;326;p118"/>
          <p:cNvSpPr txBox="1">
            <a:spLocks noGrp="1"/>
          </p:cNvSpPr>
          <p:nvPr>
            <p:ph type="body" idx="1"/>
          </p:nvPr>
        </p:nvSpPr>
        <p:spPr>
          <a:xfrm>
            <a:off x="3560615" y="3935555"/>
            <a:ext cx="784210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dk2"/>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7" name="Google Shape;327;p118"/>
          <p:cNvSpPr txBox="1">
            <a:spLocks noGrp="1"/>
          </p:cNvSpPr>
          <p:nvPr>
            <p:ph type="title"/>
          </p:nvPr>
        </p:nvSpPr>
        <p:spPr>
          <a:xfrm>
            <a:off x="3560615" y="1242865"/>
            <a:ext cx="7842101" cy="2434669"/>
          </a:xfrm>
          <a:prstGeom prst="rect">
            <a:avLst/>
          </a:prstGeom>
          <a:noFill/>
          <a:ln>
            <a:noFill/>
          </a:ln>
        </p:spPr>
        <p:txBody>
          <a:bodyPr spcFirstLastPara="1" wrap="square" lIns="0" tIns="91425" rIns="0" bIns="0" anchor="b" anchorCtr="0">
            <a:normAutofit/>
          </a:bodyPr>
          <a:lstStyle>
            <a:lvl1pPr lvl="0" algn="l">
              <a:lnSpc>
                <a:spcPct val="100000"/>
              </a:lnSpc>
              <a:spcBef>
                <a:spcPts val="0"/>
              </a:spcBef>
              <a:spcAft>
                <a:spcPts val="0"/>
              </a:spcAft>
              <a:buClr>
                <a:schemeClr val="dk1"/>
              </a:buClr>
              <a:buSzPts val="4000"/>
              <a:buFont typeface="Montserrat"/>
              <a:buNone/>
              <a:defRPr sz="4000" b="1" i="0">
                <a:solidFill>
                  <a:schemeClr val="dk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28" name="Google Shape;328;p118"/>
          <p:cNvGrpSpPr/>
          <p:nvPr/>
        </p:nvGrpSpPr>
        <p:grpSpPr>
          <a:xfrm rot="-2641990">
            <a:off x="-2679085" y="-194822"/>
            <a:ext cx="6741833" cy="6220884"/>
            <a:chOff x="777987" y="983881"/>
            <a:chExt cx="4334688" cy="3999742"/>
          </a:xfrm>
        </p:grpSpPr>
        <p:sp>
          <p:nvSpPr>
            <p:cNvPr id="329" name="Google Shape;329;p118"/>
            <p:cNvSpPr/>
            <p:nvPr/>
          </p:nvSpPr>
          <p:spPr>
            <a:xfrm>
              <a:off x="777987" y="983881"/>
              <a:ext cx="2778145" cy="3999742"/>
            </a:xfrm>
            <a:custGeom>
              <a:avLst/>
              <a:gdLst/>
              <a:ahLst/>
              <a:cxnLst/>
              <a:rect l="l" t="t" r="r" b="b"/>
              <a:pathLst>
                <a:path w="2778145" h="3999742" extrusionOk="0">
                  <a:moveTo>
                    <a:pt x="0" y="0"/>
                  </a:moveTo>
                  <a:lnTo>
                    <a:pt x="2108236" y="2009723"/>
                  </a:lnTo>
                  <a:lnTo>
                    <a:pt x="0" y="3999743"/>
                  </a:lnTo>
                  <a:lnTo>
                    <a:pt x="2778145" y="2009723"/>
                  </a:lnTo>
                  <a:lnTo>
                    <a:pt x="0" y="0"/>
                  </a:lnTo>
                  <a:close/>
                </a:path>
              </a:pathLst>
            </a:custGeom>
            <a:solidFill>
              <a:schemeClr val="lt1">
                <a:alpha val="745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330" name="Google Shape;330;p118"/>
            <p:cNvSpPr/>
            <p:nvPr/>
          </p:nvSpPr>
          <p:spPr>
            <a:xfrm>
              <a:off x="1566113" y="1200615"/>
              <a:ext cx="2797842" cy="3566269"/>
            </a:xfrm>
            <a:custGeom>
              <a:avLst/>
              <a:gdLst/>
              <a:ahLst/>
              <a:cxnLst/>
              <a:rect l="l" t="t" r="r" b="b"/>
              <a:pathLst>
                <a:path w="2797842" h="3566269" extrusionOk="0">
                  <a:moveTo>
                    <a:pt x="0" y="0"/>
                  </a:moveTo>
                  <a:lnTo>
                    <a:pt x="2797843" y="1792988"/>
                  </a:lnTo>
                  <a:lnTo>
                    <a:pt x="59105" y="3566270"/>
                  </a:lnTo>
                  <a:lnTo>
                    <a:pt x="2127940" y="1792988"/>
                  </a:lnTo>
                  <a:lnTo>
                    <a:pt x="0" y="0"/>
                  </a:lnTo>
                  <a:close/>
                </a:path>
              </a:pathLst>
            </a:custGeom>
            <a:solidFill>
              <a:schemeClr val="lt1">
                <a:alpha val="745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331" name="Google Shape;331;p118"/>
            <p:cNvSpPr/>
            <p:nvPr/>
          </p:nvSpPr>
          <p:spPr>
            <a:xfrm>
              <a:off x="2846814" y="1693192"/>
              <a:ext cx="2265861" cy="2581113"/>
            </a:xfrm>
            <a:custGeom>
              <a:avLst/>
              <a:gdLst/>
              <a:ahLst/>
              <a:cxnLst/>
              <a:rect l="l" t="t" r="r" b="b"/>
              <a:pathLst>
                <a:path w="2265861" h="2581113" extrusionOk="0">
                  <a:moveTo>
                    <a:pt x="0" y="0"/>
                  </a:moveTo>
                  <a:lnTo>
                    <a:pt x="2265861" y="1300412"/>
                  </a:lnTo>
                  <a:lnTo>
                    <a:pt x="19704" y="2581113"/>
                  </a:lnTo>
                  <a:lnTo>
                    <a:pt x="1714175" y="1300412"/>
                  </a:lnTo>
                  <a:lnTo>
                    <a:pt x="0" y="0"/>
                  </a:lnTo>
                  <a:close/>
                </a:path>
              </a:pathLst>
            </a:custGeom>
            <a:solidFill>
              <a:schemeClr val="lt1">
                <a:alpha val="745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sp>
        <p:nvSpPr>
          <p:cNvPr id="332" name="Google Shape;332;p118"/>
          <p:cNvSpPr txBox="1"/>
          <p:nvPr/>
        </p:nvSpPr>
        <p:spPr>
          <a:xfrm>
            <a:off x="146373" y="6287327"/>
            <a:ext cx="179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333" name="Google Shape;333;p118"/>
          <p:cNvSpPr/>
          <p:nvPr/>
        </p:nvSpPr>
        <p:spPr>
          <a:xfrm flipH="1">
            <a:off x="1885126" y="6287327"/>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4"/>
        <p:cNvGrpSpPr/>
        <p:nvPr/>
      </p:nvGrpSpPr>
      <p:grpSpPr>
        <a:xfrm>
          <a:off x="0" y="0"/>
          <a:ext cx="0" cy="0"/>
          <a:chOff x="0" y="0"/>
          <a:chExt cx="0" cy="0"/>
        </a:xfrm>
      </p:grpSpPr>
      <p:sp>
        <p:nvSpPr>
          <p:cNvPr id="335" name="Google Shape;335;p119"/>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119"/>
          <p:cNvSpPr txBox="1">
            <a:spLocks noGrp="1"/>
          </p:cNvSpPr>
          <p:nvPr>
            <p:ph type="body" idx="1"/>
          </p:nvPr>
        </p:nvSpPr>
        <p:spPr>
          <a:xfrm>
            <a:off x="838200" y="1524000"/>
            <a:ext cx="5181600" cy="45720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119"/>
          <p:cNvSpPr txBox="1">
            <a:spLocks noGrp="1"/>
          </p:cNvSpPr>
          <p:nvPr>
            <p:ph type="body" idx="2"/>
          </p:nvPr>
        </p:nvSpPr>
        <p:spPr>
          <a:xfrm>
            <a:off x="6172200" y="1524000"/>
            <a:ext cx="5181600" cy="45720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38"/>
        <p:cNvGrpSpPr/>
        <p:nvPr/>
      </p:nvGrpSpPr>
      <p:grpSpPr>
        <a:xfrm>
          <a:off x="0" y="0"/>
          <a:ext cx="0" cy="0"/>
          <a:chOff x="0" y="0"/>
          <a:chExt cx="0" cy="0"/>
        </a:xfrm>
      </p:grpSpPr>
      <p:sp>
        <p:nvSpPr>
          <p:cNvPr id="339" name="Google Shape;339;p120"/>
          <p:cNvSpPr txBox="1">
            <a:spLocks noGrp="1"/>
          </p:cNvSpPr>
          <p:nvPr>
            <p:ph type="title"/>
          </p:nvPr>
        </p:nvSpPr>
        <p:spPr>
          <a:xfrm>
            <a:off x="1498426" y="467360"/>
            <a:ext cx="9195148" cy="762000"/>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p120"/>
          <p:cNvSpPr txBox="1">
            <a:spLocks noGrp="1"/>
          </p:cNvSpPr>
          <p:nvPr>
            <p:ph type="body" idx="1"/>
          </p:nvPr>
        </p:nvSpPr>
        <p:spPr>
          <a:xfrm>
            <a:off x="839788" y="1524000"/>
            <a:ext cx="5157787"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2"/>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1" name="Google Shape;341;p120"/>
          <p:cNvSpPr txBox="1">
            <a:spLocks noGrp="1"/>
          </p:cNvSpPr>
          <p:nvPr>
            <p:ph type="body" idx="2"/>
          </p:nvPr>
        </p:nvSpPr>
        <p:spPr>
          <a:xfrm>
            <a:off x="839788" y="2197410"/>
            <a:ext cx="5157787" cy="393923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120"/>
          <p:cNvSpPr txBox="1">
            <a:spLocks noGrp="1"/>
          </p:cNvSpPr>
          <p:nvPr>
            <p:ph type="body" idx="3"/>
          </p:nvPr>
        </p:nvSpPr>
        <p:spPr>
          <a:xfrm>
            <a:off x="6172200" y="1524000"/>
            <a:ext cx="5183188"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2"/>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3" name="Google Shape;343;p120"/>
          <p:cNvSpPr txBox="1">
            <a:spLocks noGrp="1"/>
          </p:cNvSpPr>
          <p:nvPr>
            <p:ph type="body" idx="4"/>
          </p:nvPr>
        </p:nvSpPr>
        <p:spPr>
          <a:xfrm>
            <a:off x="6172200" y="2197410"/>
            <a:ext cx="5183188" cy="393923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4"/>
        <p:cNvGrpSpPr/>
        <p:nvPr/>
      </p:nvGrpSpPr>
      <p:grpSpPr>
        <a:xfrm>
          <a:off x="0" y="0"/>
          <a:ext cx="0" cy="0"/>
          <a:chOff x="0" y="0"/>
          <a:chExt cx="0" cy="0"/>
        </a:xfrm>
      </p:grpSpPr>
      <p:sp>
        <p:nvSpPr>
          <p:cNvPr id="345" name="Google Shape;345;p121"/>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121"/>
          <p:cNvSpPr>
            <a:spLocks noGrp="1"/>
          </p:cNvSpPr>
          <p:nvPr>
            <p:ph type="pic" idx="2"/>
          </p:nvPr>
        </p:nvSpPr>
        <p:spPr>
          <a:xfrm>
            <a:off x="494573" y="1620078"/>
            <a:ext cx="3390776" cy="4398595"/>
          </a:xfrm>
          <a:prstGeom prst="rect">
            <a:avLst/>
          </a:prstGeom>
          <a:noFill/>
          <a:ln>
            <a:noFill/>
          </a:ln>
        </p:spPr>
      </p:sp>
      <p:sp>
        <p:nvSpPr>
          <p:cNvPr id="347" name="Google Shape;347;p121"/>
          <p:cNvSpPr>
            <a:spLocks noGrp="1"/>
          </p:cNvSpPr>
          <p:nvPr>
            <p:ph type="pic" idx="3"/>
          </p:nvPr>
        </p:nvSpPr>
        <p:spPr>
          <a:xfrm>
            <a:off x="4286777" y="1620078"/>
            <a:ext cx="3390776" cy="4398595"/>
          </a:xfrm>
          <a:prstGeom prst="rect">
            <a:avLst/>
          </a:prstGeom>
          <a:noFill/>
          <a:ln>
            <a:noFill/>
          </a:ln>
        </p:spPr>
      </p:sp>
      <p:sp>
        <p:nvSpPr>
          <p:cNvPr id="348" name="Google Shape;348;p121"/>
          <p:cNvSpPr>
            <a:spLocks noGrp="1"/>
          </p:cNvSpPr>
          <p:nvPr>
            <p:ph type="pic" idx="4"/>
          </p:nvPr>
        </p:nvSpPr>
        <p:spPr>
          <a:xfrm>
            <a:off x="8078981" y="1620078"/>
            <a:ext cx="3390776" cy="4398595"/>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74"/>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2800"/>
              <a:buFont typeface="Montserrat"/>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4"/>
          <p:cNvSpPr txBox="1">
            <a:spLocks noGrp="1"/>
          </p:cNvSpPr>
          <p:nvPr>
            <p:ph type="body" idx="1"/>
          </p:nvPr>
        </p:nvSpPr>
        <p:spPr>
          <a:xfrm>
            <a:off x="838200" y="1524000"/>
            <a:ext cx="10515600" cy="457725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49"/>
        <p:cNvGrpSpPr/>
        <p:nvPr/>
      </p:nvGrpSpPr>
      <p:grpSpPr>
        <a:xfrm>
          <a:off x="0" y="0"/>
          <a:ext cx="0" cy="0"/>
          <a:chOff x="0" y="0"/>
          <a:chExt cx="0" cy="0"/>
        </a:xfrm>
      </p:grpSpPr>
      <p:sp>
        <p:nvSpPr>
          <p:cNvPr id="350" name="Google Shape;350;p122"/>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2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p122"/>
          <p:cNvSpPr/>
          <p:nvPr/>
        </p:nvSpPr>
        <p:spPr>
          <a:xfrm>
            <a:off x="1116614" y="1499191"/>
            <a:ext cx="5833280" cy="2206552"/>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352" name="Google Shape;352;p122"/>
          <p:cNvSpPr txBox="1">
            <a:spLocks noGrp="1"/>
          </p:cNvSpPr>
          <p:nvPr>
            <p:ph type="body" idx="1"/>
          </p:nvPr>
        </p:nvSpPr>
        <p:spPr>
          <a:xfrm>
            <a:off x="1296988" y="1724588"/>
            <a:ext cx="5157787"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2"/>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3" name="Google Shape;353;p122"/>
          <p:cNvSpPr txBox="1">
            <a:spLocks noGrp="1"/>
          </p:cNvSpPr>
          <p:nvPr>
            <p:ph type="body" idx="2"/>
          </p:nvPr>
        </p:nvSpPr>
        <p:spPr>
          <a:xfrm>
            <a:off x="1296988" y="2397998"/>
            <a:ext cx="5157787"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atin typeface="Montserrat"/>
                <a:ea typeface="Montserrat"/>
                <a:cs typeface="Montserrat"/>
                <a:sym typeface="Montserrat"/>
              </a:defRPr>
            </a:lvl1pPr>
            <a:lvl2pPr marL="914400" lvl="1" indent="-342900" algn="l">
              <a:lnSpc>
                <a:spcPct val="100000"/>
              </a:lnSpc>
              <a:spcBef>
                <a:spcPts val="500"/>
              </a:spcBef>
              <a:spcAft>
                <a:spcPts val="0"/>
              </a:spcAft>
              <a:buSzPts val="1800"/>
              <a:buChar char="•"/>
              <a:defRPr sz="1800">
                <a:latin typeface="Montserrat"/>
                <a:ea typeface="Montserrat"/>
                <a:cs typeface="Montserrat"/>
                <a:sym typeface="Montserrat"/>
              </a:defRPr>
            </a:lvl2pPr>
            <a:lvl3pPr marL="1371600" lvl="2" indent="-330200" algn="l">
              <a:lnSpc>
                <a:spcPct val="100000"/>
              </a:lnSpc>
              <a:spcBef>
                <a:spcPts val="500"/>
              </a:spcBef>
              <a:spcAft>
                <a:spcPts val="0"/>
              </a:spcAft>
              <a:buClr>
                <a:schemeClr val="dk1"/>
              </a:buClr>
              <a:buSzPts val="1600"/>
              <a:buChar char="•"/>
              <a:defRPr sz="1600">
                <a:latin typeface="Montserrat"/>
                <a:ea typeface="Montserrat"/>
                <a:cs typeface="Montserrat"/>
                <a:sym typeface="Montserrat"/>
              </a:defRPr>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122"/>
          <p:cNvSpPr/>
          <p:nvPr/>
        </p:nvSpPr>
        <p:spPr>
          <a:xfrm>
            <a:off x="7272486" y="1499191"/>
            <a:ext cx="4065749" cy="2206552"/>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355" name="Google Shape;355;p122"/>
          <p:cNvSpPr txBox="1">
            <a:spLocks noGrp="1"/>
          </p:cNvSpPr>
          <p:nvPr>
            <p:ph type="body" idx="3"/>
          </p:nvPr>
        </p:nvSpPr>
        <p:spPr>
          <a:xfrm>
            <a:off x="7452861" y="1724588"/>
            <a:ext cx="3594936"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2"/>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6" name="Google Shape;356;p122"/>
          <p:cNvSpPr txBox="1">
            <a:spLocks noGrp="1"/>
          </p:cNvSpPr>
          <p:nvPr>
            <p:ph type="body" idx="4"/>
          </p:nvPr>
        </p:nvSpPr>
        <p:spPr>
          <a:xfrm>
            <a:off x="7452861" y="2397998"/>
            <a:ext cx="3594936"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atin typeface="Montserrat"/>
                <a:ea typeface="Montserrat"/>
                <a:cs typeface="Montserrat"/>
                <a:sym typeface="Montserrat"/>
              </a:defRPr>
            </a:lvl1pPr>
            <a:lvl2pPr marL="914400" lvl="1" indent="-342900" algn="l">
              <a:lnSpc>
                <a:spcPct val="100000"/>
              </a:lnSpc>
              <a:spcBef>
                <a:spcPts val="500"/>
              </a:spcBef>
              <a:spcAft>
                <a:spcPts val="0"/>
              </a:spcAft>
              <a:buSzPts val="1800"/>
              <a:buChar char="•"/>
              <a:defRPr sz="1800">
                <a:latin typeface="Montserrat"/>
                <a:ea typeface="Montserrat"/>
                <a:cs typeface="Montserrat"/>
                <a:sym typeface="Montserrat"/>
              </a:defRPr>
            </a:lvl2pPr>
            <a:lvl3pPr marL="1371600" lvl="2" indent="-330200" algn="l">
              <a:lnSpc>
                <a:spcPct val="100000"/>
              </a:lnSpc>
              <a:spcBef>
                <a:spcPts val="500"/>
              </a:spcBef>
              <a:spcAft>
                <a:spcPts val="0"/>
              </a:spcAft>
              <a:buClr>
                <a:schemeClr val="dk1"/>
              </a:buClr>
              <a:buSzPts val="1600"/>
              <a:buChar char="•"/>
              <a:defRPr sz="1600">
                <a:latin typeface="Montserrat"/>
                <a:ea typeface="Montserrat"/>
                <a:cs typeface="Montserrat"/>
                <a:sym typeface="Montserrat"/>
              </a:defRPr>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p122"/>
          <p:cNvSpPr/>
          <p:nvPr/>
        </p:nvSpPr>
        <p:spPr>
          <a:xfrm>
            <a:off x="1109359" y="3949687"/>
            <a:ext cx="3209174" cy="2206552"/>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358" name="Google Shape;358;p122"/>
          <p:cNvSpPr txBox="1">
            <a:spLocks noGrp="1"/>
          </p:cNvSpPr>
          <p:nvPr>
            <p:ph type="body" idx="5"/>
          </p:nvPr>
        </p:nvSpPr>
        <p:spPr>
          <a:xfrm>
            <a:off x="1289733" y="4175084"/>
            <a:ext cx="2837552"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2"/>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9" name="Google Shape;359;p122"/>
          <p:cNvSpPr txBox="1">
            <a:spLocks noGrp="1"/>
          </p:cNvSpPr>
          <p:nvPr>
            <p:ph type="body" idx="6"/>
          </p:nvPr>
        </p:nvSpPr>
        <p:spPr>
          <a:xfrm>
            <a:off x="1289733" y="4848494"/>
            <a:ext cx="2837552"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atin typeface="Montserrat"/>
                <a:ea typeface="Montserrat"/>
                <a:cs typeface="Montserrat"/>
                <a:sym typeface="Montserrat"/>
              </a:defRPr>
            </a:lvl1pPr>
            <a:lvl2pPr marL="914400" lvl="1" indent="-342900" algn="l">
              <a:lnSpc>
                <a:spcPct val="100000"/>
              </a:lnSpc>
              <a:spcBef>
                <a:spcPts val="500"/>
              </a:spcBef>
              <a:spcAft>
                <a:spcPts val="0"/>
              </a:spcAft>
              <a:buSzPts val="1800"/>
              <a:buChar char="•"/>
              <a:defRPr sz="1800">
                <a:latin typeface="Montserrat"/>
                <a:ea typeface="Montserrat"/>
                <a:cs typeface="Montserrat"/>
                <a:sym typeface="Montserrat"/>
              </a:defRPr>
            </a:lvl2pPr>
            <a:lvl3pPr marL="1371600" lvl="2" indent="-330200" algn="l">
              <a:lnSpc>
                <a:spcPct val="100000"/>
              </a:lnSpc>
              <a:spcBef>
                <a:spcPts val="500"/>
              </a:spcBef>
              <a:spcAft>
                <a:spcPts val="0"/>
              </a:spcAft>
              <a:buClr>
                <a:schemeClr val="dk1"/>
              </a:buClr>
              <a:buSzPts val="1600"/>
              <a:buChar char="•"/>
              <a:defRPr sz="1600">
                <a:latin typeface="Montserrat"/>
                <a:ea typeface="Montserrat"/>
                <a:cs typeface="Montserrat"/>
                <a:sym typeface="Montserrat"/>
              </a:defRPr>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122"/>
          <p:cNvSpPr/>
          <p:nvPr/>
        </p:nvSpPr>
        <p:spPr>
          <a:xfrm>
            <a:off x="4614559" y="3949687"/>
            <a:ext cx="3209174" cy="2206552"/>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361" name="Google Shape;361;p122"/>
          <p:cNvSpPr txBox="1">
            <a:spLocks noGrp="1"/>
          </p:cNvSpPr>
          <p:nvPr>
            <p:ph type="body" idx="7"/>
          </p:nvPr>
        </p:nvSpPr>
        <p:spPr>
          <a:xfrm>
            <a:off x="4794933" y="4175084"/>
            <a:ext cx="2837552"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2"/>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2" name="Google Shape;362;p122"/>
          <p:cNvSpPr txBox="1">
            <a:spLocks noGrp="1"/>
          </p:cNvSpPr>
          <p:nvPr>
            <p:ph type="body" idx="8"/>
          </p:nvPr>
        </p:nvSpPr>
        <p:spPr>
          <a:xfrm>
            <a:off x="4794933" y="4848494"/>
            <a:ext cx="2837552"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atin typeface="Montserrat"/>
                <a:ea typeface="Montserrat"/>
                <a:cs typeface="Montserrat"/>
                <a:sym typeface="Montserrat"/>
              </a:defRPr>
            </a:lvl1pPr>
            <a:lvl2pPr marL="914400" lvl="1" indent="-342900" algn="l">
              <a:lnSpc>
                <a:spcPct val="100000"/>
              </a:lnSpc>
              <a:spcBef>
                <a:spcPts val="500"/>
              </a:spcBef>
              <a:spcAft>
                <a:spcPts val="0"/>
              </a:spcAft>
              <a:buSzPts val="1800"/>
              <a:buChar char="•"/>
              <a:defRPr sz="1800">
                <a:latin typeface="Montserrat"/>
                <a:ea typeface="Montserrat"/>
                <a:cs typeface="Montserrat"/>
                <a:sym typeface="Montserrat"/>
              </a:defRPr>
            </a:lvl2pPr>
            <a:lvl3pPr marL="1371600" lvl="2" indent="-330200" algn="l">
              <a:lnSpc>
                <a:spcPct val="100000"/>
              </a:lnSpc>
              <a:spcBef>
                <a:spcPts val="500"/>
              </a:spcBef>
              <a:spcAft>
                <a:spcPts val="0"/>
              </a:spcAft>
              <a:buClr>
                <a:schemeClr val="dk1"/>
              </a:buClr>
              <a:buSzPts val="1600"/>
              <a:buChar char="•"/>
              <a:defRPr sz="1600">
                <a:latin typeface="Montserrat"/>
                <a:ea typeface="Montserrat"/>
                <a:cs typeface="Montserrat"/>
                <a:sym typeface="Montserrat"/>
              </a:defRPr>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122"/>
          <p:cNvSpPr/>
          <p:nvPr/>
        </p:nvSpPr>
        <p:spPr>
          <a:xfrm>
            <a:off x="8112127" y="3949687"/>
            <a:ext cx="3209174" cy="2206552"/>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364" name="Google Shape;364;p122"/>
          <p:cNvSpPr txBox="1">
            <a:spLocks noGrp="1"/>
          </p:cNvSpPr>
          <p:nvPr>
            <p:ph type="body" idx="9"/>
          </p:nvPr>
        </p:nvSpPr>
        <p:spPr>
          <a:xfrm>
            <a:off x="8292501" y="4175084"/>
            <a:ext cx="2837552"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2"/>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5" name="Google Shape;365;p122"/>
          <p:cNvSpPr txBox="1">
            <a:spLocks noGrp="1"/>
          </p:cNvSpPr>
          <p:nvPr>
            <p:ph type="body" idx="13"/>
          </p:nvPr>
        </p:nvSpPr>
        <p:spPr>
          <a:xfrm>
            <a:off x="8292501" y="4848494"/>
            <a:ext cx="2837552"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atin typeface="Montserrat"/>
                <a:ea typeface="Montserrat"/>
                <a:cs typeface="Montserrat"/>
                <a:sym typeface="Montserrat"/>
              </a:defRPr>
            </a:lvl1pPr>
            <a:lvl2pPr marL="914400" lvl="1" indent="-342900" algn="l">
              <a:lnSpc>
                <a:spcPct val="100000"/>
              </a:lnSpc>
              <a:spcBef>
                <a:spcPts val="500"/>
              </a:spcBef>
              <a:spcAft>
                <a:spcPts val="0"/>
              </a:spcAft>
              <a:buSzPts val="1800"/>
              <a:buChar char="•"/>
              <a:defRPr sz="1800">
                <a:latin typeface="Montserrat"/>
                <a:ea typeface="Montserrat"/>
                <a:cs typeface="Montserrat"/>
                <a:sym typeface="Montserrat"/>
              </a:defRPr>
            </a:lvl2pPr>
            <a:lvl3pPr marL="1371600" lvl="2" indent="-330200" algn="l">
              <a:lnSpc>
                <a:spcPct val="100000"/>
              </a:lnSpc>
              <a:spcBef>
                <a:spcPts val="500"/>
              </a:spcBef>
              <a:spcAft>
                <a:spcPts val="0"/>
              </a:spcAft>
              <a:buClr>
                <a:schemeClr val="dk1"/>
              </a:buClr>
              <a:buSzPts val="1600"/>
              <a:buChar char="•"/>
              <a:defRPr sz="1600">
                <a:latin typeface="Montserrat"/>
                <a:ea typeface="Montserrat"/>
                <a:cs typeface="Montserrat"/>
                <a:sym typeface="Montserrat"/>
              </a:defRPr>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66"/>
        <p:cNvGrpSpPr/>
        <p:nvPr/>
      </p:nvGrpSpPr>
      <p:grpSpPr>
        <a:xfrm>
          <a:off x="0" y="0"/>
          <a:ext cx="0" cy="0"/>
          <a:chOff x="0" y="0"/>
          <a:chExt cx="0" cy="0"/>
        </a:xfrm>
      </p:grpSpPr>
      <p:sp>
        <p:nvSpPr>
          <p:cNvPr id="367" name="Google Shape;367;p123"/>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28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8" name="Google Shape;368;p123"/>
          <p:cNvSpPr/>
          <p:nvPr/>
        </p:nvSpPr>
        <p:spPr>
          <a:xfrm>
            <a:off x="244336" y="149865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369" name="Google Shape;369;p123"/>
          <p:cNvSpPr txBox="1">
            <a:spLocks noGrp="1"/>
          </p:cNvSpPr>
          <p:nvPr>
            <p:ph type="body" idx="1"/>
          </p:nvPr>
        </p:nvSpPr>
        <p:spPr>
          <a:xfrm>
            <a:off x="364195" y="163997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2"/>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0" name="Google Shape;370;p123"/>
          <p:cNvSpPr txBox="1">
            <a:spLocks noGrp="1"/>
          </p:cNvSpPr>
          <p:nvPr>
            <p:ph type="body" idx="2"/>
          </p:nvPr>
        </p:nvSpPr>
        <p:spPr>
          <a:xfrm>
            <a:off x="364195" y="234450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atin typeface="Montserrat"/>
                <a:ea typeface="Montserrat"/>
                <a:cs typeface="Montserrat"/>
                <a:sym typeface="Montserrat"/>
              </a:defRPr>
            </a:lvl1pPr>
            <a:lvl2pPr marL="914400" lvl="1" indent="-342900" algn="l">
              <a:lnSpc>
                <a:spcPct val="100000"/>
              </a:lnSpc>
              <a:spcBef>
                <a:spcPts val="500"/>
              </a:spcBef>
              <a:spcAft>
                <a:spcPts val="0"/>
              </a:spcAft>
              <a:buSzPts val="1800"/>
              <a:buChar char="•"/>
              <a:defRPr sz="1800">
                <a:latin typeface="Montserrat"/>
                <a:ea typeface="Montserrat"/>
                <a:cs typeface="Montserrat"/>
                <a:sym typeface="Montserrat"/>
              </a:defRPr>
            </a:lvl2pPr>
            <a:lvl3pPr marL="1371600" lvl="2" indent="-330200" algn="l">
              <a:lnSpc>
                <a:spcPct val="100000"/>
              </a:lnSpc>
              <a:spcBef>
                <a:spcPts val="500"/>
              </a:spcBef>
              <a:spcAft>
                <a:spcPts val="0"/>
              </a:spcAft>
              <a:buClr>
                <a:schemeClr val="dk1"/>
              </a:buClr>
              <a:buSzPts val="1600"/>
              <a:buChar char="•"/>
              <a:defRPr sz="1600">
                <a:latin typeface="Montserrat"/>
                <a:ea typeface="Montserrat"/>
                <a:cs typeface="Montserrat"/>
                <a:sym typeface="Montserrat"/>
              </a:defRPr>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123"/>
          <p:cNvSpPr/>
          <p:nvPr/>
        </p:nvSpPr>
        <p:spPr>
          <a:xfrm>
            <a:off x="4231120" y="149865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372" name="Google Shape;372;p123"/>
          <p:cNvSpPr txBox="1">
            <a:spLocks noGrp="1"/>
          </p:cNvSpPr>
          <p:nvPr>
            <p:ph type="body" idx="3"/>
          </p:nvPr>
        </p:nvSpPr>
        <p:spPr>
          <a:xfrm>
            <a:off x="4350979" y="163997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2"/>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3" name="Google Shape;373;p123"/>
          <p:cNvSpPr txBox="1">
            <a:spLocks noGrp="1"/>
          </p:cNvSpPr>
          <p:nvPr>
            <p:ph type="body" idx="4"/>
          </p:nvPr>
        </p:nvSpPr>
        <p:spPr>
          <a:xfrm>
            <a:off x="4350979" y="234450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atin typeface="Montserrat"/>
                <a:ea typeface="Montserrat"/>
                <a:cs typeface="Montserrat"/>
                <a:sym typeface="Montserrat"/>
              </a:defRPr>
            </a:lvl1pPr>
            <a:lvl2pPr marL="914400" lvl="1" indent="-342900" algn="l">
              <a:lnSpc>
                <a:spcPct val="100000"/>
              </a:lnSpc>
              <a:spcBef>
                <a:spcPts val="500"/>
              </a:spcBef>
              <a:spcAft>
                <a:spcPts val="0"/>
              </a:spcAft>
              <a:buSzPts val="1800"/>
              <a:buChar char="•"/>
              <a:defRPr sz="1800">
                <a:latin typeface="Montserrat"/>
                <a:ea typeface="Montserrat"/>
                <a:cs typeface="Montserrat"/>
                <a:sym typeface="Montserrat"/>
              </a:defRPr>
            </a:lvl2pPr>
            <a:lvl3pPr marL="1371600" lvl="2" indent="-330200" algn="l">
              <a:lnSpc>
                <a:spcPct val="100000"/>
              </a:lnSpc>
              <a:spcBef>
                <a:spcPts val="500"/>
              </a:spcBef>
              <a:spcAft>
                <a:spcPts val="0"/>
              </a:spcAft>
              <a:buClr>
                <a:schemeClr val="dk1"/>
              </a:buClr>
              <a:buSzPts val="1600"/>
              <a:buChar char="•"/>
              <a:defRPr sz="1600">
                <a:latin typeface="Montserrat"/>
                <a:ea typeface="Montserrat"/>
                <a:cs typeface="Montserrat"/>
                <a:sym typeface="Montserrat"/>
              </a:defRPr>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123"/>
          <p:cNvSpPr/>
          <p:nvPr/>
        </p:nvSpPr>
        <p:spPr>
          <a:xfrm>
            <a:off x="8217904" y="149865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375" name="Google Shape;375;p123"/>
          <p:cNvSpPr txBox="1">
            <a:spLocks noGrp="1"/>
          </p:cNvSpPr>
          <p:nvPr>
            <p:ph type="body" idx="5"/>
          </p:nvPr>
        </p:nvSpPr>
        <p:spPr>
          <a:xfrm>
            <a:off x="8337763" y="163997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2"/>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6" name="Google Shape;376;p123"/>
          <p:cNvSpPr txBox="1">
            <a:spLocks noGrp="1"/>
          </p:cNvSpPr>
          <p:nvPr>
            <p:ph type="body" idx="6"/>
          </p:nvPr>
        </p:nvSpPr>
        <p:spPr>
          <a:xfrm>
            <a:off x="8337763" y="234450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atin typeface="Montserrat"/>
                <a:ea typeface="Montserrat"/>
                <a:cs typeface="Montserrat"/>
                <a:sym typeface="Montserrat"/>
              </a:defRPr>
            </a:lvl1pPr>
            <a:lvl2pPr marL="914400" lvl="1" indent="-342900" algn="l">
              <a:lnSpc>
                <a:spcPct val="100000"/>
              </a:lnSpc>
              <a:spcBef>
                <a:spcPts val="500"/>
              </a:spcBef>
              <a:spcAft>
                <a:spcPts val="0"/>
              </a:spcAft>
              <a:buSzPts val="1800"/>
              <a:buChar char="•"/>
              <a:defRPr sz="1800">
                <a:latin typeface="Montserrat"/>
                <a:ea typeface="Montserrat"/>
                <a:cs typeface="Montserrat"/>
                <a:sym typeface="Montserrat"/>
              </a:defRPr>
            </a:lvl2pPr>
            <a:lvl3pPr marL="1371600" lvl="2" indent="-330200" algn="l">
              <a:lnSpc>
                <a:spcPct val="100000"/>
              </a:lnSpc>
              <a:spcBef>
                <a:spcPts val="500"/>
              </a:spcBef>
              <a:spcAft>
                <a:spcPts val="0"/>
              </a:spcAft>
              <a:buClr>
                <a:schemeClr val="dk1"/>
              </a:buClr>
              <a:buSzPts val="1600"/>
              <a:buChar char="•"/>
              <a:defRPr sz="1600">
                <a:latin typeface="Montserrat"/>
                <a:ea typeface="Montserrat"/>
                <a:cs typeface="Montserrat"/>
                <a:sym typeface="Montserrat"/>
              </a:defRPr>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p123"/>
          <p:cNvSpPr/>
          <p:nvPr/>
        </p:nvSpPr>
        <p:spPr>
          <a:xfrm>
            <a:off x="244336" y="387609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378" name="Google Shape;378;p123"/>
          <p:cNvSpPr txBox="1">
            <a:spLocks noGrp="1"/>
          </p:cNvSpPr>
          <p:nvPr>
            <p:ph type="body" idx="7"/>
          </p:nvPr>
        </p:nvSpPr>
        <p:spPr>
          <a:xfrm>
            <a:off x="364195" y="401741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2"/>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9" name="Google Shape;379;p123"/>
          <p:cNvSpPr txBox="1">
            <a:spLocks noGrp="1"/>
          </p:cNvSpPr>
          <p:nvPr>
            <p:ph type="body" idx="8"/>
          </p:nvPr>
        </p:nvSpPr>
        <p:spPr>
          <a:xfrm>
            <a:off x="364195" y="472194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atin typeface="Montserrat"/>
                <a:ea typeface="Montserrat"/>
                <a:cs typeface="Montserrat"/>
                <a:sym typeface="Montserrat"/>
              </a:defRPr>
            </a:lvl1pPr>
            <a:lvl2pPr marL="914400" lvl="1" indent="-342900" algn="l">
              <a:lnSpc>
                <a:spcPct val="100000"/>
              </a:lnSpc>
              <a:spcBef>
                <a:spcPts val="500"/>
              </a:spcBef>
              <a:spcAft>
                <a:spcPts val="0"/>
              </a:spcAft>
              <a:buSzPts val="1800"/>
              <a:buChar char="•"/>
              <a:defRPr sz="1800">
                <a:latin typeface="Montserrat"/>
                <a:ea typeface="Montserrat"/>
                <a:cs typeface="Montserrat"/>
                <a:sym typeface="Montserrat"/>
              </a:defRPr>
            </a:lvl2pPr>
            <a:lvl3pPr marL="1371600" lvl="2" indent="-330200" algn="l">
              <a:lnSpc>
                <a:spcPct val="100000"/>
              </a:lnSpc>
              <a:spcBef>
                <a:spcPts val="500"/>
              </a:spcBef>
              <a:spcAft>
                <a:spcPts val="0"/>
              </a:spcAft>
              <a:buClr>
                <a:schemeClr val="dk1"/>
              </a:buClr>
              <a:buSzPts val="1600"/>
              <a:buChar char="•"/>
              <a:defRPr sz="1600">
                <a:latin typeface="Montserrat"/>
                <a:ea typeface="Montserrat"/>
                <a:cs typeface="Montserrat"/>
                <a:sym typeface="Montserrat"/>
              </a:defRPr>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0" name="Google Shape;380;p123"/>
          <p:cNvSpPr/>
          <p:nvPr/>
        </p:nvSpPr>
        <p:spPr>
          <a:xfrm>
            <a:off x="4231120" y="387609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381" name="Google Shape;381;p123"/>
          <p:cNvSpPr txBox="1">
            <a:spLocks noGrp="1"/>
          </p:cNvSpPr>
          <p:nvPr>
            <p:ph type="body" idx="9"/>
          </p:nvPr>
        </p:nvSpPr>
        <p:spPr>
          <a:xfrm>
            <a:off x="4350979" y="401741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2"/>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2" name="Google Shape;382;p123"/>
          <p:cNvSpPr txBox="1">
            <a:spLocks noGrp="1"/>
          </p:cNvSpPr>
          <p:nvPr>
            <p:ph type="body" idx="13"/>
          </p:nvPr>
        </p:nvSpPr>
        <p:spPr>
          <a:xfrm>
            <a:off x="4350979" y="472194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atin typeface="Montserrat"/>
                <a:ea typeface="Montserrat"/>
                <a:cs typeface="Montserrat"/>
                <a:sym typeface="Montserrat"/>
              </a:defRPr>
            </a:lvl1pPr>
            <a:lvl2pPr marL="914400" lvl="1" indent="-342900" algn="l">
              <a:lnSpc>
                <a:spcPct val="100000"/>
              </a:lnSpc>
              <a:spcBef>
                <a:spcPts val="500"/>
              </a:spcBef>
              <a:spcAft>
                <a:spcPts val="0"/>
              </a:spcAft>
              <a:buSzPts val="1800"/>
              <a:buChar char="•"/>
              <a:defRPr sz="1800">
                <a:latin typeface="Montserrat"/>
                <a:ea typeface="Montserrat"/>
                <a:cs typeface="Montserrat"/>
                <a:sym typeface="Montserrat"/>
              </a:defRPr>
            </a:lvl2pPr>
            <a:lvl3pPr marL="1371600" lvl="2" indent="-330200" algn="l">
              <a:lnSpc>
                <a:spcPct val="100000"/>
              </a:lnSpc>
              <a:spcBef>
                <a:spcPts val="500"/>
              </a:spcBef>
              <a:spcAft>
                <a:spcPts val="0"/>
              </a:spcAft>
              <a:buClr>
                <a:schemeClr val="dk1"/>
              </a:buClr>
              <a:buSzPts val="1600"/>
              <a:buChar char="•"/>
              <a:defRPr sz="1600">
                <a:latin typeface="Montserrat"/>
                <a:ea typeface="Montserrat"/>
                <a:cs typeface="Montserrat"/>
                <a:sym typeface="Montserrat"/>
              </a:defRPr>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3" name="Google Shape;383;p123"/>
          <p:cNvSpPr/>
          <p:nvPr/>
        </p:nvSpPr>
        <p:spPr>
          <a:xfrm>
            <a:off x="8217904" y="387609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384" name="Google Shape;384;p123"/>
          <p:cNvSpPr txBox="1">
            <a:spLocks noGrp="1"/>
          </p:cNvSpPr>
          <p:nvPr>
            <p:ph type="body" idx="14"/>
          </p:nvPr>
        </p:nvSpPr>
        <p:spPr>
          <a:xfrm>
            <a:off x="8337763" y="401741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2"/>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5" name="Google Shape;385;p123"/>
          <p:cNvSpPr txBox="1">
            <a:spLocks noGrp="1"/>
          </p:cNvSpPr>
          <p:nvPr>
            <p:ph type="body" idx="15"/>
          </p:nvPr>
        </p:nvSpPr>
        <p:spPr>
          <a:xfrm>
            <a:off x="8337763" y="472194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atin typeface="Montserrat"/>
                <a:ea typeface="Montserrat"/>
                <a:cs typeface="Montserrat"/>
                <a:sym typeface="Montserrat"/>
              </a:defRPr>
            </a:lvl1pPr>
            <a:lvl2pPr marL="914400" lvl="1" indent="-342900" algn="l">
              <a:lnSpc>
                <a:spcPct val="100000"/>
              </a:lnSpc>
              <a:spcBef>
                <a:spcPts val="500"/>
              </a:spcBef>
              <a:spcAft>
                <a:spcPts val="0"/>
              </a:spcAft>
              <a:buSzPts val="1800"/>
              <a:buChar char="•"/>
              <a:defRPr sz="1800">
                <a:latin typeface="Montserrat"/>
                <a:ea typeface="Montserrat"/>
                <a:cs typeface="Montserrat"/>
                <a:sym typeface="Montserrat"/>
              </a:defRPr>
            </a:lvl2pPr>
            <a:lvl3pPr marL="1371600" lvl="2" indent="-330200" algn="l">
              <a:lnSpc>
                <a:spcPct val="100000"/>
              </a:lnSpc>
              <a:spcBef>
                <a:spcPts val="500"/>
              </a:spcBef>
              <a:spcAft>
                <a:spcPts val="0"/>
              </a:spcAft>
              <a:buClr>
                <a:schemeClr val="dk1"/>
              </a:buClr>
              <a:buSzPts val="1600"/>
              <a:buChar char="•"/>
              <a:defRPr sz="1600">
                <a:latin typeface="Montserrat"/>
                <a:ea typeface="Montserrat"/>
                <a:cs typeface="Montserrat"/>
                <a:sym typeface="Montserrat"/>
              </a:defRPr>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386"/>
        <p:cNvGrpSpPr/>
        <p:nvPr/>
      </p:nvGrpSpPr>
      <p:grpSpPr>
        <a:xfrm>
          <a:off x="0" y="0"/>
          <a:ext cx="0" cy="0"/>
          <a:chOff x="0" y="0"/>
          <a:chExt cx="0" cy="0"/>
        </a:xfrm>
      </p:grpSpPr>
      <p:sp>
        <p:nvSpPr>
          <p:cNvPr id="387" name="Google Shape;387;p124"/>
          <p:cNvSpPr/>
          <p:nvPr/>
        </p:nvSpPr>
        <p:spPr>
          <a:xfrm>
            <a:off x="0" y="0"/>
            <a:ext cx="12192000" cy="6059959"/>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pic>
        <p:nvPicPr>
          <p:cNvPr id="388" name="Google Shape;388;p124"/>
          <p:cNvPicPr preferRelativeResize="0"/>
          <p:nvPr/>
        </p:nvPicPr>
        <p:blipFill rotWithShape="1">
          <a:blip r:embed="rId2">
            <a:alphaModFix/>
          </a:blip>
          <a:srcRect/>
          <a:stretch/>
        </p:blipFill>
        <p:spPr>
          <a:xfrm>
            <a:off x="10213848" y="6296938"/>
            <a:ext cx="1748507" cy="396329"/>
          </a:xfrm>
          <a:prstGeom prst="rect">
            <a:avLst/>
          </a:prstGeom>
          <a:noFill/>
          <a:ln>
            <a:noFill/>
          </a:ln>
        </p:spPr>
      </p:pic>
      <p:sp>
        <p:nvSpPr>
          <p:cNvPr id="389" name="Google Shape;389;p124"/>
          <p:cNvSpPr txBox="1"/>
          <p:nvPr/>
        </p:nvSpPr>
        <p:spPr>
          <a:xfrm>
            <a:off x="1087551" y="647098"/>
            <a:ext cx="3668568" cy="1682496"/>
          </a:xfrm>
          <a:prstGeom prst="rect">
            <a:avLst/>
          </a:prstGeom>
          <a:noFill/>
          <a:ln>
            <a:noFill/>
          </a:ln>
        </p:spPr>
        <p:txBody>
          <a:bodyPr spcFirstLastPara="1" wrap="square" lIns="0" tIns="91425" rIns="0" bIns="0" anchor="ctr" anchorCtr="0">
            <a:normAutofit/>
          </a:bodyPr>
          <a:lstStyle/>
          <a:p>
            <a:pPr marL="0" marR="0" lvl="0" indent="0" algn="l" rtl="0">
              <a:lnSpc>
                <a:spcPct val="100000"/>
              </a:lnSpc>
              <a:spcBef>
                <a:spcPts val="0"/>
              </a:spcBef>
              <a:spcAft>
                <a:spcPts val="0"/>
              </a:spcAft>
              <a:buClr>
                <a:schemeClr val="accent2"/>
              </a:buClr>
              <a:buSzPts val="3200"/>
              <a:buFont typeface="Montserrat"/>
              <a:buNone/>
            </a:pPr>
            <a:r>
              <a:rPr lang="en-US" sz="3200" b="0" i="0" u="none" strike="noStrike" cap="none">
                <a:solidFill>
                  <a:schemeClr val="accent2"/>
                </a:solidFill>
                <a:latin typeface="Montserrat"/>
                <a:ea typeface="Montserrat"/>
                <a:cs typeface="Montserrat"/>
                <a:sym typeface="Montserrat"/>
              </a:rPr>
              <a:t>CLICK TO EDIT MASTER TITLE STYLE</a:t>
            </a:r>
            <a:endParaRPr sz="1400" b="0" i="0" u="none" strike="noStrike" cap="none">
              <a:solidFill>
                <a:srgbClr val="000000"/>
              </a:solidFill>
              <a:latin typeface="Arial"/>
              <a:ea typeface="Arial"/>
              <a:cs typeface="Arial"/>
              <a:sym typeface="Arial"/>
            </a:endParaRPr>
          </a:p>
        </p:txBody>
      </p:sp>
      <p:sp>
        <p:nvSpPr>
          <p:cNvPr id="390" name="Google Shape;390;p124"/>
          <p:cNvSpPr txBox="1">
            <a:spLocks noGrp="1"/>
          </p:cNvSpPr>
          <p:nvPr>
            <p:ph type="body" idx="1"/>
          </p:nvPr>
        </p:nvSpPr>
        <p:spPr>
          <a:xfrm>
            <a:off x="1087550" y="2579612"/>
            <a:ext cx="3668568" cy="2913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91" name="Google Shape;391;p124"/>
          <p:cNvGrpSpPr/>
          <p:nvPr/>
        </p:nvGrpSpPr>
        <p:grpSpPr>
          <a:xfrm>
            <a:off x="5818909" y="933712"/>
            <a:ext cx="5527964" cy="877592"/>
            <a:chOff x="7994020" y="1728570"/>
            <a:chExt cx="3901344" cy="877592"/>
          </a:xfrm>
        </p:grpSpPr>
        <p:sp>
          <p:nvSpPr>
            <p:cNvPr id="392" name="Google Shape;392;p124"/>
            <p:cNvSpPr/>
            <p:nvPr/>
          </p:nvSpPr>
          <p:spPr>
            <a:xfrm>
              <a:off x="7994020" y="1820860"/>
              <a:ext cx="96023" cy="785302"/>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Montserrat"/>
                <a:ea typeface="Montserrat"/>
                <a:cs typeface="Montserrat"/>
                <a:sym typeface="Montserrat"/>
              </a:endParaRPr>
            </a:p>
          </p:txBody>
        </p:sp>
        <p:sp>
          <p:nvSpPr>
            <p:cNvPr id="393" name="Google Shape;393;p124"/>
            <p:cNvSpPr txBox="1"/>
            <p:nvPr/>
          </p:nvSpPr>
          <p:spPr>
            <a:xfrm>
              <a:off x="8204559" y="2166254"/>
              <a:ext cx="3690805"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Montserrat Medium"/>
                  <a:ea typeface="Montserrat Medium"/>
                  <a:cs typeface="Montserrat Medium"/>
                  <a:sym typeface="Montserrat Medium"/>
                </a:rPr>
                <a:t>Phenomenon whereby something new and somehow valuable is formed the created item</a:t>
              </a:r>
              <a:endParaRPr sz="1400" b="0" i="0" u="none" strike="noStrike" cap="none">
                <a:solidFill>
                  <a:srgbClr val="000000"/>
                </a:solidFill>
                <a:latin typeface="Arial"/>
                <a:ea typeface="Arial"/>
                <a:cs typeface="Arial"/>
                <a:sym typeface="Arial"/>
              </a:endParaRPr>
            </a:p>
          </p:txBody>
        </p:sp>
        <p:sp>
          <p:nvSpPr>
            <p:cNvPr id="394" name="Google Shape;394;p124"/>
            <p:cNvSpPr txBox="1"/>
            <p:nvPr/>
          </p:nvSpPr>
          <p:spPr>
            <a:xfrm>
              <a:off x="8204560" y="1728570"/>
              <a:ext cx="1032438" cy="393698"/>
            </a:xfrm>
            <a:prstGeom prst="rect">
              <a:avLst/>
            </a:prstGeom>
            <a:noFill/>
            <a:ln>
              <a:noFill/>
            </a:ln>
          </p:spPr>
          <p:txBody>
            <a:bodyPr spcFirstLastPara="1" wrap="square" lIns="0" tIns="0" rIns="0" bIns="0" anchor="t" anchorCtr="0">
              <a:spAutoFit/>
            </a:bodyPr>
            <a:lstStyle/>
            <a:p>
              <a:pPr marL="0" marR="0" lvl="0" indent="0" algn="l" rtl="0">
                <a:lnSpc>
                  <a:spcPct val="192444"/>
                </a:lnSpc>
                <a:spcBef>
                  <a:spcPts val="0"/>
                </a:spcBef>
                <a:spcAft>
                  <a:spcPts val="0"/>
                </a:spcAft>
                <a:buClr>
                  <a:srgbClr val="000000"/>
                </a:buClr>
                <a:buSzPts val="1800"/>
                <a:buFont typeface="Arial"/>
                <a:buNone/>
              </a:pPr>
              <a:r>
                <a:rPr lang="en-US" sz="1800" b="1" i="0" u="none" strike="noStrike" cap="none">
                  <a:solidFill>
                    <a:schemeClr val="accent1"/>
                  </a:solidFill>
                  <a:latin typeface="Montserrat"/>
                  <a:ea typeface="Montserrat"/>
                  <a:cs typeface="Montserrat"/>
                  <a:sym typeface="Montserrat"/>
                </a:rPr>
                <a:t>POINT ONE</a:t>
              </a:r>
              <a:endParaRPr sz="1400" b="0" i="0" u="none" strike="noStrike" cap="none">
                <a:solidFill>
                  <a:srgbClr val="000000"/>
                </a:solidFill>
                <a:latin typeface="Arial"/>
                <a:ea typeface="Arial"/>
                <a:cs typeface="Arial"/>
                <a:sym typeface="Arial"/>
              </a:endParaRPr>
            </a:p>
          </p:txBody>
        </p:sp>
      </p:grpSp>
      <p:grpSp>
        <p:nvGrpSpPr>
          <p:cNvPr id="395" name="Google Shape;395;p124"/>
          <p:cNvGrpSpPr/>
          <p:nvPr/>
        </p:nvGrpSpPr>
        <p:grpSpPr>
          <a:xfrm>
            <a:off x="5818909" y="2154825"/>
            <a:ext cx="5527964" cy="877592"/>
            <a:chOff x="7994020" y="1728570"/>
            <a:chExt cx="3901344" cy="877592"/>
          </a:xfrm>
        </p:grpSpPr>
        <p:sp>
          <p:nvSpPr>
            <p:cNvPr id="396" name="Google Shape;396;p124"/>
            <p:cNvSpPr/>
            <p:nvPr/>
          </p:nvSpPr>
          <p:spPr>
            <a:xfrm>
              <a:off x="7994020" y="1820860"/>
              <a:ext cx="96023" cy="78530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accent2"/>
                </a:solidFill>
                <a:latin typeface="Montserrat"/>
                <a:ea typeface="Montserrat"/>
                <a:cs typeface="Montserrat"/>
                <a:sym typeface="Montserrat"/>
              </a:endParaRPr>
            </a:p>
          </p:txBody>
        </p:sp>
        <p:sp>
          <p:nvSpPr>
            <p:cNvPr id="397" name="Google Shape;397;p124"/>
            <p:cNvSpPr txBox="1"/>
            <p:nvPr/>
          </p:nvSpPr>
          <p:spPr>
            <a:xfrm>
              <a:off x="8204559" y="2166254"/>
              <a:ext cx="3690805"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Montserrat Medium"/>
                  <a:ea typeface="Montserrat Medium"/>
                  <a:cs typeface="Montserrat Medium"/>
                  <a:sym typeface="Montserrat Medium"/>
                </a:rPr>
                <a:t>Phenomenon whereby something new and somehow valuable is formed the created item</a:t>
              </a:r>
              <a:endParaRPr sz="1400" b="0" i="0" u="none" strike="noStrike" cap="none">
                <a:solidFill>
                  <a:srgbClr val="000000"/>
                </a:solidFill>
                <a:latin typeface="Arial"/>
                <a:ea typeface="Arial"/>
                <a:cs typeface="Arial"/>
                <a:sym typeface="Arial"/>
              </a:endParaRPr>
            </a:p>
          </p:txBody>
        </p:sp>
        <p:sp>
          <p:nvSpPr>
            <p:cNvPr id="398" name="Google Shape;398;p124"/>
            <p:cNvSpPr txBox="1"/>
            <p:nvPr/>
          </p:nvSpPr>
          <p:spPr>
            <a:xfrm>
              <a:off x="8204560" y="1728570"/>
              <a:ext cx="1134708" cy="393698"/>
            </a:xfrm>
            <a:prstGeom prst="rect">
              <a:avLst/>
            </a:prstGeom>
            <a:noFill/>
            <a:ln>
              <a:noFill/>
            </a:ln>
          </p:spPr>
          <p:txBody>
            <a:bodyPr spcFirstLastPara="1" wrap="square" lIns="0" tIns="0" rIns="0" bIns="0" anchor="t" anchorCtr="0">
              <a:spAutoFit/>
            </a:bodyPr>
            <a:lstStyle/>
            <a:p>
              <a:pPr marL="0" marR="0" lvl="0" indent="0" algn="l" rtl="0">
                <a:lnSpc>
                  <a:spcPct val="192444"/>
                </a:lnSpc>
                <a:spcBef>
                  <a:spcPts val="0"/>
                </a:spcBef>
                <a:spcAft>
                  <a:spcPts val="0"/>
                </a:spcAft>
                <a:buClr>
                  <a:srgbClr val="000000"/>
                </a:buClr>
                <a:buSzPts val="1800"/>
                <a:buFont typeface="Arial"/>
                <a:buNone/>
              </a:pPr>
              <a:r>
                <a:rPr lang="en-US" sz="1800" b="1" i="0" u="none" strike="noStrike" cap="none">
                  <a:solidFill>
                    <a:schemeClr val="accent2"/>
                  </a:solidFill>
                  <a:latin typeface="Montserrat"/>
                  <a:ea typeface="Montserrat"/>
                  <a:cs typeface="Montserrat"/>
                  <a:sym typeface="Montserrat"/>
                </a:rPr>
                <a:t>POINT TWO </a:t>
              </a:r>
              <a:endParaRPr sz="1400" b="0" i="0" u="none" strike="noStrike" cap="none">
                <a:solidFill>
                  <a:srgbClr val="000000"/>
                </a:solidFill>
                <a:latin typeface="Arial"/>
                <a:ea typeface="Arial"/>
                <a:cs typeface="Arial"/>
                <a:sym typeface="Arial"/>
              </a:endParaRPr>
            </a:p>
          </p:txBody>
        </p:sp>
      </p:grpSp>
      <p:grpSp>
        <p:nvGrpSpPr>
          <p:cNvPr id="399" name="Google Shape;399;p124"/>
          <p:cNvGrpSpPr/>
          <p:nvPr/>
        </p:nvGrpSpPr>
        <p:grpSpPr>
          <a:xfrm>
            <a:off x="5818909" y="3375938"/>
            <a:ext cx="5527964" cy="877592"/>
            <a:chOff x="7994020" y="1728570"/>
            <a:chExt cx="3901344" cy="877592"/>
          </a:xfrm>
        </p:grpSpPr>
        <p:sp>
          <p:nvSpPr>
            <p:cNvPr id="400" name="Google Shape;400;p124"/>
            <p:cNvSpPr/>
            <p:nvPr/>
          </p:nvSpPr>
          <p:spPr>
            <a:xfrm>
              <a:off x="7994020" y="1820860"/>
              <a:ext cx="96023" cy="785302"/>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Montserrat"/>
                <a:ea typeface="Montserrat"/>
                <a:cs typeface="Montserrat"/>
                <a:sym typeface="Montserrat"/>
              </a:endParaRPr>
            </a:p>
          </p:txBody>
        </p:sp>
        <p:sp>
          <p:nvSpPr>
            <p:cNvPr id="401" name="Google Shape;401;p124"/>
            <p:cNvSpPr txBox="1"/>
            <p:nvPr/>
          </p:nvSpPr>
          <p:spPr>
            <a:xfrm>
              <a:off x="8204559" y="2166254"/>
              <a:ext cx="3690805"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Montserrat Medium"/>
                  <a:ea typeface="Montserrat Medium"/>
                  <a:cs typeface="Montserrat Medium"/>
                  <a:sym typeface="Montserrat Medium"/>
                </a:rPr>
                <a:t>Phenomenon whereby something new and somehow valuable is formed the created item</a:t>
              </a:r>
              <a:endParaRPr sz="1400" b="0" i="0" u="none" strike="noStrike" cap="none">
                <a:solidFill>
                  <a:srgbClr val="000000"/>
                </a:solidFill>
                <a:latin typeface="Arial"/>
                <a:ea typeface="Arial"/>
                <a:cs typeface="Arial"/>
                <a:sym typeface="Arial"/>
              </a:endParaRPr>
            </a:p>
          </p:txBody>
        </p:sp>
        <p:sp>
          <p:nvSpPr>
            <p:cNvPr id="402" name="Google Shape;402;p124"/>
            <p:cNvSpPr txBox="1"/>
            <p:nvPr/>
          </p:nvSpPr>
          <p:spPr>
            <a:xfrm>
              <a:off x="8204560" y="1728570"/>
              <a:ext cx="1239242" cy="393698"/>
            </a:xfrm>
            <a:prstGeom prst="rect">
              <a:avLst/>
            </a:prstGeom>
            <a:noFill/>
            <a:ln>
              <a:noFill/>
            </a:ln>
          </p:spPr>
          <p:txBody>
            <a:bodyPr spcFirstLastPara="1" wrap="square" lIns="0" tIns="0" rIns="0" bIns="0" anchor="t" anchorCtr="0">
              <a:spAutoFit/>
            </a:bodyPr>
            <a:lstStyle/>
            <a:p>
              <a:pPr marL="0" marR="0" lvl="0" indent="0" algn="l" rtl="0">
                <a:lnSpc>
                  <a:spcPct val="192444"/>
                </a:lnSpc>
                <a:spcBef>
                  <a:spcPts val="0"/>
                </a:spcBef>
                <a:spcAft>
                  <a:spcPts val="0"/>
                </a:spcAft>
                <a:buClr>
                  <a:srgbClr val="000000"/>
                </a:buClr>
                <a:buSzPts val="1800"/>
                <a:buFont typeface="Arial"/>
                <a:buNone/>
              </a:pPr>
              <a:r>
                <a:rPr lang="en-US" sz="1800" b="1" i="0" u="none" strike="noStrike" cap="none">
                  <a:solidFill>
                    <a:schemeClr val="accent3"/>
                  </a:solidFill>
                  <a:latin typeface="Montserrat"/>
                  <a:ea typeface="Montserrat"/>
                  <a:cs typeface="Montserrat"/>
                  <a:sym typeface="Montserrat"/>
                </a:rPr>
                <a:t>POINT THREE</a:t>
              </a:r>
              <a:endParaRPr sz="1400" b="0" i="0" u="none" strike="noStrike" cap="none">
                <a:solidFill>
                  <a:srgbClr val="000000"/>
                </a:solidFill>
                <a:latin typeface="Arial"/>
                <a:ea typeface="Arial"/>
                <a:cs typeface="Arial"/>
                <a:sym typeface="Arial"/>
              </a:endParaRPr>
            </a:p>
          </p:txBody>
        </p:sp>
      </p:grpSp>
      <p:grpSp>
        <p:nvGrpSpPr>
          <p:cNvPr id="403" name="Google Shape;403;p124"/>
          <p:cNvGrpSpPr/>
          <p:nvPr/>
        </p:nvGrpSpPr>
        <p:grpSpPr>
          <a:xfrm>
            <a:off x="5818909" y="4597051"/>
            <a:ext cx="5527964" cy="877592"/>
            <a:chOff x="7994020" y="1728570"/>
            <a:chExt cx="3901344" cy="877592"/>
          </a:xfrm>
        </p:grpSpPr>
        <p:sp>
          <p:nvSpPr>
            <p:cNvPr id="404" name="Google Shape;404;p124"/>
            <p:cNvSpPr/>
            <p:nvPr/>
          </p:nvSpPr>
          <p:spPr>
            <a:xfrm>
              <a:off x="7994020" y="1820860"/>
              <a:ext cx="96023" cy="785302"/>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Montserrat"/>
                <a:ea typeface="Montserrat"/>
                <a:cs typeface="Montserrat"/>
                <a:sym typeface="Montserrat"/>
              </a:endParaRPr>
            </a:p>
          </p:txBody>
        </p:sp>
        <p:sp>
          <p:nvSpPr>
            <p:cNvPr id="405" name="Google Shape;405;p124"/>
            <p:cNvSpPr txBox="1"/>
            <p:nvPr/>
          </p:nvSpPr>
          <p:spPr>
            <a:xfrm>
              <a:off x="8204559" y="2166254"/>
              <a:ext cx="3690805"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Montserrat Medium"/>
                  <a:ea typeface="Montserrat Medium"/>
                  <a:cs typeface="Montserrat Medium"/>
                  <a:sym typeface="Montserrat Medium"/>
                </a:rPr>
                <a:t>Phenomenon whereby something new and somehow valuable is formed the created item</a:t>
              </a:r>
              <a:endParaRPr sz="1400" b="0" i="0" u="none" strike="noStrike" cap="none">
                <a:solidFill>
                  <a:srgbClr val="000000"/>
                </a:solidFill>
                <a:latin typeface="Arial"/>
                <a:ea typeface="Arial"/>
                <a:cs typeface="Arial"/>
                <a:sym typeface="Arial"/>
              </a:endParaRPr>
            </a:p>
          </p:txBody>
        </p:sp>
        <p:sp>
          <p:nvSpPr>
            <p:cNvPr id="406" name="Google Shape;406;p124"/>
            <p:cNvSpPr txBox="1"/>
            <p:nvPr/>
          </p:nvSpPr>
          <p:spPr>
            <a:xfrm>
              <a:off x="8204560" y="1728570"/>
              <a:ext cx="1150547" cy="393698"/>
            </a:xfrm>
            <a:prstGeom prst="rect">
              <a:avLst/>
            </a:prstGeom>
            <a:noFill/>
            <a:ln>
              <a:noFill/>
            </a:ln>
          </p:spPr>
          <p:txBody>
            <a:bodyPr spcFirstLastPara="1" wrap="square" lIns="0" tIns="0" rIns="0" bIns="0" anchor="t" anchorCtr="0">
              <a:spAutoFit/>
            </a:bodyPr>
            <a:lstStyle/>
            <a:p>
              <a:pPr marL="0" marR="0" lvl="0" indent="0" algn="l" rtl="0">
                <a:lnSpc>
                  <a:spcPct val="192444"/>
                </a:lnSpc>
                <a:spcBef>
                  <a:spcPts val="0"/>
                </a:spcBef>
                <a:spcAft>
                  <a:spcPts val="0"/>
                </a:spcAft>
                <a:buClr>
                  <a:srgbClr val="000000"/>
                </a:buClr>
                <a:buSzPts val="1800"/>
                <a:buFont typeface="Arial"/>
                <a:buNone/>
              </a:pPr>
              <a:r>
                <a:rPr lang="en-US" sz="1800" b="1" i="0" u="none" strike="noStrike" cap="none">
                  <a:solidFill>
                    <a:schemeClr val="accent4"/>
                  </a:solidFill>
                  <a:latin typeface="Montserrat"/>
                  <a:ea typeface="Montserrat"/>
                  <a:cs typeface="Montserrat"/>
                  <a:sym typeface="Montserrat"/>
                </a:rPr>
                <a:t>POINT FOUR</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407"/>
        <p:cNvGrpSpPr/>
        <p:nvPr/>
      </p:nvGrpSpPr>
      <p:grpSpPr>
        <a:xfrm>
          <a:off x="0" y="0"/>
          <a:ext cx="0" cy="0"/>
          <a:chOff x="0" y="0"/>
          <a:chExt cx="0" cy="0"/>
        </a:xfrm>
      </p:grpSpPr>
      <p:pic>
        <p:nvPicPr>
          <p:cNvPr id="408" name="Google Shape;408;p125"/>
          <p:cNvPicPr preferRelativeResize="0"/>
          <p:nvPr/>
        </p:nvPicPr>
        <p:blipFill rotWithShape="1">
          <a:blip r:embed="rId2">
            <a:alphaModFix/>
          </a:blip>
          <a:srcRect/>
          <a:stretch/>
        </p:blipFill>
        <p:spPr>
          <a:xfrm>
            <a:off x="10213848" y="6296938"/>
            <a:ext cx="1748507" cy="396329"/>
          </a:xfrm>
          <a:prstGeom prst="rect">
            <a:avLst/>
          </a:prstGeom>
          <a:noFill/>
          <a:ln>
            <a:noFill/>
          </a:ln>
        </p:spPr>
      </p:pic>
      <p:sp>
        <p:nvSpPr>
          <p:cNvPr id="409" name="Google Shape;409;p125"/>
          <p:cNvSpPr txBox="1">
            <a:spLocks noGrp="1"/>
          </p:cNvSpPr>
          <p:nvPr>
            <p:ph type="body" idx="1"/>
          </p:nvPr>
        </p:nvSpPr>
        <p:spPr>
          <a:xfrm>
            <a:off x="796974" y="1686430"/>
            <a:ext cx="4399604" cy="40724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125"/>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11"/>
        <p:cNvGrpSpPr/>
        <p:nvPr/>
      </p:nvGrpSpPr>
      <p:grpSpPr>
        <a:xfrm>
          <a:off x="0" y="0"/>
          <a:ext cx="0" cy="0"/>
          <a:chOff x="0" y="0"/>
          <a:chExt cx="0" cy="0"/>
        </a:xfrm>
      </p:grpSpPr>
      <p:pic>
        <p:nvPicPr>
          <p:cNvPr id="412" name="Google Shape;412;p126"/>
          <p:cNvPicPr preferRelativeResize="0"/>
          <p:nvPr/>
        </p:nvPicPr>
        <p:blipFill rotWithShape="1">
          <a:blip r:embed="rId2">
            <a:alphaModFix/>
          </a:blip>
          <a:srcRect/>
          <a:stretch/>
        </p:blipFill>
        <p:spPr>
          <a:xfrm>
            <a:off x="10213848" y="6296938"/>
            <a:ext cx="1748507" cy="396329"/>
          </a:xfrm>
          <a:prstGeom prst="rect">
            <a:avLst/>
          </a:prstGeom>
          <a:noFill/>
          <a:ln>
            <a:noFill/>
          </a:ln>
        </p:spPr>
      </p:pic>
      <p:sp>
        <p:nvSpPr>
          <p:cNvPr id="413" name="Google Shape;413;p126"/>
          <p:cNvSpPr txBox="1"/>
          <p:nvPr/>
        </p:nvSpPr>
        <p:spPr>
          <a:xfrm>
            <a:off x="146373" y="6361469"/>
            <a:ext cx="179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414" name="Google Shape;414;p126"/>
          <p:cNvSpPr/>
          <p:nvPr/>
        </p:nvSpPr>
        <p:spPr>
          <a:xfrm flipH="1">
            <a:off x="1885126" y="6361469"/>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B9C"/>
              </a:solidFill>
              <a:latin typeface="Montserrat Medium"/>
              <a:ea typeface="Montserrat Medium"/>
              <a:cs typeface="Montserrat Medium"/>
              <a:sym typeface="Montserrat Medium"/>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bg>
      <p:bgPr>
        <a:solidFill>
          <a:srgbClr val="7BA328"/>
        </a:solidFill>
        <a:effectLst/>
      </p:bgPr>
    </p:bg>
    <p:spTree>
      <p:nvGrpSpPr>
        <p:cNvPr id="1" name="Shape 432"/>
        <p:cNvGrpSpPr/>
        <p:nvPr/>
      </p:nvGrpSpPr>
      <p:grpSpPr>
        <a:xfrm>
          <a:off x="0" y="0"/>
          <a:ext cx="0" cy="0"/>
          <a:chOff x="0" y="0"/>
          <a:chExt cx="0" cy="0"/>
        </a:xfrm>
      </p:grpSpPr>
      <p:pic>
        <p:nvPicPr>
          <p:cNvPr id="433" name="Google Shape;433;p98"/>
          <p:cNvPicPr preferRelativeResize="0"/>
          <p:nvPr/>
        </p:nvPicPr>
        <p:blipFill rotWithShape="1">
          <a:blip r:embed="rId2">
            <a:alphaModFix/>
          </a:blip>
          <a:srcRect/>
          <a:stretch/>
        </p:blipFill>
        <p:spPr>
          <a:xfrm>
            <a:off x="0" y="5962650"/>
            <a:ext cx="12192000" cy="895350"/>
          </a:xfrm>
          <a:prstGeom prst="rect">
            <a:avLst/>
          </a:prstGeom>
          <a:noFill/>
          <a:ln>
            <a:noFill/>
          </a:ln>
        </p:spPr>
      </p:pic>
      <p:pic>
        <p:nvPicPr>
          <p:cNvPr id="434" name="Google Shape;434;p98"/>
          <p:cNvPicPr preferRelativeResize="0"/>
          <p:nvPr/>
        </p:nvPicPr>
        <p:blipFill rotWithShape="1">
          <a:blip r:embed="rId3">
            <a:alphaModFix/>
          </a:blip>
          <a:srcRect/>
          <a:stretch/>
        </p:blipFill>
        <p:spPr>
          <a:xfrm>
            <a:off x="9262663" y="6127382"/>
            <a:ext cx="2496553" cy="565886"/>
          </a:xfrm>
          <a:prstGeom prst="rect">
            <a:avLst/>
          </a:prstGeom>
          <a:noFill/>
          <a:ln>
            <a:noFill/>
          </a:ln>
        </p:spPr>
      </p:pic>
      <p:sp>
        <p:nvSpPr>
          <p:cNvPr id="435" name="Google Shape;435;p98"/>
          <p:cNvSpPr txBox="1">
            <a:spLocks noGrp="1"/>
          </p:cNvSpPr>
          <p:nvPr>
            <p:ph type="body" idx="1"/>
          </p:nvPr>
        </p:nvSpPr>
        <p:spPr>
          <a:xfrm>
            <a:off x="4585252" y="3988563"/>
            <a:ext cx="681746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6" name="Google Shape;436;p98"/>
          <p:cNvSpPr txBox="1">
            <a:spLocks noGrp="1"/>
          </p:cNvSpPr>
          <p:nvPr>
            <p:ph type="title"/>
          </p:nvPr>
        </p:nvSpPr>
        <p:spPr>
          <a:xfrm>
            <a:off x="4585252" y="1242865"/>
            <a:ext cx="6817464" cy="2434669"/>
          </a:xfrm>
          <a:prstGeom prst="rect">
            <a:avLst/>
          </a:prstGeom>
          <a:noFill/>
          <a:ln>
            <a:noFill/>
          </a:ln>
        </p:spPr>
        <p:txBody>
          <a:bodyPr spcFirstLastPara="1" wrap="square" lIns="0" tIns="91425" rIns="0" bIns="0" anchor="b" anchorCtr="0">
            <a:normAutofit/>
          </a:bodyPr>
          <a:lstStyle>
            <a:lvl1pPr lvl="0" algn="l">
              <a:lnSpc>
                <a:spcPct val="9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p98"/>
          <p:cNvSpPr txBox="1"/>
          <p:nvPr/>
        </p:nvSpPr>
        <p:spPr>
          <a:xfrm>
            <a:off x="146373" y="6287327"/>
            <a:ext cx="179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438" name="Google Shape;438;p98"/>
          <p:cNvSpPr/>
          <p:nvPr/>
        </p:nvSpPr>
        <p:spPr>
          <a:xfrm flipH="1">
            <a:off x="1885126" y="6287327"/>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nvGrpSpPr>
          <p:cNvPr id="439" name="Google Shape;439;p98"/>
          <p:cNvGrpSpPr/>
          <p:nvPr/>
        </p:nvGrpSpPr>
        <p:grpSpPr>
          <a:xfrm rot="-2641990">
            <a:off x="889788" y="1021047"/>
            <a:ext cx="4036956" cy="3725016"/>
            <a:chOff x="777987" y="983881"/>
            <a:chExt cx="4334688" cy="3999742"/>
          </a:xfrm>
        </p:grpSpPr>
        <p:sp>
          <p:nvSpPr>
            <p:cNvPr id="440" name="Google Shape;440;p98"/>
            <p:cNvSpPr/>
            <p:nvPr/>
          </p:nvSpPr>
          <p:spPr>
            <a:xfrm>
              <a:off x="777987" y="983881"/>
              <a:ext cx="2778145" cy="3999742"/>
            </a:xfrm>
            <a:custGeom>
              <a:avLst/>
              <a:gdLst/>
              <a:ahLst/>
              <a:cxnLst/>
              <a:rect l="l" t="t" r="r" b="b"/>
              <a:pathLst>
                <a:path w="2778145" h="3999742" extrusionOk="0">
                  <a:moveTo>
                    <a:pt x="0" y="0"/>
                  </a:moveTo>
                  <a:lnTo>
                    <a:pt x="2108236" y="2009723"/>
                  </a:lnTo>
                  <a:lnTo>
                    <a:pt x="0" y="3999743"/>
                  </a:lnTo>
                  <a:lnTo>
                    <a:pt x="2778145" y="2009723"/>
                  </a:lnTo>
                  <a:lnTo>
                    <a:pt x="0"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441" name="Google Shape;441;p98"/>
            <p:cNvSpPr/>
            <p:nvPr/>
          </p:nvSpPr>
          <p:spPr>
            <a:xfrm>
              <a:off x="1566113" y="1200615"/>
              <a:ext cx="2797842" cy="3566269"/>
            </a:xfrm>
            <a:custGeom>
              <a:avLst/>
              <a:gdLst/>
              <a:ahLst/>
              <a:cxnLst/>
              <a:rect l="l" t="t" r="r" b="b"/>
              <a:pathLst>
                <a:path w="2797842" h="3566269" extrusionOk="0">
                  <a:moveTo>
                    <a:pt x="0" y="0"/>
                  </a:moveTo>
                  <a:lnTo>
                    <a:pt x="2797843" y="1792988"/>
                  </a:lnTo>
                  <a:lnTo>
                    <a:pt x="59105" y="3566270"/>
                  </a:lnTo>
                  <a:lnTo>
                    <a:pt x="2127940" y="1792988"/>
                  </a:lnTo>
                  <a:lnTo>
                    <a:pt x="0"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442" name="Google Shape;442;p98"/>
            <p:cNvSpPr/>
            <p:nvPr/>
          </p:nvSpPr>
          <p:spPr>
            <a:xfrm>
              <a:off x="2846814" y="1693192"/>
              <a:ext cx="2265861" cy="2581113"/>
            </a:xfrm>
            <a:custGeom>
              <a:avLst/>
              <a:gdLst/>
              <a:ahLst/>
              <a:cxnLst/>
              <a:rect l="l" t="t" r="r" b="b"/>
              <a:pathLst>
                <a:path w="2265861" h="2581113" extrusionOk="0">
                  <a:moveTo>
                    <a:pt x="0" y="0"/>
                  </a:moveTo>
                  <a:lnTo>
                    <a:pt x="2265861" y="1300412"/>
                  </a:lnTo>
                  <a:lnTo>
                    <a:pt x="19704" y="2581113"/>
                  </a:lnTo>
                  <a:lnTo>
                    <a:pt x="1714175" y="1300412"/>
                  </a:lnTo>
                  <a:lnTo>
                    <a:pt x="0"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spTree>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58"/>
        <p:cNvGrpSpPr/>
        <p:nvPr/>
      </p:nvGrpSpPr>
      <p:grpSpPr>
        <a:xfrm>
          <a:off x="0" y="0"/>
          <a:ext cx="0" cy="0"/>
          <a:chOff x="0" y="0"/>
          <a:chExt cx="0" cy="0"/>
        </a:xfrm>
      </p:grpSpPr>
      <p:sp>
        <p:nvSpPr>
          <p:cNvPr id="459" name="Google Shape;459;p100"/>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4_Section Header">
  <p:cSld name="4_Section Header">
    <p:spTree>
      <p:nvGrpSpPr>
        <p:cNvPr id="1" name="Shape 518"/>
        <p:cNvGrpSpPr/>
        <p:nvPr/>
      </p:nvGrpSpPr>
      <p:grpSpPr>
        <a:xfrm>
          <a:off x="0" y="0"/>
          <a:ext cx="0" cy="0"/>
          <a:chOff x="0" y="0"/>
          <a:chExt cx="0" cy="0"/>
        </a:xfrm>
      </p:grpSpPr>
      <p:sp>
        <p:nvSpPr>
          <p:cNvPr id="519" name="Google Shape;519;p127"/>
          <p:cNvSpPr>
            <a:spLocks noGrp="1"/>
          </p:cNvSpPr>
          <p:nvPr>
            <p:ph type="pic" idx="2"/>
          </p:nvPr>
        </p:nvSpPr>
        <p:spPr>
          <a:xfrm>
            <a:off x="0" y="0"/>
            <a:ext cx="12192000" cy="6858000"/>
          </a:xfrm>
          <a:prstGeom prst="rect">
            <a:avLst/>
          </a:prstGeom>
          <a:noFill/>
          <a:ln>
            <a:noFill/>
          </a:ln>
        </p:spPr>
      </p:sp>
      <p:sp>
        <p:nvSpPr>
          <p:cNvPr id="520" name="Google Shape;520;p127"/>
          <p:cNvSpPr/>
          <p:nvPr/>
        </p:nvSpPr>
        <p:spPr>
          <a:xfrm>
            <a:off x="6787650" y="0"/>
            <a:ext cx="4606904" cy="6858000"/>
          </a:xfrm>
          <a:prstGeom prst="rect">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521" name="Google Shape;521;p127"/>
          <p:cNvSpPr txBox="1">
            <a:spLocks noGrp="1"/>
          </p:cNvSpPr>
          <p:nvPr>
            <p:ph type="body" idx="1"/>
          </p:nvPr>
        </p:nvSpPr>
        <p:spPr>
          <a:xfrm>
            <a:off x="7002503" y="5334736"/>
            <a:ext cx="4143376" cy="5153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2" name="Google Shape;522;p127"/>
          <p:cNvSpPr txBox="1">
            <a:spLocks noGrp="1"/>
          </p:cNvSpPr>
          <p:nvPr>
            <p:ph type="title"/>
          </p:nvPr>
        </p:nvSpPr>
        <p:spPr>
          <a:xfrm>
            <a:off x="7002503" y="2626002"/>
            <a:ext cx="4143375" cy="2434669"/>
          </a:xfrm>
          <a:prstGeom prst="rect">
            <a:avLst/>
          </a:prstGeom>
          <a:noFill/>
          <a:ln>
            <a:noFill/>
          </a:ln>
        </p:spPr>
        <p:txBody>
          <a:bodyPr spcFirstLastPara="1" wrap="square" lIns="0" tIns="91425" rIns="0" bIns="0" anchor="b" anchorCtr="0">
            <a:normAutofit/>
          </a:bodyPr>
          <a:lstStyle>
            <a:lvl1pPr lvl="0" algn="l">
              <a:lnSpc>
                <a:spcPct val="9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23" name="Google Shape;523;p127"/>
          <p:cNvGrpSpPr/>
          <p:nvPr/>
        </p:nvGrpSpPr>
        <p:grpSpPr>
          <a:xfrm>
            <a:off x="6149904" y="1199725"/>
            <a:ext cx="1265468" cy="1167683"/>
            <a:chOff x="6149904" y="1199725"/>
            <a:chExt cx="1265468" cy="1167683"/>
          </a:xfrm>
        </p:grpSpPr>
        <p:sp>
          <p:nvSpPr>
            <p:cNvPr id="524" name="Google Shape;524;p127"/>
            <p:cNvSpPr/>
            <p:nvPr/>
          </p:nvSpPr>
          <p:spPr>
            <a:xfrm>
              <a:off x="6149904" y="1199725"/>
              <a:ext cx="811051" cy="1167683"/>
            </a:xfrm>
            <a:custGeom>
              <a:avLst/>
              <a:gdLst/>
              <a:ahLst/>
              <a:cxnLst/>
              <a:rect l="l" t="t" r="r" b="b"/>
              <a:pathLst>
                <a:path w="811051" h="1167683" extrusionOk="0">
                  <a:moveTo>
                    <a:pt x="0" y="0"/>
                  </a:moveTo>
                  <a:lnTo>
                    <a:pt x="615478" y="586718"/>
                  </a:lnTo>
                  <a:lnTo>
                    <a:pt x="0" y="1167684"/>
                  </a:lnTo>
                  <a:lnTo>
                    <a:pt x="811051" y="586718"/>
                  </a:lnTo>
                  <a:lnTo>
                    <a:pt x="0" y="0"/>
                  </a:lnTo>
                  <a:close/>
                </a:path>
              </a:pathLst>
            </a:custGeom>
            <a:solidFill>
              <a:srgbClr val="F583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525" name="Google Shape;525;p127"/>
            <p:cNvSpPr/>
            <p:nvPr/>
          </p:nvSpPr>
          <p:spPr>
            <a:xfrm>
              <a:off x="6379989" y="1262998"/>
              <a:ext cx="816801" cy="1041135"/>
            </a:xfrm>
            <a:custGeom>
              <a:avLst/>
              <a:gdLst/>
              <a:ahLst/>
              <a:cxnLst/>
              <a:rect l="l" t="t" r="r" b="b"/>
              <a:pathLst>
                <a:path w="816801" h="1041135" extrusionOk="0">
                  <a:moveTo>
                    <a:pt x="0" y="0"/>
                  </a:moveTo>
                  <a:lnTo>
                    <a:pt x="816802" y="523445"/>
                  </a:lnTo>
                  <a:lnTo>
                    <a:pt x="17255" y="1041136"/>
                  </a:lnTo>
                  <a:lnTo>
                    <a:pt x="621230" y="523445"/>
                  </a:lnTo>
                  <a:lnTo>
                    <a:pt x="0" y="0"/>
                  </a:lnTo>
                  <a:close/>
                </a:path>
              </a:pathLst>
            </a:custGeom>
            <a:solidFill>
              <a:srgbClr val="A4C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526" name="Google Shape;526;p127"/>
            <p:cNvSpPr/>
            <p:nvPr/>
          </p:nvSpPr>
          <p:spPr>
            <a:xfrm>
              <a:off x="6753877" y="1406801"/>
              <a:ext cx="661495" cy="753529"/>
            </a:xfrm>
            <a:custGeom>
              <a:avLst/>
              <a:gdLst/>
              <a:ahLst/>
              <a:cxnLst/>
              <a:rect l="l" t="t" r="r" b="b"/>
              <a:pathLst>
                <a:path w="661495" h="753529" extrusionOk="0">
                  <a:moveTo>
                    <a:pt x="0" y="0"/>
                  </a:moveTo>
                  <a:lnTo>
                    <a:pt x="661495" y="379642"/>
                  </a:lnTo>
                  <a:lnTo>
                    <a:pt x="5752" y="753530"/>
                  </a:lnTo>
                  <a:lnTo>
                    <a:pt x="500436" y="379642"/>
                  </a:lnTo>
                  <a:lnTo>
                    <a:pt x="0" y="0"/>
                  </a:lnTo>
                  <a:close/>
                </a:path>
              </a:pathLst>
            </a:custGeom>
            <a:solidFill>
              <a:srgbClr val="00AB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Section Header" type="secHead">
  <p:cSld name="SECTION_HEADER">
    <p:spTree>
      <p:nvGrpSpPr>
        <p:cNvPr id="1" name="Shape 527"/>
        <p:cNvGrpSpPr/>
        <p:nvPr/>
      </p:nvGrpSpPr>
      <p:grpSpPr>
        <a:xfrm>
          <a:off x="0" y="0"/>
          <a:ext cx="0" cy="0"/>
          <a:chOff x="0" y="0"/>
          <a:chExt cx="0" cy="0"/>
        </a:xfrm>
      </p:grpSpPr>
      <p:pic>
        <p:nvPicPr>
          <p:cNvPr id="528" name="Google Shape;528;p128"/>
          <p:cNvPicPr preferRelativeResize="0"/>
          <p:nvPr/>
        </p:nvPicPr>
        <p:blipFill rotWithShape="1">
          <a:blip r:embed="rId2">
            <a:alphaModFix/>
          </a:blip>
          <a:srcRect/>
          <a:stretch/>
        </p:blipFill>
        <p:spPr>
          <a:xfrm>
            <a:off x="0" y="0"/>
            <a:ext cx="12192000" cy="5962650"/>
          </a:xfrm>
          <a:prstGeom prst="rect">
            <a:avLst/>
          </a:prstGeom>
          <a:noFill/>
          <a:ln>
            <a:noFill/>
          </a:ln>
        </p:spPr>
      </p:pic>
      <p:pic>
        <p:nvPicPr>
          <p:cNvPr id="529" name="Google Shape;529;p128"/>
          <p:cNvPicPr preferRelativeResize="0"/>
          <p:nvPr/>
        </p:nvPicPr>
        <p:blipFill rotWithShape="1">
          <a:blip r:embed="rId3">
            <a:alphaModFix/>
          </a:blip>
          <a:srcRect/>
          <a:stretch/>
        </p:blipFill>
        <p:spPr>
          <a:xfrm>
            <a:off x="0" y="5962650"/>
            <a:ext cx="12192000" cy="895350"/>
          </a:xfrm>
          <a:prstGeom prst="rect">
            <a:avLst/>
          </a:prstGeom>
          <a:noFill/>
          <a:ln>
            <a:noFill/>
          </a:ln>
        </p:spPr>
      </p:pic>
      <p:pic>
        <p:nvPicPr>
          <p:cNvPr id="530" name="Google Shape;530;p128"/>
          <p:cNvPicPr preferRelativeResize="0"/>
          <p:nvPr/>
        </p:nvPicPr>
        <p:blipFill rotWithShape="1">
          <a:blip r:embed="rId4">
            <a:alphaModFix/>
          </a:blip>
          <a:srcRect/>
          <a:stretch/>
        </p:blipFill>
        <p:spPr>
          <a:xfrm>
            <a:off x="9262663" y="6127382"/>
            <a:ext cx="2496553" cy="565886"/>
          </a:xfrm>
          <a:prstGeom prst="rect">
            <a:avLst/>
          </a:prstGeom>
          <a:noFill/>
          <a:ln>
            <a:noFill/>
          </a:ln>
        </p:spPr>
      </p:pic>
      <p:sp>
        <p:nvSpPr>
          <p:cNvPr id="531" name="Google Shape;531;p128"/>
          <p:cNvSpPr txBox="1">
            <a:spLocks noGrp="1"/>
          </p:cNvSpPr>
          <p:nvPr>
            <p:ph type="body" idx="1"/>
          </p:nvPr>
        </p:nvSpPr>
        <p:spPr>
          <a:xfrm>
            <a:off x="3560615" y="3935555"/>
            <a:ext cx="784210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dk2"/>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2" name="Google Shape;532;p128"/>
          <p:cNvSpPr txBox="1">
            <a:spLocks noGrp="1"/>
          </p:cNvSpPr>
          <p:nvPr>
            <p:ph type="title"/>
          </p:nvPr>
        </p:nvSpPr>
        <p:spPr>
          <a:xfrm>
            <a:off x="3560615" y="1242865"/>
            <a:ext cx="7842101" cy="2434669"/>
          </a:xfrm>
          <a:prstGeom prst="rect">
            <a:avLst/>
          </a:prstGeom>
          <a:noFill/>
          <a:ln>
            <a:noFill/>
          </a:ln>
        </p:spPr>
        <p:txBody>
          <a:bodyPr spcFirstLastPara="1" wrap="square" lIns="0" tIns="91425" rIns="0" bIns="0" anchor="b" anchorCtr="0">
            <a:normAutofit/>
          </a:bodyPr>
          <a:lstStyle>
            <a:lvl1pPr lvl="0" algn="l">
              <a:lnSpc>
                <a:spcPct val="100000"/>
              </a:lnSpc>
              <a:spcBef>
                <a:spcPts val="0"/>
              </a:spcBef>
              <a:spcAft>
                <a:spcPts val="0"/>
              </a:spcAft>
              <a:buClr>
                <a:schemeClr val="dk1"/>
              </a:buClr>
              <a:buSzPts val="4000"/>
              <a:buFont typeface="Montserrat"/>
              <a:buNone/>
              <a:defRPr sz="4000" b="1" i="0">
                <a:solidFill>
                  <a:schemeClr val="dk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33" name="Google Shape;533;p128"/>
          <p:cNvGrpSpPr/>
          <p:nvPr/>
        </p:nvGrpSpPr>
        <p:grpSpPr>
          <a:xfrm rot="-2641990">
            <a:off x="-2679085" y="-194822"/>
            <a:ext cx="6741833" cy="6220884"/>
            <a:chOff x="777987" y="983881"/>
            <a:chExt cx="4334688" cy="3999742"/>
          </a:xfrm>
        </p:grpSpPr>
        <p:sp>
          <p:nvSpPr>
            <p:cNvPr id="534" name="Google Shape;534;p128"/>
            <p:cNvSpPr/>
            <p:nvPr/>
          </p:nvSpPr>
          <p:spPr>
            <a:xfrm>
              <a:off x="777987" y="983881"/>
              <a:ext cx="2778145" cy="3999742"/>
            </a:xfrm>
            <a:custGeom>
              <a:avLst/>
              <a:gdLst/>
              <a:ahLst/>
              <a:cxnLst/>
              <a:rect l="l" t="t" r="r" b="b"/>
              <a:pathLst>
                <a:path w="2778145" h="3999742" extrusionOk="0">
                  <a:moveTo>
                    <a:pt x="0" y="0"/>
                  </a:moveTo>
                  <a:lnTo>
                    <a:pt x="2108236" y="2009723"/>
                  </a:lnTo>
                  <a:lnTo>
                    <a:pt x="0" y="3999743"/>
                  </a:lnTo>
                  <a:lnTo>
                    <a:pt x="2778145" y="2009723"/>
                  </a:lnTo>
                  <a:lnTo>
                    <a:pt x="0" y="0"/>
                  </a:lnTo>
                  <a:close/>
                </a:path>
              </a:pathLst>
            </a:custGeom>
            <a:solidFill>
              <a:schemeClr val="lt1">
                <a:alpha val="745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535" name="Google Shape;535;p128"/>
            <p:cNvSpPr/>
            <p:nvPr/>
          </p:nvSpPr>
          <p:spPr>
            <a:xfrm>
              <a:off x="1566113" y="1200615"/>
              <a:ext cx="2797842" cy="3566269"/>
            </a:xfrm>
            <a:custGeom>
              <a:avLst/>
              <a:gdLst/>
              <a:ahLst/>
              <a:cxnLst/>
              <a:rect l="l" t="t" r="r" b="b"/>
              <a:pathLst>
                <a:path w="2797842" h="3566269" extrusionOk="0">
                  <a:moveTo>
                    <a:pt x="0" y="0"/>
                  </a:moveTo>
                  <a:lnTo>
                    <a:pt x="2797843" y="1792988"/>
                  </a:lnTo>
                  <a:lnTo>
                    <a:pt x="59105" y="3566270"/>
                  </a:lnTo>
                  <a:lnTo>
                    <a:pt x="2127940" y="1792988"/>
                  </a:lnTo>
                  <a:lnTo>
                    <a:pt x="0" y="0"/>
                  </a:lnTo>
                  <a:close/>
                </a:path>
              </a:pathLst>
            </a:custGeom>
            <a:solidFill>
              <a:schemeClr val="lt1">
                <a:alpha val="745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536" name="Google Shape;536;p128"/>
            <p:cNvSpPr/>
            <p:nvPr/>
          </p:nvSpPr>
          <p:spPr>
            <a:xfrm>
              <a:off x="2846814" y="1693192"/>
              <a:ext cx="2265861" cy="2581113"/>
            </a:xfrm>
            <a:custGeom>
              <a:avLst/>
              <a:gdLst/>
              <a:ahLst/>
              <a:cxnLst/>
              <a:rect l="l" t="t" r="r" b="b"/>
              <a:pathLst>
                <a:path w="2265861" h="2581113" extrusionOk="0">
                  <a:moveTo>
                    <a:pt x="0" y="0"/>
                  </a:moveTo>
                  <a:lnTo>
                    <a:pt x="2265861" y="1300412"/>
                  </a:lnTo>
                  <a:lnTo>
                    <a:pt x="19704" y="2581113"/>
                  </a:lnTo>
                  <a:lnTo>
                    <a:pt x="1714175" y="1300412"/>
                  </a:lnTo>
                  <a:lnTo>
                    <a:pt x="0" y="0"/>
                  </a:lnTo>
                  <a:close/>
                </a:path>
              </a:pathLst>
            </a:custGeom>
            <a:solidFill>
              <a:schemeClr val="lt1">
                <a:alpha val="745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sp>
        <p:nvSpPr>
          <p:cNvPr id="537" name="Google Shape;537;p128"/>
          <p:cNvSpPr txBox="1"/>
          <p:nvPr/>
        </p:nvSpPr>
        <p:spPr>
          <a:xfrm>
            <a:off x="146373" y="6287327"/>
            <a:ext cx="179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538" name="Google Shape;538;p128"/>
          <p:cNvSpPr/>
          <p:nvPr/>
        </p:nvSpPr>
        <p:spPr>
          <a:xfrm flipH="1">
            <a:off x="1885126" y="6287327"/>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9"/>
        <p:cNvGrpSpPr/>
        <p:nvPr/>
      </p:nvGrpSpPr>
      <p:grpSpPr>
        <a:xfrm>
          <a:off x="0" y="0"/>
          <a:ext cx="0" cy="0"/>
          <a:chOff x="0" y="0"/>
          <a:chExt cx="0" cy="0"/>
        </a:xfrm>
      </p:grpSpPr>
      <p:sp>
        <p:nvSpPr>
          <p:cNvPr id="540" name="Google Shape;540;p129"/>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1" name="Google Shape;541;p129"/>
          <p:cNvSpPr txBox="1">
            <a:spLocks noGrp="1"/>
          </p:cNvSpPr>
          <p:nvPr>
            <p:ph type="body" idx="1"/>
          </p:nvPr>
        </p:nvSpPr>
        <p:spPr>
          <a:xfrm>
            <a:off x="838200" y="1524000"/>
            <a:ext cx="5181600" cy="45720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2" name="Google Shape;542;p129"/>
          <p:cNvSpPr txBox="1">
            <a:spLocks noGrp="1"/>
          </p:cNvSpPr>
          <p:nvPr>
            <p:ph type="body" idx="2"/>
          </p:nvPr>
        </p:nvSpPr>
        <p:spPr>
          <a:xfrm>
            <a:off x="6172200" y="1524000"/>
            <a:ext cx="5181600" cy="45720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bg>
      <p:bgPr>
        <a:solidFill>
          <a:srgbClr val="01A5B8"/>
        </a:solidFill>
        <a:effectLst/>
      </p:bgPr>
    </p:bg>
    <p:spTree>
      <p:nvGrpSpPr>
        <p:cNvPr id="1" name="Shape 50"/>
        <p:cNvGrpSpPr/>
        <p:nvPr/>
      </p:nvGrpSpPr>
      <p:grpSpPr>
        <a:xfrm>
          <a:off x="0" y="0"/>
          <a:ext cx="0" cy="0"/>
          <a:chOff x="0" y="0"/>
          <a:chExt cx="0" cy="0"/>
        </a:xfrm>
      </p:grpSpPr>
      <p:pic>
        <p:nvPicPr>
          <p:cNvPr id="51" name="Google Shape;51;p77"/>
          <p:cNvPicPr preferRelativeResize="0"/>
          <p:nvPr/>
        </p:nvPicPr>
        <p:blipFill rotWithShape="1">
          <a:blip r:embed="rId2">
            <a:alphaModFix/>
          </a:blip>
          <a:srcRect/>
          <a:stretch/>
        </p:blipFill>
        <p:spPr>
          <a:xfrm>
            <a:off x="0" y="5962650"/>
            <a:ext cx="12192000" cy="895350"/>
          </a:xfrm>
          <a:prstGeom prst="rect">
            <a:avLst/>
          </a:prstGeom>
          <a:noFill/>
          <a:ln>
            <a:noFill/>
          </a:ln>
        </p:spPr>
      </p:pic>
      <p:pic>
        <p:nvPicPr>
          <p:cNvPr id="52" name="Google Shape;52;p77"/>
          <p:cNvPicPr preferRelativeResize="0"/>
          <p:nvPr/>
        </p:nvPicPr>
        <p:blipFill rotWithShape="1">
          <a:blip r:embed="rId3">
            <a:alphaModFix/>
          </a:blip>
          <a:srcRect/>
          <a:stretch/>
        </p:blipFill>
        <p:spPr>
          <a:xfrm>
            <a:off x="9262663" y="6127382"/>
            <a:ext cx="2496553" cy="565886"/>
          </a:xfrm>
          <a:prstGeom prst="rect">
            <a:avLst/>
          </a:prstGeom>
          <a:noFill/>
          <a:ln>
            <a:noFill/>
          </a:ln>
        </p:spPr>
      </p:pic>
      <p:sp>
        <p:nvSpPr>
          <p:cNvPr id="53" name="Google Shape;53;p77"/>
          <p:cNvSpPr txBox="1">
            <a:spLocks noGrp="1"/>
          </p:cNvSpPr>
          <p:nvPr>
            <p:ph type="body" idx="1"/>
          </p:nvPr>
        </p:nvSpPr>
        <p:spPr>
          <a:xfrm>
            <a:off x="4585252" y="3988563"/>
            <a:ext cx="681746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77"/>
          <p:cNvSpPr txBox="1">
            <a:spLocks noGrp="1"/>
          </p:cNvSpPr>
          <p:nvPr>
            <p:ph type="title"/>
          </p:nvPr>
        </p:nvSpPr>
        <p:spPr>
          <a:xfrm>
            <a:off x="4585252" y="1242865"/>
            <a:ext cx="6817464" cy="2434669"/>
          </a:xfrm>
          <a:prstGeom prst="rect">
            <a:avLst/>
          </a:prstGeom>
          <a:noFill/>
          <a:ln>
            <a:noFill/>
          </a:ln>
        </p:spPr>
        <p:txBody>
          <a:bodyPr spcFirstLastPara="1" wrap="square" lIns="0" tIns="91425" rIns="0" bIns="0" anchor="b" anchorCtr="0">
            <a:normAutofit/>
          </a:bodyPr>
          <a:lstStyle>
            <a:lvl1pPr lvl="0" algn="l">
              <a:lnSpc>
                <a:spcPct val="9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7"/>
          <p:cNvSpPr txBox="1"/>
          <p:nvPr/>
        </p:nvSpPr>
        <p:spPr>
          <a:xfrm>
            <a:off x="146373" y="6287327"/>
            <a:ext cx="179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56" name="Google Shape;56;p77"/>
          <p:cNvSpPr/>
          <p:nvPr/>
        </p:nvSpPr>
        <p:spPr>
          <a:xfrm flipH="1">
            <a:off x="1885126" y="6287327"/>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nvGrpSpPr>
          <p:cNvPr id="57" name="Google Shape;57;p77"/>
          <p:cNvGrpSpPr/>
          <p:nvPr/>
        </p:nvGrpSpPr>
        <p:grpSpPr>
          <a:xfrm rot="-2641990">
            <a:off x="889788" y="1021047"/>
            <a:ext cx="4036956" cy="3725016"/>
            <a:chOff x="777987" y="983881"/>
            <a:chExt cx="4334688" cy="3999742"/>
          </a:xfrm>
        </p:grpSpPr>
        <p:sp>
          <p:nvSpPr>
            <p:cNvPr id="58" name="Google Shape;58;p77"/>
            <p:cNvSpPr/>
            <p:nvPr/>
          </p:nvSpPr>
          <p:spPr>
            <a:xfrm>
              <a:off x="777987" y="983881"/>
              <a:ext cx="2778145" cy="3999742"/>
            </a:xfrm>
            <a:custGeom>
              <a:avLst/>
              <a:gdLst/>
              <a:ahLst/>
              <a:cxnLst/>
              <a:rect l="l" t="t" r="r" b="b"/>
              <a:pathLst>
                <a:path w="2778145" h="3999742" extrusionOk="0">
                  <a:moveTo>
                    <a:pt x="0" y="0"/>
                  </a:moveTo>
                  <a:lnTo>
                    <a:pt x="2108236" y="2009723"/>
                  </a:lnTo>
                  <a:lnTo>
                    <a:pt x="0" y="3999743"/>
                  </a:lnTo>
                  <a:lnTo>
                    <a:pt x="2778145" y="2009723"/>
                  </a:lnTo>
                  <a:lnTo>
                    <a:pt x="0"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59" name="Google Shape;59;p77"/>
            <p:cNvSpPr/>
            <p:nvPr/>
          </p:nvSpPr>
          <p:spPr>
            <a:xfrm>
              <a:off x="1566113" y="1200615"/>
              <a:ext cx="2797842" cy="3566269"/>
            </a:xfrm>
            <a:custGeom>
              <a:avLst/>
              <a:gdLst/>
              <a:ahLst/>
              <a:cxnLst/>
              <a:rect l="l" t="t" r="r" b="b"/>
              <a:pathLst>
                <a:path w="2797842" h="3566269" extrusionOk="0">
                  <a:moveTo>
                    <a:pt x="0" y="0"/>
                  </a:moveTo>
                  <a:lnTo>
                    <a:pt x="2797843" y="1792988"/>
                  </a:lnTo>
                  <a:lnTo>
                    <a:pt x="59105" y="3566270"/>
                  </a:lnTo>
                  <a:lnTo>
                    <a:pt x="2127940" y="1792988"/>
                  </a:lnTo>
                  <a:lnTo>
                    <a:pt x="0"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60" name="Google Shape;60;p77"/>
            <p:cNvSpPr/>
            <p:nvPr/>
          </p:nvSpPr>
          <p:spPr>
            <a:xfrm>
              <a:off x="2846814" y="1693192"/>
              <a:ext cx="2265861" cy="2581113"/>
            </a:xfrm>
            <a:custGeom>
              <a:avLst/>
              <a:gdLst/>
              <a:ahLst/>
              <a:cxnLst/>
              <a:rect l="l" t="t" r="r" b="b"/>
              <a:pathLst>
                <a:path w="2265861" h="2581113" extrusionOk="0">
                  <a:moveTo>
                    <a:pt x="0" y="0"/>
                  </a:moveTo>
                  <a:lnTo>
                    <a:pt x="2265861" y="1300412"/>
                  </a:lnTo>
                  <a:lnTo>
                    <a:pt x="19704" y="2581113"/>
                  </a:lnTo>
                  <a:lnTo>
                    <a:pt x="1714175" y="1300412"/>
                  </a:lnTo>
                  <a:lnTo>
                    <a:pt x="0" y="0"/>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spTree>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43"/>
        <p:cNvGrpSpPr/>
        <p:nvPr/>
      </p:nvGrpSpPr>
      <p:grpSpPr>
        <a:xfrm>
          <a:off x="0" y="0"/>
          <a:ext cx="0" cy="0"/>
          <a:chOff x="0" y="0"/>
          <a:chExt cx="0" cy="0"/>
        </a:xfrm>
      </p:grpSpPr>
      <p:sp>
        <p:nvSpPr>
          <p:cNvPr id="544" name="Google Shape;544;p130"/>
          <p:cNvSpPr txBox="1">
            <a:spLocks noGrp="1"/>
          </p:cNvSpPr>
          <p:nvPr>
            <p:ph type="title"/>
          </p:nvPr>
        </p:nvSpPr>
        <p:spPr>
          <a:xfrm>
            <a:off x="1498426" y="467360"/>
            <a:ext cx="9195148" cy="762000"/>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5" name="Google Shape;545;p130"/>
          <p:cNvSpPr txBox="1">
            <a:spLocks noGrp="1"/>
          </p:cNvSpPr>
          <p:nvPr>
            <p:ph type="body" idx="1"/>
          </p:nvPr>
        </p:nvSpPr>
        <p:spPr>
          <a:xfrm>
            <a:off x="839788" y="1524000"/>
            <a:ext cx="5157787"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6" name="Google Shape;546;p130"/>
          <p:cNvSpPr txBox="1">
            <a:spLocks noGrp="1"/>
          </p:cNvSpPr>
          <p:nvPr>
            <p:ph type="body" idx="2"/>
          </p:nvPr>
        </p:nvSpPr>
        <p:spPr>
          <a:xfrm>
            <a:off x="839788" y="2197410"/>
            <a:ext cx="5157787" cy="393923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7" name="Google Shape;547;p130"/>
          <p:cNvSpPr txBox="1">
            <a:spLocks noGrp="1"/>
          </p:cNvSpPr>
          <p:nvPr>
            <p:ph type="body" idx="3"/>
          </p:nvPr>
        </p:nvSpPr>
        <p:spPr>
          <a:xfrm>
            <a:off x="6172200" y="1524000"/>
            <a:ext cx="5183188"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8" name="Google Shape;548;p130"/>
          <p:cNvSpPr txBox="1">
            <a:spLocks noGrp="1"/>
          </p:cNvSpPr>
          <p:nvPr>
            <p:ph type="body" idx="4"/>
          </p:nvPr>
        </p:nvSpPr>
        <p:spPr>
          <a:xfrm>
            <a:off x="6172200" y="2197410"/>
            <a:ext cx="5183188" cy="393923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49"/>
        <p:cNvGrpSpPr/>
        <p:nvPr/>
      </p:nvGrpSpPr>
      <p:grpSpPr>
        <a:xfrm>
          <a:off x="0" y="0"/>
          <a:ext cx="0" cy="0"/>
          <a:chOff x="0" y="0"/>
          <a:chExt cx="0" cy="0"/>
        </a:xfrm>
      </p:grpSpPr>
      <p:sp>
        <p:nvSpPr>
          <p:cNvPr id="550" name="Google Shape;550;p131"/>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1" name="Google Shape;551;p131"/>
          <p:cNvSpPr>
            <a:spLocks noGrp="1"/>
          </p:cNvSpPr>
          <p:nvPr>
            <p:ph type="pic" idx="2"/>
          </p:nvPr>
        </p:nvSpPr>
        <p:spPr>
          <a:xfrm>
            <a:off x="494573" y="1620078"/>
            <a:ext cx="3390776" cy="4398595"/>
          </a:xfrm>
          <a:prstGeom prst="rect">
            <a:avLst/>
          </a:prstGeom>
          <a:noFill/>
          <a:ln>
            <a:noFill/>
          </a:ln>
        </p:spPr>
      </p:sp>
      <p:sp>
        <p:nvSpPr>
          <p:cNvPr id="552" name="Google Shape;552;p131"/>
          <p:cNvSpPr>
            <a:spLocks noGrp="1"/>
          </p:cNvSpPr>
          <p:nvPr>
            <p:ph type="pic" idx="3"/>
          </p:nvPr>
        </p:nvSpPr>
        <p:spPr>
          <a:xfrm>
            <a:off x="4286777" y="1620078"/>
            <a:ext cx="3390776" cy="4398595"/>
          </a:xfrm>
          <a:prstGeom prst="rect">
            <a:avLst/>
          </a:prstGeom>
          <a:noFill/>
          <a:ln>
            <a:noFill/>
          </a:ln>
        </p:spPr>
      </p:sp>
      <p:sp>
        <p:nvSpPr>
          <p:cNvPr id="553" name="Google Shape;553;p131"/>
          <p:cNvSpPr>
            <a:spLocks noGrp="1"/>
          </p:cNvSpPr>
          <p:nvPr>
            <p:ph type="pic" idx="4"/>
          </p:nvPr>
        </p:nvSpPr>
        <p:spPr>
          <a:xfrm>
            <a:off x="8078981" y="1620078"/>
            <a:ext cx="3390776" cy="4398595"/>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554"/>
        <p:cNvGrpSpPr/>
        <p:nvPr/>
      </p:nvGrpSpPr>
      <p:grpSpPr>
        <a:xfrm>
          <a:off x="0" y="0"/>
          <a:ext cx="0" cy="0"/>
          <a:chOff x="0" y="0"/>
          <a:chExt cx="0" cy="0"/>
        </a:xfrm>
      </p:grpSpPr>
      <p:sp>
        <p:nvSpPr>
          <p:cNvPr id="555" name="Google Shape;555;p132"/>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6" name="Google Shape;556;p132"/>
          <p:cNvSpPr/>
          <p:nvPr/>
        </p:nvSpPr>
        <p:spPr>
          <a:xfrm>
            <a:off x="1116614" y="1499191"/>
            <a:ext cx="5833280" cy="2206552"/>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557" name="Google Shape;557;p132"/>
          <p:cNvSpPr txBox="1">
            <a:spLocks noGrp="1"/>
          </p:cNvSpPr>
          <p:nvPr>
            <p:ph type="body" idx="1"/>
          </p:nvPr>
        </p:nvSpPr>
        <p:spPr>
          <a:xfrm>
            <a:off x="1296988" y="1724588"/>
            <a:ext cx="5157787"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3"/>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8" name="Google Shape;558;p132"/>
          <p:cNvSpPr txBox="1">
            <a:spLocks noGrp="1"/>
          </p:cNvSpPr>
          <p:nvPr>
            <p:ph type="body" idx="2"/>
          </p:nvPr>
        </p:nvSpPr>
        <p:spPr>
          <a:xfrm>
            <a:off x="1296988" y="2397998"/>
            <a:ext cx="5157787"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9" name="Google Shape;559;p132"/>
          <p:cNvSpPr/>
          <p:nvPr/>
        </p:nvSpPr>
        <p:spPr>
          <a:xfrm>
            <a:off x="7272486" y="1499191"/>
            <a:ext cx="4065749" cy="2206552"/>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560" name="Google Shape;560;p132"/>
          <p:cNvSpPr txBox="1">
            <a:spLocks noGrp="1"/>
          </p:cNvSpPr>
          <p:nvPr>
            <p:ph type="body" idx="3"/>
          </p:nvPr>
        </p:nvSpPr>
        <p:spPr>
          <a:xfrm>
            <a:off x="7452861" y="1724588"/>
            <a:ext cx="3594936"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3"/>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1" name="Google Shape;561;p132"/>
          <p:cNvSpPr txBox="1">
            <a:spLocks noGrp="1"/>
          </p:cNvSpPr>
          <p:nvPr>
            <p:ph type="body" idx="4"/>
          </p:nvPr>
        </p:nvSpPr>
        <p:spPr>
          <a:xfrm>
            <a:off x="7452861" y="2397998"/>
            <a:ext cx="3594936"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2" name="Google Shape;562;p132"/>
          <p:cNvSpPr/>
          <p:nvPr/>
        </p:nvSpPr>
        <p:spPr>
          <a:xfrm>
            <a:off x="1109359" y="3949687"/>
            <a:ext cx="3209174" cy="2206552"/>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563" name="Google Shape;563;p132"/>
          <p:cNvSpPr txBox="1">
            <a:spLocks noGrp="1"/>
          </p:cNvSpPr>
          <p:nvPr>
            <p:ph type="body" idx="5"/>
          </p:nvPr>
        </p:nvSpPr>
        <p:spPr>
          <a:xfrm>
            <a:off x="1174750" y="4175084"/>
            <a:ext cx="3047999"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3"/>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4" name="Google Shape;564;p132"/>
          <p:cNvSpPr txBox="1">
            <a:spLocks noGrp="1"/>
          </p:cNvSpPr>
          <p:nvPr>
            <p:ph type="body" idx="6"/>
          </p:nvPr>
        </p:nvSpPr>
        <p:spPr>
          <a:xfrm>
            <a:off x="1289733" y="4848494"/>
            <a:ext cx="2837552"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5" name="Google Shape;565;p132"/>
          <p:cNvSpPr/>
          <p:nvPr/>
        </p:nvSpPr>
        <p:spPr>
          <a:xfrm>
            <a:off x="4614559" y="3949687"/>
            <a:ext cx="3209174" cy="2206552"/>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566" name="Google Shape;566;p132"/>
          <p:cNvSpPr txBox="1">
            <a:spLocks noGrp="1"/>
          </p:cNvSpPr>
          <p:nvPr>
            <p:ph type="body" idx="7"/>
          </p:nvPr>
        </p:nvSpPr>
        <p:spPr>
          <a:xfrm>
            <a:off x="4730750" y="4175084"/>
            <a:ext cx="3028950"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3"/>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7" name="Google Shape;567;p132"/>
          <p:cNvSpPr txBox="1">
            <a:spLocks noGrp="1"/>
          </p:cNvSpPr>
          <p:nvPr>
            <p:ph type="body" idx="8"/>
          </p:nvPr>
        </p:nvSpPr>
        <p:spPr>
          <a:xfrm>
            <a:off x="4794933" y="4848494"/>
            <a:ext cx="2837552"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8" name="Google Shape;568;p132"/>
          <p:cNvSpPr/>
          <p:nvPr/>
        </p:nvSpPr>
        <p:spPr>
          <a:xfrm>
            <a:off x="8112127" y="3949687"/>
            <a:ext cx="3209174" cy="2206552"/>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569" name="Google Shape;569;p132"/>
          <p:cNvSpPr txBox="1">
            <a:spLocks noGrp="1"/>
          </p:cNvSpPr>
          <p:nvPr>
            <p:ph type="body" idx="9"/>
          </p:nvPr>
        </p:nvSpPr>
        <p:spPr>
          <a:xfrm>
            <a:off x="8216901" y="4175084"/>
            <a:ext cx="3003550"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3"/>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0" name="Google Shape;570;p132"/>
          <p:cNvSpPr txBox="1">
            <a:spLocks noGrp="1"/>
          </p:cNvSpPr>
          <p:nvPr>
            <p:ph type="body" idx="13"/>
          </p:nvPr>
        </p:nvSpPr>
        <p:spPr>
          <a:xfrm>
            <a:off x="8292501" y="4848494"/>
            <a:ext cx="2837552"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71"/>
        <p:cNvGrpSpPr/>
        <p:nvPr/>
      </p:nvGrpSpPr>
      <p:grpSpPr>
        <a:xfrm>
          <a:off x="0" y="0"/>
          <a:ext cx="0" cy="0"/>
          <a:chOff x="0" y="0"/>
          <a:chExt cx="0" cy="0"/>
        </a:xfrm>
      </p:grpSpPr>
      <p:sp>
        <p:nvSpPr>
          <p:cNvPr id="572" name="Google Shape;572;p133"/>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3" name="Google Shape;573;p133"/>
          <p:cNvSpPr/>
          <p:nvPr/>
        </p:nvSpPr>
        <p:spPr>
          <a:xfrm>
            <a:off x="244336" y="149865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574" name="Google Shape;574;p133"/>
          <p:cNvSpPr txBox="1">
            <a:spLocks noGrp="1"/>
          </p:cNvSpPr>
          <p:nvPr>
            <p:ph type="body" idx="1"/>
          </p:nvPr>
        </p:nvSpPr>
        <p:spPr>
          <a:xfrm>
            <a:off x="364195" y="163997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3"/>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5" name="Google Shape;575;p133"/>
          <p:cNvSpPr txBox="1">
            <a:spLocks noGrp="1"/>
          </p:cNvSpPr>
          <p:nvPr>
            <p:ph type="body" idx="2"/>
          </p:nvPr>
        </p:nvSpPr>
        <p:spPr>
          <a:xfrm>
            <a:off x="364195" y="234450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6" name="Google Shape;576;p133"/>
          <p:cNvSpPr/>
          <p:nvPr/>
        </p:nvSpPr>
        <p:spPr>
          <a:xfrm>
            <a:off x="4231120" y="149865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577" name="Google Shape;577;p133"/>
          <p:cNvSpPr txBox="1">
            <a:spLocks noGrp="1"/>
          </p:cNvSpPr>
          <p:nvPr>
            <p:ph type="body" idx="3"/>
          </p:nvPr>
        </p:nvSpPr>
        <p:spPr>
          <a:xfrm>
            <a:off x="4350979" y="163997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3"/>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8" name="Google Shape;578;p133"/>
          <p:cNvSpPr txBox="1">
            <a:spLocks noGrp="1"/>
          </p:cNvSpPr>
          <p:nvPr>
            <p:ph type="body" idx="4"/>
          </p:nvPr>
        </p:nvSpPr>
        <p:spPr>
          <a:xfrm>
            <a:off x="4350979" y="234450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9" name="Google Shape;579;p133"/>
          <p:cNvSpPr/>
          <p:nvPr/>
        </p:nvSpPr>
        <p:spPr>
          <a:xfrm>
            <a:off x="8217904" y="149865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580" name="Google Shape;580;p133"/>
          <p:cNvSpPr txBox="1">
            <a:spLocks noGrp="1"/>
          </p:cNvSpPr>
          <p:nvPr>
            <p:ph type="body" idx="5"/>
          </p:nvPr>
        </p:nvSpPr>
        <p:spPr>
          <a:xfrm>
            <a:off x="8337763" y="163997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3"/>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1" name="Google Shape;581;p133"/>
          <p:cNvSpPr txBox="1">
            <a:spLocks noGrp="1"/>
          </p:cNvSpPr>
          <p:nvPr>
            <p:ph type="body" idx="6"/>
          </p:nvPr>
        </p:nvSpPr>
        <p:spPr>
          <a:xfrm>
            <a:off x="8337763" y="234450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2" name="Google Shape;582;p133"/>
          <p:cNvSpPr/>
          <p:nvPr/>
        </p:nvSpPr>
        <p:spPr>
          <a:xfrm>
            <a:off x="244336" y="387609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583" name="Google Shape;583;p133"/>
          <p:cNvSpPr txBox="1">
            <a:spLocks noGrp="1"/>
          </p:cNvSpPr>
          <p:nvPr>
            <p:ph type="body" idx="7"/>
          </p:nvPr>
        </p:nvSpPr>
        <p:spPr>
          <a:xfrm>
            <a:off x="364195" y="4017410"/>
            <a:ext cx="3493486" cy="502200"/>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000"/>
              </a:spcBef>
              <a:spcAft>
                <a:spcPts val="0"/>
              </a:spcAft>
              <a:buSzPts val="1600"/>
              <a:buNone/>
              <a:defRPr sz="1800" b="1" i="0">
                <a:solidFill>
                  <a:schemeClr val="accent3"/>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4" name="Google Shape;584;p133"/>
          <p:cNvSpPr txBox="1">
            <a:spLocks noGrp="1"/>
          </p:cNvSpPr>
          <p:nvPr>
            <p:ph type="body" idx="8"/>
          </p:nvPr>
        </p:nvSpPr>
        <p:spPr>
          <a:xfrm>
            <a:off x="364195" y="472194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5" name="Google Shape;585;p133"/>
          <p:cNvSpPr/>
          <p:nvPr/>
        </p:nvSpPr>
        <p:spPr>
          <a:xfrm>
            <a:off x="4231120" y="387609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586" name="Google Shape;586;p133"/>
          <p:cNvSpPr txBox="1">
            <a:spLocks noGrp="1"/>
          </p:cNvSpPr>
          <p:nvPr>
            <p:ph type="body" idx="9"/>
          </p:nvPr>
        </p:nvSpPr>
        <p:spPr>
          <a:xfrm>
            <a:off x="4350979" y="401741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3"/>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7" name="Google Shape;587;p133"/>
          <p:cNvSpPr txBox="1">
            <a:spLocks noGrp="1"/>
          </p:cNvSpPr>
          <p:nvPr>
            <p:ph type="body" idx="13"/>
          </p:nvPr>
        </p:nvSpPr>
        <p:spPr>
          <a:xfrm>
            <a:off x="4350979" y="472194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8" name="Google Shape;588;p133"/>
          <p:cNvSpPr/>
          <p:nvPr/>
        </p:nvSpPr>
        <p:spPr>
          <a:xfrm>
            <a:off x="8217904" y="387609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a:ea typeface="Montserrat"/>
              <a:cs typeface="Montserrat"/>
              <a:sym typeface="Montserrat"/>
            </a:endParaRPr>
          </a:p>
        </p:txBody>
      </p:sp>
      <p:sp>
        <p:nvSpPr>
          <p:cNvPr id="589" name="Google Shape;589;p133"/>
          <p:cNvSpPr txBox="1">
            <a:spLocks noGrp="1"/>
          </p:cNvSpPr>
          <p:nvPr>
            <p:ph type="body" idx="14"/>
          </p:nvPr>
        </p:nvSpPr>
        <p:spPr>
          <a:xfrm>
            <a:off x="8337763" y="401741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3"/>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0" name="Google Shape;590;p133"/>
          <p:cNvSpPr txBox="1">
            <a:spLocks noGrp="1"/>
          </p:cNvSpPr>
          <p:nvPr>
            <p:ph type="body" idx="15"/>
          </p:nvPr>
        </p:nvSpPr>
        <p:spPr>
          <a:xfrm>
            <a:off x="8337763" y="472194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591"/>
        <p:cNvGrpSpPr/>
        <p:nvPr/>
      </p:nvGrpSpPr>
      <p:grpSpPr>
        <a:xfrm>
          <a:off x="0" y="0"/>
          <a:ext cx="0" cy="0"/>
          <a:chOff x="0" y="0"/>
          <a:chExt cx="0" cy="0"/>
        </a:xfrm>
      </p:grpSpPr>
      <p:sp>
        <p:nvSpPr>
          <p:cNvPr id="592" name="Google Shape;592;p134"/>
          <p:cNvSpPr/>
          <p:nvPr/>
        </p:nvSpPr>
        <p:spPr>
          <a:xfrm>
            <a:off x="0" y="0"/>
            <a:ext cx="12192000" cy="6059959"/>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pic>
        <p:nvPicPr>
          <p:cNvPr id="593" name="Google Shape;593;p134"/>
          <p:cNvPicPr preferRelativeResize="0"/>
          <p:nvPr/>
        </p:nvPicPr>
        <p:blipFill rotWithShape="1">
          <a:blip r:embed="rId2">
            <a:alphaModFix/>
          </a:blip>
          <a:srcRect/>
          <a:stretch/>
        </p:blipFill>
        <p:spPr>
          <a:xfrm>
            <a:off x="10213848" y="6296938"/>
            <a:ext cx="1748507" cy="396329"/>
          </a:xfrm>
          <a:prstGeom prst="rect">
            <a:avLst/>
          </a:prstGeom>
          <a:noFill/>
          <a:ln>
            <a:noFill/>
          </a:ln>
        </p:spPr>
      </p:pic>
      <p:sp>
        <p:nvSpPr>
          <p:cNvPr id="594" name="Google Shape;594;p134"/>
          <p:cNvSpPr txBox="1"/>
          <p:nvPr/>
        </p:nvSpPr>
        <p:spPr>
          <a:xfrm>
            <a:off x="1087551" y="647098"/>
            <a:ext cx="3668568" cy="1682496"/>
          </a:xfrm>
          <a:prstGeom prst="rect">
            <a:avLst/>
          </a:prstGeom>
          <a:noFill/>
          <a:ln>
            <a:noFill/>
          </a:ln>
        </p:spPr>
        <p:txBody>
          <a:bodyPr spcFirstLastPara="1" wrap="square" lIns="0" tIns="91425" rIns="0" bIns="0" anchor="ctr" anchorCtr="0">
            <a:normAutofit/>
          </a:bodyPr>
          <a:lstStyle/>
          <a:p>
            <a:pPr marL="0" marR="0" lvl="0" indent="0" algn="l" rtl="0">
              <a:lnSpc>
                <a:spcPct val="100000"/>
              </a:lnSpc>
              <a:spcBef>
                <a:spcPts val="0"/>
              </a:spcBef>
              <a:spcAft>
                <a:spcPts val="0"/>
              </a:spcAft>
              <a:buClr>
                <a:schemeClr val="accent3"/>
              </a:buClr>
              <a:buSzPts val="3200"/>
              <a:buFont typeface="Montserrat"/>
              <a:buNone/>
            </a:pPr>
            <a:r>
              <a:rPr lang="en-US" sz="3200" b="0" i="0" u="none" strike="noStrike" cap="none">
                <a:solidFill>
                  <a:schemeClr val="accent3"/>
                </a:solidFill>
                <a:latin typeface="Montserrat"/>
                <a:ea typeface="Montserrat"/>
                <a:cs typeface="Montserrat"/>
                <a:sym typeface="Montserrat"/>
              </a:rPr>
              <a:t>CLICK TO EDIT MASTER TITLE STYLE</a:t>
            </a:r>
            <a:endParaRPr sz="1400" b="0" i="0" u="none" strike="noStrike" cap="none">
              <a:solidFill>
                <a:srgbClr val="000000"/>
              </a:solidFill>
              <a:latin typeface="Arial"/>
              <a:ea typeface="Arial"/>
              <a:cs typeface="Arial"/>
              <a:sym typeface="Arial"/>
            </a:endParaRPr>
          </a:p>
        </p:txBody>
      </p:sp>
      <p:sp>
        <p:nvSpPr>
          <p:cNvPr id="595" name="Google Shape;595;p134"/>
          <p:cNvSpPr txBox="1">
            <a:spLocks noGrp="1"/>
          </p:cNvSpPr>
          <p:nvPr>
            <p:ph type="body" idx="1"/>
          </p:nvPr>
        </p:nvSpPr>
        <p:spPr>
          <a:xfrm>
            <a:off x="1087550" y="2579612"/>
            <a:ext cx="3668568" cy="2913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96"/>
        <p:cNvGrpSpPr/>
        <p:nvPr/>
      </p:nvGrpSpPr>
      <p:grpSpPr>
        <a:xfrm>
          <a:off x="0" y="0"/>
          <a:ext cx="0" cy="0"/>
          <a:chOff x="0" y="0"/>
          <a:chExt cx="0" cy="0"/>
        </a:xfrm>
      </p:grpSpPr>
      <p:pic>
        <p:nvPicPr>
          <p:cNvPr id="597" name="Google Shape;597;p135"/>
          <p:cNvPicPr preferRelativeResize="0"/>
          <p:nvPr/>
        </p:nvPicPr>
        <p:blipFill rotWithShape="1">
          <a:blip r:embed="rId2">
            <a:alphaModFix/>
          </a:blip>
          <a:srcRect/>
          <a:stretch/>
        </p:blipFill>
        <p:spPr>
          <a:xfrm>
            <a:off x="10213848" y="6296938"/>
            <a:ext cx="1748507" cy="396329"/>
          </a:xfrm>
          <a:prstGeom prst="rect">
            <a:avLst/>
          </a:prstGeom>
          <a:noFill/>
          <a:ln>
            <a:noFill/>
          </a:ln>
        </p:spPr>
      </p:pic>
      <p:sp>
        <p:nvSpPr>
          <p:cNvPr id="598" name="Google Shape;598;p135"/>
          <p:cNvSpPr txBox="1"/>
          <p:nvPr/>
        </p:nvSpPr>
        <p:spPr>
          <a:xfrm>
            <a:off x="146373" y="6361469"/>
            <a:ext cx="179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599" name="Google Shape;599;p135"/>
          <p:cNvSpPr/>
          <p:nvPr/>
        </p:nvSpPr>
        <p:spPr>
          <a:xfrm flipH="1">
            <a:off x="1885126" y="6361469"/>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B9C"/>
              </a:solidFill>
              <a:latin typeface="Montserrat Medium"/>
              <a:ea typeface="Montserrat Medium"/>
              <a:cs typeface="Montserrat Medium"/>
              <a:sym typeface="Montserrat Medium"/>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4_Section Header">
  <p:cSld name="4_Section Header">
    <p:spTree>
      <p:nvGrpSpPr>
        <p:cNvPr id="1" name="Shape 125"/>
        <p:cNvGrpSpPr/>
        <p:nvPr/>
      </p:nvGrpSpPr>
      <p:grpSpPr>
        <a:xfrm>
          <a:off x="0" y="0"/>
          <a:ext cx="0" cy="0"/>
          <a:chOff x="0" y="0"/>
          <a:chExt cx="0" cy="0"/>
        </a:xfrm>
      </p:grpSpPr>
      <p:sp>
        <p:nvSpPr>
          <p:cNvPr id="126" name="Google Shape;126;p108"/>
          <p:cNvSpPr>
            <a:spLocks noGrp="1"/>
          </p:cNvSpPr>
          <p:nvPr>
            <p:ph type="pic" idx="2"/>
          </p:nvPr>
        </p:nvSpPr>
        <p:spPr>
          <a:xfrm>
            <a:off x="0" y="0"/>
            <a:ext cx="12192000" cy="6858000"/>
          </a:xfrm>
          <a:prstGeom prst="rect">
            <a:avLst/>
          </a:prstGeom>
          <a:noFill/>
          <a:ln>
            <a:noFill/>
          </a:ln>
        </p:spPr>
      </p:sp>
      <p:sp>
        <p:nvSpPr>
          <p:cNvPr id="127" name="Google Shape;127;p108"/>
          <p:cNvSpPr/>
          <p:nvPr/>
        </p:nvSpPr>
        <p:spPr>
          <a:xfrm>
            <a:off x="6787650" y="0"/>
            <a:ext cx="4606904" cy="6858000"/>
          </a:xfrm>
          <a:prstGeom prst="rect">
            <a:avLst/>
          </a:pr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128" name="Google Shape;128;p108"/>
          <p:cNvSpPr txBox="1">
            <a:spLocks noGrp="1"/>
          </p:cNvSpPr>
          <p:nvPr>
            <p:ph type="body" idx="1"/>
          </p:nvPr>
        </p:nvSpPr>
        <p:spPr>
          <a:xfrm>
            <a:off x="7002503" y="5334736"/>
            <a:ext cx="4143376" cy="5153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lt1"/>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9" name="Google Shape;129;p108"/>
          <p:cNvSpPr txBox="1">
            <a:spLocks noGrp="1"/>
          </p:cNvSpPr>
          <p:nvPr>
            <p:ph type="title"/>
          </p:nvPr>
        </p:nvSpPr>
        <p:spPr>
          <a:xfrm>
            <a:off x="7002503" y="2626002"/>
            <a:ext cx="4143375" cy="2434669"/>
          </a:xfrm>
          <a:prstGeom prst="rect">
            <a:avLst/>
          </a:prstGeom>
          <a:noFill/>
          <a:ln>
            <a:noFill/>
          </a:ln>
        </p:spPr>
        <p:txBody>
          <a:bodyPr spcFirstLastPara="1" wrap="square" lIns="0" tIns="91425" rIns="0" bIns="0" anchor="b" anchorCtr="0">
            <a:normAutofit/>
          </a:bodyPr>
          <a:lstStyle>
            <a:lvl1pPr lvl="0" algn="l">
              <a:lnSpc>
                <a:spcPct val="90000"/>
              </a:lnSpc>
              <a:spcBef>
                <a:spcPts val="0"/>
              </a:spcBef>
              <a:spcAft>
                <a:spcPts val="0"/>
              </a:spcAft>
              <a:buClr>
                <a:schemeClr val="lt1"/>
              </a:buClr>
              <a:buSzPts val="4000"/>
              <a:buFont typeface="Montserrat"/>
              <a:buNone/>
              <a:defRPr sz="40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30" name="Google Shape;130;p108"/>
          <p:cNvGrpSpPr/>
          <p:nvPr/>
        </p:nvGrpSpPr>
        <p:grpSpPr>
          <a:xfrm>
            <a:off x="6105174" y="1184815"/>
            <a:ext cx="1265468" cy="1167683"/>
            <a:chOff x="6105174" y="1184815"/>
            <a:chExt cx="1265468" cy="1167683"/>
          </a:xfrm>
        </p:grpSpPr>
        <p:sp>
          <p:nvSpPr>
            <p:cNvPr id="131" name="Google Shape;131;p108"/>
            <p:cNvSpPr/>
            <p:nvPr/>
          </p:nvSpPr>
          <p:spPr>
            <a:xfrm>
              <a:off x="6105174" y="1184815"/>
              <a:ext cx="811051" cy="1167683"/>
            </a:xfrm>
            <a:custGeom>
              <a:avLst/>
              <a:gdLst/>
              <a:ahLst/>
              <a:cxnLst/>
              <a:rect l="l" t="t" r="r" b="b"/>
              <a:pathLst>
                <a:path w="811051" h="1167683" extrusionOk="0">
                  <a:moveTo>
                    <a:pt x="0" y="0"/>
                  </a:moveTo>
                  <a:lnTo>
                    <a:pt x="615478" y="586718"/>
                  </a:lnTo>
                  <a:lnTo>
                    <a:pt x="0" y="1167684"/>
                  </a:lnTo>
                  <a:lnTo>
                    <a:pt x="811051" y="586718"/>
                  </a:lnTo>
                  <a:lnTo>
                    <a:pt x="0" y="0"/>
                  </a:lnTo>
                  <a:close/>
                </a:path>
              </a:pathLst>
            </a:custGeom>
            <a:solidFill>
              <a:srgbClr val="F583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32" name="Google Shape;132;p108"/>
            <p:cNvSpPr/>
            <p:nvPr/>
          </p:nvSpPr>
          <p:spPr>
            <a:xfrm>
              <a:off x="6335259" y="1248088"/>
              <a:ext cx="816801" cy="1041135"/>
            </a:xfrm>
            <a:custGeom>
              <a:avLst/>
              <a:gdLst/>
              <a:ahLst/>
              <a:cxnLst/>
              <a:rect l="l" t="t" r="r" b="b"/>
              <a:pathLst>
                <a:path w="816801" h="1041135" extrusionOk="0">
                  <a:moveTo>
                    <a:pt x="0" y="0"/>
                  </a:moveTo>
                  <a:lnTo>
                    <a:pt x="816802" y="523445"/>
                  </a:lnTo>
                  <a:lnTo>
                    <a:pt x="17255" y="1041136"/>
                  </a:lnTo>
                  <a:lnTo>
                    <a:pt x="621230" y="523445"/>
                  </a:lnTo>
                  <a:lnTo>
                    <a:pt x="0" y="0"/>
                  </a:lnTo>
                  <a:close/>
                </a:path>
              </a:pathLst>
            </a:custGeom>
            <a:solidFill>
              <a:srgbClr val="A4C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33" name="Google Shape;133;p108"/>
            <p:cNvSpPr/>
            <p:nvPr/>
          </p:nvSpPr>
          <p:spPr>
            <a:xfrm>
              <a:off x="6709147" y="1391891"/>
              <a:ext cx="661495" cy="753529"/>
            </a:xfrm>
            <a:custGeom>
              <a:avLst/>
              <a:gdLst/>
              <a:ahLst/>
              <a:cxnLst/>
              <a:rect l="l" t="t" r="r" b="b"/>
              <a:pathLst>
                <a:path w="661495" h="753529" extrusionOk="0">
                  <a:moveTo>
                    <a:pt x="0" y="0"/>
                  </a:moveTo>
                  <a:lnTo>
                    <a:pt x="661495" y="379642"/>
                  </a:lnTo>
                  <a:lnTo>
                    <a:pt x="5752" y="753530"/>
                  </a:lnTo>
                  <a:lnTo>
                    <a:pt x="500436" y="379642"/>
                  </a:lnTo>
                  <a:lnTo>
                    <a:pt x="0" y="0"/>
                  </a:lnTo>
                  <a:close/>
                </a:path>
              </a:pathLst>
            </a:custGeom>
            <a:solidFill>
              <a:srgbClr val="00AB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Section Header" type="secHead">
  <p:cSld name="SECTION_HEADER">
    <p:spTree>
      <p:nvGrpSpPr>
        <p:cNvPr id="1" name="Shape 134"/>
        <p:cNvGrpSpPr/>
        <p:nvPr/>
      </p:nvGrpSpPr>
      <p:grpSpPr>
        <a:xfrm>
          <a:off x="0" y="0"/>
          <a:ext cx="0" cy="0"/>
          <a:chOff x="0" y="0"/>
          <a:chExt cx="0" cy="0"/>
        </a:xfrm>
      </p:grpSpPr>
      <p:pic>
        <p:nvPicPr>
          <p:cNvPr id="135" name="Google Shape;135;p109"/>
          <p:cNvPicPr preferRelativeResize="0"/>
          <p:nvPr/>
        </p:nvPicPr>
        <p:blipFill rotWithShape="1">
          <a:blip r:embed="rId2">
            <a:alphaModFix/>
          </a:blip>
          <a:srcRect/>
          <a:stretch/>
        </p:blipFill>
        <p:spPr>
          <a:xfrm>
            <a:off x="0" y="0"/>
            <a:ext cx="12192000" cy="5962650"/>
          </a:xfrm>
          <a:prstGeom prst="rect">
            <a:avLst/>
          </a:prstGeom>
          <a:noFill/>
          <a:ln>
            <a:noFill/>
          </a:ln>
        </p:spPr>
      </p:pic>
      <p:pic>
        <p:nvPicPr>
          <p:cNvPr id="136" name="Google Shape;136;p109"/>
          <p:cNvPicPr preferRelativeResize="0"/>
          <p:nvPr/>
        </p:nvPicPr>
        <p:blipFill rotWithShape="1">
          <a:blip r:embed="rId3">
            <a:alphaModFix/>
          </a:blip>
          <a:srcRect/>
          <a:stretch/>
        </p:blipFill>
        <p:spPr>
          <a:xfrm>
            <a:off x="0" y="5962650"/>
            <a:ext cx="12192000" cy="895350"/>
          </a:xfrm>
          <a:prstGeom prst="rect">
            <a:avLst/>
          </a:prstGeom>
          <a:noFill/>
          <a:ln>
            <a:noFill/>
          </a:ln>
        </p:spPr>
      </p:pic>
      <p:pic>
        <p:nvPicPr>
          <p:cNvPr id="137" name="Google Shape;137;p109"/>
          <p:cNvPicPr preferRelativeResize="0"/>
          <p:nvPr/>
        </p:nvPicPr>
        <p:blipFill rotWithShape="1">
          <a:blip r:embed="rId4">
            <a:alphaModFix/>
          </a:blip>
          <a:srcRect/>
          <a:stretch/>
        </p:blipFill>
        <p:spPr>
          <a:xfrm>
            <a:off x="9262663" y="6127382"/>
            <a:ext cx="2496553" cy="565886"/>
          </a:xfrm>
          <a:prstGeom prst="rect">
            <a:avLst/>
          </a:prstGeom>
          <a:noFill/>
          <a:ln>
            <a:noFill/>
          </a:ln>
        </p:spPr>
      </p:pic>
      <p:sp>
        <p:nvSpPr>
          <p:cNvPr id="138" name="Google Shape;138;p109"/>
          <p:cNvSpPr txBox="1">
            <a:spLocks noGrp="1"/>
          </p:cNvSpPr>
          <p:nvPr>
            <p:ph type="body" idx="1"/>
          </p:nvPr>
        </p:nvSpPr>
        <p:spPr>
          <a:xfrm>
            <a:off x="3560615" y="3935555"/>
            <a:ext cx="784210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solidFill>
                  <a:schemeClr val="dk2"/>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9" name="Google Shape;139;p109"/>
          <p:cNvSpPr txBox="1">
            <a:spLocks noGrp="1"/>
          </p:cNvSpPr>
          <p:nvPr>
            <p:ph type="title"/>
          </p:nvPr>
        </p:nvSpPr>
        <p:spPr>
          <a:xfrm>
            <a:off x="3560615" y="1242865"/>
            <a:ext cx="7842101" cy="2434669"/>
          </a:xfrm>
          <a:prstGeom prst="rect">
            <a:avLst/>
          </a:prstGeom>
          <a:noFill/>
          <a:ln>
            <a:noFill/>
          </a:ln>
        </p:spPr>
        <p:txBody>
          <a:bodyPr spcFirstLastPara="1" wrap="square" lIns="0" tIns="91425" rIns="0" bIns="0" anchor="b" anchorCtr="0">
            <a:normAutofit/>
          </a:bodyPr>
          <a:lstStyle>
            <a:lvl1pPr lvl="0" algn="l">
              <a:lnSpc>
                <a:spcPct val="100000"/>
              </a:lnSpc>
              <a:spcBef>
                <a:spcPts val="0"/>
              </a:spcBef>
              <a:spcAft>
                <a:spcPts val="0"/>
              </a:spcAft>
              <a:buClr>
                <a:schemeClr val="dk1"/>
              </a:buClr>
              <a:buSzPts val="4000"/>
              <a:buFont typeface="Montserrat"/>
              <a:buNone/>
              <a:defRPr sz="4000" b="1" i="0">
                <a:solidFill>
                  <a:schemeClr val="dk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40" name="Google Shape;140;p109"/>
          <p:cNvGrpSpPr/>
          <p:nvPr/>
        </p:nvGrpSpPr>
        <p:grpSpPr>
          <a:xfrm rot="-2641990">
            <a:off x="-2679085" y="-194822"/>
            <a:ext cx="6741833" cy="6220884"/>
            <a:chOff x="777987" y="983881"/>
            <a:chExt cx="4334688" cy="3999742"/>
          </a:xfrm>
        </p:grpSpPr>
        <p:sp>
          <p:nvSpPr>
            <p:cNvPr id="141" name="Google Shape;141;p109"/>
            <p:cNvSpPr/>
            <p:nvPr/>
          </p:nvSpPr>
          <p:spPr>
            <a:xfrm>
              <a:off x="777987" y="983881"/>
              <a:ext cx="2778145" cy="3999742"/>
            </a:xfrm>
            <a:custGeom>
              <a:avLst/>
              <a:gdLst/>
              <a:ahLst/>
              <a:cxnLst/>
              <a:rect l="l" t="t" r="r" b="b"/>
              <a:pathLst>
                <a:path w="2778145" h="3999742" extrusionOk="0">
                  <a:moveTo>
                    <a:pt x="0" y="0"/>
                  </a:moveTo>
                  <a:lnTo>
                    <a:pt x="2108236" y="2009723"/>
                  </a:lnTo>
                  <a:lnTo>
                    <a:pt x="0" y="3999743"/>
                  </a:lnTo>
                  <a:lnTo>
                    <a:pt x="2778145" y="2009723"/>
                  </a:lnTo>
                  <a:lnTo>
                    <a:pt x="0" y="0"/>
                  </a:lnTo>
                  <a:close/>
                </a:path>
              </a:pathLst>
            </a:custGeom>
            <a:solidFill>
              <a:schemeClr val="lt1">
                <a:alpha val="745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42" name="Google Shape;142;p109"/>
            <p:cNvSpPr/>
            <p:nvPr/>
          </p:nvSpPr>
          <p:spPr>
            <a:xfrm>
              <a:off x="1566113" y="1200615"/>
              <a:ext cx="2797842" cy="3566269"/>
            </a:xfrm>
            <a:custGeom>
              <a:avLst/>
              <a:gdLst/>
              <a:ahLst/>
              <a:cxnLst/>
              <a:rect l="l" t="t" r="r" b="b"/>
              <a:pathLst>
                <a:path w="2797842" h="3566269" extrusionOk="0">
                  <a:moveTo>
                    <a:pt x="0" y="0"/>
                  </a:moveTo>
                  <a:lnTo>
                    <a:pt x="2797843" y="1792988"/>
                  </a:lnTo>
                  <a:lnTo>
                    <a:pt x="59105" y="3566270"/>
                  </a:lnTo>
                  <a:lnTo>
                    <a:pt x="2127940" y="1792988"/>
                  </a:lnTo>
                  <a:lnTo>
                    <a:pt x="0" y="0"/>
                  </a:lnTo>
                  <a:close/>
                </a:path>
              </a:pathLst>
            </a:custGeom>
            <a:solidFill>
              <a:schemeClr val="lt1">
                <a:alpha val="745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143" name="Google Shape;143;p109"/>
            <p:cNvSpPr/>
            <p:nvPr/>
          </p:nvSpPr>
          <p:spPr>
            <a:xfrm>
              <a:off x="2846814" y="1693192"/>
              <a:ext cx="2265861" cy="2581113"/>
            </a:xfrm>
            <a:custGeom>
              <a:avLst/>
              <a:gdLst/>
              <a:ahLst/>
              <a:cxnLst/>
              <a:rect l="l" t="t" r="r" b="b"/>
              <a:pathLst>
                <a:path w="2265861" h="2581113" extrusionOk="0">
                  <a:moveTo>
                    <a:pt x="0" y="0"/>
                  </a:moveTo>
                  <a:lnTo>
                    <a:pt x="2265861" y="1300412"/>
                  </a:lnTo>
                  <a:lnTo>
                    <a:pt x="19704" y="2581113"/>
                  </a:lnTo>
                  <a:lnTo>
                    <a:pt x="1714175" y="1300412"/>
                  </a:lnTo>
                  <a:lnTo>
                    <a:pt x="0" y="0"/>
                  </a:lnTo>
                  <a:close/>
                </a:path>
              </a:pathLst>
            </a:custGeom>
            <a:solidFill>
              <a:schemeClr val="lt1">
                <a:alpha val="7450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sp>
        <p:nvSpPr>
          <p:cNvPr id="144" name="Google Shape;144;p109"/>
          <p:cNvSpPr txBox="1"/>
          <p:nvPr/>
        </p:nvSpPr>
        <p:spPr>
          <a:xfrm>
            <a:off x="146373" y="6287327"/>
            <a:ext cx="179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145" name="Google Shape;145;p109"/>
          <p:cNvSpPr/>
          <p:nvPr/>
        </p:nvSpPr>
        <p:spPr>
          <a:xfrm flipH="1">
            <a:off x="1885126" y="6287327"/>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
        <p:cNvGrpSpPr/>
        <p:nvPr/>
      </p:nvGrpSpPr>
      <p:grpSpPr>
        <a:xfrm>
          <a:off x="0" y="0"/>
          <a:ext cx="0" cy="0"/>
          <a:chOff x="0" y="0"/>
          <a:chExt cx="0" cy="0"/>
        </a:xfrm>
      </p:grpSpPr>
      <p:sp>
        <p:nvSpPr>
          <p:cNvPr id="147" name="Google Shape;147;p110"/>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2800"/>
              <a:buFont typeface="Montserrat"/>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10"/>
          <p:cNvSpPr txBox="1">
            <a:spLocks noGrp="1"/>
          </p:cNvSpPr>
          <p:nvPr>
            <p:ph type="body" idx="1"/>
          </p:nvPr>
        </p:nvSpPr>
        <p:spPr>
          <a:xfrm>
            <a:off x="838200" y="1524000"/>
            <a:ext cx="5181600" cy="45720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110"/>
          <p:cNvSpPr txBox="1">
            <a:spLocks noGrp="1"/>
          </p:cNvSpPr>
          <p:nvPr>
            <p:ph type="body" idx="2"/>
          </p:nvPr>
        </p:nvSpPr>
        <p:spPr>
          <a:xfrm>
            <a:off x="6172200" y="1524000"/>
            <a:ext cx="5181600" cy="45720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0"/>
        <p:cNvGrpSpPr/>
        <p:nvPr/>
      </p:nvGrpSpPr>
      <p:grpSpPr>
        <a:xfrm>
          <a:off x="0" y="0"/>
          <a:ext cx="0" cy="0"/>
          <a:chOff x="0" y="0"/>
          <a:chExt cx="0" cy="0"/>
        </a:xfrm>
      </p:grpSpPr>
      <p:sp>
        <p:nvSpPr>
          <p:cNvPr id="151" name="Google Shape;151;p111"/>
          <p:cNvSpPr txBox="1">
            <a:spLocks noGrp="1"/>
          </p:cNvSpPr>
          <p:nvPr>
            <p:ph type="title"/>
          </p:nvPr>
        </p:nvSpPr>
        <p:spPr>
          <a:xfrm>
            <a:off x="1498426" y="467360"/>
            <a:ext cx="9195148" cy="762000"/>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2800"/>
              <a:buFont typeface="Montserrat"/>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11"/>
          <p:cNvSpPr txBox="1">
            <a:spLocks noGrp="1"/>
          </p:cNvSpPr>
          <p:nvPr>
            <p:ph type="body" idx="1"/>
          </p:nvPr>
        </p:nvSpPr>
        <p:spPr>
          <a:xfrm>
            <a:off x="839788" y="1524000"/>
            <a:ext cx="5157787"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3" name="Google Shape;153;p111"/>
          <p:cNvSpPr txBox="1">
            <a:spLocks noGrp="1"/>
          </p:cNvSpPr>
          <p:nvPr>
            <p:ph type="body" idx="2"/>
          </p:nvPr>
        </p:nvSpPr>
        <p:spPr>
          <a:xfrm>
            <a:off x="839788" y="2197410"/>
            <a:ext cx="5157787" cy="393923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111"/>
          <p:cNvSpPr txBox="1">
            <a:spLocks noGrp="1"/>
          </p:cNvSpPr>
          <p:nvPr>
            <p:ph type="body" idx="3"/>
          </p:nvPr>
        </p:nvSpPr>
        <p:spPr>
          <a:xfrm>
            <a:off x="6172200" y="1524000"/>
            <a:ext cx="5183188"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 name="Google Shape;155;p111"/>
          <p:cNvSpPr txBox="1">
            <a:spLocks noGrp="1"/>
          </p:cNvSpPr>
          <p:nvPr>
            <p:ph type="body" idx="4"/>
          </p:nvPr>
        </p:nvSpPr>
        <p:spPr>
          <a:xfrm>
            <a:off x="6172200" y="2197410"/>
            <a:ext cx="5183188" cy="393923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56"/>
        <p:cNvGrpSpPr/>
        <p:nvPr/>
      </p:nvGrpSpPr>
      <p:grpSpPr>
        <a:xfrm>
          <a:off x="0" y="0"/>
          <a:ext cx="0" cy="0"/>
          <a:chOff x="0" y="0"/>
          <a:chExt cx="0" cy="0"/>
        </a:xfrm>
      </p:grpSpPr>
      <p:sp>
        <p:nvSpPr>
          <p:cNvPr id="157" name="Google Shape;157;p112"/>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2800"/>
              <a:buFont typeface="Montserrat"/>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112"/>
          <p:cNvSpPr/>
          <p:nvPr/>
        </p:nvSpPr>
        <p:spPr>
          <a:xfrm>
            <a:off x="1116614" y="1499191"/>
            <a:ext cx="5833280" cy="2206552"/>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59" name="Google Shape;159;p112"/>
          <p:cNvSpPr txBox="1">
            <a:spLocks noGrp="1"/>
          </p:cNvSpPr>
          <p:nvPr>
            <p:ph type="body" idx="1"/>
          </p:nvPr>
        </p:nvSpPr>
        <p:spPr>
          <a:xfrm>
            <a:off x="1296988" y="1724588"/>
            <a:ext cx="5157787"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 name="Google Shape;160;p112"/>
          <p:cNvSpPr txBox="1">
            <a:spLocks noGrp="1"/>
          </p:cNvSpPr>
          <p:nvPr>
            <p:ph type="body" idx="2"/>
          </p:nvPr>
        </p:nvSpPr>
        <p:spPr>
          <a:xfrm>
            <a:off x="1296988" y="2397998"/>
            <a:ext cx="5157787"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112"/>
          <p:cNvSpPr/>
          <p:nvPr/>
        </p:nvSpPr>
        <p:spPr>
          <a:xfrm>
            <a:off x="7272486" y="1499191"/>
            <a:ext cx="4065749" cy="2206552"/>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62" name="Google Shape;162;p112"/>
          <p:cNvSpPr txBox="1">
            <a:spLocks noGrp="1"/>
          </p:cNvSpPr>
          <p:nvPr>
            <p:ph type="body" idx="3"/>
          </p:nvPr>
        </p:nvSpPr>
        <p:spPr>
          <a:xfrm>
            <a:off x="7452861" y="1724588"/>
            <a:ext cx="3594936"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3" name="Google Shape;163;p112"/>
          <p:cNvSpPr txBox="1">
            <a:spLocks noGrp="1"/>
          </p:cNvSpPr>
          <p:nvPr>
            <p:ph type="body" idx="4"/>
          </p:nvPr>
        </p:nvSpPr>
        <p:spPr>
          <a:xfrm>
            <a:off x="7452861" y="2397998"/>
            <a:ext cx="3594936"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112"/>
          <p:cNvSpPr/>
          <p:nvPr/>
        </p:nvSpPr>
        <p:spPr>
          <a:xfrm>
            <a:off x="1109359" y="3949687"/>
            <a:ext cx="3209174" cy="2206552"/>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65" name="Google Shape;165;p112"/>
          <p:cNvSpPr txBox="1">
            <a:spLocks noGrp="1"/>
          </p:cNvSpPr>
          <p:nvPr>
            <p:ph type="body" idx="5"/>
          </p:nvPr>
        </p:nvSpPr>
        <p:spPr>
          <a:xfrm>
            <a:off x="1289733" y="4175084"/>
            <a:ext cx="2837552"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 name="Google Shape;166;p112"/>
          <p:cNvSpPr txBox="1">
            <a:spLocks noGrp="1"/>
          </p:cNvSpPr>
          <p:nvPr>
            <p:ph type="body" idx="6"/>
          </p:nvPr>
        </p:nvSpPr>
        <p:spPr>
          <a:xfrm>
            <a:off x="1289733" y="4848494"/>
            <a:ext cx="2837552"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112"/>
          <p:cNvSpPr/>
          <p:nvPr/>
        </p:nvSpPr>
        <p:spPr>
          <a:xfrm>
            <a:off x="4614559" y="3949687"/>
            <a:ext cx="3209174" cy="2206552"/>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68" name="Google Shape;168;p112"/>
          <p:cNvSpPr txBox="1">
            <a:spLocks noGrp="1"/>
          </p:cNvSpPr>
          <p:nvPr>
            <p:ph type="body" idx="7"/>
          </p:nvPr>
        </p:nvSpPr>
        <p:spPr>
          <a:xfrm>
            <a:off x="4794933" y="4175084"/>
            <a:ext cx="2837552"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9" name="Google Shape;169;p112"/>
          <p:cNvSpPr txBox="1">
            <a:spLocks noGrp="1"/>
          </p:cNvSpPr>
          <p:nvPr>
            <p:ph type="body" idx="8"/>
          </p:nvPr>
        </p:nvSpPr>
        <p:spPr>
          <a:xfrm>
            <a:off x="4794933" y="4848494"/>
            <a:ext cx="2837552"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112"/>
          <p:cNvSpPr/>
          <p:nvPr/>
        </p:nvSpPr>
        <p:spPr>
          <a:xfrm>
            <a:off x="8112127" y="3949687"/>
            <a:ext cx="3209174" cy="2206552"/>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71" name="Google Shape;171;p112"/>
          <p:cNvSpPr txBox="1">
            <a:spLocks noGrp="1"/>
          </p:cNvSpPr>
          <p:nvPr>
            <p:ph type="body" idx="9"/>
          </p:nvPr>
        </p:nvSpPr>
        <p:spPr>
          <a:xfrm>
            <a:off x="8292501" y="4175084"/>
            <a:ext cx="2837552" cy="460337"/>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1600"/>
              <a:buNone/>
              <a:defRPr sz="18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2" name="Google Shape;172;p112"/>
          <p:cNvSpPr txBox="1">
            <a:spLocks noGrp="1"/>
          </p:cNvSpPr>
          <p:nvPr>
            <p:ph type="body" idx="13"/>
          </p:nvPr>
        </p:nvSpPr>
        <p:spPr>
          <a:xfrm>
            <a:off x="8292501" y="4848494"/>
            <a:ext cx="2837552" cy="103100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73"/>
        <p:cNvGrpSpPr/>
        <p:nvPr/>
      </p:nvGrpSpPr>
      <p:grpSpPr>
        <a:xfrm>
          <a:off x="0" y="0"/>
          <a:ext cx="0" cy="0"/>
          <a:chOff x="0" y="0"/>
          <a:chExt cx="0" cy="0"/>
        </a:xfrm>
      </p:grpSpPr>
      <p:sp>
        <p:nvSpPr>
          <p:cNvPr id="174" name="Google Shape;174;p113"/>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lvl="0" algn="ctr">
              <a:lnSpc>
                <a:spcPct val="90000"/>
              </a:lnSpc>
              <a:spcBef>
                <a:spcPts val="0"/>
              </a:spcBef>
              <a:spcAft>
                <a:spcPts val="0"/>
              </a:spcAft>
              <a:buClr>
                <a:schemeClr val="lt1"/>
              </a:buClr>
              <a:buSzPts val="2800"/>
              <a:buFont typeface="Montserrat"/>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13"/>
          <p:cNvSpPr/>
          <p:nvPr/>
        </p:nvSpPr>
        <p:spPr>
          <a:xfrm>
            <a:off x="244336" y="149865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76" name="Google Shape;176;p113"/>
          <p:cNvSpPr txBox="1">
            <a:spLocks noGrp="1"/>
          </p:cNvSpPr>
          <p:nvPr>
            <p:ph type="body" idx="1"/>
          </p:nvPr>
        </p:nvSpPr>
        <p:spPr>
          <a:xfrm>
            <a:off x="364195" y="163997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 name="Google Shape;177;p113"/>
          <p:cNvSpPr txBox="1">
            <a:spLocks noGrp="1"/>
          </p:cNvSpPr>
          <p:nvPr>
            <p:ph type="body" idx="2"/>
          </p:nvPr>
        </p:nvSpPr>
        <p:spPr>
          <a:xfrm>
            <a:off x="364195" y="234450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113"/>
          <p:cNvSpPr/>
          <p:nvPr/>
        </p:nvSpPr>
        <p:spPr>
          <a:xfrm>
            <a:off x="4231120" y="149865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79" name="Google Shape;179;p113"/>
          <p:cNvSpPr txBox="1">
            <a:spLocks noGrp="1"/>
          </p:cNvSpPr>
          <p:nvPr>
            <p:ph type="body" idx="3"/>
          </p:nvPr>
        </p:nvSpPr>
        <p:spPr>
          <a:xfrm>
            <a:off x="4350979" y="163997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0" name="Google Shape;180;p113"/>
          <p:cNvSpPr txBox="1">
            <a:spLocks noGrp="1"/>
          </p:cNvSpPr>
          <p:nvPr>
            <p:ph type="body" idx="4"/>
          </p:nvPr>
        </p:nvSpPr>
        <p:spPr>
          <a:xfrm>
            <a:off x="4350979" y="234450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113"/>
          <p:cNvSpPr/>
          <p:nvPr/>
        </p:nvSpPr>
        <p:spPr>
          <a:xfrm>
            <a:off x="8217904" y="149865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82" name="Google Shape;182;p113"/>
          <p:cNvSpPr txBox="1">
            <a:spLocks noGrp="1"/>
          </p:cNvSpPr>
          <p:nvPr>
            <p:ph type="body" idx="5"/>
          </p:nvPr>
        </p:nvSpPr>
        <p:spPr>
          <a:xfrm>
            <a:off x="8337763" y="163997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3" name="Google Shape;183;p113"/>
          <p:cNvSpPr txBox="1">
            <a:spLocks noGrp="1"/>
          </p:cNvSpPr>
          <p:nvPr>
            <p:ph type="body" idx="6"/>
          </p:nvPr>
        </p:nvSpPr>
        <p:spPr>
          <a:xfrm>
            <a:off x="8337763" y="234450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113"/>
          <p:cNvSpPr/>
          <p:nvPr/>
        </p:nvSpPr>
        <p:spPr>
          <a:xfrm>
            <a:off x="244336" y="387609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85" name="Google Shape;185;p113"/>
          <p:cNvSpPr txBox="1">
            <a:spLocks noGrp="1"/>
          </p:cNvSpPr>
          <p:nvPr>
            <p:ph type="body" idx="7"/>
          </p:nvPr>
        </p:nvSpPr>
        <p:spPr>
          <a:xfrm>
            <a:off x="364195" y="401741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6" name="Google Shape;186;p113"/>
          <p:cNvSpPr txBox="1">
            <a:spLocks noGrp="1"/>
          </p:cNvSpPr>
          <p:nvPr>
            <p:ph type="body" idx="8"/>
          </p:nvPr>
        </p:nvSpPr>
        <p:spPr>
          <a:xfrm>
            <a:off x="364195" y="472194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113"/>
          <p:cNvSpPr/>
          <p:nvPr/>
        </p:nvSpPr>
        <p:spPr>
          <a:xfrm>
            <a:off x="4231120" y="387609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88" name="Google Shape;188;p113"/>
          <p:cNvSpPr txBox="1">
            <a:spLocks noGrp="1"/>
          </p:cNvSpPr>
          <p:nvPr>
            <p:ph type="body" idx="9"/>
          </p:nvPr>
        </p:nvSpPr>
        <p:spPr>
          <a:xfrm>
            <a:off x="4350979" y="401741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9" name="Google Shape;189;p113"/>
          <p:cNvSpPr txBox="1">
            <a:spLocks noGrp="1"/>
          </p:cNvSpPr>
          <p:nvPr>
            <p:ph type="body" idx="13"/>
          </p:nvPr>
        </p:nvSpPr>
        <p:spPr>
          <a:xfrm>
            <a:off x="4350979" y="472194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113"/>
          <p:cNvSpPr/>
          <p:nvPr/>
        </p:nvSpPr>
        <p:spPr>
          <a:xfrm>
            <a:off x="8217904" y="3876096"/>
            <a:ext cx="3754267" cy="2183863"/>
          </a:xfrm>
          <a:prstGeom prst="rect">
            <a:avLst/>
          </a:prstGeom>
          <a:solidFill>
            <a:srgbClr val="D8D8D8">
              <a:alpha val="24705"/>
            </a:srgbClr>
          </a:solidFill>
          <a:ln>
            <a:noFill/>
          </a:ln>
        </p:spPr>
        <p:txBody>
          <a:bodyPr spcFirstLastPara="1" wrap="square" lIns="17125" tIns="45700" rIns="17125" bIns="45700" anchor="ctr" anchorCtr="0">
            <a:noAutofit/>
          </a:bodyPr>
          <a:lstStyle/>
          <a:p>
            <a:pPr marL="0" marR="0" lvl="0" indent="0" algn="ctr" rtl="0">
              <a:lnSpc>
                <a:spcPct val="100000"/>
              </a:lnSpc>
              <a:spcBef>
                <a:spcPts val="0"/>
              </a:spcBef>
              <a:spcAft>
                <a:spcPts val="0"/>
              </a:spcAft>
              <a:buClr>
                <a:srgbClr val="000000"/>
              </a:buClr>
              <a:buSzPts val="253"/>
              <a:buFont typeface="Arial"/>
              <a:buNone/>
            </a:pPr>
            <a:endParaRPr sz="253" b="0" i="0" u="none" strike="noStrike" cap="none">
              <a:solidFill>
                <a:schemeClr val="dk1"/>
              </a:solidFill>
              <a:latin typeface="Montserrat Medium"/>
              <a:ea typeface="Montserrat Medium"/>
              <a:cs typeface="Montserrat Medium"/>
              <a:sym typeface="Montserrat Medium"/>
            </a:endParaRPr>
          </a:p>
        </p:txBody>
      </p:sp>
      <p:sp>
        <p:nvSpPr>
          <p:cNvPr id="191" name="Google Shape;191;p113"/>
          <p:cNvSpPr txBox="1">
            <a:spLocks noGrp="1"/>
          </p:cNvSpPr>
          <p:nvPr>
            <p:ph type="body" idx="14"/>
          </p:nvPr>
        </p:nvSpPr>
        <p:spPr>
          <a:xfrm>
            <a:off x="8337763" y="4017410"/>
            <a:ext cx="3493486" cy="5022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SzPts val="1600"/>
              <a:buNone/>
              <a:defRPr sz="1800" b="1" i="0">
                <a:solidFill>
                  <a:schemeClr val="accent1"/>
                </a:solidFill>
                <a:latin typeface="Montserrat"/>
                <a:ea typeface="Montserrat"/>
                <a:cs typeface="Montserrat"/>
                <a:sym typeface="Montserrat"/>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2" name="Google Shape;192;p113"/>
          <p:cNvSpPr txBox="1">
            <a:spLocks noGrp="1"/>
          </p:cNvSpPr>
          <p:nvPr>
            <p:ph type="body" idx="15"/>
          </p:nvPr>
        </p:nvSpPr>
        <p:spPr>
          <a:xfrm>
            <a:off x="8337763" y="4721947"/>
            <a:ext cx="3493486" cy="112476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sz="1800"/>
            </a:lvl1pPr>
            <a:lvl2pPr marL="914400" lvl="1" indent="-342900" algn="l">
              <a:lnSpc>
                <a:spcPct val="100000"/>
              </a:lnSpc>
              <a:spcBef>
                <a:spcPts val="500"/>
              </a:spcBef>
              <a:spcAft>
                <a:spcPts val="0"/>
              </a:spcAft>
              <a:buSzPts val="1800"/>
              <a:buChar char="•"/>
              <a:defRPr sz="1800"/>
            </a:lvl2pPr>
            <a:lvl3pPr marL="1371600" lvl="2" indent="-330200" algn="l">
              <a:lnSpc>
                <a:spcPct val="100000"/>
              </a:lnSpc>
              <a:spcBef>
                <a:spcPts val="500"/>
              </a:spcBef>
              <a:spcAft>
                <a:spcPts val="0"/>
              </a:spcAft>
              <a:buClr>
                <a:schemeClr val="dk1"/>
              </a:buClr>
              <a:buSzPts val="1600"/>
              <a:buChar char="•"/>
              <a:defRPr sz="16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2"/>
          <p:cNvSpPr txBox="1">
            <a:spLocks noGrp="1"/>
          </p:cNvSpPr>
          <p:nvPr>
            <p:ph type="body" idx="1"/>
          </p:nvPr>
        </p:nvSpPr>
        <p:spPr>
          <a:xfrm>
            <a:off x="838200" y="1524000"/>
            <a:ext cx="10515600" cy="457725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accent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1pPr>
            <a:lvl2pPr marL="914400" marR="0" lvl="1" indent="-355600" algn="l" rtl="0">
              <a:lnSpc>
                <a:spcPct val="90000"/>
              </a:lnSpc>
              <a:spcBef>
                <a:spcPts val="500"/>
              </a:spcBef>
              <a:spcAft>
                <a:spcPts val="0"/>
              </a:spcAft>
              <a:buClr>
                <a:schemeClr val="dk2"/>
              </a:buClr>
              <a:buSzPts val="2000"/>
              <a:buFont typeface="Arial"/>
              <a:buChar char="•"/>
              <a:defRPr sz="2000" b="0" i="0" u="none" strike="noStrike" cap="none">
                <a:solidFill>
                  <a:schemeClr val="dk1"/>
                </a:solidFill>
                <a:latin typeface="Montserrat Medium"/>
                <a:ea typeface="Montserrat Medium"/>
                <a:cs typeface="Montserrat Medium"/>
                <a:sym typeface="Montserrat Medium"/>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Montserrat Medium"/>
                <a:ea typeface="Montserrat Medium"/>
                <a:cs typeface="Montserrat Medium"/>
                <a:sym typeface="Montserrat Medium"/>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9pPr>
          </a:lstStyle>
          <a:p>
            <a:endParaRPr/>
          </a:p>
        </p:txBody>
      </p:sp>
      <p:sp>
        <p:nvSpPr>
          <p:cNvPr id="11" name="Google Shape;11;p72"/>
          <p:cNvSpPr/>
          <p:nvPr/>
        </p:nvSpPr>
        <p:spPr>
          <a:xfrm>
            <a:off x="0" y="468254"/>
            <a:ext cx="12192000" cy="762000"/>
          </a:xfrm>
          <a:prstGeom prst="rect">
            <a:avLst/>
          </a:prstGeom>
          <a:solidFill>
            <a:srgbClr val="01A5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12" name="Google Shape;12;p72"/>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marR="0" lvl="0" algn="ctr" rtl="0">
              <a:lnSpc>
                <a:spcPct val="9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3" name="Google Shape;13;p72"/>
          <p:cNvCxnSpPr/>
          <p:nvPr/>
        </p:nvCxnSpPr>
        <p:spPr>
          <a:xfrm>
            <a:off x="0" y="850576"/>
            <a:ext cx="1390389" cy="0"/>
          </a:xfrm>
          <a:prstGeom prst="straightConnector1">
            <a:avLst/>
          </a:prstGeom>
          <a:noFill/>
          <a:ln w="9525" cap="flat" cmpd="sng">
            <a:solidFill>
              <a:schemeClr val="lt1"/>
            </a:solidFill>
            <a:prstDash val="solid"/>
            <a:miter lim="800000"/>
            <a:headEnd type="none" w="sm" len="sm"/>
            <a:tailEnd type="none" w="sm" len="sm"/>
          </a:ln>
        </p:spPr>
      </p:cxnSp>
      <p:cxnSp>
        <p:nvCxnSpPr>
          <p:cNvPr id="14" name="Google Shape;14;p72"/>
          <p:cNvCxnSpPr/>
          <p:nvPr/>
        </p:nvCxnSpPr>
        <p:spPr>
          <a:xfrm>
            <a:off x="10801611" y="850576"/>
            <a:ext cx="1390389" cy="0"/>
          </a:xfrm>
          <a:prstGeom prst="straightConnector1">
            <a:avLst/>
          </a:prstGeom>
          <a:noFill/>
          <a:ln w="9525" cap="flat" cmpd="sng">
            <a:solidFill>
              <a:schemeClr val="lt1"/>
            </a:solidFill>
            <a:prstDash val="solid"/>
            <a:miter lim="800000"/>
            <a:headEnd type="none" w="sm" len="sm"/>
            <a:tailEnd type="none" w="sm" len="sm"/>
          </a:ln>
        </p:spPr>
      </p:cxnSp>
      <p:pic>
        <p:nvPicPr>
          <p:cNvPr id="15" name="Google Shape;15;p72"/>
          <p:cNvPicPr preferRelativeResize="0"/>
          <p:nvPr/>
        </p:nvPicPr>
        <p:blipFill rotWithShape="1">
          <a:blip r:embed="rId14">
            <a:alphaModFix/>
          </a:blip>
          <a:srcRect/>
          <a:stretch/>
        </p:blipFill>
        <p:spPr>
          <a:xfrm>
            <a:off x="10213848" y="6296938"/>
            <a:ext cx="1748507" cy="396329"/>
          </a:xfrm>
          <a:prstGeom prst="rect">
            <a:avLst/>
          </a:prstGeom>
          <a:noFill/>
          <a:ln>
            <a:noFill/>
          </a:ln>
        </p:spPr>
      </p:pic>
      <p:sp>
        <p:nvSpPr>
          <p:cNvPr id="16" name="Google Shape;16;p72"/>
          <p:cNvSpPr txBox="1"/>
          <p:nvPr/>
        </p:nvSpPr>
        <p:spPr>
          <a:xfrm>
            <a:off x="146373" y="6361469"/>
            <a:ext cx="179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17" name="Google Shape;17;p72"/>
          <p:cNvSpPr/>
          <p:nvPr/>
        </p:nvSpPr>
        <p:spPr>
          <a:xfrm flipH="1">
            <a:off x="1885126" y="6361469"/>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B9C"/>
              </a:solidFill>
              <a:latin typeface="Montserrat Medium"/>
              <a:ea typeface="Montserrat Medium"/>
              <a:cs typeface="Montserrat Medium"/>
              <a:sym typeface="Montserrat Medium"/>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85"/>
          <p:cNvSpPr txBox="1">
            <a:spLocks noGrp="1"/>
          </p:cNvSpPr>
          <p:nvPr>
            <p:ph type="body" idx="1"/>
          </p:nvPr>
        </p:nvSpPr>
        <p:spPr>
          <a:xfrm>
            <a:off x="838200" y="1524000"/>
            <a:ext cx="10515600" cy="457725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Medium"/>
                <a:ea typeface="Montserrat Medium"/>
                <a:cs typeface="Montserrat Medium"/>
                <a:sym typeface="Montserrat Mediu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9pPr>
          </a:lstStyle>
          <a:p>
            <a:endParaRPr/>
          </a:p>
        </p:txBody>
      </p:sp>
      <p:sp>
        <p:nvSpPr>
          <p:cNvPr id="204" name="Google Shape;204;p85"/>
          <p:cNvSpPr/>
          <p:nvPr/>
        </p:nvSpPr>
        <p:spPr>
          <a:xfrm>
            <a:off x="0" y="468254"/>
            <a:ext cx="12192000" cy="762000"/>
          </a:xfrm>
          <a:prstGeom prst="rect">
            <a:avLst/>
          </a:prstGeom>
          <a:solidFill>
            <a:srgbClr val="EB73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205" name="Google Shape;205;p85"/>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marR="0" lvl="0" algn="ctr" rtl="0">
              <a:lnSpc>
                <a:spcPct val="9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06" name="Google Shape;206;p85"/>
          <p:cNvCxnSpPr/>
          <p:nvPr/>
        </p:nvCxnSpPr>
        <p:spPr>
          <a:xfrm>
            <a:off x="0" y="850576"/>
            <a:ext cx="1390389" cy="0"/>
          </a:xfrm>
          <a:prstGeom prst="straightConnector1">
            <a:avLst/>
          </a:prstGeom>
          <a:noFill/>
          <a:ln w="9525" cap="flat" cmpd="sng">
            <a:solidFill>
              <a:schemeClr val="lt1"/>
            </a:solidFill>
            <a:prstDash val="solid"/>
            <a:miter lim="800000"/>
            <a:headEnd type="none" w="sm" len="sm"/>
            <a:tailEnd type="none" w="sm" len="sm"/>
          </a:ln>
        </p:spPr>
      </p:cxnSp>
      <p:cxnSp>
        <p:nvCxnSpPr>
          <p:cNvPr id="207" name="Google Shape;207;p85"/>
          <p:cNvCxnSpPr/>
          <p:nvPr/>
        </p:nvCxnSpPr>
        <p:spPr>
          <a:xfrm>
            <a:off x="10801611" y="850576"/>
            <a:ext cx="1390389" cy="0"/>
          </a:xfrm>
          <a:prstGeom prst="straightConnector1">
            <a:avLst/>
          </a:prstGeom>
          <a:noFill/>
          <a:ln w="9525" cap="flat" cmpd="sng">
            <a:solidFill>
              <a:schemeClr val="lt1"/>
            </a:solidFill>
            <a:prstDash val="solid"/>
            <a:miter lim="800000"/>
            <a:headEnd type="none" w="sm" len="sm"/>
            <a:tailEnd type="none" w="sm" len="sm"/>
          </a:ln>
        </p:spPr>
      </p:cxnSp>
      <p:pic>
        <p:nvPicPr>
          <p:cNvPr id="208" name="Google Shape;208;p85"/>
          <p:cNvPicPr preferRelativeResize="0"/>
          <p:nvPr/>
        </p:nvPicPr>
        <p:blipFill rotWithShape="1">
          <a:blip r:embed="rId14">
            <a:alphaModFix/>
          </a:blip>
          <a:srcRect/>
          <a:stretch/>
        </p:blipFill>
        <p:spPr>
          <a:xfrm>
            <a:off x="10213848" y="6296938"/>
            <a:ext cx="1748507" cy="396329"/>
          </a:xfrm>
          <a:prstGeom prst="rect">
            <a:avLst/>
          </a:prstGeom>
          <a:noFill/>
          <a:ln>
            <a:noFill/>
          </a:ln>
        </p:spPr>
      </p:pic>
      <p:sp>
        <p:nvSpPr>
          <p:cNvPr id="209" name="Google Shape;209;p85"/>
          <p:cNvSpPr txBox="1"/>
          <p:nvPr/>
        </p:nvSpPr>
        <p:spPr>
          <a:xfrm>
            <a:off x="146373" y="6361469"/>
            <a:ext cx="179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210" name="Google Shape;210;p85"/>
          <p:cNvSpPr/>
          <p:nvPr/>
        </p:nvSpPr>
        <p:spPr>
          <a:xfrm flipH="1">
            <a:off x="1885126" y="6361469"/>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B9C"/>
              </a:solidFill>
              <a:latin typeface="Montserrat Medium"/>
              <a:ea typeface="Montserrat Medium"/>
              <a:cs typeface="Montserrat Medium"/>
              <a:sym typeface="Montserrat Medium"/>
            </a:endParaRPr>
          </a:p>
        </p:txBody>
      </p:sp>
    </p:spTree>
  </p:cSld>
  <p:clrMap bg1="lt1" tx1="dk1" bg2="dk2" tx2="lt2" accent1="accent1" accent2="accent2" accent3="accent3" accent4="accent4" accent5="accent5" accent6="accent6" hlink="hlink" folHlink="folHlink"/>
  <p:sldLayoutIdLst>
    <p:sldLayoutId id="2147483672" r:id="rId1"/>
    <p:sldLayoutId id="2147483678"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5"/>
        <p:cNvGrpSpPr/>
        <p:nvPr/>
      </p:nvGrpSpPr>
      <p:grpSpPr>
        <a:xfrm>
          <a:off x="0" y="0"/>
          <a:ext cx="0" cy="0"/>
          <a:chOff x="0" y="0"/>
          <a:chExt cx="0" cy="0"/>
        </a:xfrm>
      </p:grpSpPr>
      <p:sp>
        <p:nvSpPr>
          <p:cNvPr id="416" name="Google Shape;416;p96"/>
          <p:cNvSpPr txBox="1">
            <a:spLocks noGrp="1"/>
          </p:cNvSpPr>
          <p:nvPr>
            <p:ph type="body" idx="1"/>
          </p:nvPr>
        </p:nvSpPr>
        <p:spPr>
          <a:xfrm>
            <a:off x="838200" y="1524000"/>
            <a:ext cx="10515600" cy="457725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3"/>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Medium"/>
                <a:ea typeface="Montserrat Medium"/>
                <a:cs typeface="Montserrat Medium"/>
                <a:sym typeface="Montserrat Mediu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9pPr>
          </a:lstStyle>
          <a:p>
            <a:endParaRPr/>
          </a:p>
        </p:txBody>
      </p:sp>
      <p:sp>
        <p:nvSpPr>
          <p:cNvPr id="417" name="Google Shape;417;p96"/>
          <p:cNvSpPr/>
          <p:nvPr/>
        </p:nvSpPr>
        <p:spPr>
          <a:xfrm>
            <a:off x="0" y="468254"/>
            <a:ext cx="12192000" cy="762000"/>
          </a:xfrm>
          <a:prstGeom prst="rect">
            <a:avLst/>
          </a:prstGeom>
          <a:solidFill>
            <a:srgbClr val="7BA3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3"/>
              </a:solidFill>
              <a:latin typeface="Montserrat"/>
              <a:ea typeface="Montserrat"/>
              <a:cs typeface="Montserrat"/>
              <a:sym typeface="Montserrat"/>
            </a:endParaRPr>
          </a:p>
        </p:txBody>
      </p:sp>
      <p:sp>
        <p:nvSpPr>
          <p:cNvPr id="418" name="Google Shape;418;p96"/>
          <p:cNvSpPr txBox="1">
            <a:spLocks noGrp="1"/>
          </p:cNvSpPr>
          <p:nvPr>
            <p:ph type="title"/>
          </p:nvPr>
        </p:nvSpPr>
        <p:spPr>
          <a:xfrm>
            <a:off x="1498426" y="468254"/>
            <a:ext cx="9195148" cy="761998"/>
          </a:xfrm>
          <a:prstGeom prst="rect">
            <a:avLst/>
          </a:prstGeom>
          <a:noFill/>
          <a:ln>
            <a:noFill/>
          </a:ln>
        </p:spPr>
        <p:txBody>
          <a:bodyPr spcFirstLastPara="1" wrap="square" lIns="0" tIns="91425" rIns="0" bIns="0" anchor="ctr" anchorCtr="0">
            <a:normAutofit/>
          </a:bodyPr>
          <a:lstStyle>
            <a:lvl1pPr marR="0" lvl="0" algn="ctr" rtl="0">
              <a:lnSpc>
                <a:spcPct val="9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cxnSp>
        <p:nvCxnSpPr>
          <p:cNvPr id="419" name="Google Shape;419;p96"/>
          <p:cNvCxnSpPr/>
          <p:nvPr/>
        </p:nvCxnSpPr>
        <p:spPr>
          <a:xfrm>
            <a:off x="0" y="850576"/>
            <a:ext cx="1390389" cy="0"/>
          </a:xfrm>
          <a:prstGeom prst="straightConnector1">
            <a:avLst/>
          </a:prstGeom>
          <a:noFill/>
          <a:ln w="9525" cap="flat" cmpd="sng">
            <a:solidFill>
              <a:schemeClr val="lt1"/>
            </a:solidFill>
            <a:prstDash val="solid"/>
            <a:miter lim="800000"/>
            <a:headEnd type="none" w="sm" len="sm"/>
            <a:tailEnd type="none" w="sm" len="sm"/>
          </a:ln>
        </p:spPr>
      </p:cxnSp>
      <p:cxnSp>
        <p:nvCxnSpPr>
          <p:cNvPr id="420" name="Google Shape;420;p96"/>
          <p:cNvCxnSpPr/>
          <p:nvPr/>
        </p:nvCxnSpPr>
        <p:spPr>
          <a:xfrm>
            <a:off x="10801611" y="850576"/>
            <a:ext cx="1390389" cy="0"/>
          </a:xfrm>
          <a:prstGeom prst="straightConnector1">
            <a:avLst/>
          </a:prstGeom>
          <a:noFill/>
          <a:ln w="9525" cap="flat" cmpd="sng">
            <a:solidFill>
              <a:schemeClr val="lt1"/>
            </a:solidFill>
            <a:prstDash val="solid"/>
            <a:miter lim="800000"/>
            <a:headEnd type="none" w="sm" len="sm"/>
            <a:tailEnd type="none" w="sm" len="sm"/>
          </a:ln>
        </p:spPr>
      </p:cxnSp>
      <p:pic>
        <p:nvPicPr>
          <p:cNvPr id="421" name="Google Shape;421;p96"/>
          <p:cNvPicPr preferRelativeResize="0"/>
          <p:nvPr/>
        </p:nvPicPr>
        <p:blipFill rotWithShape="1">
          <a:blip r:embed="rId13">
            <a:alphaModFix/>
          </a:blip>
          <a:srcRect/>
          <a:stretch/>
        </p:blipFill>
        <p:spPr>
          <a:xfrm>
            <a:off x="10213848" y="6296938"/>
            <a:ext cx="1748507" cy="396329"/>
          </a:xfrm>
          <a:prstGeom prst="rect">
            <a:avLst/>
          </a:prstGeom>
          <a:noFill/>
          <a:ln>
            <a:noFill/>
          </a:ln>
        </p:spPr>
      </p:pic>
      <p:sp>
        <p:nvSpPr>
          <p:cNvPr id="422" name="Google Shape;422;p96"/>
          <p:cNvSpPr txBox="1"/>
          <p:nvPr/>
        </p:nvSpPr>
        <p:spPr>
          <a:xfrm>
            <a:off x="146373" y="6361469"/>
            <a:ext cx="17934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999B9C"/>
                </a:solidFill>
                <a:latin typeface="Montserrat"/>
                <a:ea typeface="Montserrat"/>
                <a:cs typeface="Montserrat"/>
                <a:sym typeface="Montserrat"/>
              </a:rPr>
              <a:t>CAREERTECH.ORG</a:t>
            </a:r>
            <a:endParaRPr sz="1400" b="0" i="0" u="none" strike="noStrike" cap="none">
              <a:solidFill>
                <a:srgbClr val="000000"/>
              </a:solidFill>
              <a:latin typeface="Arial"/>
              <a:ea typeface="Arial"/>
              <a:cs typeface="Arial"/>
              <a:sym typeface="Arial"/>
            </a:endParaRPr>
          </a:p>
        </p:txBody>
      </p:sp>
      <p:sp>
        <p:nvSpPr>
          <p:cNvPr id="423" name="Google Shape;423;p96"/>
          <p:cNvSpPr/>
          <p:nvPr/>
        </p:nvSpPr>
        <p:spPr>
          <a:xfrm flipH="1">
            <a:off x="1885126" y="6361469"/>
            <a:ext cx="45719" cy="276999"/>
          </a:xfrm>
          <a:custGeom>
            <a:avLst/>
            <a:gdLst/>
            <a:ahLst/>
            <a:cxnLst/>
            <a:rect l="l" t="t" r="r" b="b"/>
            <a:pathLst>
              <a:path w="7163" h="568201" extrusionOk="0">
                <a:moveTo>
                  <a:pt x="0" y="0"/>
                </a:moveTo>
                <a:lnTo>
                  <a:pt x="0" y="568201"/>
                </a:lnTo>
              </a:path>
            </a:pathLst>
          </a:custGeom>
          <a:noFill/>
          <a:ln w="9525" cap="flat" cmpd="sng">
            <a:solidFill>
              <a:srgbClr val="999B9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B9C"/>
              </a:solidFill>
              <a:latin typeface="Montserrat Medium"/>
              <a:ea typeface="Montserrat Medium"/>
              <a:cs typeface="Montserrat Medium"/>
              <a:sym typeface="Montserrat Medium"/>
            </a:endParaRPr>
          </a:p>
        </p:txBody>
      </p:sp>
    </p:spTree>
  </p:cSld>
  <p:clrMap bg1="lt1" tx1="dk1" bg2="dk2" tx2="lt2" accent1="accent1" accent2="accent2" accent3="accent3" accent4="accent4" accent5="accent5" accent6="accent6" hlink="hlink" folHlink="folHlink"/>
  <p:sldLayoutIdLst>
    <p:sldLayoutId id="2147483694" r:id="rId1"/>
    <p:sldLayoutId id="2147483696"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7" name="Picture Placeholder 6" descr="A group of people holding a tablet and papers&#10;&#10;AI-generated content may be incorrect.">
            <a:extLst>
              <a:ext uri="{FF2B5EF4-FFF2-40B4-BE49-F238E27FC236}">
                <a16:creationId xmlns:a16="http://schemas.microsoft.com/office/drawing/2014/main" id="{DED50A6A-CD4B-274A-A8D1-B1763ABD7BE6}"/>
              </a:ext>
            </a:extLst>
          </p:cNvPr>
          <p:cNvPicPr>
            <a:picLocks noGrp="1" noChangeAspect="1"/>
          </p:cNvPicPr>
          <p:nvPr>
            <p:ph type="pic" idx="2"/>
          </p:nvPr>
        </p:nvPicPr>
        <p:blipFill>
          <a:blip r:embed="rId3">
            <a:alphaModFix amt="70000"/>
          </a:blip>
          <a:srcRect l="19016" r="19016"/>
          <a:stretch>
            <a:fillRect/>
          </a:stretch>
        </p:blipFill>
        <p:spPr>
          <a:xfrm>
            <a:off x="5926292" y="0"/>
            <a:ext cx="6265708" cy="5979946"/>
          </a:xfrm>
          <a:effectLst>
            <a:outerShdw blurRad="50800" dist="50800" dir="5400000" algn="ctr" rotWithShape="0">
              <a:srgbClr val="000000">
                <a:alpha val="0"/>
              </a:srgbClr>
            </a:outerShdw>
          </a:effectLst>
        </p:spPr>
      </p:pic>
      <p:sp>
        <p:nvSpPr>
          <p:cNvPr id="14" name="Google Shape;20;p73">
            <a:extLst>
              <a:ext uri="{FF2B5EF4-FFF2-40B4-BE49-F238E27FC236}">
                <a16:creationId xmlns:a16="http://schemas.microsoft.com/office/drawing/2014/main" id="{615A4534-061D-A244-8F00-5C4ADCDD9A03}"/>
              </a:ext>
            </a:extLst>
          </p:cNvPr>
          <p:cNvSpPr/>
          <p:nvPr/>
        </p:nvSpPr>
        <p:spPr>
          <a:xfrm>
            <a:off x="46893" y="-1"/>
            <a:ext cx="9550411" cy="6006729"/>
          </a:xfrm>
          <a:custGeom>
            <a:avLst/>
            <a:gdLst/>
            <a:ahLst/>
            <a:cxnLst/>
            <a:rect l="l" t="t" r="r" b="b"/>
            <a:pathLst>
              <a:path w="10505453" h="5979750" extrusionOk="0">
                <a:moveTo>
                  <a:pt x="0" y="12357"/>
                </a:moveTo>
                <a:lnTo>
                  <a:pt x="10505453" y="0"/>
                </a:lnTo>
                <a:lnTo>
                  <a:pt x="6581635" y="5962498"/>
                </a:lnTo>
                <a:lnTo>
                  <a:pt x="2823" y="5979750"/>
                </a:lnTo>
                <a:lnTo>
                  <a:pt x="0" y="12357"/>
                </a:lnTo>
                <a:close/>
              </a:path>
            </a:pathLst>
          </a:custGeom>
          <a:solidFill>
            <a:srgbClr val="E6F5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606" name="Google Shape;606;p1"/>
          <p:cNvSpPr txBox="1">
            <a:spLocks noGrp="1"/>
          </p:cNvSpPr>
          <p:nvPr>
            <p:ph type="body" idx="1"/>
          </p:nvPr>
        </p:nvSpPr>
        <p:spPr>
          <a:xfrm>
            <a:off x="651161" y="3935555"/>
            <a:ext cx="4997471" cy="1500187"/>
          </a:xfrm>
          <a:prstGeom prst="rect">
            <a:avLst/>
          </a:prstGeom>
          <a:noFill/>
          <a:ln>
            <a:noFill/>
          </a:ln>
        </p:spPr>
        <p:txBody>
          <a:bodyPr spcFirstLastPara="1" wrap="square" lIns="91425" tIns="45700" rIns="91425" bIns="45700" anchor="t" anchorCtr="0">
            <a:normAutofit/>
          </a:bodyPr>
          <a:lstStyle/>
          <a:p>
            <a:pPr marL="0" indent="0">
              <a:spcBef>
                <a:spcPts val="0"/>
              </a:spcBef>
            </a:pPr>
            <a:r>
              <a:rPr lang="en-US" dirty="0">
                <a:solidFill>
                  <a:srgbClr val="00717E"/>
                </a:solidFill>
              </a:rPr>
              <a:t>A guide to using and interpreting the CTE Goal-Setting Tool.</a:t>
            </a:r>
          </a:p>
          <a:p>
            <a:pPr marL="0" lvl="0" indent="0" algn="l" rtl="0">
              <a:lnSpc>
                <a:spcPct val="90000"/>
              </a:lnSpc>
              <a:spcBef>
                <a:spcPts val="0"/>
              </a:spcBef>
              <a:spcAft>
                <a:spcPts val="0"/>
              </a:spcAft>
              <a:buSzPts val="2000"/>
              <a:buNone/>
            </a:pPr>
            <a:endParaRPr dirty="0"/>
          </a:p>
        </p:txBody>
      </p:sp>
      <p:sp>
        <p:nvSpPr>
          <p:cNvPr id="607" name="Google Shape;607;p1"/>
          <p:cNvSpPr txBox="1">
            <a:spLocks noGrp="1"/>
          </p:cNvSpPr>
          <p:nvPr>
            <p:ph type="title"/>
          </p:nvPr>
        </p:nvSpPr>
        <p:spPr>
          <a:xfrm>
            <a:off x="651161" y="1242865"/>
            <a:ext cx="4721394" cy="2486453"/>
          </a:xfrm>
          <a:prstGeom prst="rect">
            <a:avLst/>
          </a:prstGeom>
          <a:noFill/>
          <a:ln>
            <a:noFill/>
          </a:ln>
        </p:spPr>
        <p:txBody>
          <a:bodyPr spcFirstLastPara="1" wrap="square" lIns="0" tIns="91425" rIns="0" bIns="0" anchor="b" anchorCtr="0">
            <a:normAutofit/>
          </a:bodyPr>
          <a:lstStyle/>
          <a:p>
            <a:pPr lvl="0"/>
            <a:r>
              <a:rPr lang="en-US" dirty="0">
                <a:solidFill>
                  <a:srgbClr val="00717E"/>
                </a:solidFill>
              </a:rPr>
              <a:t>CTE Goal-Setting Tool Quick Guide</a:t>
            </a:r>
            <a:endParaRPr dirty="0">
              <a:solidFill>
                <a:srgbClr val="00717E"/>
              </a:solidFill>
            </a:endParaRPr>
          </a:p>
        </p:txBody>
      </p:sp>
      <p:grpSp>
        <p:nvGrpSpPr>
          <p:cNvPr id="608" name="Google Shape;608;p1"/>
          <p:cNvGrpSpPr/>
          <p:nvPr/>
        </p:nvGrpSpPr>
        <p:grpSpPr>
          <a:xfrm>
            <a:off x="8284943" y="316750"/>
            <a:ext cx="1265468" cy="1167683"/>
            <a:chOff x="8360636" y="316750"/>
            <a:chExt cx="1265468" cy="1167683"/>
          </a:xfrm>
        </p:grpSpPr>
        <p:sp>
          <p:nvSpPr>
            <p:cNvPr id="609" name="Google Shape;609;p1"/>
            <p:cNvSpPr/>
            <p:nvPr/>
          </p:nvSpPr>
          <p:spPr>
            <a:xfrm>
              <a:off x="8360636" y="316750"/>
              <a:ext cx="811051" cy="1167683"/>
            </a:xfrm>
            <a:custGeom>
              <a:avLst/>
              <a:gdLst/>
              <a:ahLst/>
              <a:cxnLst/>
              <a:rect l="l" t="t" r="r" b="b"/>
              <a:pathLst>
                <a:path w="811051" h="1167683" extrusionOk="0">
                  <a:moveTo>
                    <a:pt x="0" y="0"/>
                  </a:moveTo>
                  <a:lnTo>
                    <a:pt x="615478" y="586718"/>
                  </a:lnTo>
                  <a:lnTo>
                    <a:pt x="0" y="1167684"/>
                  </a:lnTo>
                  <a:lnTo>
                    <a:pt x="811051" y="586718"/>
                  </a:lnTo>
                  <a:lnTo>
                    <a:pt x="0" y="0"/>
                  </a:lnTo>
                  <a:close/>
                </a:path>
              </a:pathLst>
            </a:custGeom>
            <a:solidFill>
              <a:srgbClr val="F583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610" name="Google Shape;610;p1"/>
            <p:cNvSpPr/>
            <p:nvPr/>
          </p:nvSpPr>
          <p:spPr>
            <a:xfrm>
              <a:off x="8590721" y="380023"/>
              <a:ext cx="816801" cy="1041135"/>
            </a:xfrm>
            <a:custGeom>
              <a:avLst/>
              <a:gdLst/>
              <a:ahLst/>
              <a:cxnLst/>
              <a:rect l="l" t="t" r="r" b="b"/>
              <a:pathLst>
                <a:path w="816801" h="1041135" extrusionOk="0">
                  <a:moveTo>
                    <a:pt x="0" y="0"/>
                  </a:moveTo>
                  <a:lnTo>
                    <a:pt x="816802" y="523445"/>
                  </a:lnTo>
                  <a:lnTo>
                    <a:pt x="17255" y="1041136"/>
                  </a:lnTo>
                  <a:lnTo>
                    <a:pt x="621230" y="523445"/>
                  </a:lnTo>
                  <a:lnTo>
                    <a:pt x="0" y="0"/>
                  </a:lnTo>
                  <a:close/>
                </a:path>
              </a:pathLst>
            </a:custGeom>
            <a:solidFill>
              <a:srgbClr val="A4CE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sp>
          <p:nvSpPr>
            <p:cNvPr id="611" name="Google Shape;611;p1"/>
            <p:cNvSpPr/>
            <p:nvPr/>
          </p:nvSpPr>
          <p:spPr>
            <a:xfrm>
              <a:off x="8964609" y="523826"/>
              <a:ext cx="661495" cy="753529"/>
            </a:xfrm>
            <a:custGeom>
              <a:avLst/>
              <a:gdLst/>
              <a:ahLst/>
              <a:cxnLst/>
              <a:rect l="l" t="t" r="r" b="b"/>
              <a:pathLst>
                <a:path w="661495" h="753529" extrusionOk="0">
                  <a:moveTo>
                    <a:pt x="0" y="0"/>
                  </a:moveTo>
                  <a:lnTo>
                    <a:pt x="661495" y="379642"/>
                  </a:lnTo>
                  <a:lnTo>
                    <a:pt x="5752" y="753530"/>
                  </a:lnTo>
                  <a:lnTo>
                    <a:pt x="500436" y="379642"/>
                  </a:lnTo>
                  <a:lnTo>
                    <a:pt x="0" y="0"/>
                  </a:lnTo>
                  <a:close/>
                </a:path>
              </a:pathLst>
            </a:custGeom>
            <a:solidFill>
              <a:srgbClr val="00AB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Medium"/>
                <a:ea typeface="Montserrat Medium"/>
                <a:cs typeface="Montserrat Medium"/>
                <a:sym typeface="Montserrat Medium"/>
              </a:endParaRPr>
            </a:p>
          </p:txBody>
        </p:sp>
      </p:grpSp>
      <p:sp>
        <p:nvSpPr>
          <p:cNvPr id="2" name="Rectangle 1">
            <a:extLst>
              <a:ext uri="{FF2B5EF4-FFF2-40B4-BE49-F238E27FC236}">
                <a16:creationId xmlns:a16="http://schemas.microsoft.com/office/drawing/2014/main" id="{08B67210-2F07-1345-8E86-D400D283B7BF}"/>
              </a:ext>
            </a:extLst>
          </p:cNvPr>
          <p:cNvSpPr/>
          <p:nvPr/>
        </p:nvSpPr>
        <p:spPr>
          <a:xfrm>
            <a:off x="5978820" y="3275112"/>
            <a:ext cx="234360" cy="307777"/>
          </a:xfrm>
          <a:prstGeom prst="rect">
            <a:avLst/>
          </a:prstGeom>
        </p:spPr>
        <p:txBody>
          <a:bodyPr wrap="none">
            <a:spAutoFit/>
          </a:bodyPr>
          <a:lstStyle/>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EF6451-6157-C17E-456D-5A1C82709754}"/>
              </a:ext>
            </a:extLst>
          </p:cNvPr>
          <p:cNvSpPr>
            <a:spLocks noGrp="1"/>
          </p:cNvSpPr>
          <p:nvPr>
            <p:ph type="title"/>
          </p:nvPr>
        </p:nvSpPr>
        <p:spPr>
          <a:xfrm>
            <a:off x="606375" y="559704"/>
            <a:ext cx="10969661" cy="903733"/>
          </a:xfrm>
        </p:spPr>
        <p:txBody>
          <a:bodyPr>
            <a:noAutofit/>
          </a:bodyPr>
          <a:lstStyle/>
          <a:p>
            <a:pPr>
              <a:lnSpc>
                <a:spcPct val="150000"/>
              </a:lnSpc>
            </a:pPr>
            <a:r>
              <a:rPr lang="en-US" dirty="0">
                <a:latin typeface="Montserrat" pitchFamily="2" charset="77"/>
              </a:rPr>
              <a:t>Quick Guide: Paste Data Here from </a:t>
            </a:r>
            <a:r>
              <a:rPr lang="en-US" dirty="0" err="1">
                <a:latin typeface="Montserrat" pitchFamily="2" charset="77"/>
              </a:rPr>
              <a:t>AllData</a:t>
            </a:r>
            <a:r>
              <a:rPr lang="en-US" dirty="0">
                <a:latin typeface="Montserrat" pitchFamily="2" charset="77"/>
              </a:rPr>
              <a:t> Tab</a:t>
            </a:r>
            <a:br>
              <a:rPr lang="en-US" sz="6600" dirty="0">
                <a:latin typeface="Montserrat" pitchFamily="2" charset="77"/>
              </a:rPr>
            </a:br>
            <a:r>
              <a:rPr lang="en-US" sz="2000" i="1" dirty="0">
                <a:solidFill>
                  <a:schemeClr val="tx1"/>
                </a:solidFill>
                <a:latin typeface="Montserrat" pitchFamily="2" charset="77"/>
              </a:rPr>
              <a:t>Use this step to paste your filtered data.</a:t>
            </a:r>
            <a:endParaRPr lang="en-US" sz="1400" i="1" dirty="0">
              <a:solidFill>
                <a:schemeClr val="tx1"/>
              </a:solidFill>
              <a:latin typeface="Montserrat" pitchFamily="2" charset="77"/>
            </a:endParaRPr>
          </a:p>
        </p:txBody>
      </p:sp>
      <p:sp>
        <p:nvSpPr>
          <p:cNvPr id="5" name="Text Placeholder 2">
            <a:extLst>
              <a:ext uri="{FF2B5EF4-FFF2-40B4-BE49-F238E27FC236}">
                <a16:creationId xmlns:a16="http://schemas.microsoft.com/office/drawing/2014/main" id="{EEC74AEF-502F-EDEC-E382-91E3C48BC2C4}"/>
              </a:ext>
            </a:extLst>
          </p:cNvPr>
          <p:cNvSpPr>
            <a:spLocks noGrp="1"/>
          </p:cNvSpPr>
          <p:nvPr>
            <p:ph type="body" idx="1"/>
          </p:nvPr>
        </p:nvSpPr>
        <p:spPr>
          <a:xfrm>
            <a:off x="35859" y="1533552"/>
            <a:ext cx="13464988" cy="646092"/>
          </a:xfrm>
        </p:spPr>
        <p:txBody>
          <a:bodyPr>
            <a:normAutofit/>
          </a:bodyPr>
          <a:lstStyle/>
          <a:p>
            <a:pPr marL="50800" indent="0">
              <a:buNone/>
            </a:pPr>
            <a:r>
              <a:rPr lang="en-US" sz="1800" dirty="0">
                <a:latin typeface="Montserrat" pitchFamily="2" charset="77"/>
              </a:rPr>
              <a:t>The Paste Data Here from </a:t>
            </a:r>
            <a:r>
              <a:rPr lang="en-US" sz="1800" dirty="0" err="1">
                <a:latin typeface="Montserrat" pitchFamily="2" charset="77"/>
              </a:rPr>
              <a:t>AllData</a:t>
            </a:r>
            <a:r>
              <a:rPr lang="en-US" sz="1800" dirty="0">
                <a:latin typeface="Montserrat" pitchFamily="2" charset="77"/>
              </a:rPr>
              <a:t> Tab will be blank until data from the previous tab is copy/pasted.</a:t>
            </a:r>
          </a:p>
        </p:txBody>
      </p:sp>
      <p:cxnSp>
        <p:nvCxnSpPr>
          <p:cNvPr id="6" name="Straight Arrow Connector 5">
            <a:extLst>
              <a:ext uri="{FF2B5EF4-FFF2-40B4-BE49-F238E27FC236}">
                <a16:creationId xmlns:a16="http://schemas.microsoft.com/office/drawing/2014/main" id="{8C0BA78C-72E7-99B7-758D-41003A4C0E65}"/>
              </a:ext>
              <a:ext uri="{C183D7F6-B498-43B3-948B-1728B52AA6E4}">
                <adec:decorative xmlns:adec="http://schemas.microsoft.com/office/drawing/2017/decorative" val="1"/>
              </a:ext>
            </a:extLst>
          </p:cNvPr>
          <p:cNvCxnSpPr>
            <a:cxnSpLocks/>
          </p:cNvCxnSpPr>
          <p:nvPr/>
        </p:nvCxnSpPr>
        <p:spPr>
          <a:xfrm>
            <a:off x="2289422" y="3284679"/>
            <a:ext cx="354788" cy="0"/>
          </a:xfrm>
          <a:prstGeom prst="straightConnector1">
            <a:avLst/>
          </a:prstGeom>
          <a:ln>
            <a:solidFill>
              <a:schemeClr val="accent5"/>
            </a:solidFill>
            <a:tailEnd type="triangle"/>
          </a:ln>
        </p:spPr>
        <p:style>
          <a:lnRef idx="1">
            <a:schemeClr val="dk1"/>
          </a:lnRef>
          <a:fillRef idx="0">
            <a:schemeClr val="dk1"/>
          </a:fillRef>
          <a:effectRef idx="0">
            <a:schemeClr val="dk1"/>
          </a:effectRef>
          <a:fontRef idx="minor">
            <a:schemeClr val="tx1"/>
          </a:fontRef>
        </p:style>
      </p:cxnSp>
      <p:sp>
        <p:nvSpPr>
          <p:cNvPr id="7" name="Rectangle: Rounded Corners 14">
            <a:extLst>
              <a:ext uri="{FF2B5EF4-FFF2-40B4-BE49-F238E27FC236}">
                <a16:creationId xmlns:a16="http://schemas.microsoft.com/office/drawing/2014/main" id="{EBB0FCFB-3F93-A199-8E22-EEE24FDD84E5}"/>
              </a:ext>
            </a:extLst>
          </p:cNvPr>
          <p:cNvSpPr/>
          <p:nvPr/>
        </p:nvSpPr>
        <p:spPr>
          <a:xfrm>
            <a:off x="127294" y="2086749"/>
            <a:ext cx="2259108" cy="218691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u="sng" spc="-80" dirty="0">
                <a:solidFill>
                  <a:srgbClr val="00717E"/>
                </a:solidFill>
                <a:latin typeface="Montserrat" pitchFamily="2" charset="77"/>
                <a:ea typeface="Lato" panose="020F0502020204030203" pitchFamily="34" charset="0"/>
                <a:cs typeface="Lato" panose="020F0502020204030203" pitchFamily="34" charset="0"/>
              </a:rPr>
              <a:t>Copy</a:t>
            </a:r>
            <a:r>
              <a:rPr lang="en-US" sz="2000" spc="-80" dirty="0">
                <a:solidFill>
                  <a:srgbClr val="00717E"/>
                </a:solidFill>
                <a:latin typeface="Montserrat" pitchFamily="2" charset="77"/>
                <a:ea typeface="Lato" panose="020F0502020204030203" pitchFamily="34" charset="0"/>
                <a:cs typeface="Lato" panose="020F0502020204030203" pitchFamily="34" charset="0"/>
              </a:rPr>
              <a:t> selected data </a:t>
            </a:r>
            <a:r>
              <a:rPr lang="en-US" sz="2000" i="1" spc="-80" dirty="0">
                <a:solidFill>
                  <a:srgbClr val="00717E"/>
                </a:solidFill>
                <a:latin typeface="Montserrat" pitchFamily="2" charset="77"/>
                <a:ea typeface="Lato" panose="020F0502020204030203" pitchFamily="34" charset="0"/>
                <a:cs typeface="Lato" panose="020F0502020204030203" pitchFamily="34" charset="0"/>
              </a:rPr>
              <a:t>FROM</a:t>
            </a:r>
            <a:r>
              <a:rPr lang="en-US" sz="2000" spc="-80" dirty="0">
                <a:solidFill>
                  <a:srgbClr val="00717E"/>
                </a:solidFill>
                <a:latin typeface="Montserrat" pitchFamily="2" charset="77"/>
                <a:ea typeface="Lato" panose="020F0502020204030203" pitchFamily="34" charset="0"/>
                <a:cs typeface="Lato" panose="020F0502020204030203" pitchFamily="34" charset="0"/>
              </a:rPr>
              <a:t> the </a:t>
            </a:r>
            <a:r>
              <a:rPr lang="en-US" sz="2000" u="sng" spc="-80" dirty="0" err="1">
                <a:solidFill>
                  <a:srgbClr val="00717E"/>
                </a:solidFill>
                <a:latin typeface="Montserrat" pitchFamily="2" charset="77"/>
                <a:ea typeface="Lato" panose="020F0502020204030203" pitchFamily="34" charset="0"/>
                <a:cs typeface="Lato" panose="020F0502020204030203" pitchFamily="34" charset="0"/>
              </a:rPr>
              <a:t>AllData</a:t>
            </a:r>
            <a:r>
              <a:rPr lang="en-US" sz="2000" u="sng" spc="-80" dirty="0">
                <a:solidFill>
                  <a:srgbClr val="00717E"/>
                </a:solidFill>
                <a:latin typeface="Montserrat" pitchFamily="2" charset="77"/>
                <a:ea typeface="Lato" panose="020F0502020204030203" pitchFamily="34" charset="0"/>
                <a:cs typeface="Lato" panose="020F0502020204030203" pitchFamily="34" charset="0"/>
              </a:rPr>
              <a:t> </a:t>
            </a:r>
            <a:r>
              <a:rPr lang="en-US" sz="2000" spc="-80" dirty="0">
                <a:solidFill>
                  <a:srgbClr val="00717E"/>
                </a:solidFill>
                <a:latin typeface="Montserrat" pitchFamily="2" charset="77"/>
                <a:ea typeface="Lato" panose="020F0502020204030203" pitchFamily="34" charset="0"/>
                <a:cs typeface="Lato" panose="020F0502020204030203" pitchFamily="34" charset="0"/>
              </a:rPr>
              <a:t>tab (columns D-K </a:t>
            </a:r>
            <a:r>
              <a:rPr lang="en-US" sz="2000" b="1" spc="-80" dirty="0">
                <a:solidFill>
                  <a:srgbClr val="00717E"/>
                </a:solidFill>
                <a:latin typeface="Montserrat" pitchFamily="2" charset="77"/>
                <a:ea typeface="Lato" panose="020F0502020204030203" pitchFamily="34" charset="0"/>
                <a:cs typeface="Lato" panose="020F0502020204030203" pitchFamily="34" charset="0"/>
              </a:rPr>
              <a:t>only</a:t>
            </a:r>
            <a:r>
              <a:rPr lang="en-US" sz="2000" spc="-80" dirty="0">
                <a:solidFill>
                  <a:srgbClr val="00717E"/>
                </a:solidFill>
                <a:latin typeface="Montserrat" pitchFamily="2" charset="77"/>
                <a:ea typeface="Lato" panose="020F0502020204030203" pitchFamily="34" charset="0"/>
                <a:cs typeface="Lato" panose="020F0502020204030203" pitchFamily="34" charset="0"/>
              </a:rPr>
              <a:t>).</a:t>
            </a:r>
          </a:p>
        </p:txBody>
      </p:sp>
      <p:sp>
        <p:nvSpPr>
          <p:cNvPr id="8" name="Rectangle: Rounded Corners 26">
            <a:extLst>
              <a:ext uri="{FF2B5EF4-FFF2-40B4-BE49-F238E27FC236}">
                <a16:creationId xmlns:a16="http://schemas.microsoft.com/office/drawing/2014/main" id="{100BA3BE-7227-99DE-D9C5-E3353724731D}"/>
              </a:ext>
            </a:extLst>
          </p:cNvPr>
          <p:cNvSpPr/>
          <p:nvPr/>
        </p:nvSpPr>
        <p:spPr>
          <a:xfrm>
            <a:off x="125504" y="4403113"/>
            <a:ext cx="2341312" cy="2186914"/>
          </a:xfrm>
          <a:prstGeom prst="roundRect">
            <a:avLst/>
          </a:prstGeom>
          <a:solidFill>
            <a:schemeClr val="bg1"/>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u="sng" spc="-80" dirty="0">
                <a:solidFill>
                  <a:srgbClr val="00717E"/>
                </a:solidFill>
                <a:latin typeface="Montserrat" pitchFamily="2" charset="77"/>
                <a:ea typeface="Lato" panose="020F0502020204030203" pitchFamily="34" charset="0"/>
                <a:cs typeface="Lato" panose="020F0502020204030203" pitchFamily="34" charset="0"/>
              </a:rPr>
              <a:t>Paste</a:t>
            </a:r>
            <a:r>
              <a:rPr lang="en-US" sz="2000" spc="-80" dirty="0">
                <a:solidFill>
                  <a:srgbClr val="00717E"/>
                </a:solidFill>
                <a:latin typeface="Montserrat" pitchFamily="2" charset="77"/>
                <a:ea typeface="Lato" panose="020F0502020204030203" pitchFamily="34" charset="0"/>
                <a:cs typeface="Lato" panose="020F0502020204030203" pitchFamily="34" charset="0"/>
              </a:rPr>
              <a:t> selected data </a:t>
            </a:r>
            <a:r>
              <a:rPr lang="en-US" sz="2000" i="1" spc="-80" dirty="0">
                <a:solidFill>
                  <a:srgbClr val="00717E"/>
                </a:solidFill>
                <a:latin typeface="Montserrat" pitchFamily="2" charset="77"/>
                <a:ea typeface="Lato" panose="020F0502020204030203" pitchFamily="34" charset="0"/>
                <a:cs typeface="Lato" panose="020F0502020204030203" pitchFamily="34" charset="0"/>
              </a:rPr>
              <a:t>TO</a:t>
            </a:r>
            <a:r>
              <a:rPr lang="en-US" sz="2000" spc="-80" dirty="0">
                <a:solidFill>
                  <a:srgbClr val="00717E"/>
                </a:solidFill>
                <a:latin typeface="Montserrat" pitchFamily="2" charset="77"/>
                <a:ea typeface="Lato" panose="020F0502020204030203" pitchFamily="34" charset="0"/>
                <a:cs typeface="Lato" panose="020F0502020204030203" pitchFamily="34" charset="0"/>
              </a:rPr>
              <a:t> the </a:t>
            </a:r>
            <a:r>
              <a:rPr lang="en-US" sz="2000" u="sng" spc="-80" dirty="0">
                <a:solidFill>
                  <a:srgbClr val="00717E"/>
                </a:solidFill>
                <a:latin typeface="Montserrat" pitchFamily="2" charset="77"/>
                <a:ea typeface="Lato" panose="020F0502020204030203" pitchFamily="34" charset="0"/>
                <a:cs typeface="Lato" panose="020F0502020204030203" pitchFamily="34" charset="0"/>
              </a:rPr>
              <a:t>Paste Data Here from </a:t>
            </a:r>
            <a:r>
              <a:rPr lang="en-US" sz="2000" u="sng" spc="-80" dirty="0" err="1">
                <a:solidFill>
                  <a:srgbClr val="00717E"/>
                </a:solidFill>
                <a:latin typeface="Montserrat" pitchFamily="2" charset="77"/>
                <a:ea typeface="Lato" panose="020F0502020204030203" pitchFamily="34" charset="0"/>
                <a:cs typeface="Lato" panose="020F0502020204030203" pitchFamily="34" charset="0"/>
              </a:rPr>
              <a:t>AllData</a:t>
            </a:r>
            <a:r>
              <a:rPr lang="en-US" sz="2000" u="sng" spc="-80" dirty="0">
                <a:solidFill>
                  <a:srgbClr val="00717E"/>
                </a:solidFill>
                <a:latin typeface="Montserrat" pitchFamily="2" charset="77"/>
                <a:ea typeface="Lato" panose="020F0502020204030203" pitchFamily="34" charset="0"/>
                <a:cs typeface="Lato" panose="020F0502020204030203" pitchFamily="34" charset="0"/>
              </a:rPr>
              <a:t> Tab </a:t>
            </a:r>
            <a:r>
              <a:rPr lang="en-US" sz="2000" spc="-80" dirty="0">
                <a:solidFill>
                  <a:srgbClr val="00717E"/>
                </a:solidFill>
                <a:latin typeface="Montserrat" pitchFamily="2" charset="77"/>
                <a:ea typeface="Lato" panose="020F0502020204030203" pitchFamily="34" charset="0"/>
                <a:cs typeface="Lato" panose="020F0502020204030203" pitchFamily="34" charset="0"/>
              </a:rPr>
              <a:t>(columns A-H </a:t>
            </a:r>
            <a:r>
              <a:rPr lang="en-US" sz="2000" b="1" spc="-80" dirty="0">
                <a:solidFill>
                  <a:srgbClr val="00717E"/>
                </a:solidFill>
                <a:latin typeface="Montserrat" pitchFamily="2" charset="77"/>
                <a:ea typeface="Lato" panose="020F0502020204030203" pitchFamily="34" charset="0"/>
                <a:cs typeface="Lato" panose="020F0502020204030203" pitchFamily="34" charset="0"/>
              </a:rPr>
              <a:t>only</a:t>
            </a:r>
            <a:r>
              <a:rPr lang="en-US" sz="2000" spc="-80" dirty="0">
                <a:solidFill>
                  <a:srgbClr val="00717E"/>
                </a:solidFill>
                <a:latin typeface="Montserrat" pitchFamily="2" charset="77"/>
                <a:ea typeface="Lato" panose="020F0502020204030203" pitchFamily="34" charset="0"/>
                <a:cs typeface="Lato" panose="020F0502020204030203" pitchFamily="34" charset="0"/>
              </a:rPr>
              <a:t>).</a:t>
            </a:r>
          </a:p>
        </p:txBody>
      </p:sp>
      <p:grpSp>
        <p:nvGrpSpPr>
          <p:cNvPr id="9" name="Group 8">
            <a:extLst>
              <a:ext uri="{FF2B5EF4-FFF2-40B4-BE49-F238E27FC236}">
                <a16:creationId xmlns:a16="http://schemas.microsoft.com/office/drawing/2014/main" id="{F06BB55A-2524-C8FB-B479-8D951E9801C2}"/>
              </a:ext>
            </a:extLst>
          </p:cNvPr>
          <p:cNvGrpSpPr/>
          <p:nvPr/>
        </p:nvGrpSpPr>
        <p:grpSpPr>
          <a:xfrm>
            <a:off x="2883524" y="4632713"/>
            <a:ext cx="9000118" cy="1647997"/>
            <a:chOff x="2620454" y="4399624"/>
            <a:chExt cx="9000118" cy="1647997"/>
          </a:xfrm>
        </p:grpSpPr>
        <p:pic>
          <p:nvPicPr>
            <p:cNvPr id="10" name="Picture 9">
              <a:extLst>
                <a:ext uri="{FF2B5EF4-FFF2-40B4-BE49-F238E27FC236}">
                  <a16:creationId xmlns:a16="http://schemas.microsoft.com/office/drawing/2014/main" id="{6F94A7DA-9232-E108-5179-D9C6C943A2DB}"/>
                </a:ext>
              </a:extLst>
            </p:cNvPr>
            <p:cNvPicPr>
              <a:picLocks noChangeAspect="1"/>
            </p:cNvPicPr>
            <p:nvPr/>
          </p:nvPicPr>
          <p:blipFill>
            <a:blip r:embed="rId3"/>
            <a:srcRect l="-2" t="20012" r="35154"/>
            <a:stretch/>
          </p:blipFill>
          <p:spPr>
            <a:xfrm>
              <a:off x="2840352" y="4512660"/>
              <a:ext cx="8509504" cy="1410013"/>
            </a:xfrm>
            <a:prstGeom prst="rect">
              <a:avLst/>
            </a:prstGeom>
          </p:spPr>
        </p:pic>
        <p:sp>
          <p:nvSpPr>
            <p:cNvPr id="11" name="Rounded Rectangle 10">
              <a:extLst>
                <a:ext uri="{FF2B5EF4-FFF2-40B4-BE49-F238E27FC236}">
                  <a16:creationId xmlns:a16="http://schemas.microsoft.com/office/drawing/2014/main" id="{64763627-C3F9-6988-5B99-A086EF0922A6}"/>
                </a:ext>
                <a:ext uri="{C183D7F6-B498-43B3-948B-1728B52AA6E4}">
                  <adec:decorative xmlns:adec="http://schemas.microsoft.com/office/drawing/2017/decorative" val="1"/>
                </a:ext>
              </a:extLst>
            </p:cNvPr>
            <p:cNvSpPr/>
            <p:nvPr/>
          </p:nvSpPr>
          <p:spPr>
            <a:xfrm>
              <a:off x="2620454" y="4399624"/>
              <a:ext cx="9000118" cy="1647997"/>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atin typeface="Montserrat" pitchFamily="2" charset="77"/>
              </a:endParaRPr>
            </a:p>
          </p:txBody>
        </p:sp>
      </p:grpSp>
      <p:cxnSp>
        <p:nvCxnSpPr>
          <p:cNvPr id="12" name="Straight Arrow Connector 11">
            <a:extLst>
              <a:ext uri="{FF2B5EF4-FFF2-40B4-BE49-F238E27FC236}">
                <a16:creationId xmlns:a16="http://schemas.microsoft.com/office/drawing/2014/main" id="{B4EB9D6B-FD68-16AE-3CD3-7FFDD92E18F1}"/>
              </a:ext>
              <a:ext uri="{C183D7F6-B498-43B3-948B-1728B52AA6E4}">
                <adec:decorative xmlns:adec="http://schemas.microsoft.com/office/drawing/2017/decorative" val="1"/>
              </a:ext>
            </a:extLst>
          </p:cNvPr>
          <p:cNvCxnSpPr>
            <a:cxnSpLocks/>
          </p:cNvCxnSpPr>
          <p:nvPr/>
        </p:nvCxnSpPr>
        <p:spPr>
          <a:xfrm>
            <a:off x="2386402" y="5576259"/>
            <a:ext cx="423870" cy="0"/>
          </a:xfrm>
          <a:prstGeom prst="straightConnector1">
            <a:avLst/>
          </a:prstGeom>
          <a:ln>
            <a:solidFill>
              <a:schemeClr val="accent3"/>
            </a:solidFill>
            <a:tailEnd type="triangle"/>
          </a:ln>
        </p:spPr>
        <p:style>
          <a:lnRef idx="1">
            <a:schemeClr val="dk1"/>
          </a:lnRef>
          <a:fillRef idx="0">
            <a:schemeClr val="dk1"/>
          </a:fillRef>
          <a:effectRef idx="0">
            <a:schemeClr val="dk1"/>
          </a:effectRef>
          <a:fontRef idx="minor">
            <a:schemeClr val="tx1"/>
          </a:fontRef>
        </p:style>
      </p:cxnSp>
      <p:grpSp>
        <p:nvGrpSpPr>
          <p:cNvPr id="13" name="Group 12">
            <a:extLst>
              <a:ext uri="{FF2B5EF4-FFF2-40B4-BE49-F238E27FC236}">
                <a16:creationId xmlns:a16="http://schemas.microsoft.com/office/drawing/2014/main" id="{D5B41EE1-91DB-C22A-6C2F-2A3C588D8E50}"/>
              </a:ext>
            </a:extLst>
          </p:cNvPr>
          <p:cNvGrpSpPr/>
          <p:nvPr/>
        </p:nvGrpSpPr>
        <p:grpSpPr>
          <a:xfrm>
            <a:off x="2737532" y="2159533"/>
            <a:ext cx="9357337" cy="2348232"/>
            <a:chOff x="2270134" y="1863238"/>
            <a:chExt cx="9357337" cy="2348232"/>
          </a:xfrm>
        </p:grpSpPr>
        <p:pic>
          <p:nvPicPr>
            <p:cNvPr id="14" name="Picture 13">
              <a:extLst>
                <a:ext uri="{FF2B5EF4-FFF2-40B4-BE49-F238E27FC236}">
                  <a16:creationId xmlns:a16="http://schemas.microsoft.com/office/drawing/2014/main" id="{1D2A6B18-5916-2678-9B84-8FD090D00646}"/>
                </a:ext>
              </a:extLst>
            </p:cNvPr>
            <p:cNvPicPr>
              <a:picLocks noChangeAspect="1"/>
            </p:cNvPicPr>
            <p:nvPr/>
          </p:nvPicPr>
          <p:blipFill>
            <a:blip r:embed="rId4"/>
            <a:srcRect l="1173" t="7469" r="26715" b="39877"/>
            <a:stretch>
              <a:fillRect/>
            </a:stretch>
          </p:blipFill>
          <p:spPr>
            <a:xfrm>
              <a:off x="2371725" y="2051392"/>
              <a:ext cx="9123951" cy="1991971"/>
            </a:xfrm>
            <a:prstGeom prst="rect">
              <a:avLst/>
            </a:prstGeom>
          </p:spPr>
        </p:pic>
        <p:sp>
          <p:nvSpPr>
            <p:cNvPr id="15" name="Rounded Rectangle 14">
              <a:extLst>
                <a:ext uri="{FF2B5EF4-FFF2-40B4-BE49-F238E27FC236}">
                  <a16:creationId xmlns:a16="http://schemas.microsoft.com/office/drawing/2014/main" id="{B33DB98E-D4B1-F675-8174-EDC24BA4FF2F}"/>
                </a:ext>
                <a:ext uri="{C183D7F6-B498-43B3-948B-1728B52AA6E4}">
                  <adec:decorative xmlns:adec="http://schemas.microsoft.com/office/drawing/2017/decorative" val="1"/>
                </a:ext>
              </a:extLst>
            </p:cNvPr>
            <p:cNvSpPr/>
            <p:nvPr/>
          </p:nvSpPr>
          <p:spPr>
            <a:xfrm>
              <a:off x="2270134" y="1863238"/>
              <a:ext cx="9357337" cy="2348232"/>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latin typeface="Montserrat" pitchFamily="2" charset="77"/>
              </a:endParaRPr>
            </a:p>
          </p:txBody>
        </p:sp>
      </p:grpSp>
    </p:spTree>
    <p:extLst>
      <p:ext uri="{BB962C8B-B14F-4D97-AF65-F5344CB8AC3E}">
        <p14:creationId xmlns:p14="http://schemas.microsoft.com/office/powerpoint/2010/main" val="99422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035268-F384-0497-EFD7-FFC53A1EB9D2}"/>
              </a:ext>
            </a:extLst>
          </p:cNvPr>
          <p:cNvSpPr>
            <a:spLocks noGrp="1"/>
          </p:cNvSpPr>
          <p:nvPr>
            <p:ph type="title"/>
          </p:nvPr>
        </p:nvSpPr>
        <p:spPr>
          <a:xfrm>
            <a:off x="1351456" y="578004"/>
            <a:ext cx="9496526" cy="877872"/>
          </a:xfrm>
        </p:spPr>
        <p:txBody>
          <a:bodyPr>
            <a:normAutofit fontScale="90000"/>
          </a:bodyPr>
          <a:lstStyle/>
          <a:p>
            <a:pPr>
              <a:lnSpc>
                <a:spcPct val="150000"/>
              </a:lnSpc>
            </a:pPr>
            <a:r>
              <a:rPr lang="en-US" sz="3100" dirty="0">
                <a:latin typeface="Montserrat" pitchFamily="2" charset="77"/>
              </a:rPr>
              <a:t>Quick Guide: Paste Data Here from </a:t>
            </a:r>
            <a:r>
              <a:rPr lang="en-US" sz="3100" dirty="0" err="1">
                <a:latin typeface="Montserrat" pitchFamily="2" charset="77"/>
              </a:rPr>
              <a:t>AllData</a:t>
            </a:r>
            <a:r>
              <a:rPr lang="en-US" sz="3100" dirty="0">
                <a:latin typeface="Montserrat" pitchFamily="2" charset="77"/>
              </a:rPr>
              <a:t> Tab</a:t>
            </a:r>
            <a:br>
              <a:rPr lang="en-US" sz="9600" dirty="0">
                <a:latin typeface="Montserrat" pitchFamily="2" charset="77"/>
              </a:rPr>
            </a:br>
            <a:r>
              <a:rPr lang="en-US" sz="2200" i="1" dirty="0">
                <a:solidFill>
                  <a:schemeClr val="tx1"/>
                </a:solidFill>
                <a:latin typeface="Montserrat" pitchFamily="2" charset="77"/>
              </a:rPr>
              <a:t>Use this step to review current representation and explore goal-setting.</a:t>
            </a:r>
          </a:p>
        </p:txBody>
      </p:sp>
      <p:sp>
        <p:nvSpPr>
          <p:cNvPr id="5" name="Text Placeholder 2">
            <a:extLst>
              <a:ext uri="{FF2B5EF4-FFF2-40B4-BE49-F238E27FC236}">
                <a16:creationId xmlns:a16="http://schemas.microsoft.com/office/drawing/2014/main" id="{706C414D-F5E1-9962-FE4C-70A56046ED99}"/>
              </a:ext>
            </a:extLst>
          </p:cNvPr>
          <p:cNvSpPr>
            <a:spLocks noGrp="1"/>
          </p:cNvSpPr>
          <p:nvPr>
            <p:ph type="body" idx="1"/>
          </p:nvPr>
        </p:nvSpPr>
        <p:spPr>
          <a:xfrm>
            <a:off x="0" y="1552241"/>
            <a:ext cx="10969661" cy="646092"/>
          </a:xfrm>
        </p:spPr>
        <p:txBody>
          <a:bodyPr>
            <a:normAutofit fontScale="92500"/>
          </a:bodyPr>
          <a:lstStyle/>
          <a:p>
            <a:pPr marL="50800" indent="0">
              <a:buNone/>
            </a:pPr>
            <a:r>
              <a:rPr lang="en-US" sz="2400" dirty="0">
                <a:latin typeface="Montserrat" pitchFamily="2" charset="77"/>
              </a:rPr>
              <a:t>Review the Paste Data Here from </a:t>
            </a:r>
            <a:r>
              <a:rPr lang="en-US" sz="2400" dirty="0" err="1">
                <a:latin typeface="Montserrat" pitchFamily="2" charset="77"/>
              </a:rPr>
              <a:t>AllData</a:t>
            </a:r>
            <a:r>
              <a:rPr lang="en-US" sz="2400" dirty="0">
                <a:latin typeface="Montserrat" pitchFamily="2" charset="77"/>
              </a:rPr>
              <a:t> Tab to begin analyzing goals.</a:t>
            </a:r>
          </a:p>
        </p:txBody>
      </p:sp>
      <p:sp>
        <p:nvSpPr>
          <p:cNvPr id="6" name="Rectangle: Rounded Corners 26">
            <a:extLst>
              <a:ext uri="{FF2B5EF4-FFF2-40B4-BE49-F238E27FC236}">
                <a16:creationId xmlns:a16="http://schemas.microsoft.com/office/drawing/2014/main" id="{2BFCE01D-14DA-0A45-19E2-764D4315A09D}"/>
              </a:ext>
            </a:extLst>
          </p:cNvPr>
          <p:cNvSpPr/>
          <p:nvPr/>
        </p:nvSpPr>
        <p:spPr>
          <a:xfrm>
            <a:off x="9789288" y="2154414"/>
            <a:ext cx="2286602" cy="4472005"/>
          </a:xfrm>
          <a:prstGeom prst="roundRect">
            <a:avLst/>
          </a:prstGeom>
          <a:solidFill>
            <a:schemeClr val="bg1"/>
          </a:solid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spc="-20" dirty="0">
                <a:solidFill>
                  <a:schemeClr val="accent5"/>
                </a:solidFill>
                <a:latin typeface="Montserrat" pitchFamily="2" charset="77"/>
                <a:ea typeface="Lato" panose="020F0502020204030203" pitchFamily="34" charset="0"/>
                <a:cs typeface="Lato" panose="020F0502020204030203" pitchFamily="34" charset="0"/>
              </a:rPr>
              <a:t>Enter goals as your desired percentage; they will auto-populate as percentages in column H.</a:t>
            </a:r>
            <a:br>
              <a:rPr lang="en-US" sz="2000" spc="-20" dirty="0">
                <a:solidFill>
                  <a:schemeClr val="accent5"/>
                </a:solidFill>
                <a:latin typeface="Montserrat" pitchFamily="2" charset="77"/>
                <a:ea typeface="Lato" panose="020F0502020204030203" pitchFamily="34" charset="0"/>
                <a:cs typeface="Lato" panose="020F0502020204030203" pitchFamily="34" charset="0"/>
              </a:rPr>
            </a:br>
            <a:br>
              <a:rPr lang="en-US" sz="2000" spc="-20" dirty="0">
                <a:solidFill>
                  <a:schemeClr val="accent5"/>
                </a:solidFill>
                <a:latin typeface="Montserrat" pitchFamily="2" charset="77"/>
                <a:ea typeface="Lato" panose="020F0502020204030203" pitchFamily="34" charset="0"/>
                <a:cs typeface="Lato" panose="020F0502020204030203" pitchFamily="34" charset="0"/>
              </a:rPr>
            </a:br>
            <a:r>
              <a:rPr lang="en-US" sz="2000" spc="-20" dirty="0">
                <a:solidFill>
                  <a:schemeClr val="accent5"/>
                </a:solidFill>
                <a:latin typeface="Montserrat" pitchFamily="2" charset="77"/>
                <a:ea typeface="Lato" panose="020F0502020204030203" pitchFamily="34" charset="0"/>
                <a:cs typeface="Lato" panose="020F0502020204030203" pitchFamily="34" charset="0"/>
              </a:rPr>
              <a:t>Goals can vary across different indicators, areas, and other factors.</a:t>
            </a:r>
          </a:p>
        </p:txBody>
      </p:sp>
      <p:sp>
        <p:nvSpPr>
          <p:cNvPr id="7" name="Rectangle: Rounded Corners 14">
            <a:extLst>
              <a:ext uri="{FF2B5EF4-FFF2-40B4-BE49-F238E27FC236}">
                <a16:creationId xmlns:a16="http://schemas.microsoft.com/office/drawing/2014/main" id="{5A911735-7A04-2670-2AB6-592617EC2B2A}"/>
              </a:ext>
            </a:extLst>
          </p:cNvPr>
          <p:cNvSpPr/>
          <p:nvPr/>
        </p:nvSpPr>
        <p:spPr>
          <a:xfrm>
            <a:off x="116110" y="3802723"/>
            <a:ext cx="9269503" cy="1440685"/>
          </a:xfrm>
          <a:prstGeom prst="round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spc="-20" dirty="0">
                <a:solidFill>
                  <a:schemeClr val="accent1"/>
                </a:solidFill>
                <a:latin typeface="Montserrat" pitchFamily="2" charset="77"/>
                <a:ea typeface="Lato" panose="020F0502020204030203" pitchFamily="34" charset="0"/>
                <a:cs typeface="Lato" panose="020F0502020204030203" pitchFamily="34" charset="0"/>
              </a:rPr>
              <a:t>As goals are entered in column H, columns J-M will auto-populate. </a:t>
            </a:r>
          </a:p>
          <a:p>
            <a:pPr algn="ctr"/>
            <a:r>
              <a:rPr lang="en-US" sz="2400" spc="-20" dirty="0">
                <a:solidFill>
                  <a:schemeClr val="accent1"/>
                </a:solidFill>
                <a:latin typeface="Montserrat" pitchFamily="2" charset="77"/>
                <a:ea typeface="Lato" panose="020F0502020204030203" pitchFamily="34" charset="0"/>
                <a:cs typeface="Lato" panose="020F0502020204030203" pitchFamily="34" charset="0"/>
              </a:rPr>
              <a:t>Review the current percentage (current representation) to assess existing representation while entering goals.</a:t>
            </a:r>
          </a:p>
        </p:txBody>
      </p:sp>
      <p:cxnSp>
        <p:nvCxnSpPr>
          <p:cNvPr id="8" name="Straight Arrow Connector 7">
            <a:extLst>
              <a:ext uri="{FF2B5EF4-FFF2-40B4-BE49-F238E27FC236}">
                <a16:creationId xmlns:a16="http://schemas.microsoft.com/office/drawing/2014/main" id="{1A9B14A3-9B5A-422A-95D9-6FCC73CA0554}"/>
              </a:ext>
              <a:ext uri="{C183D7F6-B498-43B3-948B-1728B52AA6E4}">
                <adec:decorative xmlns:adec="http://schemas.microsoft.com/office/drawing/2017/decorative" val="1"/>
              </a:ext>
            </a:extLst>
          </p:cNvPr>
          <p:cNvCxnSpPr>
            <a:cxnSpLocks/>
          </p:cNvCxnSpPr>
          <p:nvPr/>
        </p:nvCxnSpPr>
        <p:spPr>
          <a:xfrm>
            <a:off x="6096000" y="5279266"/>
            <a:ext cx="0" cy="248643"/>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E38EC6F6-2EB1-EE60-DC0C-40CC91A8587E}"/>
              </a:ext>
            </a:extLst>
          </p:cNvPr>
          <p:cNvPicPr>
            <a:picLocks noChangeAspect="1"/>
          </p:cNvPicPr>
          <p:nvPr/>
        </p:nvPicPr>
        <p:blipFill>
          <a:blip r:embed="rId3"/>
          <a:stretch>
            <a:fillRect/>
          </a:stretch>
        </p:blipFill>
        <p:spPr>
          <a:xfrm>
            <a:off x="56455" y="2279918"/>
            <a:ext cx="9269512" cy="1290692"/>
          </a:xfrm>
          <a:prstGeom prst="rect">
            <a:avLst/>
          </a:prstGeom>
        </p:spPr>
      </p:pic>
      <p:pic>
        <p:nvPicPr>
          <p:cNvPr id="10" name="Picture 9">
            <a:extLst>
              <a:ext uri="{FF2B5EF4-FFF2-40B4-BE49-F238E27FC236}">
                <a16:creationId xmlns:a16="http://schemas.microsoft.com/office/drawing/2014/main" id="{66C58369-9902-71A8-E855-9DA388ADDC94}"/>
              </a:ext>
            </a:extLst>
          </p:cNvPr>
          <p:cNvPicPr>
            <a:picLocks noChangeAspect="1"/>
          </p:cNvPicPr>
          <p:nvPr/>
        </p:nvPicPr>
        <p:blipFill>
          <a:blip r:embed="rId4"/>
          <a:stretch>
            <a:fillRect/>
          </a:stretch>
        </p:blipFill>
        <p:spPr>
          <a:xfrm>
            <a:off x="3163696" y="5527909"/>
            <a:ext cx="5942386" cy="1224013"/>
          </a:xfrm>
          <a:prstGeom prst="rect">
            <a:avLst/>
          </a:prstGeom>
        </p:spPr>
      </p:pic>
      <p:sp>
        <p:nvSpPr>
          <p:cNvPr id="11" name="Rounded Rectangle 10">
            <a:extLst>
              <a:ext uri="{FF2B5EF4-FFF2-40B4-BE49-F238E27FC236}">
                <a16:creationId xmlns:a16="http://schemas.microsoft.com/office/drawing/2014/main" id="{69B2EC13-2B57-05DA-5BC2-B9FCE161ECD9}"/>
              </a:ext>
              <a:ext uri="{C183D7F6-B498-43B3-948B-1728B52AA6E4}">
                <adec:decorative xmlns:adec="http://schemas.microsoft.com/office/drawing/2017/decorative" val="1"/>
              </a:ext>
            </a:extLst>
          </p:cNvPr>
          <p:cNvSpPr/>
          <p:nvPr/>
        </p:nvSpPr>
        <p:spPr>
          <a:xfrm>
            <a:off x="3879910" y="5527909"/>
            <a:ext cx="5099504" cy="1442198"/>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Montserrat" pitchFamily="2" charset="77"/>
            </a:endParaRPr>
          </a:p>
        </p:txBody>
      </p:sp>
      <p:sp>
        <p:nvSpPr>
          <p:cNvPr id="12" name="Rounded Rectangle 11">
            <a:extLst>
              <a:ext uri="{FF2B5EF4-FFF2-40B4-BE49-F238E27FC236}">
                <a16:creationId xmlns:a16="http://schemas.microsoft.com/office/drawing/2014/main" id="{EFE6D5A8-E028-FDB9-E5FE-D895A34618A9}"/>
              </a:ext>
              <a:ext uri="{C183D7F6-B498-43B3-948B-1728B52AA6E4}">
                <adec:decorative xmlns:adec="http://schemas.microsoft.com/office/drawing/2017/decorative" val="1"/>
              </a:ext>
            </a:extLst>
          </p:cNvPr>
          <p:cNvSpPr/>
          <p:nvPr/>
        </p:nvSpPr>
        <p:spPr>
          <a:xfrm>
            <a:off x="8590831" y="2256105"/>
            <a:ext cx="777167" cy="1430562"/>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cxnSp>
        <p:nvCxnSpPr>
          <p:cNvPr id="13" name="Straight Arrow Connector 12">
            <a:extLst>
              <a:ext uri="{FF2B5EF4-FFF2-40B4-BE49-F238E27FC236}">
                <a16:creationId xmlns:a16="http://schemas.microsoft.com/office/drawing/2014/main" id="{22C5BEA9-A077-C1E0-2B50-BA4CF373338D}"/>
              </a:ext>
              <a:ext uri="{C183D7F6-B498-43B3-948B-1728B52AA6E4}">
                <adec:decorative xmlns:adec="http://schemas.microsoft.com/office/drawing/2017/decorative" val="1"/>
              </a:ext>
            </a:extLst>
          </p:cNvPr>
          <p:cNvCxnSpPr>
            <a:cxnSpLocks/>
          </p:cNvCxnSpPr>
          <p:nvPr/>
        </p:nvCxnSpPr>
        <p:spPr>
          <a:xfrm flipH="1">
            <a:off x="9452305" y="3001368"/>
            <a:ext cx="252676" cy="0"/>
          </a:xfrm>
          <a:prstGeom prst="straightConnector1">
            <a:avLst/>
          </a:prstGeom>
          <a:ln>
            <a:solidFill>
              <a:schemeClr val="accent5"/>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5551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2F5EC0-80F5-0B9D-F420-D18D6580BD05}"/>
              </a:ext>
            </a:extLst>
          </p:cNvPr>
          <p:cNvSpPr>
            <a:spLocks noGrp="1"/>
          </p:cNvSpPr>
          <p:nvPr>
            <p:ph type="title"/>
          </p:nvPr>
        </p:nvSpPr>
        <p:spPr>
          <a:xfrm>
            <a:off x="279399" y="49590"/>
            <a:ext cx="2620963" cy="4829175"/>
          </a:xfrm>
          <a:noFill/>
        </p:spPr>
        <p:txBody>
          <a:bodyPr anchor="t">
            <a:normAutofit fontScale="90000"/>
          </a:bodyPr>
          <a:lstStyle/>
          <a:p>
            <a:pPr>
              <a:lnSpc>
                <a:spcPct val="100000"/>
              </a:lnSpc>
            </a:pPr>
            <a:r>
              <a:rPr lang="en-US" sz="3600" dirty="0">
                <a:solidFill>
                  <a:schemeClr val="bg1"/>
                </a:solidFill>
                <a:latin typeface="Montserrat" pitchFamily="2" charset="77"/>
              </a:rPr>
              <a:t>Interpreting Paste Data Here from </a:t>
            </a:r>
            <a:r>
              <a:rPr lang="en-US" sz="3600" dirty="0" err="1">
                <a:solidFill>
                  <a:schemeClr val="bg1"/>
                </a:solidFill>
                <a:latin typeface="Montserrat" pitchFamily="2" charset="77"/>
              </a:rPr>
              <a:t>AllData</a:t>
            </a:r>
            <a:r>
              <a:rPr lang="en-US" sz="3600" dirty="0">
                <a:solidFill>
                  <a:schemeClr val="bg1"/>
                </a:solidFill>
                <a:latin typeface="Montserrat" pitchFamily="2" charset="77"/>
              </a:rPr>
              <a:t> Tab</a:t>
            </a:r>
            <a:br>
              <a:rPr lang="en-US" dirty="0">
                <a:solidFill>
                  <a:schemeClr val="bg1"/>
                </a:solidFill>
                <a:latin typeface="Montserrat" pitchFamily="2" charset="77"/>
              </a:rPr>
            </a:br>
            <a:br>
              <a:rPr lang="en-US" dirty="0">
                <a:solidFill>
                  <a:schemeClr val="bg1"/>
                </a:solidFill>
                <a:latin typeface="Montserrat" pitchFamily="2" charset="77"/>
              </a:rPr>
            </a:br>
            <a:r>
              <a:rPr lang="en-US" sz="2200" i="1" dirty="0">
                <a:solidFill>
                  <a:schemeClr val="bg1"/>
                </a:solidFill>
                <a:latin typeface="Montserrat SemiBold" pitchFamily="2" charset="77"/>
              </a:rPr>
              <a:t>Use this step to interpret the information shared on the Paste Data Here from </a:t>
            </a:r>
            <a:r>
              <a:rPr lang="en-US" sz="2200" i="1" dirty="0" err="1">
                <a:solidFill>
                  <a:schemeClr val="bg1"/>
                </a:solidFill>
                <a:latin typeface="Montserrat SemiBold" pitchFamily="2" charset="77"/>
              </a:rPr>
              <a:t>AllData</a:t>
            </a:r>
            <a:r>
              <a:rPr lang="en-US" sz="2200" i="1" dirty="0">
                <a:solidFill>
                  <a:schemeClr val="bg1"/>
                </a:solidFill>
                <a:latin typeface="Montserrat SemiBold" pitchFamily="2" charset="77"/>
              </a:rPr>
              <a:t> Tab.</a:t>
            </a:r>
            <a:endParaRPr lang="en-US" i="1" dirty="0">
              <a:solidFill>
                <a:schemeClr val="bg1"/>
              </a:solidFill>
              <a:latin typeface="Montserrat SemiBold" pitchFamily="2" charset="77"/>
            </a:endParaRPr>
          </a:p>
        </p:txBody>
      </p:sp>
      <p:pic>
        <p:nvPicPr>
          <p:cNvPr id="5" name="Picture 4">
            <a:extLst>
              <a:ext uri="{FF2B5EF4-FFF2-40B4-BE49-F238E27FC236}">
                <a16:creationId xmlns:a16="http://schemas.microsoft.com/office/drawing/2014/main" id="{FED0861D-7534-90DA-6DAA-66FE64C9AE4C}"/>
              </a:ext>
            </a:extLst>
          </p:cNvPr>
          <p:cNvPicPr>
            <a:picLocks noChangeAspect="1"/>
          </p:cNvPicPr>
          <p:nvPr/>
        </p:nvPicPr>
        <p:blipFill>
          <a:blip r:embed="rId3"/>
          <a:srcRect t="19516"/>
          <a:stretch>
            <a:fillRect/>
          </a:stretch>
        </p:blipFill>
        <p:spPr>
          <a:xfrm>
            <a:off x="243541" y="4600575"/>
            <a:ext cx="11893602" cy="2207835"/>
          </a:xfrm>
          <a:prstGeom prst="rect">
            <a:avLst/>
          </a:prstGeom>
        </p:spPr>
      </p:pic>
      <p:sp>
        <p:nvSpPr>
          <p:cNvPr id="6" name="Rounded Rectangle 5">
            <a:extLst>
              <a:ext uri="{FF2B5EF4-FFF2-40B4-BE49-F238E27FC236}">
                <a16:creationId xmlns:a16="http://schemas.microsoft.com/office/drawing/2014/main" id="{C8214EE9-285D-32EC-1F27-576A84A6F8E2}"/>
              </a:ext>
              <a:ext uri="{C183D7F6-B498-43B3-948B-1728B52AA6E4}">
                <adec:decorative xmlns:adec="http://schemas.microsoft.com/office/drawing/2017/decorative" val="1"/>
              </a:ext>
            </a:extLst>
          </p:cNvPr>
          <p:cNvSpPr/>
          <p:nvPr/>
        </p:nvSpPr>
        <p:spPr>
          <a:xfrm>
            <a:off x="4482353" y="4621085"/>
            <a:ext cx="507432" cy="2257425"/>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7" name="Rectangle: Rounded Corners 26">
            <a:extLst>
              <a:ext uri="{FF2B5EF4-FFF2-40B4-BE49-F238E27FC236}">
                <a16:creationId xmlns:a16="http://schemas.microsoft.com/office/drawing/2014/main" id="{A64A96D1-E502-28A6-4CAD-078ED5737AD2}"/>
              </a:ext>
            </a:extLst>
          </p:cNvPr>
          <p:cNvSpPr/>
          <p:nvPr/>
        </p:nvSpPr>
        <p:spPr>
          <a:xfrm>
            <a:off x="3186969" y="1592826"/>
            <a:ext cx="2449611" cy="2381542"/>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solidFill>
                  <a:schemeClr val="bg2">
                    <a:lumMod val="50000"/>
                  </a:schemeClr>
                </a:solidFill>
                <a:latin typeface="Montserrat" pitchFamily="2" charset="77"/>
                <a:ea typeface="Lato" panose="020F0502020204030203" pitchFamily="34" charset="0"/>
                <a:cs typeface="Lato" panose="020F0502020204030203" pitchFamily="34" charset="0"/>
              </a:rPr>
              <a:t>This column will be blank until populated. </a:t>
            </a:r>
          </a:p>
          <a:p>
            <a:pPr algn="ctr"/>
            <a:r>
              <a:rPr lang="en-US" sz="1800" dirty="0">
                <a:solidFill>
                  <a:schemeClr val="bg2">
                    <a:lumMod val="50000"/>
                  </a:schemeClr>
                </a:solidFill>
                <a:latin typeface="Montserrat" pitchFamily="2" charset="77"/>
                <a:ea typeface="Lato" panose="020F0502020204030203" pitchFamily="34" charset="0"/>
                <a:cs typeface="Lato" panose="020F0502020204030203" pitchFamily="34" charset="0"/>
              </a:rPr>
              <a:t>Enter goals as percentages in column H.</a:t>
            </a:r>
          </a:p>
        </p:txBody>
      </p:sp>
      <p:cxnSp>
        <p:nvCxnSpPr>
          <p:cNvPr id="8" name="Straight Arrow Connector 7">
            <a:extLst>
              <a:ext uri="{FF2B5EF4-FFF2-40B4-BE49-F238E27FC236}">
                <a16:creationId xmlns:a16="http://schemas.microsoft.com/office/drawing/2014/main" id="{68DC6B31-B55E-8311-573D-BCD8D5A7748D}"/>
              </a:ext>
              <a:ext uri="{C183D7F6-B498-43B3-948B-1728B52AA6E4}">
                <adec:decorative xmlns:adec="http://schemas.microsoft.com/office/drawing/2017/decorative" val="1"/>
              </a:ext>
            </a:extLst>
          </p:cNvPr>
          <p:cNvCxnSpPr>
            <a:cxnSpLocks/>
          </p:cNvCxnSpPr>
          <p:nvPr/>
        </p:nvCxnSpPr>
        <p:spPr>
          <a:xfrm>
            <a:off x="4764881" y="4001054"/>
            <a:ext cx="0" cy="532481"/>
          </a:xfrm>
          <a:prstGeom prst="straightConnector1">
            <a:avLst/>
          </a:prstGeom>
          <a:ln w="25400">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9" name="Rounded Rectangle 8">
            <a:extLst>
              <a:ext uri="{FF2B5EF4-FFF2-40B4-BE49-F238E27FC236}">
                <a16:creationId xmlns:a16="http://schemas.microsoft.com/office/drawing/2014/main" id="{C70DD184-FB19-0476-8AEB-21656D80589B}"/>
              </a:ext>
              <a:ext uri="{C183D7F6-B498-43B3-948B-1728B52AA6E4}">
                <adec:decorative xmlns:adec="http://schemas.microsoft.com/office/drawing/2017/decorative" val="1"/>
              </a:ext>
            </a:extLst>
          </p:cNvPr>
          <p:cNvSpPr/>
          <p:nvPr/>
        </p:nvSpPr>
        <p:spPr>
          <a:xfrm>
            <a:off x="5082707" y="4600575"/>
            <a:ext cx="730837" cy="2257425"/>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0" name="Rectangle: Rounded Corners 26">
            <a:extLst>
              <a:ext uri="{FF2B5EF4-FFF2-40B4-BE49-F238E27FC236}">
                <a16:creationId xmlns:a16="http://schemas.microsoft.com/office/drawing/2014/main" id="{CB9C9887-0183-75A0-C6C0-28A552392D95}"/>
              </a:ext>
            </a:extLst>
          </p:cNvPr>
          <p:cNvSpPr/>
          <p:nvPr/>
        </p:nvSpPr>
        <p:spPr>
          <a:xfrm>
            <a:off x="5100637" y="49590"/>
            <a:ext cx="7036486" cy="838124"/>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900" dirty="0">
                <a:solidFill>
                  <a:schemeClr val="bg2">
                    <a:lumMod val="50000"/>
                  </a:schemeClr>
                </a:solidFill>
                <a:latin typeface="Montserrat" pitchFamily="2" charset="77"/>
                <a:ea typeface="Lato" panose="020F0502020204030203" pitchFamily="34" charset="0"/>
                <a:cs typeface="Lato" panose="020F0502020204030203" pitchFamily="34" charset="0"/>
              </a:rPr>
              <a:t>This column automatically populates the numerical count of goals entered as percentages.</a:t>
            </a:r>
          </a:p>
        </p:txBody>
      </p:sp>
      <p:cxnSp>
        <p:nvCxnSpPr>
          <p:cNvPr id="11" name="Straight Arrow Connector 10">
            <a:extLst>
              <a:ext uri="{FF2B5EF4-FFF2-40B4-BE49-F238E27FC236}">
                <a16:creationId xmlns:a16="http://schemas.microsoft.com/office/drawing/2014/main" id="{A71011A0-EE8E-C52A-571F-9AE55BAF200E}"/>
              </a:ext>
              <a:ext uri="{C183D7F6-B498-43B3-948B-1728B52AA6E4}">
                <adec:decorative xmlns:adec="http://schemas.microsoft.com/office/drawing/2017/decorative" val="1"/>
              </a:ext>
            </a:extLst>
          </p:cNvPr>
          <p:cNvCxnSpPr>
            <a:cxnSpLocks/>
          </p:cNvCxnSpPr>
          <p:nvPr/>
        </p:nvCxnSpPr>
        <p:spPr>
          <a:xfrm>
            <a:off x="5457830" y="914400"/>
            <a:ext cx="0" cy="3571875"/>
          </a:xfrm>
          <a:prstGeom prst="straightConnector1">
            <a:avLst/>
          </a:prstGeom>
          <a:ln w="25400">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2" name="Rounded Rectangle 11">
            <a:extLst>
              <a:ext uri="{FF2B5EF4-FFF2-40B4-BE49-F238E27FC236}">
                <a16:creationId xmlns:a16="http://schemas.microsoft.com/office/drawing/2014/main" id="{877336E4-0977-5E98-EE9B-366C2F51CA18}"/>
              </a:ext>
              <a:ext uri="{C183D7F6-B498-43B3-948B-1728B52AA6E4}">
                <adec:decorative xmlns:adec="http://schemas.microsoft.com/office/drawing/2017/decorative" val="1"/>
              </a:ext>
            </a:extLst>
          </p:cNvPr>
          <p:cNvSpPr/>
          <p:nvPr/>
        </p:nvSpPr>
        <p:spPr>
          <a:xfrm>
            <a:off x="5882807" y="4600575"/>
            <a:ext cx="685692" cy="2257425"/>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3" name="Rectangle: Rounded Corners 26">
            <a:extLst>
              <a:ext uri="{FF2B5EF4-FFF2-40B4-BE49-F238E27FC236}">
                <a16:creationId xmlns:a16="http://schemas.microsoft.com/office/drawing/2014/main" id="{B6C38846-90FC-46D3-6D5D-77BD1970DC1E}"/>
              </a:ext>
            </a:extLst>
          </p:cNvPr>
          <p:cNvSpPr/>
          <p:nvPr/>
        </p:nvSpPr>
        <p:spPr>
          <a:xfrm>
            <a:off x="5636581" y="1102868"/>
            <a:ext cx="6500549" cy="1025963"/>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900" dirty="0">
                <a:solidFill>
                  <a:schemeClr val="bg2">
                    <a:lumMod val="50000"/>
                  </a:schemeClr>
                </a:solidFill>
                <a:latin typeface="Montserrat" pitchFamily="2" charset="77"/>
                <a:ea typeface="Lato" panose="020F0502020204030203" pitchFamily="34" charset="0"/>
                <a:cs typeface="Lato" panose="020F0502020204030203" pitchFamily="34" charset="0"/>
              </a:rPr>
              <a:t>This column automatically populates a visual heatmap of current representation informed by the low, mid, and high ranges of data entered.</a:t>
            </a:r>
          </a:p>
        </p:txBody>
      </p:sp>
      <p:cxnSp>
        <p:nvCxnSpPr>
          <p:cNvPr id="14" name="Straight Arrow Connector 13">
            <a:extLst>
              <a:ext uri="{FF2B5EF4-FFF2-40B4-BE49-F238E27FC236}">
                <a16:creationId xmlns:a16="http://schemas.microsoft.com/office/drawing/2014/main" id="{C81431E7-5EA3-EBDF-DE5F-51DC1C1BA0E7}"/>
              </a:ext>
              <a:ext uri="{C183D7F6-B498-43B3-948B-1728B52AA6E4}">
                <adec:decorative xmlns:adec="http://schemas.microsoft.com/office/drawing/2017/decorative" val="1"/>
              </a:ext>
            </a:extLst>
          </p:cNvPr>
          <p:cNvCxnSpPr>
            <a:cxnSpLocks/>
          </p:cNvCxnSpPr>
          <p:nvPr/>
        </p:nvCxnSpPr>
        <p:spPr>
          <a:xfrm>
            <a:off x="6282997" y="2130858"/>
            <a:ext cx="0" cy="2424848"/>
          </a:xfrm>
          <a:prstGeom prst="straightConnector1">
            <a:avLst/>
          </a:prstGeom>
          <a:ln w="25400">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5" name="Rounded Rectangle 14">
            <a:extLst>
              <a:ext uri="{FF2B5EF4-FFF2-40B4-BE49-F238E27FC236}">
                <a16:creationId xmlns:a16="http://schemas.microsoft.com/office/drawing/2014/main" id="{D1F46205-EBA7-A064-5DF3-3F175A346D3D}"/>
              </a:ext>
              <a:ext uri="{C183D7F6-B498-43B3-948B-1728B52AA6E4}">
                <adec:decorative xmlns:adec="http://schemas.microsoft.com/office/drawing/2017/decorative" val="1"/>
              </a:ext>
            </a:extLst>
          </p:cNvPr>
          <p:cNvSpPr/>
          <p:nvPr/>
        </p:nvSpPr>
        <p:spPr>
          <a:xfrm>
            <a:off x="6650605" y="4600575"/>
            <a:ext cx="1078680" cy="2257425"/>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6" name="Rectangle: Rounded Corners 26">
            <a:extLst>
              <a:ext uri="{FF2B5EF4-FFF2-40B4-BE49-F238E27FC236}">
                <a16:creationId xmlns:a16="http://schemas.microsoft.com/office/drawing/2014/main" id="{EBFCBC3B-1CBD-D8D3-FB36-84557A98AFF8}"/>
              </a:ext>
            </a:extLst>
          </p:cNvPr>
          <p:cNvSpPr/>
          <p:nvPr/>
        </p:nvSpPr>
        <p:spPr>
          <a:xfrm>
            <a:off x="6515101" y="2317319"/>
            <a:ext cx="5622021" cy="976373"/>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900" dirty="0">
                <a:solidFill>
                  <a:schemeClr val="bg2">
                    <a:lumMod val="50000"/>
                  </a:schemeClr>
                </a:solidFill>
                <a:latin typeface="Montserrat" pitchFamily="2" charset="77"/>
                <a:ea typeface="Lato" panose="020F0502020204030203" pitchFamily="34" charset="0"/>
                <a:cs typeface="Lato" panose="020F0502020204030203" pitchFamily="34" charset="0"/>
              </a:rPr>
              <a:t>This column automatically populates the numerical value of learners needed to achieve goals.</a:t>
            </a:r>
          </a:p>
        </p:txBody>
      </p:sp>
      <p:cxnSp>
        <p:nvCxnSpPr>
          <p:cNvPr id="17" name="Straight Arrow Connector 16">
            <a:extLst>
              <a:ext uri="{FF2B5EF4-FFF2-40B4-BE49-F238E27FC236}">
                <a16:creationId xmlns:a16="http://schemas.microsoft.com/office/drawing/2014/main" id="{7E0C35DA-608B-4354-ACAB-E2DA66DCE903}"/>
              </a:ext>
              <a:ext uri="{C183D7F6-B498-43B3-948B-1728B52AA6E4}">
                <adec:decorative xmlns:adec="http://schemas.microsoft.com/office/drawing/2017/decorative" val="1"/>
              </a:ext>
            </a:extLst>
          </p:cNvPr>
          <p:cNvCxnSpPr>
            <a:cxnSpLocks/>
          </p:cNvCxnSpPr>
          <p:nvPr/>
        </p:nvCxnSpPr>
        <p:spPr>
          <a:xfrm>
            <a:off x="7259523" y="3343282"/>
            <a:ext cx="0" cy="1140263"/>
          </a:xfrm>
          <a:prstGeom prst="straightConnector1">
            <a:avLst/>
          </a:prstGeom>
          <a:ln w="25400">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8" name="Rounded Rectangle 17">
            <a:extLst>
              <a:ext uri="{FF2B5EF4-FFF2-40B4-BE49-F238E27FC236}">
                <a16:creationId xmlns:a16="http://schemas.microsoft.com/office/drawing/2014/main" id="{A2C3BB82-2B75-2801-7ECA-73E75FEAADDE}"/>
              </a:ext>
              <a:ext uri="{C183D7F6-B498-43B3-948B-1728B52AA6E4}">
                <adec:decorative xmlns:adec="http://schemas.microsoft.com/office/drawing/2017/decorative" val="1"/>
              </a:ext>
            </a:extLst>
          </p:cNvPr>
          <p:cNvSpPr/>
          <p:nvPr/>
        </p:nvSpPr>
        <p:spPr>
          <a:xfrm>
            <a:off x="7885046" y="4612120"/>
            <a:ext cx="2287653" cy="2257425"/>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9" name="Rectangle: Rounded Corners 26">
            <a:extLst>
              <a:ext uri="{FF2B5EF4-FFF2-40B4-BE49-F238E27FC236}">
                <a16:creationId xmlns:a16="http://schemas.microsoft.com/office/drawing/2014/main" id="{0D58EE19-351F-0C1A-AF03-EFC00D3DEDE9}"/>
              </a:ext>
            </a:extLst>
          </p:cNvPr>
          <p:cNvSpPr/>
          <p:nvPr/>
        </p:nvSpPr>
        <p:spPr>
          <a:xfrm>
            <a:off x="7759146" y="3457582"/>
            <a:ext cx="4377979" cy="1025963"/>
          </a:xfrm>
          <a:prstGeom prst="roundRect">
            <a:avLst/>
          </a:prstGeom>
          <a:solidFill>
            <a:schemeClr val="bg1"/>
          </a:solid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solidFill>
                  <a:schemeClr val="bg2">
                    <a:lumMod val="50000"/>
                  </a:schemeClr>
                </a:solidFill>
                <a:latin typeface="Montserrat" pitchFamily="2" charset="77"/>
                <a:ea typeface="Lato" panose="020F0502020204030203" pitchFamily="34" charset="0"/>
                <a:cs typeface="Lato" panose="020F0502020204030203" pitchFamily="34" charset="0"/>
              </a:rPr>
              <a:t>This column automatically populates the percentage that the group needs to achieve its goals.</a:t>
            </a:r>
          </a:p>
        </p:txBody>
      </p:sp>
    </p:spTree>
    <p:extLst>
      <p:ext uri="{BB962C8B-B14F-4D97-AF65-F5344CB8AC3E}">
        <p14:creationId xmlns:p14="http://schemas.microsoft.com/office/powerpoint/2010/main" val="1530861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40982-DCF0-CBAF-AF15-C847091BCF15}"/>
              </a:ext>
            </a:extLst>
          </p:cNvPr>
          <p:cNvPicPr>
            <a:picLocks noChangeAspect="1"/>
          </p:cNvPicPr>
          <p:nvPr/>
        </p:nvPicPr>
        <p:blipFill>
          <a:blip r:embed="rId3"/>
          <a:stretch>
            <a:fillRect/>
          </a:stretch>
        </p:blipFill>
        <p:spPr>
          <a:xfrm>
            <a:off x="460845" y="2762362"/>
            <a:ext cx="10829894" cy="3344296"/>
          </a:xfrm>
          <a:prstGeom prst="rect">
            <a:avLst/>
          </a:prstGeom>
        </p:spPr>
      </p:pic>
      <p:sp>
        <p:nvSpPr>
          <p:cNvPr id="4" name="Title 1">
            <a:extLst>
              <a:ext uri="{FF2B5EF4-FFF2-40B4-BE49-F238E27FC236}">
                <a16:creationId xmlns:a16="http://schemas.microsoft.com/office/drawing/2014/main" id="{BE2F74DB-2120-AA6B-E9BB-C4C3B27B49E3}"/>
              </a:ext>
            </a:extLst>
          </p:cNvPr>
          <p:cNvSpPr>
            <a:spLocks noGrp="1"/>
          </p:cNvSpPr>
          <p:nvPr>
            <p:ph type="title"/>
          </p:nvPr>
        </p:nvSpPr>
        <p:spPr>
          <a:xfrm>
            <a:off x="688027" y="564461"/>
            <a:ext cx="10969661" cy="903733"/>
          </a:xfrm>
        </p:spPr>
        <p:txBody>
          <a:bodyPr>
            <a:normAutofit fontScale="90000"/>
          </a:bodyPr>
          <a:lstStyle/>
          <a:p>
            <a:pPr>
              <a:lnSpc>
                <a:spcPct val="150000"/>
              </a:lnSpc>
            </a:pPr>
            <a:r>
              <a:rPr lang="en-US" sz="3600" dirty="0">
                <a:latin typeface="Montserrat" pitchFamily="2" charset="77"/>
              </a:rPr>
              <a:t>Quick Guide: Heatmap (% # Needed) Tab</a:t>
            </a:r>
            <a:br>
              <a:rPr lang="en-US" sz="9600" dirty="0">
                <a:latin typeface="Montserrat" pitchFamily="2" charset="77"/>
              </a:rPr>
            </a:br>
            <a:r>
              <a:rPr lang="en-US" sz="2200" i="1" dirty="0">
                <a:solidFill>
                  <a:schemeClr val="tx1"/>
                </a:solidFill>
                <a:latin typeface="Montserrat" pitchFamily="2" charset="77"/>
              </a:rPr>
              <a:t>Use this step to review data visually across desired filters.</a:t>
            </a:r>
          </a:p>
        </p:txBody>
      </p:sp>
      <p:sp>
        <p:nvSpPr>
          <p:cNvPr id="5" name="Text Placeholder 2">
            <a:extLst>
              <a:ext uri="{FF2B5EF4-FFF2-40B4-BE49-F238E27FC236}">
                <a16:creationId xmlns:a16="http://schemas.microsoft.com/office/drawing/2014/main" id="{A34FD86F-07CA-DD3F-A271-E88398569CA8}"/>
              </a:ext>
            </a:extLst>
          </p:cNvPr>
          <p:cNvSpPr txBox="1">
            <a:spLocks/>
          </p:cNvSpPr>
          <p:nvPr/>
        </p:nvSpPr>
        <p:spPr>
          <a:xfrm>
            <a:off x="-152589" y="53257"/>
            <a:ext cx="12497178" cy="646092"/>
          </a:xfrm>
          <a:prstGeom prst="rect">
            <a:avLst/>
          </a:prstGeom>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lgn="ctr"/>
            <a:r>
              <a:rPr lang="en-US" sz="2400" dirty="0">
                <a:latin typeface="Montserrat" pitchFamily="2" charset="77"/>
              </a:rPr>
              <a:t>This tab must be </a:t>
            </a:r>
            <a:r>
              <a:rPr lang="en-US" sz="2400" b="1" dirty="0">
                <a:latin typeface="Montserrat" pitchFamily="2" charset="77"/>
              </a:rPr>
              <a:t>REFRESHED</a:t>
            </a:r>
            <a:r>
              <a:rPr lang="en-US" sz="2400" dirty="0">
                <a:latin typeface="Montserrat" pitchFamily="2" charset="77"/>
              </a:rPr>
              <a:t> to update and include any data from the previous tab.</a:t>
            </a:r>
          </a:p>
        </p:txBody>
      </p:sp>
      <p:sp>
        <p:nvSpPr>
          <p:cNvPr id="6" name="Rounded Rectangle 5">
            <a:extLst>
              <a:ext uri="{FF2B5EF4-FFF2-40B4-BE49-F238E27FC236}">
                <a16:creationId xmlns:a16="http://schemas.microsoft.com/office/drawing/2014/main" id="{C4F5B75E-EA46-41F5-C9B3-034466DFF197}"/>
              </a:ext>
              <a:ext uri="{C183D7F6-B498-43B3-948B-1728B52AA6E4}">
                <adec:decorative xmlns:adec="http://schemas.microsoft.com/office/drawing/2017/decorative" val="1"/>
              </a:ext>
            </a:extLst>
          </p:cNvPr>
          <p:cNvSpPr/>
          <p:nvPr/>
        </p:nvSpPr>
        <p:spPr>
          <a:xfrm>
            <a:off x="3551705" y="4500567"/>
            <a:ext cx="742942" cy="242888"/>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Montserrat" pitchFamily="2" charset="77"/>
            </a:endParaRPr>
          </a:p>
        </p:txBody>
      </p:sp>
      <p:cxnSp>
        <p:nvCxnSpPr>
          <p:cNvPr id="7" name="Straight Arrow Connector 6">
            <a:extLst>
              <a:ext uri="{FF2B5EF4-FFF2-40B4-BE49-F238E27FC236}">
                <a16:creationId xmlns:a16="http://schemas.microsoft.com/office/drawing/2014/main" id="{60BA4921-7594-6205-C143-E0770F4144D4}"/>
              </a:ext>
              <a:ext uri="{C183D7F6-B498-43B3-948B-1728B52AA6E4}">
                <adec:decorative xmlns:adec="http://schemas.microsoft.com/office/drawing/2017/decorative" val="1"/>
              </a:ext>
            </a:extLst>
          </p:cNvPr>
          <p:cNvCxnSpPr>
            <a:cxnSpLocks/>
          </p:cNvCxnSpPr>
          <p:nvPr/>
        </p:nvCxnSpPr>
        <p:spPr>
          <a:xfrm>
            <a:off x="4085106" y="2622555"/>
            <a:ext cx="0" cy="1877944"/>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8" name="Rectangle: Rounded Corners 14">
            <a:extLst>
              <a:ext uri="{FF2B5EF4-FFF2-40B4-BE49-F238E27FC236}">
                <a16:creationId xmlns:a16="http://schemas.microsoft.com/office/drawing/2014/main" id="{451C664B-99D7-24A0-BCFD-E3819C20678E}"/>
              </a:ext>
            </a:extLst>
          </p:cNvPr>
          <p:cNvSpPr/>
          <p:nvPr/>
        </p:nvSpPr>
        <p:spPr>
          <a:xfrm>
            <a:off x="460845" y="1812285"/>
            <a:ext cx="4271339" cy="816424"/>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rgbClr val="FF0000"/>
                </a:solidFill>
                <a:latin typeface="Montserrat" pitchFamily="2" charset="77"/>
              </a:rPr>
              <a:t>Refresh the table by </a:t>
            </a:r>
            <a:r>
              <a:rPr lang="en-US" sz="1600" b="1" u="sng" dirty="0">
                <a:solidFill>
                  <a:srgbClr val="FF0000"/>
                </a:solidFill>
                <a:latin typeface="Montserrat" pitchFamily="2" charset="77"/>
              </a:rPr>
              <a:t>right</a:t>
            </a:r>
            <a:r>
              <a:rPr lang="en-US" sz="1600" b="1" dirty="0">
                <a:solidFill>
                  <a:srgbClr val="FF0000"/>
                </a:solidFill>
                <a:latin typeface="Montserrat" pitchFamily="2" charset="77"/>
              </a:rPr>
              <a:t>-clicking on the subgroup and choosing </a:t>
            </a:r>
            <a:r>
              <a:rPr lang="en-US" sz="1600" b="1" u="sng" dirty="0">
                <a:solidFill>
                  <a:srgbClr val="FF0000"/>
                </a:solidFill>
                <a:latin typeface="Montserrat" pitchFamily="2" charset="77"/>
              </a:rPr>
              <a:t>‘Refresh’</a:t>
            </a:r>
          </a:p>
        </p:txBody>
      </p:sp>
      <p:sp>
        <p:nvSpPr>
          <p:cNvPr id="9" name="Rounded Rectangle 8">
            <a:extLst>
              <a:ext uri="{FF2B5EF4-FFF2-40B4-BE49-F238E27FC236}">
                <a16:creationId xmlns:a16="http://schemas.microsoft.com/office/drawing/2014/main" id="{0CD4D19C-9916-9399-AF48-9E1C9D461A6D}"/>
              </a:ext>
              <a:ext uri="{C183D7F6-B498-43B3-948B-1728B52AA6E4}">
                <adec:decorative xmlns:adec="http://schemas.microsoft.com/office/drawing/2017/decorative" val="1"/>
              </a:ext>
            </a:extLst>
          </p:cNvPr>
          <p:cNvSpPr/>
          <p:nvPr/>
        </p:nvSpPr>
        <p:spPr>
          <a:xfrm>
            <a:off x="5396852" y="4109952"/>
            <a:ext cx="5784369" cy="390547"/>
          </a:xfrm>
          <a:prstGeom prst="round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Montserrat" pitchFamily="2" charset="77"/>
            </a:endParaRPr>
          </a:p>
        </p:txBody>
      </p:sp>
      <p:sp>
        <p:nvSpPr>
          <p:cNvPr id="10" name="Rectangle: Rounded Corners 14">
            <a:extLst>
              <a:ext uri="{FF2B5EF4-FFF2-40B4-BE49-F238E27FC236}">
                <a16:creationId xmlns:a16="http://schemas.microsoft.com/office/drawing/2014/main" id="{AA3F03C2-BE2E-7BE6-185C-568DD0C972DB}"/>
              </a:ext>
            </a:extLst>
          </p:cNvPr>
          <p:cNvSpPr/>
          <p:nvPr/>
        </p:nvSpPr>
        <p:spPr>
          <a:xfrm>
            <a:off x="4953992" y="1812285"/>
            <a:ext cx="6336747" cy="816425"/>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accent2"/>
                </a:solidFill>
                <a:latin typeface="Montserrat" pitchFamily="2" charset="77"/>
              </a:rPr>
              <a:t>This row displays the various AREAS represented in the data. Drag the size of Row 4 on the left-hand side of the Excel window to see Areas clearly</a:t>
            </a:r>
          </a:p>
        </p:txBody>
      </p:sp>
      <p:sp>
        <p:nvSpPr>
          <p:cNvPr id="11" name="Rounded Rectangle 10">
            <a:extLst>
              <a:ext uri="{FF2B5EF4-FFF2-40B4-BE49-F238E27FC236}">
                <a16:creationId xmlns:a16="http://schemas.microsoft.com/office/drawing/2014/main" id="{EC8A86B8-FB25-9B5D-B313-2AD055E2D03A}"/>
              </a:ext>
              <a:ext uri="{C183D7F6-B498-43B3-948B-1728B52AA6E4}">
                <adec:decorative xmlns:adec="http://schemas.microsoft.com/office/drawing/2017/decorative" val="1"/>
              </a:ext>
            </a:extLst>
          </p:cNvPr>
          <p:cNvSpPr/>
          <p:nvPr/>
        </p:nvSpPr>
        <p:spPr>
          <a:xfrm>
            <a:off x="5396851" y="4536693"/>
            <a:ext cx="5784329" cy="188317"/>
          </a:xfrm>
          <a:prstGeom prst="roundRect">
            <a:avLst/>
          </a:prstGeom>
          <a:noFill/>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latin typeface="Montserrat" pitchFamily="2" charset="77"/>
            </a:endParaRPr>
          </a:p>
        </p:txBody>
      </p:sp>
      <p:sp>
        <p:nvSpPr>
          <p:cNvPr id="13" name="Rectangle: Rounded Corners 14">
            <a:extLst>
              <a:ext uri="{FF2B5EF4-FFF2-40B4-BE49-F238E27FC236}">
                <a16:creationId xmlns:a16="http://schemas.microsoft.com/office/drawing/2014/main" id="{7DD61328-864F-27E1-B4CF-14CBF6BFF96C}"/>
              </a:ext>
            </a:extLst>
          </p:cNvPr>
          <p:cNvSpPr/>
          <p:nvPr/>
        </p:nvSpPr>
        <p:spPr>
          <a:xfrm>
            <a:off x="3875536" y="6240312"/>
            <a:ext cx="8266689" cy="583190"/>
          </a:xfrm>
          <a:prstGeom prst="roundRect">
            <a:avLst/>
          </a:prstGeom>
          <a:solidFill>
            <a:schemeClr val="bg1"/>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a:solidFill>
                  <a:schemeClr val="accent1"/>
                </a:solidFill>
                <a:latin typeface="Montserrat" pitchFamily="2" charset="77"/>
              </a:rPr>
              <a:t>These columns show the percentage, number, current and goal of learners across the data</a:t>
            </a:r>
          </a:p>
        </p:txBody>
      </p:sp>
      <p:sp>
        <p:nvSpPr>
          <p:cNvPr id="14" name="Oval 13">
            <a:extLst>
              <a:ext uri="{FF2B5EF4-FFF2-40B4-BE49-F238E27FC236}">
                <a16:creationId xmlns:a16="http://schemas.microsoft.com/office/drawing/2014/main" id="{154BDA29-0D01-00D9-6C7B-58682D979006}"/>
              </a:ext>
              <a:ext uri="{C183D7F6-B498-43B3-948B-1728B52AA6E4}">
                <adec:decorative xmlns:adec="http://schemas.microsoft.com/office/drawing/2017/decorative" val="1"/>
              </a:ext>
            </a:extLst>
          </p:cNvPr>
          <p:cNvSpPr/>
          <p:nvPr/>
        </p:nvSpPr>
        <p:spPr>
          <a:xfrm>
            <a:off x="322724" y="4368700"/>
            <a:ext cx="380051" cy="242888"/>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cxnSp>
        <p:nvCxnSpPr>
          <p:cNvPr id="15" name="Straight Arrow Connector 14">
            <a:extLst>
              <a:ext uri="{FF2B5EF4-FFF2-40B4-BE49-F238E27FC236}">
                <a16:creationId xmlns:a16="http://schemas.microsoft.com/office/drawing/2014/main" id="{190E50ED-8D67-5BC0-B4D7-F971706E5800}"/>
              </a:ext>
              <a:ext uri="{C183D7F6-B498-43B3-948B-1728B52AA6E4}">
                <adec:decorative xmlns:adec="http://schemas.microsoft.com/office/drawing/2017/decorative" val="1"/>
              </a:ext>
            </a:extLst>
          </p:cNvPr>
          <p:cNvCxnSpPr>
            <a:cxnSpLocks/>
          </p:cNvCxnSpPr>
          <p:nvPr/>
        </p:nvCxnSpPr>
        <p:spPr>
          <a:xfrm>
            <a:off x="10690672" y="2622555"/>
            <a:ext cx="0" cy="1487397"/>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568800D-4E69-5DA5-5FA3-6CCA56F94BBF}"/>
              </a:ext>
            </a:extLst>
          </p:cNvPr>
          <p:cNvCxnSpPr>
            <a:cxnSpLocks/>
            <a:endCxn id="14" idx="7"/>
          </p:cNvCxnSpPr>
          <p:nvPr/>
        </p:nvCxnSpPr>
        <p:spPr>
          <a:xfrm flipH="1">
            <a:off x="647118" y="2622487"/>
            <a:ext cx="4640216" cy="1781783"/>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9896B51-EA02-8FF7-7D8D-4B999B1D80F2}"/>
              </a:ext>
            </a:extLst>
          </p:cNvPr>
          <p:cNvCxnSpPr>
            <a:cxnSpLocks/>
          </p:cNvCxnSpPr>
          <p:nvPr/>
        </p:nvCxnSpPr>
        <p:spPr>
          <a:xfrm flipV="1">
            <a:off x="10690672" y="4743455"/>
            <a:ext cx="0" cy="1496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917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D23F83-D202-2120-07EB-FB0D631ECF84}"/>
              </a:ext>
            </a:extLst>
          </p:cNvPr>
          <p:cNvSpPr>
            <a:spLocks noGrp="1"/>
          </p:cNvSpPr>
          <p:nvPr>
            <p:ph type="title"/>
          </p:nvPr>
        </p:nvSpPr>
        <p:spPr>
          <a:xfrm>
            <a:off x="684909" y="574876"/>
            <a:ext cx="10969661" cy="903733"/>
          </a:xfrm>
        </p:spPr>
        <p:txBody>
          <a:bodyPr>
            <a:normAutofit fontScale="90000"/>
          </a:bodyPr>
          <a:lstStyle/>
          <a:p>
            <a:pPr>
              <a:lnSpc>
                <a:spcPct val="150000"/>
              </a:lnSpc>
            </a:pPr>
            <a:r>
              <a:rPr lang="en-US" sz="3600" dirty="0">
                <a:latin typeface="Montserrat" pitchFamily="2" charset="77"/>
              </a:rPr>
              <a:t>Quick Guide: Heatmap (% # Needed) Tab</a:t>
            </a:r>
            <a:br>
              <a:rPr lang="en-US" sz="9600" dirty="0">
                <a:latin typeface="Montserrat" pitchFamily="2" charset="77"/>
              </a:rPr>
            </a:br>
            <a:r>
              <a:rPr lang="en-US" sz="2200" i="1" dirty="0">
                <a:solidFill>
                  <a:schemeClr val="tx1"/>
                </a:solidFill>
                <a:latin typeface="Montserrat" pitchFamily="2" charset="77"/>
              </a:rPr>
              <a:t>Use this step to review data visually across desired filters.</a:t>
            </a:r>
          </a:p>
        </p:txBody>
      </p:sp>
      <p:sp>
        <p:nvSpPr>
          <p:cNvPr id="4" name="Text Placeholder 2">
            <a:extLst>
              <a:ext uri="{FF2B5EF4-FFF2-40B4-BE49-F238E27FC236}">
                <a16:creationId xmlns:a16="http://schemas.microsoft.com/office/drawing/2014/main" id="{6E613E75-AB88-B9F6-ED76-A838106240F6}"/>
              </a:ext>
            </a:extLst>
          </p:cNvPr>
          <p:cNvSpPr txBox="1">
            <a:spLocks/>
          </p:cNvSpPr>
          <p:nvPr/>
        </p:nvSpPr>
        <p:spPr>
          <a:xfrm>
            <a:off x="0" y="1673661"/>
            <a:ext cx="13100339" cy="646092"/>
          </a:xfrm>
          <a:prstGeom prst="rect">
            <a:avLst/>
          </a:prstGeom>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lang="en-US" sz="2400" dirty="0">
                <a:latin typeface="Montserrat" pitchFamily="2" charset="77"/>
              </a:rPr>
              <a:t>This tab must be </a:t>
            </a:r>
            <a:r>
              <a:rPr lang="en-US" sz="2400" b="1" dirty="0">
                <a:latin typeface="Montserrat" pitchFamily="2" charset="77"/>
              </a:rPr>
              <a:t>REFRESHED</a:t>
            </a:r>
            <a:r>
              <a:rPr lang="en-US" sz="2400" dirty="0">
                <a:latin typeface="Montserrat" pitchFamily="2" charset="77"/>
              </a:rPr>
              <a:t> to update and include any data from the previous tab.</a:t>
            </a:r>
          </a:p>
        </p:txBody>
      </p:sp>
      <p:pic>
        <p:nvPicPr>
          <p:cNvPr id="5" name="Picture 4">
            <a:extLst>
              <a:ext uri="{FF2B5EF4-FFF2-40B4-BE49-F238E27FC236}">
                <a16:creationId xmlns:a16="http://schemas.microsoft.com/office/drawing/2014/main" id="{021DCAB6-A79A-013D-CFEE-4059522CB736}"/>
              </a:ext>
            </a:extLst>
          </p:cNvPr>
          <p:cNvPicPr>
            <a:picLocks noChangeAspect="1"/>
          </p:cNvPicPr>
          <p:nvPr/>
        </p:nvPicPr>
        <p:blipFill>
          <a:blip r:embed="rId3"/>
          <a:stretch>
            <a:fillRect/>
          </a:stretch>
        </p:blipFill>
        <p:spPr>
          <a:xfrm>
            <a:off x="167424" y="2172253"/>
            <a:ext cx="11160700" cy="3446450"/>
          </a:xfrm>
          <a:prstGeom prst="rect">
            <a:avLst/>
          </a:prstGeom>
        </p:spPr>
      </p:pic>
      <p:sp>
        <p:nvSpPr>
          <p:cNvPr id="6" name="Rounded Rectangle 5">
            <a:extLst>
              <a:ext uri="{FF2B5EF4-FFF2-40B4-BE49-F238E27FC236}">
                <a16:creationId xmlns:a16="http://schemas.microsoft.com/office/drawing/2014/main" id="{00C4EBDB-1EF0-C8DE-0ACD-763759B2C100}"/>
              </a:ext>
              <a:ext uri="{C183D7F6-B498-43B3-948B-1728B52AA6E4}">
                <adec:decorative xmlns:adec="http://schemas.microsoft.com/office/drawing/2017/decorative" val="1"/>
              </a:ext>
            </a:extLst>
          </p:cNvPr>
          <p:cNvSpPr/>
          <p:nvPr/>
        </p:nvSpPr>
        <p:spPr>
          <a:xfrm>
            <a:off x="5093474" y="3895478"/>
            <a:ext cx="6386512" cy="175736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Montserrat" pitchFamily="2" charset="77"/>
            </a:endParaRPr>
          </a:p>
        </p:txBody>
      </p:sp>
      <p:sp>
        <p:nvSpPr>
          <p:cNvPr id="7" name="Rectangle: Rounded Corners 14">
            <a:extLst>
              <a:ext uri="{FF2B5EF4-FFF2-40B4-BE49-F238E27FC236}">
                <a16:creationId xmlns:a16="http://schemas.microsoft.com/office/drawing/2014/main" id="{515BE95C-809D-46FF-103C-BFF072FA8DE9}"/>
              </a:ext>
            </a:extLst>
          </p:cNvPr>
          <p:cNvSpPr/>
          <p:nvPr/>
        </p:nvSpPr>
        <p:spPr>
          <a:xfrm>
            <a:off x="3213286" y="5829857"/>
            <a:ext cx="8799420" cy="903734"/>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dirty="0">
                <a:solidFill>
                  <a:srgbClr val="FF0000"/>
                </a:solidFill>
                <a:latin typeface="Montserrat" pitchFamily="2" charset="77"/>
              </a:rPr>
              <a:t>This portion of the heatmap provides a visualization of the data across chosen indicators and areas, including the percentage, number, current, and goal of learners.</a:t>
            </a:r>
          </a:p>
        </p:txBody>
      </p:sp>
    </p:spTree>
    <p:extLst>
      <p:ext uri="{BB962C8B-B14F-4D97-AF65-F5344CB8AC3E}">
        <p14:creationId xmlns:p14="http://schemas.microsoft.com/office/powerpoint/2010/main" val="25842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FB6A6B-7EA8-4DEE-6DF7-387A3A9AD9A2}"/>
              </a:ext>
            </a:extLst>
          </p:cNvPr>
          <p:cNvSpPr>
            <a:spLocks noGrp="1"/>
          </p:cNvSpPr>
          <p:nvPr>
            <p:ph type="title"/>
          </p:nvPr>
        </p:nvSpPr>
        <p:spPr>
          <a:xfrm>
            <a:off x="191251" y="228880"/>
            <a:ext cx="2493963" cy="5795398"/>
          </a:xfrm>
          <a:noFill/>
        </p:spPr>
        <p:txBody>
          <a:bodyPr anchor="t">
            <a:noAutofit/>
          </a:bodyPr>
          <a:lstStyle/>
          <a:p>
            <a:pPr>
              <a:lnSpc>
                <a:spcPct val="100000"/>
              </a:lnSpc>
            </a:pPr>
            <a:r>
              <a:rPr lang="en-US" sz="3000" dirty="0">
                <a:solidFill>
                  <a:schemeClr val="bg1"/>
                </a:solidFill>
                <a:latin typeface="Montserrat" pitchFamily="2" charset="77"/>
              </a:rPr>
              <a:t>Interpreting the Heatmap (% # Needed) Tab</a:t>
            </a:r>
            <a:br>
              <a:rPr lang="en-US" sz="3200" dirty="0">
                <a:solidFill>
                  <a:schemeClr val="bg1"/>
                </a:solidFill>
                <a:latin typeface="Montserrat" pitchFamily="2" charset="77"/>
              </a:rPr>
            </a:br>
            <a:br>
              <a:rPr lang="en-US" sz="3200" dirty="0">
                <a:solidFill>
                  <a:schemeClr val="bg1"/>
                </a:solidFill>
                <a:latin typeface="Montserrat" pitchFamily="2" charset="77"/>
              </a:rPr>
            </a:br>
            <a:r>
              <a:rPr lang="en-US" sz="1800" i="1" dirty="0">
                <a:solidFill>
                  <a:schemeClr val="bg1"/>
                </a:solidFill>
                <a:latin typeface="Montserrat SemiBold" pitchFamily="2" charset="77"/>
              </a:rPr>
              <a:t>Use this step to interpret the Heatmap (% # Needed) Tab </a:t>
            </a:r>
            <a:br>
              <a:rPr lang="en-US" sz="1800" i="1" dirty="0">
                <a:solidFill>
                  <a:schemeClr val="bg1"/>
                </a:solidFill>
                <a:latin typeface="Montserrat SemiBold" pitchFamily="2" charset="77"/>
              </a:rPr>
            </a:br>
            <a:r>
              <a:rPr lang="en-US" sz="1800" i="1" dirty="0">
                <a:solidFill>
                  <a:schemeClr val="bg1"/>
                </a:solidFill>
                <a:latin typeface="Montserrat SemiBold" pitchFamily="2" charset="77"/>
              </a:rPr>
              <a:t>and identify where targeted improvement efforts may be most needed or have the greatest impact.</a:t>
            </a:r>
          </a:p>
        </p:txBody>
      </p:sp>
      <p:sp>
        <p:nvSpPr>
          <p:cNvPr id="5" name="Rectangle: Rounded Corners 26">
            <a:extLst>
              <a:ext uri="{FF2B5EF4-FFF2-40B4-BE49-F238E27FC236}">
                <a16:creationId xmlns:a16="http://schemas.microsoft.com/office/drawing/2014/main" id="{97F7F8B0-129D-B630-6573-667284CD85B6}"/>
              </a:ext>
            </a:extLst>
          </p:cNvPr>
          <p:cNvSpPr/>
          <p:nvPr/>
        </p:nvSpPr>
        <p:spPr>
          <a:xfrm>
            <a:off x="2756930" y="176588"/>
            <a:ext cx="9291638" cy="4574706"/>
          </a:xfrm>
          <a:prstGeom prst="roundRect">
            <a:avLst/>
          </a:prstGeom>
          <a:solidFill>
            <a:schemeClr val="bg1"/>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r>
              <a:rPr lang="en-US" sz="1900" b="1" spc="-20" dirty="0">
                <a:latin typeface="Montserrat" pitchFamily="2" charset="77"/>
                <a:ea typeface="Lato" panose="020F0502020204030203" pitchFamily="34" charset="0"/>
                <a:cs typeface="Lato" panose="020F0502020204030203" pitchFamily="34" charset="0"/>
              </a:rPr>
              <a:t>Interpretation Guidance:</a:t>
            </a:r>
          </a:p>
          <a:p>
            <a:pPr marL="285750" indent="-285750">
              <a:buFont typeface="Arial" panose="020B0604020202020204" pitchFamily="34" charset="0"/>
              <a:buChar char="•"/>
            </a:pPr>
            <a:r>
              <a:rPr lang="en-US" sz="1900" b="1" spc="-20" dirty="0">
                <a:latin typeface="Montserrat" pitchFamily="2" charset="77"/>
                <a:ea typeface="Lato" panose="020F0502020204030203" pitchFamily="34" charset="0"/>
                <a:cs typeface="Lato" panose="020F0502020204030203" pitchFamily="34" charset="0"/>
              </a:rPr>
              <a:t>Darker colors = larger gaps</a:t>
            </a:r>
            <a:r>
              <a:rPr lang="en-US" sz="1900" spc="-20" dirty="0">
                <a:latin typeface="Montserrat" pitchFamily="2" charset="77"/>
                <a:ea typeface="Lato" panose="020F0502020204030203" pitchFamily="34" charset="0"/>
                <a:cs typeface="Lato" panose="020F0502020204030203" pitchFamily="34" charset="0"/>
              </a:rPr>
              <a:t> between current outcomes and your set goals.</a:t>
            </a:r>
          </a:p>
          <a:p>
            <a:pPr marL="285750" indent="-285750">
              <a:buFont typeface="Arial" panose="020B0604020202020204" pitchFamily="34" charset="0"/>
              <a:buChar char="•"/>
            </a:pPr>
            <a:r>
              <a:rPr lang="en-US" sz="1900" spc="-20" dirty="0">
                <a:latin typeface="Montserrat" pitchFamily="2" charset="77"/>
                <a:ea typeface="Lato" panose="020F0502020204030203" pitchFamily="34" charset="0"/>
                <a:cs typeface="Lato" panose="020F0502020204030203" pitchFamily="34" charset="0"/>
              </a:rPr>
              <a:t>Pay attention to both the </a:t>
            </a:r>
            <a:r>
              <a:rPr lang="en-US" sz="1900" b="1" spc="-20" dirty="0">
                <a:latin typeface="Montserrat" pitchFamily="2" charset="77"/>
                <a:ea typeface="Lato" panose="020F0502020204030203" pitchFamily="34" charset="0"/>
                <a:cs typeface="Lato" panose="020F0502020204030203" pitchFamily="34" charset="0"/>
              </a:rPr>
              <a:t>% gap</a:t>
            </a:r>
            <a:r>
              <a:rPr lang="en-US" sz="1900" spc="-20" dirty="0">
                <a:latin typeface="Montserrat" pitchFamily="2" charset="77"/>
                <a:ea typeface="Lato" panose="020F0502020204030203" pitchFamily="34" charset="0"/>
                <a:cs typeface="Lato" panose="020F0502020204030203" pitchFamily="34" charset="0"/>
              </a:rPr>
              <a:t> and the </a:t>
            </a:r>
            <a:r>
              <a:rPr lang="en-US" sz="1900" b="1" spc="-20" dirty="0">
                <a:latin typeface="Montserrat" pitchFamily="2" charset="77"/>
                <a:ea typeface="Lato" panose="020F0502020204030203" pitchFamily="34" charset="0"/>
                <a:cs typeface="Lato" panose="020F0502020204030203" pitchFamily="34" charset="0"/>
              </a:rPr>
              <a:t>raw number</a:t>
            </a:r>
            <a:r>
              <a:rPr lang="en-US" sz="1900" spc="-20" dirty="0">
                <a:latin typeface="Montserrat" pitchFamily="2" charset="77"/>
                <a:ea typeface="Lato" panose="020F0502020204030203" pitchFamily="34" charset="0"/>
                <a:cs typeface="Lato" panose="020F0502020204030203" pitchFamily="34" charset="0"/>
              </a:rPr>
              <a:t> — a small percentage gap might still represent a large number of learners.</a:t>
            </a:r>
          </a:p>
          <a:p>
            <a:pPr marL="285750" indent="-285750">
              <a:buFont typeface="Arial" panose="020B0604020202020204" pitchFamily="34" charset="0"/>
              <a:buChar char="•"/>
            </a:pPr>
            <a:r>
              <a:rPr lang="en-US" sz="1900" spc="-20" dirty="0">
                <a:latin typeface="Montserrat" pitchFamily="2" charset="77"/>
                <a:ea typeface="Lato" panose="020F0502020204030203" pitchFamily="34" charset="0"/>
                <a:cs typeface="Lato" panose="020F0502020204030203" pitchFamily="34" charset="0"/>
              </a:rPr>
              <a:t>The </a:t>
            </a:r>
            <a:r>
              <a:rPr lang="en-US" sz="1900" b="1" spc="-20" dirty="0">
                <a:latin typeface="Montserrat" pitchFamily="2" charset="77"/>
                <a:ea typeface="Lato" panose="020F0502020204030203" pitchFamily="34" charset="0"/>
                <a:cs typeface="Lato" panose="020F0502020204030203" pitchFamily="34" charset="0"/>
              </a:rPr>
              <a:t>number</a:t>
            </a:r>
            <a:r>
              <a:rPr lang="en-US" sz="1900" spc="-20" dirty="0">
                <a:latin typeface="Montserrat" pitchFamily="2" charset="77"/>
                <a:ea typeface="Lato" panose="020F0502020204030203" pitchFamily="34" charset="0"/>
                <a:cs typeface="Lato" panose="020F0502020204030203" pitchFamily="34" charset="0"/>
              </a:rPr>
              <a:t> shown represents the actual count of learners who need to meet the performance benchmark for the selected group (district, school, program, region, or cluster) to reach its goal.</a:t>
            </a:r>
          </a:p>
          <a:p>
            <a:pPr marL="285750" indent="-285750">
              <a:buFont typeface="Arial" panose="020B0604020202020204" pitchFamily="34" charset="0"/>
              <a:buChar char="•"/>
            </a:pPr>
            <a:r>
              <a:rPr lang="en-US" sz="1900" spc="-20" dirty="0">
                <a:latin typeface="Montserrat" pitchFamily="2" charset="77"/>
                <a:ea typeface="Lato" panose="020F0502020204030203" pitchFamily="34" charset="0"/>
                <a:cs typeface="Lato" panose="020F0502020204030203" pitchFamily="34" charset="0"/>
              </a:rPr>
              <a:t>The </a:t>
            </a:r>
            <a:r>
              <a:rPr lang="en-US" sz="1900" b="1" spc="-20" dirty="0">
                <a:latin typeface="Montserrat" pitchFamily="2" charset="77"/>
                <a:ea typeface="Lato" panose="020F0502020204030203" pitchFamily="34" charset="0"/>
                <a:cs typeface="Lato" panose="020F0502020204030203" pitchFamily="34" charset="0"/>
              </a:rPr>
              <a:t>percentage</a:t>
            </a:r>
            <a:r>
              <a:rPr lang="en-US" sz="1900" spc="-20" dirty="0">
                <a:latin typeface="Montserrat" pitchFamily="2" charset="77"/>
                <a:ea typeface="Lato" panose="020F0502020204030203" pitchFamily="34" charset="0"/>
                <a:cs typeface="Lato" panose="020F0502020204030203" pitchFamily="34" charset="0"/>
              </a:rPr>
              <a:t> reflects how far current performance is from the goal (e.g., "We’re 12% away from our target").</a:t>
            </a:r>
          </a:p>
          <a:p>
            <a:pPr marL="285750" indent="-285750">
              <a:buFont typeface="Arial" panose="020B0604020202020204" pitchFamily="34" charset="0"/>
              <a:buChar char="•"/>
            </a:pPr>
            <a:r>
              <a:rPr lang="en-US" sz="1900" b="1" spc="-20" dirty="0">
                <a:latin typeface="Montserrat" pitchFamily="2" charset="77"/>
                <a:ea typeface="Lato" panose="020F0502020204030203" pitchFamily="34" charset="0"/>
                <a:cs typeface="Lato" panose="020F0502020204030203" pitchFamily="34" charset="0"/>
              </a:rPr>
              <a:t>Darker shading = larger gaps</a:t>
            </a:r>
            <a:r>
              <a:rPr lang="en-US" sz="1900" spc="-20" dirty="0">
                <a:latin typeface="Montserrat" pitchFamily="2" charset="77"/>
                <a:ea typeface="Lato" panose="020F0502020204030203" pitchFamily="34" charset="0"/>
                <a:cs typeface="Lato" panose="020F0502020204030203" pitchFamily="34" charset="0"/>
              </a:rPr>
              <a:t> between current performance and goals — either by percent, number, or both.</a:t>
            </a:r>
          </a:p>
          <a:p>
            <a:pPr marL="285750" indent="-285750">
              <a:buFont typeface="Arial" panose="020B0604020202020204" pitchFamily="34" charset="0"/>
              <a:buChar char="•"/>
            </a:pPr>
            <a:r>
              <a:rPr lang="en-US" sz="1900" spc="-20" dirty="0">
                <a:latin typeface="Montserrat" pitchFamily="2" charset="77"/>
                <a:ea typeface="Lato" panose="020F0502020204030203" pitchFamily="34" charset="0"/>
                <a:cs typeface="Lato" panose="020F0502020204030203" pitchFamily="34" charset="0"/>
              </a:rPr>
              <a:t>Use both metrics together: A small % gap may still mean many learners need support, and a large % gap might reflect a small group.</a:t>
            </a:r>
          </a:p>
        </p:txBody>
      </p:sp>
      <p:pic>
        <p:nvPicPr>
          <p:cNvPr id="6" name="Picture 5">
            <a:extLst>
              <a:ext uri="{FF2B5EF4-FFF2-40B4-BE49-F238E27FC236}">
                <a16:creationId xmlns:a16="http://schemas.microsoft.com/office/drawing/2014/main" id="{3104EFD8-6508-417E-FA48-AA3AFB06B05F}"/>
              </a:ext>
            </a:extLst>
          </p:cNvPr>
          <p:cNvPicPr>
            <a:picLocks noChangeAspect="1"/>
          </p:cNvPicPr>
          <p:nvPr/>
        </p:nvPicPr>
        <p:blipFill>
          <a:blip r:embed="rId3"/>
          <a:srcRect r="1451" b="16509"/>
          <a:stretch>
            <a:fillRect/>
          </a:stretch>
        </p:blipFill>
        <p:spPr>
          <a:xfrm>
            <a:off x="2756930" y="4818802"/>
            <a:ext cx="9291638" cy="1862610"/>
          </a:xfrm>
          <a:prstGeom prst="rect">
            <a:avLst/>
          </a:prstGeom>
          <a:ln>
            <a:noFill/>
          </a:ln>
          <a:effectLst>
            <a:softEdge rad="112500"/>
          </a:effectLst>
        </p:spPr>
      </p:pic>
    </p:spTree>
    <p:extLst>
      <p:ext uri="{BB962C8B-B14F-4D97-AF65-F5344CB8AC3E}">
        <p14:creationId xmlns:p14="http://schemas.microsoft.com/office/powerpoint/2010/main" val="2609138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58F148-A671-0281-0A01-017AC731F518}"/>
              </a:ext>
            </a:extLst>
          </p:cNvPr>
          <p:cNvSpPr>
            <a:spLocks noGrp="1"/>
          </p:cNvSpPr>
          <p:nvPr>
            <p:ph type="title"/>
          </p:nvPr>
        </p:nvSpPr>
        <p:spPr>
          <a:xfrm>
            <a:off x="526013" y="559560"/>
            <a:ext cx="10969661" cy="903733"/>
          </a:xfrm>
        </p:spPr>
        <p:txBody>
          <a:bodyPr>
            <a:normAutofit fontScale="90000"/>
          </a:bodyPr>
          <a:lstStyle/>
          <a:p>
            <a:pPr>
              <a:lnSpc>
                <a:spcPct val="150000"/>
              </a:lnSpc>
            </a:pPr>
            <a:r>
              <a:rPr lang="en-US" sz="2700" dirty="0">
                <a:latin typeface="Montserrat" pitchFamily="2" charset="77"/>
              </a:rPr>
              <a:t>Quick Guide: Heatmap % # Top or Bottom Sort) Tab</a:t>
            </a:r>
            <a:br>
              <a:rPr lang="en-US" sz="9600" dirty="0">
                <a:latin typeface="Montserrat" pitchFamily="2" charset="77"/>
              </a:rPr>
            </a:br>
            <a:r>
              <a:rPr lang="en-US" sz="2200" i="1" dirty="0">
                <a:solidFill>
                  <a:schemeClr val="tx1"/>
                </a:solidFill>
                <a:latin typeface="Montserrat" pitchFamily="2" charset="77"/>
              </a:rPr>
              <a:t>Use this step to filter and sort data visually.</a:t>
            </a:r>
          </a:p>
        </p:txBody>
      </p:sp>
      <p:sp>
        <p:nvSpPr>
          <p:cNvPr id="5" name="Text Placeholder 2">
            <a:extLst>
              <a:ext uri="{FF2B5EF4-FFF2-40B4-BE49-F238E27FC236}">
                <a16:creationId xmlns:a16="http://schemas.microsoft.com/office/drawing/2014/main" id="{54C8387E-656A-E0D5-2B47-D9FDCAA0D617}"/>
              </a:ext>
            </a:extLst>
          </p:cNvPr>
          <p:cNvSpPr>
            <a:spLocks noGrp="1"/>
          </p:cNvSpPr>
          <p:nvPr>
            <p:ph type="body" idx="1"/>
          </p:nvPr>
        </p:nvSpPr>
        <p:spPr>
          <a:xfrm>
            <a:off x="611169" y="-64347"/>
            <a:ext cx="10969661" cy="646092"/>
          </a:xfrm>
        </p:spPr>
        <p:txBody>
          <a:bodyPr>
            <a:normAutofit/>
          </a:bodyPr>
          <a:lstStyle/>
          <a:p>
            <a:pPr marL="50800" indent="0" algn="ctr">
              <a:buNone/>
            </a:pPr>
            <a:r>
              <a:rPr lang="en-US" sz="2400" dirty="0">
                <a:latin typeface="Montserrat" pitchFamily="2" charset="77"/>
              </a:rPr>
              <a:t>This tab must be </a:t>
            </a:r>
            <a:r>
              <a:rPr lang="en-US" sz="2400" b="1" dirty="0">
                <a:latin typeface="Montserrat" pitchFamily="2" charset="77"/>
              </a:rPr>
              <a:t>REFRESHED</a:t>
            </a:r>
            <a:r>
              <a:rPr lang="en-US" sz="2400" dirty="0">
                <a:latin typeface="Montserrat" pitchFamily="2" charset="77"/>
              </a:rPr>
              <a:t> to update (see slide 13).</a:t>
            </a:r>
          </a:p>
        </p:txBody>
      </p:sp>
      <p:pic>
        <p:nvPicPr>
          <p:cNvPr id="6" name="Picture 5">
            <a:extLst>
              <a:ext uri="{FF2B5EF4-FFF2-40B4-BE49-F238E27FC236}">
                <a16:creationId xmlns:a16="http://schemas.microsoft.com/office/drawing/2014/main" id="{3934713C-5B00-E730-6DC2-424AB4BB0BB8}"/>
              </a:ext>
            </a:extLst>
          </p:cNvPr>
          <p:cNvPicPr>
            <a:picLocks noChangeAspect="1"/>
          </p:cNvPicPr>
          <p:nvPr/>
        </p:nvPicPr>
        <p:blipFill>
          <a:blip r:embed="rId3"/>
          <a:srcRect r="3614" b="12127"/>
          <a:stretch>
            <a:fillRect/>
          </a:stretch>
        </p:blipFill>
        <p:spPr>
          <a:xfrm>
            <a:off x="153399" y="2206720"/>
            <a:ext cx="3222438" cy="4377387"/>
          </a:xfrm>
          <a:prstGeom prst="rect">
            <a:avLst/>
          </a:prstGeom>
        </p:spPr>
      </p:pic>
      <p:pic>
        <p:nvPicPr>
          <p:cNvPr id="7" name="Picture 6">
            <a:extLst>
              <a:ext uri="{FF2B5EF4-FFF2-40B4-BE49-F238E27FC236}">
                <a16:creationId xmlns:a16="http://schemas.microsoft.com/office/drawing/2014/main" id="{3C40891C-9CF0-AD38-58FD-3CD30BB2B9CE}"/>
              </a:ext>
            </a:extLst>
          </p:cNvPr>
          <p:cNvPicPr>
            <a:picLocks noChangeAspect="1"/>
          </p:cNvPicPr>
          <p:nvPr/>
        </p:nvPicPr>
        <p:blipFill>
          <a:blip r:embed="rId4"/>
          <a:stretch>
            <a:fillRect/>
          </a:stretch>
        </p:blipFill>
        <p:spPr>
          <a:xfrm>
            <a:off x="3600514" y="4084494"/>
            <a:ext cx="8344950" cy="2728917"/>
          </a:xfrm>
          <a:prstGeom prst="rect">
            <a:avLst/>
          </a:prstGeom>
          <a:ln>
            <a:noFill/>
          </a:ln>
          <a:effectLst>
            <a:softEdge rad="112500"/>
          </a:effectLst>
        </p:spPr>
      </p:pic>
      <p:sp>
        <p:nvSpPr>
          <p:cNvPr id="8" name="Rounded Rectangle 7">
            <a:extLst>
              <a:ext uri="{FF2B5EF4-FFF2-40B4-BE49-F238E27FC236}">
                <a16:creationId xmlns:a16="http://schemas.microsoft.com/office/drawing/2014/main" id="{E89BAD35-C023-AC4E-87AA-824669B2D782}"/>
              </a:ext>
              <a:ext uri="{C183D7F6-B498-43B3-948B-1728B52AA6E4}">
                <adec:decorative xmlns:adec="http://schemas.microsoft.com/office/drawing/2017/decorative" val="1"/>
              </a:ext>
            </a:extLst>
          </p:cNvPr>
          <p:cNvSpPr/>
          <p:nvPr/>
        </p:nvSpPr>
        <p:spPr>
          <a:xfrm>
            <a:off x="86867" y="2242157"/>
            <a:ext cx="3230633" cy="4535396"/>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Montserrat" pitchFamily="2" charset="77"/>
            </a:endParaRPr>
          </a:p>
        </p:txBody>
      </p:sp>
      <p:cxnSp>
        <p:nvCxnSpPr>
          <p:cNvPr id="9" name="Straight Arrow Connector 8">
            <a:extLst>
              <a:ext uri="{FF2B5EF4-FFF2-40B4-BE49-F238E27FC236}">
                <a16:creationId xmlns:a16="http://schemas.microsoft.com/office/drawing/2014/main" id="{4DD61D62-C7F9-B62A-D98C-8CBAD4848E01}"/>
              </a:ext>
              <a:ext uri="{C183D7F6-B498-43B3-948B-1728B52AA6E4}">
                <adec:decorative xmlns:adec="http://schemas.microsoft.com/office/drawing/2017/decorative" val="1"/>
              </a:ext>
            </a:extLst>
          </p:cNvPr>
          <p:cNvCxnSpPr>
            <a:cxnSpLocks/>
          </p:cNvCxnSpPr>
          <p:nvPr/>
        </p:nvCxnSpPr>
        <p:spPr>
          <a:xfrm flipH="1">
            <a:off x="3317500" y="2506369"/>
            <a:ext cx="283014"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0" name="Rectangle: Rounded Corners 14">
            <a:extLst>
              <a:ext uri="{FF2B5EF4-FFF2-40B4-BE49-F238E27FC236}">
                <a16:creationId xmlns:a16="http://schemas.microsoft.com/office/drawing/2014/main" id="{853983DC-43D6-362C-3C2B-F40F72E968D9}"/>
              </a:ext>
            </a:extLst>
          </p:cNvPr>
          <p:cNvSpPr/>
          <p:nvPr/>
        </p:nvSpPr>
        <p:spPr>
          <a:xfrm>
            <a:off x="3592477" y="1590850"/>
            <a:ext cx="2503523" cy="232579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rgbClr val="FF0000"/>
                </a:solidFill>
                <a:latin typeface="Montserrat" pitchFamily="2" charset="77"/>
              </a:rPr>
              <a:t>Choose the desired filters to review. Select/deselect multiple filters by choosing the check marks in the top right-hand box of each filter.</a:t>
            </a:r>
          </a:p>
        </p:txBody>
      </p:sp>
      <p:sp>
        <p:nvSpPr>
          <p:cNvPr id="11" name="Rounded Rectangle 10">
            <a:extLst>
              <a:ext uri="{FF2B5EF4-FFF2-40B4-BE49-F238E27FC236}">
                <a16:creationId xmlns:a16="http://schemas.microsoft.com/office/drawing/2014/main" id="{567E04F5-6E79-2DCC-DEB7-1BEB59F44E7E}"/>
              </a:ext>
              <a:ext uri="{C183D7F6-B498-43B3-948B-1728B52AA6E4}">
                <adec:decorative xmlns:adec="http://schemas.microsoft.com/office/drawing/2017/decorative" val="1"/>
              </a:ext>
            </a:extLst>
          </p:cNvPr>
          <p:cNvSpPr/>
          <p:nvPr/>
        </p:nvSpPr>
        <p:spPr>
          <a:xfrm>
            <a:off x="7969329" y="5629531"/>
            <a:ext cx="603172" cy="742694"/>
          </a:xfrm>
          <a:prstGeom prst="round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Montserrat" pitchFamily="2" charset="77"/>
            </a:endParaRPr>
          </a:p>
        </p:txBody>
      </p:sp>
      <p:sp>
        <p:nvSpPr>
          <p:cNvPr id="12" name="Rectangle: Rounded Corners 14">
            <a:extLst>
              <a:ext uri="{FF2B5EF4-FFF2-40B4-BE49-F238E27FC236}">
                <a16:creationId xmlns:a16="http://schemas.microsoft.com/office/drawing/2014/main" id="{381D17F7-5B17-8B2C-F235-6D925CBAD3B7}"/>
              </a:ext>
            </a:extLst>
          </p:cNvPr>
          <p:cNvSpPr/>
          <p:nvPr/>
        </p:nvSpPr>
        <p:spPr>
          <a:xfrm>
            <a:off x="6312641" y="1631147"/>
            <a:ext cx="3005524" cy="2325791"/>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C7511A"/>
                </a:solidFill>
                <a:latin typeface="Montserrat" pitchFamily="2" charset="77"/>
              </a:rPr>
              <a:t>Right-click on ANY SHADED cell to sort from smallest to largest, or largest to smallest.</a:t>
            </a:r>
          </a:p>
        </p:txBody>
      </p:sp>
      <p:cxnSp>
        <p:nvCxnSpPr>
          <p:cNvPr id="13" name="Straight Arrow Connector 12">
            <a:extLst>
              <a:ext uri="{FF2B5EF4-FFF2-40B4-BE49-F238E27FC236}">
                <a16:creationId xmlns:a16="http://schemas.microsoft.com/office/drawing/2014/main" id="{2EE466DF-FE83-0132-681D-EE87397263C5}"/>
              </a:ext>
              <a:ext uri="{C183D7F6-B498-43B3-948B-1728B52AA6E4}">
                <adec:decorative xmlns:adec="http://schemas.microsoft.com/office/drawing/2017/decorative" val="1"/>
              </a:ext>
            </a:extLst>
          </p:cNvPr>
          <p:cNvCxnSpPr>
            <a:cxnSpLocks/>
          </p:cNvCxnSpPr>
          <p:nvPr/>
        </p:nvCxnSpPr>
        <p:spPr>
          <a:xfrm>
            <a:off x="8197929" y="4048636"/>
            <a:ext cx="0" cy="1652076"/>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14" name="Rectangle: Rounded Corners 26">
            <a:extLst>
              <a:ext uri="{FF2B5EF4-FFF2-40B4-BE49-F238E27FC236}">
                <a16:creationId xmlns:a16="http://schemas.microsoft.com/office/drawing/2014/main" id="{3A702A41-B832-FB38-0F0D-D4E98DD38B49}"/>
              </a:ext>
            </a:extLst>
          </p:cNvPr>
          <p:cNvSpPr/>
          <p:nvPr/>
        </p:nvSpPr>
        <p:spPr>
          <a:xfrm>
            <a:off x="9534806" y="1263879"/>
            <a:ext cx="2570327" cy="2728917"/>
          </a:xfrm>
          <a:prstGeom prst="roundRect">
            <a:avLst/>
          </a:prstGeom>
          <a:solidFill>
            <a:schemeClr val="bg1"/>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b="1" dirty="0">
                <a:solidFill>
                  <a:srgbClr val="54812C"/>
                </a:solidFill>
                <a:latin typeface="Montserrat" pitchFamily="2" charset="77"/>
              </a:rPr>
              <a:t>Use the data in this sortable table to explore goal-setting scenarios and prioritization for strategies, interventions, and more.</a:t>
            </a:r>
          </a:p>
        </p:txBody>
      </p:sp>
    </p:spTree>
    <p:extLst>
      <p:ext uri="{BB962C8B-B14F-4D97-AF65-F5344CB8AC3E}">
        <p14:creationId xmlns:p14="http://schemas.microsoft.com/office/powerpoint/2010/main" val="1776887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98A813-15D7-7A47-970B-0029F377EBA7}"/>
              </a:ext>
            </a:extLst>
          </p:cNvPr>
          <p:cNvSpPr>
            <a:spLocks noGrp="1"/>
          </p:cNvSpPr>
          <p:nvPr>
            <p:ph type="title"/>
          </p:nvPr>
        </p:nvSpPr>
        <p:spPr>
          <a:xfrm>
            <a:off x="171825" y="49591"/>
            <a:ext cx="2790248" cy="6808409"/>
          </a:xfrm>
          <a:noFill/>
        </p:spPr>
        <p:txBody>
          <a:bodyPr anchor="t">
            <a:noAutofit/>
          </a:bodyPr>
          <a:lstStyle/>
          <a:p>
            <a:pPr>
              <a:lnSpc>
                <a:spcPct val="100000"/>
              </a:lnSpc>
            </a:pPr>
            <a:r>
              <a:rPr lang="en-US" sz="2800" dirty="0">
                <a:solidFill>
                  <a:schemeClr val="bg1"/>
                </a:solidFill>
                <a:latin typeface="Montserrat" pitchFamily="2" charset="77"/>
              </a:rPr>
              <a:t>Interpreting the Heatmap (% # Top or Bottom Sort) Tab</a:t>
            </a:r>
            <a:br>
              <a:rPr lang="en-US" sz="2800" dirty="0">
                <a:solidFill>
                  <a:schemeClr val="bg1"/>
                </a:solidFill>
                <a:latin typeface="Montserrat" pitchFamily="2" charset="77"/>
              </a:rPr>
            </a:br>
            <a:br>
              <a:rPr lang="en-US" sz="2800" dirty="0">
                <a:solidFill>
                  <a:schemeClr val="bg1"/>
                </a:solidFill>
                <a:latin typeface="Montserrat" pitchFamily="2" charset="77"/>
              </a:rPr>
            </a:br>
            <a:r>
              <a:rPr lang="en-US" sz="1800" i="1" dirty="0">
                <a:solidFill>
                  <a:schemeClr val="bg1"/>
                </a:solidFill>
                <a:latin typeface="Montserrat SemiBold" pitchFamily="2" charset="77"/>
                <a:ea typeface="Lato" panose="020F0502020204030203" pitchFamily="34" charset="0"/>
                <a:cs typeface="Lato" panose="020F0502020204030203" pitchFamily="34" charset="0"/>
              </a:rPr>
              <a:t>Use this step to interpret the Heatmap (% # Top or Bottom Sort) Tab and quickly identify where the most significant gaps exist by sorting the data — either by percent gap or number of learners needed to meet the goal.</a:t>
            </a:r>
            <a:endParaRPr lang="en-US" sz="1600" i="1" dirty="0">
              <a:solidFill>
                <a:schemeClr val="bg1"/>
              </a:solidFill>
              <a:latin typeface="Montserrat SemiBold" pitchFamily="2" charset="77"/>
              <a:ea typeface="Lato" panose="020F0502020204030203" pitchFamily="34" charset="0"/>
              <a:cs typeface="Lato" panose="020F0502020204030203" pitchFamily="34" charset="0"/>
            </a:endParaRPr>
          </a:p>
        </p:txBody>
      </p:sp>
      <p:sp>
        <p:nvSpPr>
          <p:cNvPr id="5" name="Rectangle: Rounded Corners 26">
            <a:extLst>
              <a:ext uri="{FF2B5EF4-FFF2-40B4-BE49-F238E27FC236}">
                <a16:creationId xmlns:a16="http://schemas.microsoft.com/office/drawing/2014/main" id="{5A97B6CE-CD79-0559-DBC7-38579AC96F97}"/>
              </a:ext>
            </a:extLst>
          </p:cNvPr>
          <p:cNvSpPr/>
          <p:nvPr/>
        </p:nvSpPr>
        <p:spPr>
          <a:xfrm>
            <a:off x="3116773" y="125506"/>
            <a:ext cx="8903401" cy="2832846"/>
          </a:xfrm>
          <a:prstGeom prst="roundRect">
            <a:avLst/>
          </a:prstGeom>
          <a:solidFill>
            <a:schemeClr val="bg1"/>
          </a:solid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r>
              <a:rPr lang="en-US" sz="1600" b="1" dirty="0">
                <a:latin typeface="Montserrat" pitchFamily="2" charset="77"/>
                <a:ea typeface="Lato" panose="020F0502020204030203" pitchFamily="34" charset="0"/>
                <a:cs typeface="Lato" panose="020F0502020204030203" pitchFamily="34" charset="0"/>
              </a:rPr>
              <a:t>Interpretation Guidance:</a:t>
            </a:r>
          </a:p>
          <a:p>
            <a:r>
              <a:rPr lang="en-US" sz="1600" dirty="0">
                <a:latin typeface="Montserrat" pitchFamily="2" charset="77"/>
                <a:ea typeface="Lato" panose="020F0502020204030203" pitchFamily="34" charset="0"/>
                <a:cs typeface="Lato" panose="020F0502020204030203" pitchFamily="34" charset="0"/>
              </a:rPr>
              <a:t>This tab </a:t>
            </a:r>
            <a:r>
              <a:rPr lang="en-US" sz="1600" b="1" dirty="0">
                <a:latin typeface="Montserrat" pitchFamily="2" charset="77"/>
                <a:ea typeface="Lato" panose="020F0502020204030203" pitchFamily="34" charset="0"/>
                <a:cs typeface="Lato" panose="020F0502020204030203" pitchFamily="34" charset="0"/>
              </a:rPr>
              <a:t>ranks the rows</a:t>
            </a:r>
            <a:r>
              <a:rPr lang="en-US" sz="1600" dirty="0">
                <a:latin typeface="Montserrat" pitchFamily="2" charset="77"/>
                <a:ea typeface="Lato" panose="020F0502020204030203" pitchFamily="34" charset="0"/>
                <a:cs typeface="Lato" panose="020F0502020204030203" pitchFamily="34" charset="0"/>
              </a:rPr>
              <a:t> (e.g., programs, schools, clusters, regions) based on:</a:t>
            </a:r>
          </a:p>
          <a:p>
            <a:pPr marL="285750" lvl="2" indent="-285750">
              <a:buFont typeface="Arial" panose="020B0604020202020204" pitchFamily="34" charset="0"/>
              <a:buChar char="•"/>
            </a:pPr>
            <a:r>
              <a:rPr lang="en-US" sz="1600" b="1" dirty="0">
                <a:latin typeface="Montserrat" pitchFamily="2" charset="77"/>
                <a:ea typeface="Lato" panose="020F0502020204030203" pitchFamily="34" charset="0"/>
                <a:cs typeface="Lato" panose="020F0502020204030203" pitchFamily="34" charset="0"/>
              </a:rPr>
              <a:t>% Gap</a:t>
            </a:r>
            <a:r>
              <a:rPr lang="en-US" sz="1600" dirty="0">
                <a:latin typeface="Montserrat" pitchFamily="2" charset="77"/>
                <a:ea typeface="Lato" panose="020F0502020204030203" pitchFamily="34" charset="0"/>
                <a:cs typeface="Lato" panose="020F0502020204030203" pitchFamily="34" charset="0"/>
              </a:rPr>
              <a:t> from the set goal (how far below the target you are), or</a:t>
            </a:r>
          </a:p>
          <a:p>
            <a:pPr marL="285750" lvl="1" indent="-285750">
              <a:buFont typeface="Arial" panose="020B0604020202020204" pitchFamily="34" charset="0"/>
              <a:buChar char="•"/>
            </a:pPr>
            <a:r>
              <a:rPr lang="en-US" sz="1600" b="1" dirty="0">
                <a:latin typeface="Montserrat" pitchFamily="2" charset="77"/>
                <a:ea typeface="Lato" panose="020F0502020204030203" pitchFamily="34" charset="0"/>
                <a:cs typeface="Lato" panose="020F0502020204030203" pitchFamily="34" charset="0"/>
              </a:rPr>
              <a:t># of Learners</a:t>
            </a:r>
            <a:r>
              <a:rPr lang="en-US" sz="1600" dirty="0">
                <a:latin typeface="Montserrat" pitchFamily="2" charset="77"/>
                <a:ea typeface="Lato" panose="020F0502020204030203" pitchFamily="34" charset="0"/>
                <a:cs typeface="Lato" panose="020F0502020204030203" pitchFamily="34" charset="0"/>
              </a:rPr>
              <a:t> still needed to meet the goal.</a:t>
            </a:r>
          </a:p>
          <a:p>
            <a:endParaRPr lang="en-US" sz="1600" dirty="0">
              <a:latin typeface="Montserrat" pitchFamily="2" charset="77"/>
              <a:ea typeface="Lato" panose="020F0502020204030203" pitchFamily="34" charset="0"/>
              <a:cs typeface="Lato" panose="020F0502020204030203" pitchFamily="34" charset="0"/>
            </a:endParaRPr>
          </a:p>
          <a:p>
            <a:r>
              <a:rPr lang="en-US" sz="1600" dirty="0">
                <a:latin typeface="Montserrat" pitchFamily="2" charset="77"/>
                <a:ea typeface="Lato" panose="020F0502020204030203" pitchFamily="34" charset="0"/>
                <a:cs typeface="Lato" panose="020F0502020204030203" pitchFamily="34" charset="0"/>
              </a:rPr>
              <a:t>You can use this to identify quickly: </a:t>
            </a:r>
          </a:p>
          <a:p>
            <a:pPr marL="285750" indent="-285750">
              <a:buFont typeface="Arial" panose="020B0604020202020204" pitchFamily="34" charset="0"/>
              <a:buChar char="•"/>
            </a:pPr>
            <a:r>
              <a:rPr lang="en-US" sz="1600" b="1" dirty="0">
                <a:latin typeface="Montserrat" pitchFamily="2" charset="77"/>
                <a:ea typeface="Lato" panose="020F0502020204030203" pitchFamily="34" charset="0"/>
                <a:cs typeface="Lato" panose="020F0502020204030203" pitchFamily="34" charset="0"/>
              </a:rPr>
              <a:t>Highest-need areas</a:t>
            </a:r>
            <a:r>
              <a:rPr lang="en-US" sz="1600" dirty="0">
                <a:latin typeface="Montserrat" pitchFamily="2" charset="77"/>
                <a:ea typeface="Lato" panose="020F0502020204030203" pitchFamily="34" charset="0"/>
                <a:cs typeface="Lato" panose="020F0502020204030203" pitchFamily="34" charset="0"/>
              </a:rPr>
              <a:t> or </a:t>
            </a:r>
            <a:r>
              <a:rPr lang="en-US" sz="1600" b="1" dirty="0">
                <a:latin typeface="Montserrat" pitchFamily="2" charset="77"/>
                <a:ea typeface="Lato" panose="020F0502020204030203" pitchFamily="34" charset="0"/>
                <a:cs typeface="Lato" panose="020F0502020204030203" pitchFamily="34" charset="0"/>
              </a:rPr>
              <a:t>bright spots</a:t>
            </a:r>
            <a:r>
              <a:rPr lang="en-US" sz="1600" dirty="0">
                <a:latin typeface="Montserrat" pitchFamily="2" charset="77"/>
                <a:ea typeface="Lato" panose="020F0502020204030203" pitchFamily="34" charset="0"/>
                <a:cs typeface="Lato" panose="020F0502020204030203" pitchFamily="34" charset="0"/>
              </a:rPr>
              <a:t>.</a:t>
            </a:r>
          </a:p>
          <a:p>
            <a:pPr marL="285750" indent="-285750">
              <a:buFont typeface="Arial" panose="020B0604020202020204" pitchFamily="34" charset="0"/>
              <a:buChar char="•"/>
            </a:pPr>
            <a:r>
              <a:rPr lang="en-US" sz="1600" b="1" dirty="0">
                <a:latin typeface="Montserrat" pitchFamily="2" charset="77"/>
                <a:ea typeface="Lato" panose="020F0502020204030203" pitchFamily="34" charset="0"/>
                <a:cs typeface="Lato" panose="020F0502020204030203" pitchFamily="34" charset="0"/>
              </a:rPr>
              <a:t>Sort ascending or descending</a:t>
            </a:r>
            <a:r>
              <a:rPr lang="en-US" sz="1600" dirty="0">
                <a:latin typeface="Montserrat" pitchFamily="2" charset="77"/>
                <a:ea typeface="Lato" panose="020F0502020204030203" pitchFamily="34" charset="0"/>
                <a:cs typeface="Lato" panose="020F0502020204030203" pitchFamily="34" charset="0"/>
              </a:rPr>
              <a:t> depending on whether you want to focus on the </a:t>
            </a:r>
            <a:r>
              <a:rPr lang="en-US" sz="1600" b="1" dirty="0">
                <a:latin typeface="Montserrat" pitchFamily="2" charset="77"/>
                <a:ea typeface="Lato" panose="020F0502020204030203" pitchFamily="34" charset="0"/>
                <a:cs typeface="Lato" panose="020F0502020204030203" pitchFamily="34" charset="0"/>
              </a:rPr>
              <a:t>most significant gaps</a:t>
            </a:r>
            <a:r>
              <a:rPr lang="en-US" sz="1600" dirty="0">
                <a:latin typeface="Montserrat" pitchFamily="2" charset="77"/>
                <a:ea typeface="Lato" panose="020F0502020204030203" pitchFamily="34" charset="0"/>
                <a:cs typeface="Lato" panose="020F0502020204030203" pitchFamily="34" charset="0"/>
              </a:rPr>
              <a:t> or the </a:t>
            </a:r>
            <a:r>
              <a:rPr lang="en-US" sz="1600" b="1" dirty="0">
                <a:latin typeface="Montserrat" pitchFamily="2" charset="77"/>
                <a:ea typeface="Lato" panose="020F0502020204030203" pitchFamily="34" charset="0"/>
                <a:cs typeface="Lato" panose="020F0502020204030203" pitchFamily="34" charset="0"/>
              </a:rPr>
              <a:t>strongest performance</a:t>
            </a:r>
            <a:r>
              <a:rPr lang="en-US" sz="1600" dirty="0">
                <a:latin typeface="Montserrat" pitchFamily="2" charset="77"/>
                <a:ea typeface="Lato" panose="020F0502020204030203" pitchFamily="34" charset="0"/>
                <a:cs typeface="Lato" panose="020F0502020204030203" pitchFamily="34" charset="0"/>
              </a:rPr>
              <a:t>.</a:t>
            </a:r>
          </a:p>
          <a:p>
            <a:pPr marL="285750" indent="-285750">
              <a:buFont typeface="Arial" panose="020B0604020202020204" pitchFamily="34" charset="0"/>
              <a:buChar char="•"/>
            </a:pPr>
            <a:r>
              <a:rPr lang="en-US" sz="1600" dirty="0">
                <a:latin typeface="Montserrat" pitchFamily="2" charset="77"/>
                <a:ea typeface="Lato" panose="020F0502020204030203" pitchFamily="34" charset="0"/>
                <a:cs typeface="Lato" panose="020F0502020204030203" pitchFamily="34" charset="0"/>
              </a:rPr>
              <a:t>Helpful for setting priorities and communicating targeted interventions.</a:t>
            </a:r>
          </a:p>
        </p:txBody>
      </p:sp>
      <p:sp>
        <p:nvSpPr>
          <p:cNvPr id="6" name="Rectangle: Rounded Corners 26">
            <a:extLst>
              <a:ext uri="{FF2B5EF4-FFF2-40B4-BE49-F238E27FC236}">
                <a16:creationId xmlns:a16="http://schemas.microsoft.com/office/drawing/2014/main" id="{214DDDED-2151-B57B-EA3E-04CECEA08183}"/>
              </a:ext>
            </a:extLst>
          </p:cNvPr>
          <p:cNvSpPr/>
          <p:nvPr/>
        </p:nvSpPr>
        <p:spPr>
          <a:xfrm>
            <a:off x="3116773" y="3101788"/>
            <a:ext cx="8942819" cy="1471930"/>
          </a:xfrm>
          <a:prstGeom prst="roundRect">
            <a:avLst/>
          </a:prstGeom>
          <a:solidFill>
            <a:schemeClr val="bg1"/>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r>
              <a:rPr lang="en-US" sz="1800" b="1" dirty="0">
                <a:latin typeface="Montserrat" pitchFamily="2" charset="77"/>
                <a:ea typeface="Lato" panose="020F0502020204030203" pitchFamily="34" charset="0"/>
                <a:cs typeface="Lato" panose="020F0502020204030203" pitchFamily="34" charset="0"/>
              </a:rPr>
              <a:t>Key Notes on the Numbers:</a:t>
            </a:r>
          </a:p>
          <a:p>
            <a:pPr marL="285750" indent="-285750">
              <a:buFont typeface="Arial" panose="020B0604020202020204" pitchFamily="34" charset="0"/>
              <a:buChar char="•"/>
            </a:pPr>
            <a:r>
              <a:rPr lang="en-US" sz="1800" dirty="0">
                <a:latin typeface="Montserrat" pitchFamily="2" charset="77"/>
                <a:ea typeface="Lato" panose="020F0502020204030203" pitchFamily="34" charset="0"/>
                <a:cs typeface="Lato" panose="020F0502020204030203" pitchFamily="34" charset="0"/>
              </a:rPr>
              <a:t>The </a:t>
            </a:r>
            <a:r>
              <a:rPr lang="en-US" sz="1800" b="1" dirty="0">
                <a:latin typeface="Montserrat" pitchFamily="2" charset="77"/>
                <a:ea typeface="Lato" panose="020F0502020204030203" pitchFamily="34" charset="0"/>
                <a:cs typeface="Lato" panose="020F0502020204030203" pitchFamily="34" charset="0"/>
              </a:rPr>
              <a:t>“# of learners”</a:t>
            </a:r>
            <a:r>
              <a:rPr lang="en-US" sz="1800" dirty="0">
                <a:latin typeface="Montserrat" pitchFamily="2" charset="77"/>
                <a:ea typeface="Lato" panose="020F0502020204030203" pitchFamily="34" charset="0"/>
                <a:cs typeface="Lato" panose="020F0502020204030203" pitchFamily="34" charset="0"/>
              </a:rPr>
              <a:t> column = how many </a:t>
            </a:r>
            <a:r>
              <a:rPr lang="en-US" sz="1800" i="1" dirty="0">
                <a:latin typeface="Montserrat" pitchFamily="2" charset="77"/>
                <a:ea typeface="Lato" panose="020F0502020204030203" pitchFamily="34" charset="0"/>
                <a:cs typeface="Lato" panose="020F0502020204030203" pitchFamily="34" charset="0"/>
              </a:rPr>
              <a:t>additional</a:t>
            </a:r>
            <a:r>
              <a:rPr lang="en-US" sz="1800" dirty="0">
                <a:latin typeface="Montserrat" pitchFamily="2" charset="77"/>
                <a:ea typeface="Lato" panose="020F0502020204030203" pitchFamily="34" charset="0"/>
                <a:cs typeface="Lato" panose="020F0502020204030203" pitchFamily="34" charset="0"/>
              </a:rPr>
              <a:t> learners must meet the benchmark to hit the goal.</a:t>
            </a:r>
          </a:p>
          <a:p>
            <a:pPr marL="285750" indent="-285750">
              <a:buFont typeface="Arial" panose="020B0604020202020204" pitchFamily="34" charset="0"/>
              <a:buChar char="•"/>
            </a:pPr>
            <a:r>
              <a:rPr lang="en-US" sz="1800" dirty="0">
                <a:latin typeface="Montserrat" pitchFamily="2" charset="77"/>
                <a:ea typeface="Lato" panose="020F0502020204030203" pitchFamily="34" charset="0"/>
                <a:cs typeface="Lato" panose="020F0502020204030203" pitchFamily="34" charset="0"/>
              </a:rPr>
              <a:t>The </a:t>
            </a:r>
            <a:r>
              <a:rPr lang="en-US" sz="1800" b="1" dirty="0">
                <a:latin typeface="Montserrat" pitchFamily="2" charset="77"/>
                <a:ea typeface="Lato" panose="020F0502020204030203" pitchFamily="34" charset="0"/>
                <a:cs typeface="Lato" panose="020F0502020204030203" pitchFamily="34" charset="0"/>
              </a:rPr>
              <a:t>“% gap”</a:t>
            </a:r>
            <a:r>
              <a:rPr lang="en-US" sz="1800" dirty="0">
                <a:latin typeface="Montserrat" pitchFamily="2" charset="77"/>
                <a:ea typeface="Lato" panose="020F0502020204030203" pitchFamily="34" charset="0"/>
                <a:cs typeface="Lato" panose="020F0502020204030203" pitchFamily="34" charset="0"/>
              </a:rPr>
              <a:t> column = the percentage of learners currently </a:t>
            </a:r>
            <a:r>
              <a:rPr lang="en-US" sz="1800" i="1" dirty="0">
                <a:latin typeface="Montserrat" pitchFamily="2" charset="77"/>
                <a:ea typeface="Lato" panose="020F0502020204030203" pitchFamily="34" charset="0"/>
                <a:cs typeface="Lato" panose="020F0502020204030203" pitchFamily="34" charset="0"/>
              </a:rPr>
              <a:t>not meeting</a:t>
            </a:r>
            <a:r>
              <a:rPr lang="en-US" sz="1800" dirty="0">
                <a:latin typeface="Montserrat" pitchFamily="2" charset="77"/>
                <a:ea typeface="Lato" panose="020F0502020204030203" pitchFamily="34" charset="0"/>
                <a:cs typeface="Lato" panose="020F0502020204030203" pitchFamily="34" charset="0"/>
              </a:rPr>
              <a:t> the goal.</a:t>
            </a:r>
          </a:p>
        </p:txBody>
      </p:sp>
      <p:pic>
        <p:nvPicPr>
          <p:cNvPr id="7" name="Picture 6">
            <a:extLst>
              <a:ext uri="{FF2B5EF4-FFF2-40B4-BE49-F238E27FC236}">
                <a16:creationId xmlns:a16="http://schemas.microsoft.com/office/drawing/2014/main" id="{48BF7F69-7014-0C4C-DB77-40A79685A9A2}"/>
              </a:ext>
            </a:extLst>
          </p:cNvPr>
          <p:cNvPicPr>
            <a:picLocks noChangeAspect="1"/>
          </p:cNvPicPr>
          <p:nvPr/>
        </p:nvPicPr>
        <p:blipFill>
          <a:blip r:embed="rId3"/>
          <a:srcRect r="7910" b="5102"/>
          <a:stretch>
            <a:fillRect/>
          </a:stretch>
        </p:blipFill>
        <p:spPr>
          <a:xfrm>
            <a:off x="2962073" y="4573718"/>
            <a:ext cx="9291638" cy="2284282"/>
          </a:xfrm>
          <a:prstGeom prst="rect">
            <a:avLst/>
          </a:prstGeom>
          <a:ln>
            <a:noFill/>
          </a:ln>
          <a:effectLst>
            <a:softEdge rad="112500"/>
          </a:effectLst>
        </p:spPr>
      </p:pic>
    </p:spTree>
    <p:extLst>
      <p:ext uri="{BB962C8B-B14F-4D97-AF65-F5344CB8AC3E}">
        <p14:creationId xmlns:p14="http://schemas.microsoft.com/office/powerpoint/2010/main" val="1526716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892D-2FA5-0CD7-17CF-A3D994CB20E7}"/>
              </a:ext>
            </a:extLst>
          </p:cNvPr>
          <p:cNvSpPr>
            <a:spLocks noGrp="1"/>
          </p:cNvSpPr>
          <p:nvPr>
            <p:ph type="title"/>
          </p:nvPr>
        </p:nvSpPr>
        <p:spPr/>
        <p:txBody>
          <a:bodyPr/>
          <a:lstStyle/>
          <a:p>
            <a:r>
              <a:rPr lang="en-US" dirty="0"/>
              <a:t>How to Leverage This Resource</a:t>
            </a:r>
          </a:p>
        </p:txBody>
      </p:sp>
      <p:sp>
        <p:nvSpPr>
          <p:cNvPr id="3" name="Text Placeholder 2">
            <a:extLst>
              <a:ext uri="{FF2B5EF4-FFF2-40B4-BE49-F238E27FC236}">
                <a16:creationId xmlns:a16="http://schemas.microsoft.com/office/drawing/2014/main" id="{A9607F8F-F1A8-CBBE-C63E-8B665444A987}"/>
              </a:ext>
            </a:extLst>
          </p:cNvPr>
          <p:cNvSpPr>
            <a:spLocks noGrp="1"/>
          </p:cNvSpPr>
          <p:nvPr>
            <p:ph type="body" idx="1"/>
          </p:nvPr>
        </p:nvSpPr>
        <p:spPr/>
        <p:txBody>
          <a:bodyPr>
            <a:normAutofit lnSpcReduction="10000"/>
          </a:bodyPr>
          <a:lstStyle/>
          <a:p>
            <a:pPr>
              <a:lnSpc>
                <a:spcPct val="170000"/>
              </a:lnSpc>
            </a:pPr>
            <a:r>
              <a:rPr lang="en-US" sz="1600" dirty="0"/>
              <a:t>This printable and downloadable Quick Guide is designed to serve as a companion to the CTE Goal-Setting Tool, providing guidance on entering data, filtering data, setting goals, and interpreting results from the tool. Any outstanding questions can be directed to Advance CTE for assistance. </a:t>
            </a:r>
          </a:p>
          <a:p>
            <a:pPr>
              <a:lnSpc>
                <a:spcPct val="170000"/>
              </a:lnSpc>
            </a:pPr>
            <a:r>
              <a:rPr lang="en-US" sz="1600" dirty="0"/>
              <a:t>Users of the CTE Goal-Setting Tool can leverage this guide as they work through the CTE Goal-Setting Tool template downloaded from the Advance CTE website. For maximum visibility, users are invited to use more than one screen or monitor, with one screen open to the tool and the other to this manual. Alternatively, this guide can also be printed and leveraged in that way. </a:t>
            </a:r>
          </a:p>
          <a:p>
            <a:pPr>
              <a:lnSpc>
                <a:spcPct val="170000"/>
              </a:lnSpc>
            </a:pPr>
            <a:r>
              <a:rPr lang="en-US" sz="1600" dirty="0"/>
              <a:t>All data included in this guide is dummy data and is provided solely for reference as a means to leverage the full extent of the analyses the tool provides.</a:t>
            </a:r>
          </a:p>
        </p:txBody>
      </p:sp>
    </p:spTree>
    <p:extLst>
      <p:ext uri="{BB962C8B-B14F-4D97-AF65-F5344CB8AC3E}">
        <p14:creationId xmlns:p14="http://schemas.microsoft.com/office/powerpoint/2010/main" val="361743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16B2-3913-9E8F-7727-2370DE0BA72F}"/>
              </a:ext>
            </a:extLst>
          </p:cNvPr>
          <p:cNvSpPr>
            <a:spLocks noGrp="1"/>
          </p:cNvSpPr>
          <p:nvPr>
            <p:ph type="title"/>
          </p:nvPr>
        </p:nvSpPr>
        <p:spPr/>
        <p:txBody>
          <a:bodyPr/>
          <a:lstStyle/>
          <a:p>
            <a:r>
              <a:rPr lang="en-US" dirty="0"/>
              <a:t>CTE Goal-Setting Tool</a:t>
            </a:r>
          </a:p>
        </p:txBody>
      </p:sp>
      <p:sp>
        <p:nvSpPr>
          <p:cNvPr id="3" name="Text Placeholder 2">
            <a:extLst>
              <a:ext uri="{FF2B5EF4-FFF2-40B4-BE49-F238E27FC236}">
                <a16:creationId xmlns:a16="http://schemas.microsoft.com/office/drawing/2014/main" id="{B9765317-07CC-F866-5C91-398B3FB7D756}"/>
              </a:ext>
            </a:extLst>
          </p:cNvPr>
          <p:cNvSpPr>
            <a:spLocks noGrp="1"/>
          </p:cNvSpPr>
          <p:nvPr>
            <p:ph type="body" idx="1"/>
          </p:nvPr>
        </p:nvSpPr>
        <p:spPr/>
        <p:txBody>
          <a:bodyPr>
            <a:normAutofit fontScale="70000" lnSpcReduction="20000"/>
          </a:bodyPr>
          <a:lstStyle/>
          <a:p>
            <a:pPr>
              <a:lnSpc>
                <a:spcPct val="170000"/>
              </a:lnSpc>
            </a:pPr>
            <a:r>
              <a:rPr lang="en-US" dirty="0"/>
              <a:t>The CTE Goal-Setting Tool supports analyses to review current representation across a comparison area (region, program, district, etc.) and set goals for greater access and success within and across CTE.</a:t>
            </a:r>
          </a:p>
          <a:p>
            <a:pPr>
              <a:lnSpc>
                <a:spcPct val="170000"/>
              </a:lnSpc>
            </a:pPr>
            <a:r>
              <a:rPr lang="en-US" dirty="0"/>
              <a:t>This tool supports entities in reviewing their current performance and identifying opportunities through percentage point analysis, enabling them to set intentional goals for improving access to and performance in CTE programs.  The tool supports entities in looking at how many additional learners in a given category would be needed for the entity to meet their goal(s) by program, building, or institution.  This tool and resource support the Comprehensive Local Needs Assessment process as well as improvement planning, strategic planning, and CTE goal setting. </a:t>
            </a:r>
          </a:p>
        </p:txBody>
      </p:sp>
    </p:spTree>
    <p:extLst>
      <p:ext uri="{BB962C8B-B14F-4D97-AF65-F5344CB8AC3E}">
        <p14:creationId xmlns:p14="http://schemas.microsoft.com/office/powerpoint/2010/main" val="408891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24EDEC9-BC2C-7B8C-C802-40F987AC95B3}"/>
              </a:ext>
            </a:extLst>
          </p:cNvPr>
          <p:cNvSpPr>
            <a:spLocks noGrp="1"/>
          </p:cNvSpPr>
          <p:nvPr>
            <p:ph type="title"/>
          </p:nvPr>
        </p:nvSpPr>
        <p:spPr>
          <a:xfrm>
            <a:off x="-163387" y="583538"/>
            <a:ext cx="12496799" cy="875470"/>
          </a:xfrm>
        </p:spPr>
        <p:txBody>
          <a:bodyPr>
            <a:normAutofit fontScale="90000"/>
          </a:bodyPr>
          <a:lstStyle/>
          <a:p>
            <a:pPr>
              <a:lnSpc>
                <a:spcPct val="150000"/>
              </a:lnSpc>
            </a:pPr>
            <a:r>
              <a:rPr lang="en-US" sz="3200" dirty="0">
                <a:latin typeface="Montserrat" pitchFamily="2" charset="77"/>
              </a:rPr>
              <a:t>Quick Guide: Instructions for Tool Tab</a:t>
            </a:r>
            <a:br>
              <a:rPr lang="en-US" sz="9600" dirty="0">
                <a:latin typeface="Montserrat" pitchFamily="2" charset="77"/>
              </a:rPr>
            </a:br>
            <a:r>
              <a:rPr lang="en-US" sz="2000" i="1" dirty="0">
                <a:solidFill>
                  <a:schemeClr val="tx1"/>
                </a:solidFill>
                <a:latin typeface="Montserrat" pitchFamily="2" charset="77"/>
              </a:rPr>
              <a:t>Use this step to review guidance, filters, and indicator definitions for use of the goal-setting tool</a:t>
            </a:r>
            <a:r>
              <a:rPr lang="en-US" sz="2200" i="1" dirty="0">
                <a:solidFill>
                  <a:schemeClr val="tx1"/>
                </a:solidFill>
                <a:latin typeface="Montserrat" pitchFamily="2" charset="77"/>
              </a:rPr>
              <a:t>.</a:t>
            </a:r>
            <a:endParaRPr lang="en-US" i="1" dirty="0">
              <a:latin typeface="Montserrat" pitchFamily="2" charset="77"/>
            </a:endParaRPr>
          </a:p>
        </p:txBody>
      </p:sp>
      <p:pic>
        <p:nvPicPr>
          <p:cNvPr id="7" name="Picture 6">
            <a:extLst>
              <a:ext uri="{FF2B5EF4-FFF2-40B4-BE49-F238E27FC236}">
                <a16:creationId xmlns:a16="http://schemas.microsoft.com/office/drawing/2014/main" id="{532C31FB-5F2C-400D-C4FA-817BBDAA4579}"/>
              </a:ext>
            </a:extLst>
          </p:cNvPr>
          <p:cNvPicPr>
            <a:picLocks noChangeAspect="1"/>
          </p:cNvPicPr>
          <p:nvPr/>
        </p:nvPicPr>
        <p:blipFill>
          <a:blip r:embed="rId3"/>
          <a:stretch>
            <a:fillRect/>
          </a:stretch>
        </p:blipFill>
        <p:spPr>
          <a:xfrm>
            <a:off x="5737407" y="1615163"/>
            <a:ext cx="6277953" cy="5254163"/>
          </a:xfrm>
          <a:prstGeom prst="rect">
            <a:avLst/>
          </a:prstGeom>
        </p:spPr>
      </p:pic>
      <p:sp>
        <p:nvSpPr>
          <p:cNvPr id="8" name="Rectangle: Rounded Corners 2">
            <a:extLst>
              <a:ext uri="{FF2B5EF4-FFF2-40B4-BE49-F238E27FC236}">
                <a16:creationId xmlns:a16="http://schemas.microsoft.com/office/drawing/2014/main" id="{3B9316BD-D1C7-D82D-0D61-B22E2149EBF2}"/>
              </a:ext>
            </a:extLst>
          </p:cNvPr>
          <p:cNvSpPr/>
          <p:nvPr/>
        </p:nvSpPr>
        <p:spPr>
          <a:xfrm>
            <a:off x="302142" y="1779283"/>
            <a:ext cx="5094611" cy="4554172"/>
          </a:xfrm>
          <a:prstGeom prst="round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rtl="0">
              <a:lnSpc>
                <a:spcPct val="150000"/>
              </a:lnSpc>
              <a:defRPr sz="1000"/>
            </a:pPr>
            <a:r>
              <a:rPr lang="en-US" sz="2000" b="1" dirty="0">
                <a:latin typeface="Montserrat" pitchFamily="2" charset="77"/>
                <a:ea typeface="Lato" panose="020F0502020204030203" pitchFamily="34" charset="0"/>
                <a:cs typeface="Lato" panose="020F0502020204030203" pitchFamily="34" charset="0"/>
              </a:rPr>
              <a:t>Review the instructions tab to find:</a:t>
            </a:r>
          </a:p>
          <a:p>
            <a:pPr marL="342900" indent="-342900">
              <a:lnSpc>
                <a:spcPct val="150000"/>
              </a:lnSpc>
              <a:buFont typeface="Arial" panose="020B0604020202020204" pitchFamily="34" charset="0"/>
              <a:buChar char="•"/>
            </a:pPr>
            <a:r>
              <a:rPr lang="en-US" sz="2000" dirty="0">
                <a:latin typeface="Montserrat" pitchFamily="2" charset="77"/>
                <a:ea typeface="Lato" panose="020F0502020204030203" pitchFamily="34" charset="0"/>
                <a:cs typeface="Lato" panose="020F0502020204030203" pitchFamily="34" charset="0"/>
              </a:rPr>
              <a:t>Guidance on how to use each tab in the workbook.</a:t>
            </a:r>
          </a:p>
          <a:p>
            <a:pPr marL="342900" indent="-342900">
              <a:lnSpc>
                <a:spcPct val="150000"/>
              </a:lnSpc>
              <a:buFont typeface="Arial" panose="020B0604020202020204" pitchFamily="34" charset="0"/>
              <a:buChar char="•"/>
            </a:pPr>
            <a:r>
              <a:rPr lang="en-US" sz="2000" dirty="0">
                <a:latin typeface="Montserrat" pitchFamily="2" charset="77"/>
                <a:ea typeface="Lato" panose="020F0502020204030203" pitchFamily="34" charset="0"/>
                <a:cs typeface="Lato" panose="020F0502020204030203" pitchFamily="34" charset="0"/>
              </a:rPr>
              <a:t>Definitions for key filters (e.g., district, program, region).</a:t>
            </a:r>
          </a:p>
          <a:p>
            <a:pPr marL="342900" indent="-342900">
              <a:lnSpc>
                <a:spcPct val="150000"/>
              </a:lnSpc>
              <a:buFont typeface="Arial" panose="020B0604020202020204" pitchFamily="34" charset="0"/>
              <a:buChar char="•"/>
            </a:pPr>
            <a:r>
              <a:rPr lang="en-US" sz="2000" dirty="0">
                <a:latin typeface="Montserrat" pitchFamily="2" charset="77"/>
                <a:ea typeface="Lato" panose="020F0502020204030203" pitchFamily="34" charset="0"/>
                <a:cs typeface="Lato" panose="020F0502020204030203" pitchFamily="34" charset="0"/>
              </a:rPr>
              <a:t>Clarification on indicators used in the tool.</a:t>
            </a:r>
          </a:p>
        </p:txBody>
      </p:sp>
    </p:spTree>
    <p:extLst>
      <p:ext uri="{BB962C8B-B14F-4D97-AF65-F5344CB8AC3E}">
        <p14:creationId xmlns:p14="http://schemas.microsoft.com/office/powerpoint/2010/main" val="48925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DF2925-4DBD-4973-DEB1-C5F4EEAF1744}"/>
              </a:ext>
            </a:extLst>
          </p:cNvPr>
          <p:cNvSpPr>
            <a:spLocks noGrp="1"/>
          </p:cNvSpPr>
          <p:nvPr>
            <p:ph type="title"/>
          </p:nvPr>
        </p:nvSpPr>
        <p:spPr>
          <a:xfrm>
            <a:off x="1309243" y="251511"/>
            <a:ext cx="9456760" cy="1974398"/>
          </a:xfrm>
        </p:spPr>
        <p:txBody>
          <a:bodyPr>
            <a:normAutofit fontScale="90000"/>
          </a:bodyPr>
          <a:lstStyle/>
          <a:p>
            <a:pPr>
              <a:lnSpc>
                <a:spcPct val="150000"/>
              </a:lnSpc>
            </a:pPr>
            <a:r>
              <a:rPr lang="en-US" sz="3200" dirty="0">
                <a:latin typeface="Montserrat" pitchFamily="2" charset="77"/>
              </a:rPr>
              <a:t>Quick Guide: </a:t>
            </a:r>
            <a:r>
              <a:rPr lang="en-US" sz="3200" dirty="0" err="1">
                <a:latin typeface="Montserrat" pitchFamily="2" charset="77"/>
              </a:rPr>
              <a:t>AllData</a:t>
            </a:r>
            <a:r>
              <a:rPr lang="en-US" sz="3200" dirty="0">
                <a:latin typeface="Montserrat" pitchFamily="2" charset="77"/>
              </a:rPr>
              <a:t> (Filter and Copy Data) Tab</a:t>
            </a:r>
            <a:br>
              <a:rPr lang="en-US" sz="9600" dirty="0">
                <a:latin typeface="Montserrat" pitchFamily="2" charset="77"/>
              </a:rPr>
            </a:br>
            <a:r>
              <a:rPr lang="en-US" sz="2200" i="1" dirty="0">
                <a:solidFill>
                  <a:schemeClr val="tx1"/>
                </a:solidFill>
                <a:latin typeface="Montserrat" pitchFamily="2" charset="77"/>
              </a:rPr>
              <a:t>Use this step to gain context for the data available in the </a:t>
            </a:r>
            <a:r>
              <a:rPr lang="en-US" sz="2200" i="1" dirty="0" err="1">
                <a:solidFill>
                  <a:schemeClr val="tx1"/>
                </a:solidFill>
                <a:latin typeface="Montserrat" pitchFamily="2" charset="77"/>
              </a:rPr>
              <a:t>AllData</a:t>
            </a:r>
            <a:r>
              <a:rPr lang="en-US" sz="2200" i="1" dirty="0">
                <a:solidFill>
                  <a:schemeClr val="tx1"/>
                </a:solidFill>
                <a:latin typeface="Montserrat" pitchFamily="2" charset="77"/>
              </a:rPr>
              <a:t> (Filter and Copy Data) Tab.</a:t>
            </a:r>
            <a:endParaRPr lang="en-US" i="1" dirty="0">
              <a:latin typeface="Montserrat" pitchFamily="2" charset="77"/>
            </a:endParaRPr>
          </a:p>
        </p:txBody>
      </p:sp>
      <p:sp>
        <p:nvSpPr>
          <p:cNvPr id="5" name="Text Placeholder 2">
            <a:extLst>
              <a:ext uri="{FF2B5EF4-FFF2-40B4-BE49-F238E27FC236}">
                <a16:creationId xmlns:a16="http://schemas.microsoft.com/office/drawing/2014/main" id="{BC84A338-508F-58CC-9C94-F2293092D9CD}"/>
              </a:ext>
            </a:extLst>
          </p:cNvPr>
          <p:cNvSpPr>
            <a:spLocks noGrp="1"/>
          </p:cNvSpPr>
          <p:nvPr>
            <p:ph type="body" idx="1"/>
          </p:nvPr>
        </p:nvSpPr>
        <p:spPr>
          <a:xfrm>
            <a:off x="97607" y="2225909"/>
            <a:ext cx="10579908" cy="796767"/>
          </a:xfrm>
        </p:spPr>
        <p:txBody>
          <a:bodyPr>
            <a:normAutofit fontScale="92500"/>
          </a:bodyPr>
          <a:lstStyle/>
          <a:p>
            <a:pPr marL="50800" indent="0">
              <a:buNone/>
            </a:pPr>
            <a:r>
              <a:rPr lang="en-US" dirty="0">
                <a:latin typeface="Montserrat" pitchFamily="2" charset="77"/>
              </a:rPr>
              <a:t>This tab should first be populated with data in columns A–J</a:t>
            </a:r>
          </a:p>
          <a:p>
            <a:endParaRPr lang="en-US" dirty="0">
              <a:latin typeface="Montserrat" pitchFamily="2" charset="77"/>
            </a:endParaRPr>
          </a:p>
        </p:txBody>
      </p:sp>
      <p:pic>
        <p:nvPicPr>
          <p:cNvPr id="6" name="Picture 5">
            <a:extLst>
              <a:ext uri="{FF2B5EF4-FFF2-40B4-BE49-F238E27FC236}">
                <a16:creationId xmlns:a16="http://schemas.microsoft.com/office/drawing/2014/main" id="{98EB07CC-444F-EBCF-2715-F0AB7CFA8306}"/>
              </a:ext>
            </a:extLst>
          </p:cNvPr>
          <p:cNvPicPr>
            <a:picLocks noChangeAspect="1"/>
          </p:cNvPicPr>
          <p:nvPr/>
        </p:nvPicPr>
        <p:blipFill>
          <a:blip r:embed="rId3"/>
          <a:stretch>
            <a:fillRect/>
          </a:stretch>
        </p:blipFill>
        <p:spPr>
          <a:xfrm>
            <a:off x="97607" y="2946523"/>
            <a:ext cx="11826062" cy="3822975"/>
          </a:xfrm>
          <a:prstGeom prst="rect">
            <a:avLst/>
          </a:prstGeom>
        </p:spPr>
      </p:pic>
    </p:spTree>
    <p:extLst>
      <p:ext uri="{BB962C8B-B14F-4D97-AF65-F5344CB8AC3E}">
        <p14:creationId xmlns:p14="http://schemas.microsoft.com/office/powerpoint/2010/main" val="1910537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08FEBF-9D99-2D03-0691-D09427155049}"/>
              </a:ext>
            </a:extLst>
          </p:cNvPr>
          <p:cNvSpPr>
            <a:spLocks noGrp="1"/>
          </p:cNvSpPr>
          <p:nvPr>
            <p:ph type="title"/>
          </p:nvPr>
        </p:nvSpPr>
        <p:spPr>
          <a:xfrm>
            <a:off x="1201271" y="267952"/>
            <a:ext cx="9681882" cy="1490325"/>
          </a:xfrm>
        </p:spPr>
        <p:txBody>
          <a:bodyPr>
            <a:noAutofit/>
          </a:bodyPr>
          <a:lstStyle/>
          <a:p>
            <a:pPr>
              <a:lnSpc>
                <a:spcPct val="150000"/>
              </a:lnSpc>
            </a:pPr>
            <a:r>
              <a:rPr lang="en-US" sz="2900" dirty="0"/>
              <a:t>Quick Guide: </a:t>
            </a:r>
            <a:r>
              <a:rPr lang="en-US" sz="2900" dirty="0" err="1"/>
              <a:t>AllData</a:t>
            </a:r>
            <a:r>
              <a:rPr lang="en-US" sz="2900" dirty="0"/>
              <a:t> (Filter and Copy Data) Tab</a:t>
            </a:r>
            <a:br>
              <a:rPr lang="en-US" sz="7200" dirty="0"/>
            </a:br>
            <a:r>
              <a:rPr lang="en-US" sz="2000" i="1" dirty="0">
                <a:solidFill>
                  <a:schemeClr val="tx1"/>
                </a:solidFill>
              </a:rPr>
              <a:t>Use this step to filter data to your desired level.</a:t>
            </a:r>
            <a:endParaRPr lang="en-US" sz="1600" i="1" dirty="0">
              <a:solidFill>
                <a:schemeClr val="tx1"/>
              </a:solidFill>
            </a:endParaRPr>
          </a:p>
        </p:txBody>
      </p:sp>
      <p:sp>
        <p:nvSpPr>
          <p:cNvPr id="5" name="Text Placeholder 2">
            <a:extLst>
              <a:ext uri="{FF2B5EF4-FFF2-40B4-BE49-F238E27FC236}">
                <a16:creationId xmlns:a16="http://schemas.microsoft.com/office/drawing/2014/main" id="{430525EE-D6D3-9C39-F512-12BBF90393AD}"/>
              </a:ext>
            </a:extLst>
          </p:cNvPr>
          <p:cNvSpPr>
            <a:spLocks noGrp="1"/>
          </p:cNvSpPr>
          <p:nvPr>
            <p:ph type="body" idx="1"/>
          </p:nvPr>
        </p:nvSpPr>
        <p:spPr>
          <a:xfrm>
            <a:off x="197219" y="1676998"/>
            <a:ext cx="3908616" cy="1490326"/>
          </a:xfrm>
        </p:spPr>
        <p:txBody>
          <a:bodyPr>
            <a:normAutofit fontScale="92500"/>
          </a:bodyPr>
          <a:lstStyle/>
          <a:p>
            <a:pPr marL="50800" indent="0">
              <a:lnSpc>
                <a:spcPct val="120000"/>
              </a:lnSpc>
              <a:buNone/>
            </a:pPr>
            <a:r>
              <a:rPr lang="en-US" dirty="0">
                <a:latin typeface="Montserrat" pitchFamily="2" charset="77"/>
              </a:rPr>
              <a:t>After data population, use the arrows in columns A-C to determine filters.</a:t>
            </a:r>
          </a:p>
        </p:txBody>
      </p:sp>
      <p:pic>
        <p:nvPicPr>
          <p:cNvPr id="6" name="Picture 5">
            <a:extLst>
              <a:ext uri="{FF2B5EF4-FFF2-40B4-BE49-F238E27FC236}">
                <a16:creationId xmlns:a16="http://schemas.microsoft.com/office/drawing/2014/main" id="{0AED4A41-5372-015C-2C19-261A96E3725E}"/>
              </a:ext>
            </a:extLst>
          </p:cNvPr>
          <p:cNvPicPr>
            <a:picLocks noChangeAspect="1"/>
          </p:cNvPicPr>
          <p:nvPr/>
        </p:nvPicPr>
        <p:blipFill>
          <a:blip r:embed="rId3"/>
          <a:stretch>
            <a:fillRect/>
          </a:stretch>
        </p:blipFill>
        <p:spPr>
          <a:xfrm>
            <a:off x="4369880" y="1619997"/>
            <a:ext cx="7747934" cy="5165289"/>
          </a:xfrm>
          <a:prstGeom prst="rect">
            <a:avLst/>
          </a:prstGeom>
        </p:spPr>
      </p:pic>
      <p:sp>
        <p:nvSpPr>
          <p:cNvPr id="7" name="Rounded Rectangle 6">
            <a:extLst>
              <a:ext uri="{FF2B5EF4-FFF2-40B4-BE49-F238E27FC236}">
                <a16:creationId xmlns:a16="http://schemas.microsoft.com/office/drawing/2014/main" id="{CFBF2FBF-01DD-9219-E35A-C290A62302EC}"/>
              </a:ext>
              <a:ext uri="{C183D7F6-B498-43B3-948B-1728B52AA6E4}">
                <adec:decorative xmlns:adec="http://schemas.microsoft.com/office/drawing/2017/decorative" val="1"/>
              </a:ext>
            </a:extLst>
          </p:cNvPr>
          <p:cNvSpPr/>
          <p:nvPr/>
        </p:nvSpPr>
        <p:spPr>
          <a:xfrm>
            <a:off x="4569940" y="3192934"/>
            <a:ext cx="7424841" cy="903733"/>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cxnSp>
        <p:nvCxnSpPr>
          <p:cNvPr id="8" name="Straight Arrow Connector 7">
            <a:extLst>
              <a:ext uri="{FF2B5EF4-FFF2-40B4-BE49-F238E27FC236}">
                <a16:creationId xmlns:a16="http://schemas.microsoft.com/office/drawing/2014/main" id="{D825C44D-EA61-C2CD-A265-8BBA6FAD7927}"/>
              </a:ext>
              <a:ext uri="{C183D7F6-B498-43B3-948B-1728B52AA6E4}">
                <adec:decorative xmlns:adec="http://schemas.microsoft.com/office/drawing/2017/decorative" val="1"/>
              </a:ext>
            </a:extLst>
          </p:cNvPr>
          <p:cNvCxnSpPr>
            <a:cxnSpLocks/>
          </p:cNvCxnSpPr>
          <p:nvPr/>
        </p:nvCxnSpPr>
        <p:spPr>
          <a:xfrm>
            <a:off x="2544899" y="3361569"/>
            <a:ext cx="6796325" cy="529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Rounded Corners 2">
            <a:extLst>
              <a:ext uri="{FF2B5EF4-FFF2-40B4-BE49-F238E27FC236}">
                <a16:creationId xmlns:a16="http://schemas.microsoft.com/office/drawing/2014/main" id="{EA51B8C6-134D-1879-F3E7-AA89ED423EAD}"/>
              </a:ext>
            </a:extLst>
          </p:cNvPr>
          <p:cNvSpPr/>
          <p:nvPr/>
        </p:nvSpPr>
        <p:spPr>
          <a:xfrm>
            <a:off x="197219" y="3358528"/>
            <a:ext cx="3640138" cy="1334107"/>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rtl="0">
              <a:defRPr sz="1000"/>
            </a:pPr>
            <a:r>
              <a:rPr lang="en-US" sz="2400" b="1" i="0" u="none" strike="noStrike" baseline="0" dirty="0">
                <a:solidFill>
                  <a:srgbClr val="000000"/>
                </a:solidFill>
                <a:latin typeface="Montserrat" pitchFamily="2" charset="77"/>
                <a:ea typeface="Lato" panose="020F0502020204030203" pitchFamily="34" charset="0"/>
                <a:cs typeface="Lato" panose="020F0502020204030203" pitchFamily="34" charset="0"/>
              </a:rPr>
              <a:t>Press the arrows to explore filters across all teal columns</a:t>
            </a:r>
          </a:p>
        </p:txBody>
      </p:sp>
      <p:cxnSp>
        <p:nvCxnSpPr>
          <p:cNvPr id="10" name="Straight Arrow Connector 9">
            <a:extLst>
              <a:ext uri="{FF2B5EF4-FFF2-40B4-BE49-F238E27FC236}">
                <a16:creationId xmlns:a16="http://schemas.microsoft.com/office/drawing/2014/main" id="{FF348B71-49E2-7D7F-9110-FF6BBB020D5B}"/>
              </a:ext>
              <a:ext uri="{C183D7F6-B498-43B3-948B-1728B52AA6E4}">
                <adec:decorative xmlns:adec="http://schemas.microsoft.com/office/drawing/2017/decorative" val="1"/>
              </a:ext>
            </a:extLst>
          </p:cNvPr>
          <p:cNvCxnSpPr>
            <a:cxnSpLocks/>
          </p:cNvCxnSpPr>
          <p:nvPr/>
        </p:nvCxnSpPr>
        <p:spPr>
          <a:xfrm>
            <a:off x="2709047" y="3358528"/>
            <a:ext cx="8945071" cy="532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E93B2F9-C03F-9B08-E557-8A3CCA885485}"/>
              </a:ext>
              <a:ext uri="{C183D7F6-B498-43B3-948B-1728B52AA6E4}">
                <adec:decorative xmlns:adec="http://schemas.microsoft.com/office/drawing/2017/decorative" val="1"/>
              </a:ext>
            </a:extLst>
          </p:cNvPr>
          <p:cNvCxnSpPr>
            <a:cxnSpLocks/>
          </p:cNvCxnSpPr>
          <p:nvPr/>
        </p:nvCxnSpPr>
        <p:spPr>
          <a:xfrm>
            <a:off x="2534210" y="3349271"/>
            <a:ext cx="4471756" cy="541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68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609B49-7D53-5A89-80B0-1E8DD14B460A}"/>
              </a:ext>
            </a:extLst>
          </p:cNvPr>
          <p:cNvPicPr>
            <a:picLocks noChangeAspect="1"/>
          </p:cNvPicPr>
          <p:nvPr/>
        </p:nvPicPr>
        <p:blipFill>
          <a:blip r:embed="rId3"/>
          <a:srcRect b="29169"/>
          <a:stretch>
            <a:fillRect/>
          </a:stretch>
        </p:blipFill>
        <p:spPr>
          <a:xfrm>
            <a:off x="3195046" y="3429000"/>
            <a:ext cx="8895353" cy="2871547"/>
          </a:xfrm>
          <a:prstGeom prst="rect">
            <a:avLst/>
          </a:prstGeom>
          <a:ln>
            <a:noFill/>
          </a:ln>
          <a:effectLst>
            <a:softEdge rad="112500"/>
          </a:effectLst>
        </p:spPr>
      </p:pic>
      <p:sp>
        <p:nvSpPr>
          <p:cNvPr id="5" name="Title 1">
            <a:extLst>
              <a:ext uri="{FF2B5EF4-FFF2-40B4-BE49-F238E27FC236}">
                <a16:creationId xmlns:a16="http://schemas.microsoft.com/office/drawing/2014/main" id="{26F8A929-257F-B6C0-758D-B8B9749C3BC8}"/>
              </a:ext>
            </a:extLst>
          </p:cNvPr>
          <p:cNvSpPr>
            <a:spLocks noGrp="1"/>
          </p:cNvSpPr>
          <p:nvPr>
            <p:ph type="title"/>
          </p:nvPr>
        </p:nvSpPr>
        <p:spPr>
          <a:xfrm>
            <a:off x="294968" y="629234"/>
            <a:ext cx="2757866" cy="4753927"/>
          </a:xfrm>
          <a:noFill/>
        </p:spPr>
        <p:txBody>
          <a:bodyPr anchor="t">
            <a:normAutofit/>
          </a:bodyPr>
          <a:lstStyle/>
          <a:p>
            <a:pPr>
              <a:lnSpc>
                <a:spcPct val="100000"/>
              </a:lnSpc>
            </a:pPr>
            <a:r>
              <a:rPr lang="en-US" sz="3200" dirty="0">
                <a:solidFill>
                  <a:schemeClr val="bg1"/>
                </a:solidFill>
                <a:latin typeface="Montserrat" pitchFamily="2" charset="77"/>
              </a:rPr>
              <a:t>Interpreting Filters on the </a:t>
            </a:r>
            <a:r>
              <a:rPr lang="en-US" sz="3200" dirty="0" err="1">
                <a:solidFill>
                  <a:schemeClr val="bg1"/>
                </a:solidFill>
                <a:latin typeface="Montserrat" pitchFamily="2" charset="77"/>
              </a:rPr>
              <a:t>AllData</a:t>
            </a:r>
            <a:r>
              <a:rPr lang="en-US" sz="3200" dirty="0">
                <a:solidFill>
                  <a:schemeClr val="bg1"/>
                </a:solidFill>
                <a:latin typeface="Montserrat" pitchFamily="2" charset="77"/>
              </a:rPr>
              <a:t> Tab</a:t>
            </a:r>
            <a:br>
              <a:rPr lang="en-US" dirty="0">
                <a:solidFill>
                  <a:schemeClr val="bg1"/>
                </a:solidFill>
                <a:latin typeface="Montserrat" pitchFamily="2" charset="77"/>
              </a:rPr>
            </a:br>
            <a:br>
              <a:rPr lang="en-US" dirty="0">
                <a:solidFill>
                  <a:schemeClr val="bg1"/>
                </a:solidFill>
                <a:latin typeface="Montserrat" pitchFamily="2" charset="77"/>
              </a:rPr>
            </a:br>
            <a:r>
              <a:rPr lang="en-US" sz="2200" i="1" dirty="0">
                <a:solidFill>
                  <a:schemeClr val="bg1"/>
                </a:solidFill>
                <a:latin typeface="Montserrat SemiBold" pitchFamily="2" charset="77"/>
              </a:rPr>
              <a:t>Use this step to interpret the information shared on the Paste Data Here from </a:t>
            </a:r>
            <a:r>
              <a:rPr lang="en-US" sz="2200" i="1" dirty="0" err="1">
                <a:solidFill>
                  <a:schemeClr val="bg1"/>
                </a:solidFill>
                <a:latin typeface="Montserrat SemiBold" pitchFamily="2" charset="77"/>
              </a:rPr>
              <a:t>AllData</a:t>
            </a:r>
            <a:r>
              <a:rPr lang="en-US" sz="2200" i="1" dirty="0">
                <a:solidFill>
                  <a:schemeClr val="bg1"/>
                </a:solidFill>
                <a:latin typeface="Montserrat SemiBold" pitchFamily="2" charset="77"/>
              </a:rPr>
              <a:t> Tab.</a:t>
            </a:r>
            <a:endParaRPr lang="en-US" i="1" dirty="0">
              <a:solidFill>
                <a:schemeClr val="bg1"/>
              </a:solidFill>
              <a:latin typeface="Montserrat SemiBold" pitchFamily="2" charset="77"/>
            </a:endParaRPr>
          </a:p>
        </p:txBody>
      </p:sp>
      <p:sp>
        <p:nvSpPr>
          <p:cNvPr id="6" name="Rounded Rectangle 5">
            <a:extLst>
              <a:ext uri="{FF2B5EF4-FFF2-40B4-BE49-F238E27FC236}">
                <a16:creationId xmlns:a16="http://schemas.microsoft.com/office/drawing/2014/main" id="{15CBF30B-2380-D10F-5E96-EBE5C0AA6533}"/>
              </a:ext>
              <a:ext uri="{C183D7F6-B498-43B3-948B-1728B52AA6E4}">
                <adec:decorative xmlns:adec="http://schemas.microsoft.com/office/drawing/2017/decorative" val="1"/>
              </a:ext>
            </a:extLst>
          </p:cNvPr>
          <p:cNvSpPr/>
          <p:nvPr/>
        </p:nvSpPr>
        <p:spPr>
          <a:xfrm>
            <a:off x="3606102" y="5193376"/>
            <a:ext cx="2636269" cy="962089"/>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7" name="Rounded Rectangle 6">
            <a:extLst>
              <a:ext uri="{FF2B5EF4-FFF2-40B4-BE49-F238E27FC236}">
                <a16:creationId xmlns:a16="http://schemas.microsoft.com/office/drawing/2014/main" id="{99744B9C-7A02-9EEA-3798-7DFFF9B64F4A}"/>
              </a:ext>
              <a:ext uri="{C183D7F6-B498-43B3-948B-1728B52AA6E4}">
                <adec:decorative xmlns:adec="http://schemas.microsoft.com/office/drawing/2017/decorative" val="1"/>
              </a:ext>
            </a:extLst>
          </p:cNvPr>
          <p:cNvSpPr/>
          <p:nvPr/>
        </p:nvSpPr>
        <p:spPr>
          <a:xfrm>
            <a:off x="6455936" y="5193375"/>
            <a:ext cx="2794582" cy="962089"/>
          </a:xfrm>
          <a:prstGeom prst="roundRect">
            <a:avLst/>
          </a:prstGeom>
          <a:noFill/>
          <a:ln w="57150">
            <a:solidFill>
              <a:srgbClr val="89D6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8" name="Rounded Rectangle 7">
            <a:extLst>
              <a:ext uri="{FF2B5EF4-FFF2-40B4-BE49-F238E27FC236}">
                <a16:creationId xmlns:a16="http://schemas.microsoft.com/office/drawing/2014/main" id="{478EE334-707A-10CF-AF45-9345896646CC}"/>
              </a:ext>
              <a:ext uri="{C183D7F6-B498-43B3-948B-1728B52AA6E4}">
                <adec:decorative xmlns:adec="http://schemas.microsoft.com/office/drawing/2017/decorative" val="1"/>
              </a:ext>
            </a:extLst>
          </p:cNvPr>
          <p:cNvSpPr/>
          <p:nvPr/>
        </p:nvSpPr>
        <p:spPr>
          <a:xfrm>
            <a:off x="9377081" y="5173796"/>
            <a:ext cx="2636270" cy="962089"/>
          </a:xfrm>
          <a:prstGeom prst="roundRect">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9" name="Rectangle: Rounded Corners 26">
            <a:extLst>
              <a:ext uri="{FF2B5EF4-FFF2-40B4-BE49-F238E27FC236}">
                <a16:creationId xmlns:a16="http://schemas.microsoft.com/office/drawing/2014/main" id="{A643021D-E220-31EF-B9AA-673AD1435238}"/>
              </a:ext>
            </a:extLst>
          </p:cNvPr>
          <p:cNvSpPr/>
          <p:nvPr/>
        </p:nvSpPr>
        <p:spPr>
          <a:xfrm>
            <a:off x="3195047" y="102910"/>
            <a:ext cx="8895353" cy="3326090"/>
          </a:xfrm>
          <a:prstGeom prst="round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800" spc="-20" dirty="0">
                <a:latin typeface="Montserrat" pitchFamily="2" charset="77"/>
                <a:ea typeface="Lato" panose="020F0502020204030203" pitchFamily="34" charset="0"/>
                <a:cs typeface="Lato" panose="020F0502020204030203" pitchFamily="34" charset="0"/>
              </a:rPr>
              <a:t>You can start by using </a:t>
            </a:r>
            <a:r>
              <a:rPr lang="en-US" sz="1800" b="1" spc="-20" dirty="0">
                <a:latin typeface="Montserrat" pitchFamily="2" charset="77"/>
                <a:ea typeface="Lato" panose="020F0502020204030203" pitchFamily="34" charset="0"/>
                <a:cs typeface="Lato" panose="020F0502020204030203" pitchFamily="34" charset="0"/>
              </a:rPr>
              <a:t>one filter at a time</a:t>
            </a:r>
            <a:r>
              <a:rPr lang="en-US" sz="1800" spc="-20" dirty="0">
                <a:latin typeface="Montserrat" pitchFamily="2" charset="77"/>
                <a:ea typeface="Lato" panose="020F0502020204030203" pitchFamily="34" charset="0"/>
                <a:cs typeface="Lato" panose="020F0502020204030203" pitchFamily="34" charset="0"/>
              </a:rPr>
              <a:t>, such as by district/school/program, career cluster, or region, to get a clear, focused view of the data.</a:t>
            </a:r>
          </a:p>
          <a:p>
            <a:endParaRPr lang="en-US" sz="1800" spc="-20" dirty="0">
              <a:latin typeface="Montserrat" pitchFamily="2" charset="77"/>
              <a:ea typeface="Lato" panose="020F0502020204030203" pitchFamily="34" charset="0"/>
              <a:cs typeface="Lato" panose="020F0502020204030203" pitchFamily="34" charset="0"/>
            </a:endParaRPr>
          </a:p>
          <a:p>
            <a:r>
              <a:rPr lang="en-US" sz="1800" spc="-20" dirty="0">
                <a:latin typeface="Montserrat" pitchFamily="2" charset="77"/>
                <a:ea typeface="Lato" panose="020F0502020204030203" pitchFamily="34" charset="0"/>
                <a:cs typeface="Lato" panose="020F0502020204030203" pitchFamily="34" charset="0"/>
              </a:rPr>
              <a:t>But feel free to </a:t>
            </a:r>
            <a:r>
              <a:rPr lang="en-US" sz="1800" b="1" spc="-20" dirty="0">
                <a:latin typeface="Montserrat" pitchFamily="2" charset="77"/>
                <a:ea typeface="Lato" panose="020F0502020204030203" pitchFamily="34" charset="0"/>
                <a:cs typeface="Lato" panose="020F0502020204030203" pitchFamily="34" charset="0"/>
              </a:rPr>
              <a:t>experiment by combining multiple filters</a:t>
            </a:r>
            <a:r>
              <a:rPr lang="en-US" sz="1800" spc="-20" dirty="0">
                <a:latin typeface="Montserrat" pitchFamily="2" charset="77"/>
                <a:ea typeface="Lato" panose="020F0502020204030203" pitchFamily="34" charset="0"/>
                <a:cs typeface="Lato" panose="020F0502020204030203" pitchFamily="34" charset="0"/>
              </a:rPr>
              <a:t> to explore more specific patterns or equity gaps. For example, filtering by both </a:t>
            </a:r>
            <a:r>
              <a:rPr lang="en-US" sz="1800" b="1" spc="-20" dirty="0">
                <a:latin typeface="Montserrat" pitchFamily="2" charset="77"/>
                <a:ea typeface="Lato" panose="020F0502020204030203" pitchFamily="34" charset="0"/>
                <a:cs typeface="Lato" panose="020F0502020204030203" pitchFamily="34" charset="0"/>
              </a:rPr>
              <a:t>cluster</a:t>
            </a:r>
            <a:r>
              <a:rPr lang="en-US" sz="1800" spc="-20" dirty="0">
                <a:latin typeface="Montserrat" pitchFamily="2" charset="77"/>
                <a:ea typeface="Lato" panose="020F0502020204030203" pitchFamily="34" charset="0"/>
                <a:cs typeface="Lato" panose="020F0502020204030203" pitchFamily="34" charset="0"/>
              </a:rPr>
              <a:t> and </a:t>
            </a:r>
            <a:r>
              <a:rPr lang="en-US" sz="1800" b="1" spc="-20" dirty="0">
                <a:latin typeface="Montserrat" pitchFamily="2" charset="77"/>
                <a:ea typeface="Lato" panose="020F0502020204030203" pitchFamily="34" charset="0"/>
                <a:cs typeface="Lato" panose="020F0502020204030203" pitchFamily="34" charset="0"/>
              </a:rPr>
              <a:t>region</a:t>
            </a:r>
            <a:r>
              <a:rPr lang="en-US" sz="1800" spc="-20" dirty="0">
                <a:latin typeface="Montserrat" pitchFamily="2" charset="77"/>
                <a:ea typeface="Lato" panose="020F0502020204030203" pitchFamily="34" charset="0"/>
                <a:cs typeface="Lato" panose="020F0502020204030203" pitchFamily="34" charset="0"/>
              </a:rPr>
              <a:t> can help surface localized strengths or challenges in particular program areas.</a:t>
            </a:r>
          </a:p>
          <a:p>
            <a:endParaRPr lang="en-US" sz="1800" spc="-20" dirty="0">
              <a:latin typeface="Montserrat" pitchFamily="2" charset="77"/>
              <a:ea typeface="Lato" panose="020F0502020204030203" pitchFamily="34" charset="0"/>
              <a:cs typeface="Lato" panose="020F0502020204030203" pitchFamily="34" charset="0"/>
            </a:endParaRPr>
          </a:p>
          <a:p>
            <a:r>
              <a:rPr lang="en-US" sz="1800" b="1" spc="-20" dirty="0">
                <a:latin typeface="Montserrat" pitchFamily="2" charset="77"/>
                <a:ea typeface="Lato" panose="020F0502020204030203" pitchFamily="34" charset="0"/>
                <a:cs typeface="Lato" panose="020F0502020204030203" pitchFamily="34" charset="0"/>
              </a:rPr>
              <a:t>💡 Tip:</a:t>
            </a:r>
            <a:r>
              <a:rPr lang="en-US" sz="1800" spc="-20" dirty="0">
                <a:latin typeface="Montserrat" pitchFamily="2" charset="77"/>
                <a:ea typeface="Lato" panose="020F0502020204030203" pitchFamily="34" charset="0"/>
                <a:cs typeface="Lato" panose="020F0502020204030203" pitchFamily="34" charset="0"/>
              </a:rPr>
              <a:t> If the view gets overwhelming, reset your filters and start fresh 	with a single lens before layering others back in.</a:t>
            </a:r>
          </a:p>
        </p:txBody>
      </p:sp>
    </p:spTree>
    <p:extLst>
      <p:ext uri="{BB962C8B-B14F-4D97-AF65-F5344CB8AC3E}">
        <p14:creationId xmlns:p14="http://schemas.microsoft.com/office/powerpoint/2010/main" val="191322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426B35-FC49-8312-C02F-F5704D6A54AA}"/>
              </a:ext>
            </a:extLst>
          </p:cNvPr>
          <p:cNvSpPr>
            <a:spLocks noGrp="1"/>
          </p:cNvSpPr>
          <p:nvPr>
            <p:ph type="title"/>
          </p:nvPr>
        </p:nvSpPr>
        <p:spPr>
          <a:xfrm>
            <a:off x="279399" y="624675"/>
            <a:ext cx="2620963" cy="4829175"/>
          </a:xfrm>
          <a:noFill/>
        </p:spPr>
        <p:txBody>
          <a:bodyPr anchor="t">
            <a:normAutofit fontScale="90000"/>
          </a:bodyPr>
          <a:lstStyle/>
          <a:p>
            <a:pPr>
              <a:lnSpc>
                <a:spcPct val="100000"/>
              </a:lnSpc>
            </a:pPr>
            <a:r>
              <a:rPr lang="en-US" sz="3600" dirty="0">
                <a:solidFill>
                  <a:schemeClr val="bg1"/>
                </a:solidFill>
                <a:latin typeface="Montserrat" pitchFamily="2" charset="77"/>
              </a:rPr>
              <a:t>Interpreting Filters on the </a:t>
            </a:r>
            <a:r>
              <a:rPr lang="en-US" sz="3600" dirty="0" err="1">
                <a:solidFill>
                  <a:schemeClr val="bg1"/>
                </a:solidFill>
                <a:latin typeface="Montserrat" pitchFamily="2" charset="77"/>
              </a:rPr>
              <a:t>AllData</a:t>
            </a:r>
            <a:r>
              <a:rPr lang="en-US" sz="3600" dirty="0">
                <a:solidFill>
                  <a:schemeClr val="bg1"/>
                </a:solidFill>
                <a:latin typeface="Montserrat" pitchFamily="2" charset="77"/>
              </a:rPr>
              <a:t> Tab</a:t>
            </a:r>
            <a:br>
              <a:rPr lang="en-US" dirty="0">
                <a:solidFill>
                  <a:schemeClr val="bg1"/>
                </a:solidFill>
                <a:latin typeface="Montserrat" pitchFamily="2" charset="77"/>
              </a:rPr>
            </a:br>
            <a:br>
              <a:rPr lang="en-US" dirty="0">
                <a:solidFill>
                  <a:schemeClr val="bg1"/>
                </a:solidFill>
                <a:latin typeface="Montserrat" pitchFamily="2" charset="77"/>
              </a:rPr>
            </a:br>
            <a:r>
              <a:rPr lang="en-US" sz="2200" i="1" dirty="0">
                <a:solidFill>
                  <a:schemeClr val="bg1"/>
                </a:solidFill>
                <a:latin typeface="Montserrat SemiBold" pitchFamily="2" charset="77"/>
              </a:rPr>
              <a:t>Use this step to understand the distinctions between District, School, Program, Region, and Area.</a:t>
            </a:r>
            <a:endParaRPr lang="en-US" i="1" dirty="0">
              <a:solidFill>
                <a:schemeClr val="bg1"/>
              </a:solidFill>
              <a:latin typeface="Montserrat SemiBold" pitchFamily="2" charset="77"/>
            </a:endParaRPr>
          </a:p>
        </p:txBody>
      </p:sp>
      <p:sp>
        <p:nvSpPr>
          <p:cNvPr id="5" name="Rectangle: Rounded Corners 26">
            <a:extLst>
              <a:ext uri="{FF2B5EF4-FFF2-40B4-BE49-F238E27FC236}">
                <a16:creationId xmlns:a16="http://schemas.microsoft.com/office/drawing/2014/main" id="{355523BD-D3A6-8A0C-B1B5-C41C693C9453}"/>
              </a:ext>
            </a:extLst>
          </p:cNvPr>
          <p:cNvSpPr/>
          <p:nvPr/>
        </p:nvSpPr>
        <p:spPr>
          <a:xfrm>
            <a:off x="3142312" y="204951"/>
            <a:ext cx="8892190" cy="5234151"/>
          </a:xfrm>
          <a:prstGeom prst="round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b="1" spc="-20" dirty="0">
                <a:latin typeface="Montserrat" pitchFamily="2" charset="77"/>
                <a:ea typeface="Lato" panose="020F0502020204030203" pitchFamily="34" charset="0"/>
                <a:cs typeface="Lato" panose="020F0502020204030203" pitchFamily="34" charset="0"/>
              </a:rPr>
              <a:t>🏫 District / School / Program: </a:t>
            </a:r>
            <a:r>
              <a:rPr lang="en-US" sz="2000" spc="-20" dirty="0">
                <a:latin typeface="Montserrat" pitchFamily="2" charset="77"/>
                <a:ea typeface="Lato" panose="020F0502020204030203" pitchFamily="34" charset="0"/>
                <a:cs typeface="Lato" panose="020F0502020204030203" pitchFamily="34" charset="0"/>
              </a:rPr>
              <a:t>Local level (e.g., specific high schools or CTE programs). Use to address site-specific gaps and support individual programs</a:t>
            </a:r>
          </a:p>
          <a:p>
            <a:pPr algn="just"/>
            <a:endParaRPr lang="en-US" sz="2000" spc="-20" dirty="0">
              <a:latin typeface="Montserrat" pitchFamily="2" charset="77"/>
              <a:ea typeface="Lato" panose="020F0502020204030203" pitchFamily="34" charset="0"/>
              <a:cs typeface="Lato" panose="020F0502020204030203" pitchFamily="34" charset="0"/>
            </a:endParaRPr>
          </a:p>
          <a:p>
            <a:r>
              <a:rPr lang="en-US" sz="2000" spc="-20" dirty="0">
                <a:latin typeface="Montserrat" pitchFamily="2" charset="77"/>
                <a:ea typeface="Lato" panose="020F0502020204030203" pitchFamily="34" charset="0"/>
                <a:cs typeface="Lato" panose="020F0502020204030203" pitchFamily="34" charset="0"/>
              </a:rPr>
              <a:t>🌐 </a:t>
            </a:r>
            <a:r>
              <a:rPr lang="en-US" sz="2000" b="1" spc="-20" dirty="0">
                <a:latin typeface="Montserrat" pitchFamily="2" charset="77"/>
                <a:ea typeface="Lato" panose="020F0502020204030203" pitchFamily="34" charset="0"/>
                <a:cs typeface="Lato" panose="020F0502020204030203" pitchFamily="34" charset="0"/>
              </a:rPr>
              <a:t>Region: </a:t>
            </a:r>
            <a:r>
              <a:rPr lang="en-US" sz="2000" spc="-20" dirty="0">
                <a:latin typeface="Montserrat" pitchFamily="2" charset="77"/>
                <a:ea typeface="Lato" panose="020F0502020204030203" pitchFamily="34" charset="0"/>
                <a:cs typeface="Lato" panose="020F0502020204030203" pitchFamily="34" charset="0"/>
              </a:rPr>
              <a:t>Multi-district or labor market-aligned groupings (e.g., service centers or workforce regions). Use to identify broader trends, coordinate support, and align with regional workforce needs</a:t>
            </a:r>
          </a:p>
          <a:p>
            <a:pPr algn="just"/>
            <a:endParaRPr lang="en-US" sz="2000" spc="-20" dirty="0">
              <a:latin typeface="Montserrat" pitchFamily="2" charset="77"/>
              <a:ea typeface="Lato" panose="020F0502020204030203" pitchFamily="34" charset="0"/>
              <a:cs typeface="Lato" panose="020F0502020204030203" pitchFamily="34" charset="0"/>
            </a:endParaRPr>
          </a:p>
          <a:p>
            <a:r>
              <a:rPr lang="en-US" sz="2000" spc="-20" dirty="0">
                <a:latin typeface="Montserrat" pitchFamily="2" charset="77"/>
                <a:ea typeface="Lato" panose="020F0502020204030203" pitchFamily="34" charset="0"/>
                <a:cs typeface="Lato" panose="020F0502020204030203" pitchFamily="34" charset="0"/>
              </a:rPr>
              <a:t>📍 </a:t>
            </a:r>
            <a:r>
              <a:rPr lang="en-US" sz="2000" b="1" spc="-20" dirty="0">
                <a:latin typeface="Montserrat" pitchFamily="2" charset="77"/>
                <a:ea typeface="Lato" panose="020F0502020204030203" pitchFamily="34" charset="0"/>
                <a:cs typeface="Lato" panose="020F0502020204030203" pitchFamily="34" charset="0"/>
              </a:rPr>
              <a:t>Area: </a:t>
            </a:r>
            <a:r>
              <a:rPr lang="en-US" sz="2000" spc="-20" dirty="0">
                <a:latin typeface="Montserrat" pitchFamily="2" charset="77"/>
                <a:ea typeface="Lato" panose="020F0502020204030203" pitchFamily="34" charset="0"/>
                <a:cs typeface="Lato" panose="020F0502020204030203" pitchFamily="34" charset="0"/>
              </a:rPr>
              <a:t>Custom-defined groupings (e.g., all rural sites, pilot sites, or unique clusters). Use for flexible analysis across non-standard boundaries</a:t>
            </a:r>
          </a:p>
          <a:p>
            <a:pPr algn="just"/>
            <a:endParaRPr lang="en-US" sz="2000" spc="-20" dirty="0">
              <a:latin typeface="Montserrat" pitchFamily="2" charset="77"/>
              <a:ea typeface="Lato" panose="020F0502020204030203" pitchFamily="34" charset="0"/>
              <a:cs typeface="Lato" panose="020F0502020204030203" pitchFamily="34" charset="0"/>
            </a:endParaRPr>
          </a:p>
          <a:p>
            <a:r>
              <a:rPr lang="en-US" sz="2000" b="1" spc="-20" dirty="0">
                <a:latin typeface="Montserrat" pitchFamily="2" charset="77"/>
                <a:ea typeface="Lato" panose="020F0502020204030203" pitchFamily="34" charset="0"/>
                <a:cs typeface="Lato" panose="020F0502020204030203" pitchFamily="34" charset="0"/>
              </a:rPr>
              <a:t>💡 Tip:</a:t>
            </a:r>
            <a:r>
              <a:rPr lang="en-US" sz="2000" spc="-20" dirty="0">
                <a:latin typeface="Montserrat" pitchFamily="2" charset="77"/>
                <a:ea typeface="Lato" panose="020F0502020204030203" pitchFamily="34" charset="0"/>
                <a:cs typeface="Lato" panose="020F0502020204030203" pitchFamily="34" charset="0"/>
              </a:rPr>
              <a:t> Select the level that aligns with your improvement strategy: site-specific, regional collaboration, or custom comparisons.</a:t>
            </a:r>
          </a:p>
        </p:txBody>
      </p:sp>
      <p:pic>
        <p:nvPicPr>
          <p:cNvPr id="6" name="Picture 5">
            <a:extLst>
              <a:ext uri="{FF2B5EF4-FFF2-40B4-BE49-F238E27FC236}">
                <a16:creationId xmlns:a16="http://schemas.microsoft.com/office/drawing/2014/main" id="{927DA674-904E-D7C7-74E5-62936D0E1F4B}"/>
              </a:ext>
            </a:extLst>
          </p:cNvPr>
          <p:cNvPicPr>
            <a:picLocks noChangeAspect="1"/>
          </p:cNvPicPr>
          <p:nvPr/>
        </p:nvPicPr>
        <p:blipFill rotWithShape="1">
          <a:blip r:embed="rId3"/>
          <a:srcRect t="5608"/>
          <a:stretch/>
        </p:blipFill>
        <p:spPr>
          <a:xfrm>
            <a:off x="157498" y="5663380"/>
            <a:ext cx="11877004" cy="1079313"/>
          </a:xfrm>
          <a:prstGeom prst="rect">
            <a:avLst/>
          </a:prstGeom>
        </p:spPr>
      </p:pic>
    </p:spTree>
    <p:extLst>
      <p:ext uri="{BB962C8B-B14F-4D97-AF65-F5344CB8AC3E}">
        <p14:creationId xmlns:p14="http://schemas.microsoft.com/office/powerpoint/2010/main" val="239684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4A59927-B8C3-54B0-5E7D-69732FE78FB0}"/>
              </a:ext>
            </a:extLst>
          </p:cNvPr>
          <p:cNvSpPr>
            <a:spLocks noGrp="1"/>
          </p:cNvSpPr>
          <p:nvPr>
            <p:ph type="title"/>
          </p:nvPr>
        </p:nvSpPr>
        <p:spPr>
          <a:xfrm>
            <a:off x="1346422" y="611956"/>
            <a:ext cx="9371026" cy="794043"/>
          </a:xfrm>
        </p:spPr>
        <p:txBody>
          <a:bodyPr>
            <a:noAutofit/>
          </a:bodyPr>
          <a:lstStyle/>
          <a:p>
            <a:pPr>
              <a:lnSpc>
                <a:spcPct val="150000"/>
              </a:lnSpc>
            </a:pPr>
            <a:r>
              <a:rPr lang="en-US" sz="2900" dirty="0">
                <a:latin typeface="Montserrat" pitchFamily="2" charset="77"/>
              </a:rPr>
              <a:t>Quick Guide: </a:t>
            </a:r>
            <a:r>
              <a:rPr lang="en-US" sz="2900" dirty="0" err="1">
                <a:latin typeface="Montserrat" pitchFamily="2" charset="77"/>
              </a:rPr>
              <a:t>AllData</a:t>
            </a:r>
            <a:r>
              <a:rPr lang="en-US" sz="2900" dirty="0">
                <a:latin typeface="Montserrat" pitchFamily="2" charset="77"/>
              </a:rPr>
              <a:t> (Filter and Copy Data) Tab</a:t>
            </a:r>
            <a:br>
              <a:rPr lang="en-US" sz="7200" dirty="0">
                <a:latin typeface="Montserrat" pitchFamily="2" charset="77"/>
              </a:rPr>
            </a:br>
            <a:r>
              <a:rPr lang="en-US" sz="2000" i="1" dirty="0">
                <a:solidFill>
                  <a:schemeClr val="tx1"/>
                </a:solidFill>
                <a:latin typeface="Montserrat" pitchFamily="2" charset="77"/>
              </a:rPr>
              <a:t>Use this step to copy and paste filtered data.</a:t>
            </a:r>
            <a:endParaRPr lang="en-US" sz="1600" i="1" dirty="0">
              <a:solidFill>
                <a:schemeClr val="tx1"/>
              </a:solidFill>
              <a:latin typeface="Montserrat" pitchFamily="2" charset="77"/>
            </a:endParaRPr>
          </a:p>
        </p:txBody>
      </p:sp>
      <p:sp>
        <p:nvSpPr>
          <p:cNvPr id="4" name="Text Placeholder 2">
            <a:extLst>
              <a:ext uri="{FF2B5EF4-FFF2-40B4-BE49-F238E27FC236}">
                <a16:creationId xmlns:a16="http://schemas.microsoft.com/office/drawing/2014/main" id="{B1AEC78E-5C3D-BA70-7628-DB3BE35DDB12}"/>
              </a:ext>
            </a:extLst>
          </p:cNvPr>
          <p:cNvSpPr txBox="1">
            <a:spLocks/>
          </p:cNvSpPr>
          <p:nvPr/>
        </p:nvSpPr>
        <p:spPr>
          <a:xfrm>
            <a:off x="1096833" y="1718800"/>
            <a:ext cx="10969661" cy="64609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lang="en-US" sz="2400" dirty="0">
                <a:latin typeface="Montserrat" pitchFamily="2" charset="77"/>
              </a:rPr>
              <a:t>After filtering, copy the data. Paste the data on the next tab.</a:t>
            </a:r>
          </a:p>
        </p:txBody>
      </p:sp>
      <p:sp>
        <p:nvSpPr>
          <p:cNvPr id="5" name="TextBox 4">
            <a:extLst>
              <a:ext uri="{FF2B5EF4-FFF2-40B4-BE49-F238E27FC236}">
                <a16:creationId xmlns:a16="http://schemas.microsoft.com/office/drawing/2014/main" id="{E865ADDF-63FC-44AA-3FE5-7B37F2116501}"/>
              </a:ext>
            </a:extLst>
          </p:cNvPr>
          <p:cNvSpPr txBox="1"/>
          <p:nvPr/>
        </p:nvSpPr>
        <p:spPr>
          <a:xfrm>
            <a:off x="2253755" y="4611611"/>
            <a:ext cx="9812739" cy="1631216"/>
          </a:xfrm>
          <a:prstGeom prst="rect">
            <a:avLst/>
          </a:prstGeom>
          <a:solidFill>
            <a:schemeClr val="bg1"/>
          </a:solidFill>
          <a:ln>
            <a:noFill/>
          </a:ln>
        </p:spPr>
        <p:txBody>
          <a:bodyPr wrap="square" rtlCol="0">
            <a:spAutoFit/>
          </a:bodyPr>
          <a:lstStyle/>
          <a:p>
            <a:pPr marL="342900" indent="-342900">
              <a:buFont typeface="Arial" panose="020B0604020202020204" pitchFamily="34" charset="0"/>
              <a:buChar char="•"/>
            </a:pPr>
            <a:r>
              <a:rPr lang="en-US" sz="2000" spc="-20" dirty="0">
                <a:solidFill>
                  <a:srgbClr val="00717E"/>
                </a:solidFill>
                <a:latin typeface="Montserrat" pitchFamily="2" charset="77"/>
                <a:ea typeface="Lato" panose="020F0502020204030203" pitchFamily="34" charset="0"/>
                <a:cs typeface="Lato" panose="020F0502020204030203" pitchFamily="34" charset="0"/>
              </a:rPr>
              <a:t>Click cell D3 to select the starting point.</a:t>
            </a:r>
          </a:p>
          <a:p>
            <a:pPr marL="342900" indent="-342900">
              <a:buFont typeface="Arial" panose="020B0604020202020204" pitchFamily="34" charset="0"/>
              <a:buChar char="•"/>
            </a:pPr>
            <a:r>
              <a:rPr lang="en-US" sz="2000" spc="-20" dirty="0">
                <a:solidFill>
                  <a:srgbClr val="00717E"/>
                </a:solidFill>
                <a:latin typeface="Montserrat" pitchFamily="2" charset="77"/>
                <a:ea typeface="Lato" panose="020F0502020204030203" pitchFamily="34" charset="0"/>
                <a:cs typeface="Lato" panose="020F0502020204030203" pitchFamily="34" charset="0"/>
              </a:rPr>
              <a:t>Then, press and hold Shift, and while holding it, press Ctrl + ↓ and then Ctrl + → to highlight all rows and columns of your data.</a:t>
            </a:r>
          </a:p>
          <a:p>
            <a:pPr marL="342900" indent="-342900">
              <a:buFont typeface="Arial" panose="020B0604020202020204" pitchFamily="34" charset="0"/>
              <a:buChar char="•"/>
            </a:pPr>
            <a:r>
              <a:rPr lang="en-US" sz="2000" spc="-20" dirty="0">
                <a:solidFill>
                  <a:srgbClr val="00717E"/>
                </a:solidFill>
                <a:latin typeface="Montserrat" pitchFamily="2" charset="77"/>
                <a:ea typeface="Lato" panose="020F0502020204030203" pitchFamily="34" charset="0"/>
                <a:cs typeface="Lato" panose="020F0502020204030203" pitchFamily="34" charset="0"/>
              </a:rPr>
              <a:t>Right-click the highlighted area and select “Copy.”</a:t>
            </a:r>
          </a:p>
          <a:p>
            <a:pPr marL="342900" indent="-342900">
              <a:buFont typeface="Arial" panose="020B0604020202020204" pitchFamily="34" charset="0"/>
              <a:buChar char="•"/>
            </a:pPr>
            <a:r>
              <a:rPr lang="en-US" sz="2000" spc="-20" dirty="0">
                <a:solidFill>
                  <a:srgbClr val="00717E"/>
                </a:solidFill>
                <a:latin typeface="Montserrat" pitchFamily="2" charset="77"/>
                <a:ea typeface="Lato" panose="020F0502020204030203" pitchFamily="34" charset="0"/>
                <a:cs typeface="Lato" panose="020F0502020204030203" pitchFamily="34" charset="0"/>
              </a:rPr>
              <a:t>Go to the next worksheet tab and paste the copied data, starting in cell A2.</a:t>
            </a:r>
          </a:p>
        </p:txBody>
      </p:sp>
      <p:grpSp>
        <p:nvGrpSpPr>
          <p:cNvPr id="6" name="Group 5">
            <a:extLst>
              <a:ext uri="{FF2B5EF4-FFF2-40B4-BE49-F238E27FC236}">
                <a16:creationId xmlns:a16="http://schemas.microsoft.com/office/drawing/2014/main" id="{51B46B7B-F8D6-85E3-C1CB-A4806903853F}"/>
              </a:ext>
            </a:extLst>
          </p:cNvPr>
          <p:cNvGrpSpPr/>
          <p:nvPr/>
        </p:nvGrpSpPr>
        <p:grpSpPr>
          <a:xfrm>
            <a:off x="2374489" y="2263379"/>
            <a:ext cx="9357337" cy="2348232"/>
            <a:chOff x="1146438" y="1985962"/>
            <a:chExt cx="9357337" cy="2348232"/>
          </a:xfrm>
        </p:grpSpPr>
        <p:pic>
          <p:nvPicPr>
            <p:cNvPr id="7" name="Picture 6">
              <a:extLst>
                <a:ext uri="{FF2B5EF4-FFF2-40B4-BE49-F238E27FC236}">
                  <a16:creationId xmlns:a16="http://schemas.microsoft.com/office/drawing/2014/main" id="{BB056F0A-8F6D-F9FD-F696-693050240110}"/>
                </a:ext>
              </a:extLst>
            </p:cNvPr>
            <p:cNvPicPr>
              <a:picLocks noChangeAspect="1"/>
            </p:cNvPicPr>
            <p:nvPr/>
          </p:nvPicPr>
          <p:blipFill>
            <a:blip r:embed="rId3"/>
            <a:stretch>
              <a:fillRect/>
            </a:stretch>
          </p:blipFill>
          <p:spPr>
            <a:xfrm>
              <a:off x="1146438" y="2194564"/>
              <a:ext cx="9357337" cy="1892300"/>
            </a:xfrm>
            <a:prstGeom prst="rect">
              <a:avLst/>
            </a:prstGeom>
          </p:spPr>
        </p:pic>
        <p:sp>
          <p:nvSpPr>
            <p:cNvPr id="8" name="Rounded Rectangle 7">
              <a:extLst>
                <a:ext uri="{FF2B5EF4-FFF2-40B4-BE49-F238E27FC236}">
                  <a16:creationId xmlns:a16="http://schemas.microsoft.com/office/drawing/2014/main" id="{AB13D2B0-DEA0-0F0D-13BB-C47BA0C82AED}"/>
                </a:ext>
                <a:ext uri="{C183D7F6-B498-43B3-948B-1728B52AA6E4}">
                  <adec:decorative xmlns:adec="http://schemas.microsoft.com/office/drawing/2017/decorative" val="1"/>
                </a:ext>
              </a:extLst>
            </p:cNvPr>
            <p:cNvSpPr/>
            <p:nvPr/>
          </p:nvSpPr>
          <p:spPr>
            <a:xfrm>
              <a:off x="1146438" y="1985962"/>
              <a:ext cx="9357337" cy="2348232"/>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grpSp>
      <p:sp>
        <p:nvSpPr>
          <p:cNvPr id="9" name="Rectangle: Rounded Corners 2">
            <a:extLst>
              <a:ext uri="{FF2B5EF4-FFF2-40B4-BE49-F238E27FC236}">
                <a16:creationId xmlns:a16="http://schemas.microsoft.com/office/drawing/2014/main" id="{6724ECB1-7251-8CA5-A870-4EF51EEDA28C}"/>
              </a:ext>
            </a:extLst>
          </p:cNvPr>
          <p:cNvSpPr/>
          <p:nvPr/>
        </p:nvSpPr>
        <p:spPr>
          <a:xfrm>
            <a:off x="60076" y="2374629"/>
            <a:ext cx="2314413" cy="353541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defRPr sz="1000"/>
            </a:pPr>
            <a:r>
              <a:rPr lang="en-US" sz="2800" b="1" i="0" u="none" strike="noStrike" baseline="0" dirty="0">
                <a:solidFill>
                  <a:srgbClr val="00717E"/>
                </a:solidFill>
                <a:latin typeface="Montserrat" pitchFamily="2" charset="77"/>
                <a:ea typeface="Tahoma" pitchFamily="2" charset="0"/>
                <a:cs typeface="Tahoma" pitchFamily="2" charset="0"/>
              </a:rPr>
              <a:t>DO NOT copy data from the TEAL columns/</a:t>
            </a:r>
          </a:p>
          <a:p>
            <a:pPr>
              <a:defRPr sz="1000"/>
            </a:pPr>
            <a:r>
              <a:rPr lang="en-US" sz="2800" b="1" dirty="0">
                <a:solidFill>
                  <a:srgbClr val="00717E"/>
                </a:solidFill>
                <a:latin typeface="Montserrat" pitchFamily="2" charset="77"/>
                <a:ea typeface="Tahoma" pitchFamily="2" charset="0"/>
                <a:cs typeface="Tahoma" pitchFamily="2" charset="0"/>
              </a:rPr>
              <a:t>filters.</a:t>
            </a:r>
            <a:endParaRPr lang="en-US" sz="2800" b="1" i="0" u="none" strike="noStrike" baseline="0" dirty="0">
              <a:solidFill>
                <a:srgbClr val="00717E"/>
              </a:solidFill>
              <a:latin typeface="Montserrat" pitchFamily="2" charset="77"/>
              <a:ea typeface="Tahoma" pitchFamily="2" charset="0"/>
              <a:cs typeface="Tahoma" pitchFamily="2" charset="0"/>
            </a:endParaRPr>
          </a:p>
        </p:txBody>
      </p:sp>
    </p:spTree>
    <p:extLst>
      <p:ext uri="{BB962C8B-B14F-4D97-AF65-F5344CB8AC3E}">
        <p14:creationId xmlns:p14="http://schemas.microsoft.com/office/powerpoint/2010/main" val="937607693"/>
      </p:ext>
    </p:extLst>
  </p:cSld>
  <p:clrMapOvr>
    <a:masterClrMapping/>
  </p:clrMapOvr>
</p:sld>
</file>

<file path=ppt/theme/theme1.xml><?xml version="1.0" encoding="utf-8"?>
<a:theme xmlns:a="http://schemas.openxmlformats.org/drawingml/2006/main" name="Teal">
  <a:themeElements>
    <a:clrScheme name="Advance CTE">
      <a:dk1>
        <a:srgbClr val="000000"/>
      </a:dk1>
      <a:lt1>
        <a:srgbClr val="FFFFFF"/>
      </a:lt1>
      <a:dk2>
        <a:srgbClr val="58595B"/>
      </a:dk2>
      <a:lt2>
        <a:srgbClr val="E0DED9"/>
      </a:lt2>
      <a:accent1>
        <a:srgbClr val="00ABBD"/>
      </a:accent1>
      <a:accent2>
        <a:srgbClr val="F58220"/>
      </a:accent2>
      <a:accent3>
        <a:srgbClr val="A3CB3A"/>
      </a:accent3>
      <a:accent4>
        <a:srgbClr val="188059"/>
      </a:accent4>
      <a:accent5>
        <a:srgbClr val="EBA800"/>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ange">
  <a:themeElements>
    <a:clrScheme name="Advance CTE">
      <a:dk1>
        <a:srgbClr val="000000"/>
      </a:dk1>
      <a:lt1>
        <a:srgbClr val="FFFFFF"/>
      </a:lt1>
      <a:dk2>
        <a:srgbClr val="58595B"/>
      </a:dk2>
      <a:lt2>
        <a:srgbClr val="E0DED9"/>
      </a:lt2>
      <a:accent1>
        <a:srgbClr val="00ABBD"/>
      </a:accent1>
      <a:accent2>
        <a:srgbClr val="F58220"/>
      </a:accent2>
      <a:accent3>
        <a:srgbClr val="A3CB3A"/>
      </a:accent3>
      <a:accent4>
        <a:srgbClr val="188059"/>
      </a:accent4>
      <a:accent5>
        <a:srgbClr val="EBA800"/>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een">
  <a:themeElements>
    <a:clrScheme name="AdvanceCTEDocTemplate">
      <a:dk1>
        <a:srgbClr val="000000"/>
      </a:dk1>
      <a:lt1>
        <a:srgbClr val="FFFFFF"/>
      </a:lt1>
      <a:dk2>
        <a:srgbClr val="58595B"/>
      </a:dk2>
      <a:lt2>
        <a:srgbClr val="E0DED9"/>
      </a:lt2>
      <a:accent1>
        <a:srgbClr val="00ABBD"/>
      </a:accent1>
      <a:accent2>
        <a:srgbClr val="F58220"/>
      </a:accent2>
      <a:accent3>
        <a:srgbClr val="A3CB3A"/>
      </a:accent3>
      <a:accent4>
        <a:srgbClr val="188059"/>
      </a:accent4>
      <a:accent5>
        <a:srgbClr val="EBA800"/>
      </a:accent5>
      <a:accent6>
        <a:srgbClr val="70AD47"/>
      </a:accent6>
      <a:hlink>
        <a:srgbClr val="00ABBD"/>
      </a:hlink>
      <a:folHlink>
        <a:srgbClr val="1880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3257</Words>
  <Application>Microsoft Macintosh PowerPoint</Application>
  <PresentationFormat>Widescreen</PresentationFormat>
  <Paragraphs>192</Paragraphs>
  <Slides>17</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Tahoma</vt:lpstr>
      <vt:lpstr>Montserrat Medium</vt:lpstr>
      <vt:lpstr>Montserrat</vt:lpstr>
      <vt:lpstr>Montserrat SemiBold</vt:lpstr>
      <vt:lpstr>Lato</vt:lpstr>
      <vt:lpstr>Calibri</vt:lpstr>
      <vt:lpstr>Arial</vt:lpstr>
      <vt:lpstr>Teal</vt:lpstr>
      <vt:lpstr>Orange</vt:lpstr>
      <vt:lpstr>Green</vt:lpstr>
      <vt:lpstr>CTE Goal-Setting Tool Quick Guide</vt:lpstr>
      <vt:lpstr>How to Leverage This Resource</vt:lpstr>
      <vt:lpstr>CTE Goal-Setting Tool</vt:lpstr>
      <vt:lpstr>Quick Guide: Instructions for Tool Tab Use this step to review guidance, filters, and indicator definitions for use of the goal-setting tool.</vt:lpstr>
      <vt:lpstr>Quick Guide: AllData (Filter and Copy Data) Tab Use this step to gain context for the data available in the AllData (Filter and Copy Data) Tab.</vt:lpstr>
      <vt:lpstr>Quick Guide: AllData (Filter and Copy Data) Tab Use this step to filter data to your desired level.</vt:lpstr>
      <vt:lpstr>Interpreting Filters on the AllData Tab  Use this step to interpret the information shared on the Paste Data Here from AllData Tab.</vt:lpstr>
      <vt:lpstr>Interpreting Filters on the AllData Tab  Use this step to understand the distinctions between District, School, Program, Region, and Area.</vt:lpstr>
      <vt:lpstr>Quick Guide: AllData (Filter and Copy Data) Tab Use this step to copy and paste filtered data.</vt:lpstr>
      <vt:lpstr>Quick Guide: Paste Data Here from AllData Tab Use this step to paste your filtered data.</vt:lpstr>
      <vt:lpstr>Quick Guide: Paste Data Here from AllData Tab Use this step to review current representation and explore goal-setting.</vt:lpstr>
      <vt:lpstr>Interpreting Paste Data Here from AllData Tab  Use this step to interpret the information shared on the Paste Data Here from AllData Tab.</vt:lpstr>
      <vt:lpstr>Quick Guide: Heatmap (% # Needed) Tab Use this step to review data visually across desired filters.</vt:lpstr>
      <vt:lpstr>Quick Guide: Heatmap (% # Needed) Tab Use this step to review data visually across desired filters.</vt:lpstr>
      <vt:lpstr>Interpreting the Heatmap (% # Needed) Tab  Use this step to interpret the Heatmap (% # Needed) Tab  and identify where targeted improvement efforts may be most needed or have the greatest impact.</vt:lpstr>
      <vt:lpstr>Quick Guide: Heatmap % # Top or Bottom Sort) Tab Use this step to filter and sort data visually.</vt:lpstr>
      <vt:lpstr>Interpreting the Heatmap (% # Top or Bottom Sort) Tab  Use this step to interpret the Heatmap (% # Top or Bottom Sort) Tab and quickly identify where the most significant gaps exist by sorting the data — either by percent gap or number of learners needed to meet the goal.</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CTE Goal-Setting Tool Quick Guide</dc:title>
  <dc:creator>Allie Toney</dc:creator>
  <cp:lastModifiedBy>Microsoft Office User</cp:lastModifiedBy>
  <cp:revision>8</cp:revision>
  <dcterms:created xsi:type="dcterms:W3CDTF">2023-07-18T21:09:32Z</dcterms:created>
  <dcterms:modified xsi:type="dcterms:W3CDTF">2026-01-21T16:08:11Z</dcterms:modified>
</cp:coreProperties>
</file>